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7"/>
  </p:normalViewPr>
  <p:slideViewPr>
    <p:cSldViewPr snapToGrid="0">
      <p:cViewPr varScale="1">
        <p:scale>
          <a:sx n="138" d="100"/>
          <a:sy n="138" d="100"/>
        </p:scale>
        <p:origin x="8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 name="Google Shape;5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Cette présentation supplémentaire soutient le défi des Petits Inventeurs intitulé </a:t>
            </a:r>
            <a:r>
              <a:rPr lang="en-GB" b="1">
                <a:solidFill>
                  <a:schemeClr val="dk1"/>
                </a:solidFill>
              </a:rPr>
              <a:t>Mission : Protégeons nos océans</a:t>
            </a:r>
            <a:r>
              <a:rPr lang="en-GB">
                <a:solidFill>
                  <a:schemeClr val="dk1"/>
                </a:solidFill>
              </a:rPr>
              <a:t>, lancé par le CRSNG en collaboration avec l’UNESCO. Il porte sur le problème de la pollution par le plastique et sur la façon dont elle touche nos océans. Utilisez d’abord la présentation </a:t>
            </a:r>
            <a:r>
              <a:rPr lang="en-GB" b="1">
                <a:solidFill>
                  <a:schemeClr val="dk1"/>
                </a:solidFill>
              </a:rPr>
              <a:t>Mission : Protégeons nos océans</a:t>
            </a:r>
            <a:r>
              <a:rPr lang="en-GB">
                <a:solidFill>
                  <a:schemeClr val="dk1"/>
                </a:solidFill>
              </a:rPr>
              <a:t> pour présenter le sujet de façon générale. </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L’exposé s’adresse à tous les élèves du Canada. Il peut être adapté par les enseignants pour répondre aux besoins de leurs élèves du primaire et du secondaire. Dans la section Commentaires des diapositives, le contenu qui est plus accessible est présenté en caractères réguliers et </a:t>
            </a:r>
            <a:r>
              <a:rPr lang="en-GB" b="1">
                <a:solidFill>
                  <a:schemeClr val="dk1"/>
                </a:solidFill>
              </a:rPr>
              <a:t>le contenu plus avancé en caractères gras</a:t>
            </a:r>
            <a:r>
              <a:rPr lang="en-GB">
                <a:solidFill>
                  <a:schemeClr val="dk1"/>
                </a:solidFill>
              </a:rPr>
              <a:t>.</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7e38ae9d4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g7e38ae9d4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rPr>
              <a:t>À première vue, le plastique semble assez fantastique. Il est produit à très bon marché et peut être utilisé pour fabriquer presque n’importe quoi. Il peut être très solide ou très délicat, il est imperméable, il est solide et durable. Jetez un coup d’œil autour de vous, dans une épicerie ou chez vous et comptez le nombre d’articles qui sont faits de plastique et leurs différents types. Avant l’invention du plastique, on utilisait le verre, la céramique ou le papier, mais le contenant pouvait fuir ou se briser, ou être assez difficile à modeler.</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Le plastique a de nombreux avantages, mais il comporte aussi un gros désavantage : il est pratiquement indestructible!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Le plastique a été inventé en 1907 et presque tous les morceaux de plastique qui ont été fabriqués depuis sont encore sur la planète aujourd’hui...</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Nous produisons un total effarant de 300 millions de tonnes de plastique par année et au cours des 10 dernières années, nous avons fabriqué plus de plastique qu’au cours des 100 années précédentes.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En un an seulement, chaque personne sur la planète utilisera 136 kilos de plastique à usage unique et la moitié de ce plastique (tel que les sacs, les contenants, le papier d’emballage, les tasses et les ustensiles jetables en plastique), soit la majeure partie du plastique, n’est utilisé en moyenne que 12 minutes au total!!!</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 name="Google Shape;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chemeClr val="dk1"/>
                </a:solidFill>
              </a:rPr>
              <a:t>Le  plastique est une matière qui peut changer de forme. </a:t>
            </a: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chemeClr val="dk1"/>
                </a:solidFill>
              </a:rPr>
              <a:t>La plupart des plastiques que nous utilisons chaque jour sont faits de combustibles fossiles tels que le gaz ou le pétrole</a:t>
            </a:r>
            <a:r>
              <a:rPr lang="en-GB" b="1">
                <a:solidFill>
                  <a:schemeClr val="dk1"/>
                </a:solidFill>
                <a:highlight>
                  <a:schemeClr val="lt1"/>
                </a:highlight>
              </a:rPr>
              <a:t>, qui se sont formés il y a des millions d’années. Une fois que nous aurons utilisé toutes ces ressources naturelles de notre planète, nous ne pourrons pas en produire d’autres. C’est pourquoi on les appelle des ressources non renouvelables. Le processus de fabrication du plastique est assez compliqué</a:t>
            </a:r>
            <a:r>
              <a:rPr lang="en-GB" b="1">
                <a:solidFill>
                  <a:srgbClr val="222222"/>
                </a:solidFill>
                <a:highlight>
                  <a:schemeClr val="lt1"/>
                </a:highlight>
              </a:rPr>
              <a:t>!</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rgbClr val="222222"/>
              </a:solidFill>
              <a:highlight>
                <a:schemeClr val="lt1"/>
              </a:highlight>
            </a:endParaRPr>
          </a:p>
          <a:p>
            <a:pPr marL="0" lvl="0" indent="0" algn="l" rtl="0">
              <a:spcBef>
                <a:spcPts val="0"/>
              </a:spcBef>
              <a:spcAft>
                <a:spcPts val="0"/>
              </a:spcAft>
              <a:buClr>
                <a:schemeClr val="dk1"/>
              </a:buClr>
              <a:buSzPts val="1100"/>
              <a:buFont typeface="Arial"/>
              <a:buNone/>
            </a:pPr>
            <a:r>
              <a:rPr lang="en-GB" b="1">
                <a:solidFill>
                  <a:srgbClr val="222222"/>
                </a:solidFill>
                <a:highlight>
                  <a:schemeClr val="lt1"/>
                </a:highlight>
              </a:rPr>
              <a:t>Le plastique est fait de chaînes de molécules constituées d’atomes de carbone qui sont chimiquement liés à des atomes d’hydrogène, d’oxygène, de soufre et d’azote. C’est une sorte de polymère. Le coton, le bois, le caoutchouc et la cellulose sont tous des types de polymères retrouvés dans la nature, mais le plastique pour sa part est fait par l’homme. </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rgbClr val="222222"/>
              </a:solidFill>
              <a:highlight>
                <a:schemeClr val="lt1"/>
              </a:highlight>
            </a:endParaRPr>
          </a:p>
          <a:p>
            <a:pPr marL="0" lvl="0" indent="0" algn="l" rtl="0">
              <a:spcBef>
                <a:spcPts val="0"/>
              </a:spcBef>
              <a:spcAft>
                <a:spcPts val="0"/>
              </a:spcAft>
              <a:buClr>
                <a:schemeClr val="dk1"/>
              </a:buClr>
              <a:buSzPts val="1100"/>
              <a:buFont typeface="Arial"/>
              <a:buNone/>
            </a:pPr>
            <a:r>
              <a:rPr lang="en-GB" b="1">
                <a:solidFill>
                  <a:srgbClr val="222222"/>
                </a:solidFill>
                <a:highlight>
                  <a:schemeClr val="lt1"/>
                </a:highlight>
              </a:rPr>
              <a:t>Il existe deux principaux types de plastiques polymères, qui réagissent différemment à la chaleur. </a:t>
            </a: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rgbClr val="222222"/>
                </a:solidFill>
                <a:highlight>
                  <a:schemeClr val="lt1"/>
                </a:highlight>
              </a:rPr>
              <a:t>Le plastique thermodurcissable est un type de plastique qui est modelé lorsqu’il est chaud, mais lorsqu’il est refroidi, il devient dur et durable</a:t>
            </a:r>
            <a:r>
              <a:rPr lang="en-GB" b="1">
                <a:solidFill>
                  <a:srgbClr val="212529"/>
                </a:solidFill>
                <a:highlight>
                  <a:schemeClr val="lt1"/>
                </a:highlight>
              </a:rPr>
              <a:t>. </a:t>
            </a:r>
            <a:r>
              <a:rPr lang="en-GB" b="1">
                <a:solidFill>
                  <a:srgbClr val="222222"/>
                </a:solidFill>
                <a:highlight>
                  <a:schemeClr val="lt1"/>
                </a:highlight>
              </a:rPr>
              <a:t>Le plastique thermodurcissable est</a:t>
            </a:r>
            <a:r>
              <a:rPr lang="en-GB" b="1">
                <a:solidFill>
                  <a:srgbClr val="212529"/>
                </a:solidFill>
                <a:highlight>
                  <a:schemeClr val="lt1"/>
                </a:highlight>
              </a:rPr>
              <a:t> utilisé pour fabriquer des pièces de voitures et d’avions, parce qu’il ne réagit pas aux changements de température une fois qu’il a été moulé. </a:t>
            </a:r>
            <a:endParaRPr b="1">
              <a:solidFill>
                <a:srgbClr val="222222"/>
              </a:solidFill>
              <a:highlight>
                <a:schemeClr val="lt1"/>
              </a:highlight>
            </a:endParaRPr>
          </a:p>
          <a:p>
            <a:pPr marL="0" lvl="0" indent="0" algn="l" rtl="0">
              <a:spcBef>
                <a:spcPts val="0"/>
              </a:spcBef>
              <a:spcAft>
                <a:spcPts val="0"/>
              </a:spcAft>
              <a:buClr>
                <a:schemeClr val="dk1"/>
              </a:buClr>
              <a:buSzPts val="1100"/>
              <a:buFont typeface="Arial"/>
              <a:buNone/>
            </a:pPr>
            <a:endParaRPr b="1">
              <a:solidFill>
                <a:srgbClr val="222222"/>
              </a:solidFill>
              <a:highlight>
                <a:schemeClr val="lt1"/>
              </a:highlight>
            </a:endParaRPr>
          </a:p>
          <a:p>
            <a:pPr marL="0" lvl="0" indent="0" algn="l" rtl="0">
              <a:spcBef>
                <a:spcPts val="0"/>
              </a:spcBef>
              <a:spcAft>
                <a:spcPts val="0"/>
              </a:spcAft>
              <a:buSzPts val="1100"/>
              <a:buNone/>
            </a:pPr>
            <a:r>
              <a:rPr lang="en-GB" b="1">
                <a:solidFill>
                  <a:srgbClr val="222222"/>
                </a:solidFill>
                <a:highlight>
                  <a:schemeClr val="lt1"/>
                </a:highlight>
              </a:rPr>
              <a:t>Les thermoplastiques peuvent être refroidis et réchauffés plusieurs fois sans que cela ne change les propriétés. Ils se liquéfient en fondant et lorsqu’ils gèlent, ils se transforment en un matériau ressemblant plus à du verre.</a:t>
            </a:r>
            <a:r>
              <a:rPr lang="en-GB" b="1">
                <a:solidFill>
                  <a:srgbClr val="212529"/>
                </a:solidFill>
                <a:highlight>
                  <a:schemeClr val="lt1"/>
                </a:highlight>
              </a:rPr>
              <a:t> Ils peuvent facilement être modelés en films, en fibres et en emballages tels que des sacs ou des contenants de plastique pour aliments. </a:t>
            </a:r>
            <a:endParaRPr b="1"/>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highlight>
                  <a:schemeClr val="lt1"/>
                </a:highlight>
              </a:rPr>
              <a:t>Le fait est que le plastique fait maintenant partie de notre vie et il est peu probable qu’il disparaisse de sitôt.</a:t>
            </a:r>
            <a:r>
              <a:rPr lang="en-GB">
                <a:solidFill>
                  <a:schemeClr val="dk1"/>
                </a:solidFill>
              </a:rPr>
              <a:t> C’est une bonne idée de recycler, mais en réalité à l’heure actuelle seules de petites quantités sont recyclées chaque année. </a:t>
            </a:r>
            <a:endParaRPr>
              <a:solidFill>
                <a:schemeClr val="dk1"/>
              </a:solidFill>
              <a:highlight>
                <a:schemeClr val="lt1"/>
              </a:highlight>
            </a:endParaRPr>
          </a:p>
          <a:p>
            <a:pPr marL="0" lvl="0" indent="0" algn="l" rtl="0">
              <a:spcBef>
                <a:spcPts val="0"/>
              </a:spcBef>
              <a:spcAft>
                <a:spcPts val="0"/>
              </a:spcAft>
              <a:buClr>
                <a:schemeClr val="dk1"/>
              </a:buClr>
              <a:buSzPts val="1100"/>
              <a:buFont typeface="Arial"/>
              <a:buNone/>
            </a:pPr>
            <a:endParaRPr>
              <a:solidFill>
                <a:schemeClr val="dk1"/>
              </a:solidFill>
              <a:highlight>
                <a:schemeClr val="lt1"/>
              </a:highlight>
            </a:endParaRPr>
          </a:p>
          <a:p>
            <a:pPr marL="0" lvl="0" indent="0" algn="l" rtl="0">
              <a:spcBef>
                <a:spcPts val="0"/>
              </a:spcBef>
              <a:spcAft>
                <a:spcPts val="0"/>
              </a:spcAft>
              <a:buClr>
                <a:schemeClr val="dk1"/>
              </a:buClr>
              <a:buSzPts val="1100"/>
              <a:buFont typeface="Arial"/>
              <a:buNone/>
            </a:pPr>
            <a:r>
              <a:rPr lang="en-GB">
                <a:solidFill>
                  <a:schemeClr val="dk1"/>
                </a:solidFill>
                <a:highlight>
                  <a:schemeClr val="lt1"/>
                </a:highlight>
              </a:rPr>
              <a:t>Le problème, c’est qu’une fois que les polymères ont été formés, il est impossible de leur faire reprendre leur état naturel. Étant donné que le plastique thermodurcissable prend sa forme lorsqu’il refroidit, il n’est pas facilement recyclable puisqu’on ne peut pas le faire fondre pour lui donner une nouvelle forme, alors qu’on le peut dans le cas des thermoplastiques.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highlight>
                <a:schemeClr val="lt1"/>
              </a:highlight>
            </a:endParaRPr>
          </a:p>
          <a:p>
            <a:pPr marL="0" lvl="0" indent="0" algn="l" rtl="0">
              <a:spcBef>
                <a:spcPts val="0"/>
              </a:spcBef>
              <a:spcAft>
                <a:spcPts val="0"/>
              </a:spcAft>
              <a:buClr>
                <a:schemeClr val="dk1"/>
              </a:buClr>
              <a:buSzPts val="1100"/>
              <a:buFont typeface="Arial"/>
              <a:buNone/>
            </a:pPr>
            <a:r>
              <a:rPr lang="en-GB">
                <a:solidFill>
                  <a:schemeClr val="dk1"/>
                </a:solidFill>
                <a:highlight>
                  <a:schemeClr val="lt1"/>
                </a:highlight>
              </a:rPr>
              <a:t>Lorsque cela est possible, c’est une excellente idée de recycler le plastique étant donné qu’il faut beaucoup moins d’énergie pour le recycler que pour en produire à partir de zéro. Et bien sûr, il n’est pas nécessaire d’utiliser de nouvelles ressources. À l’heure actuelle, 14 % de tous les déchets sont re</a:t>
            </a:r>
            <a:r>
              <a:rPr lang="en-GB">
                <a:solidFill>
                  <a:schemeClr val="dk1"/>
                </a:solidFill>
              </a:rPr>
              <a:t>cyclés. Cela signifie que tout le reste se retrouve dans des sites d’enfouissement ou, vous l’avez deviné, dans les océans</a:t>
            </a:r>
            <a:r>
              <a:rPr lang="en-GB">
                <a:solidFill>
                  <a:schemeClr val="dk1"/>
                </a:solidFill>
                <a:highlight>
                  <a:schemeClr val="lt1"/>
                </a:highlight>
              </a:rPr>
              <a:t>...</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highlight>
                <a:schemeClr val="lt1"/>
              </a:highlight>
            </a:endParaRPr>
          </a:p>
          <a:p>
            <a:pPr marL="0" lvl="0" indent="0" algn="l" rtl="0">
              <a:spcBef>
                <a:spcPts val="0"/>
              </a:spcBef>
              <a:spcAft>
                <a:spcPts val="0"/>
              </a:spcAft>
              <a:buSzPts val="1400"/>
              <a:buNone/>
            </a:pPr>
            <a:r>
              <a:rPr lang="en-GB">
                <a:solidFill>
                  <a:schemeClr val="dk1"/>
                </a:solidFill>
              </a:rPr>
              <a:t>Ce dont nous avons vraiment besoin c’est de trouver un moyen d’utiliser beaucoup moins de matériaux synthétiques et de réutiliser beaucoup plus de choses. </a:t>
            </a:r>
            <a:endParaRPr>
              <a:solidFill>
                <a:schemeClr val="dk1"/>
              </a:solidFill>
              <a:highlight>
                <a:srgbClr val="FFFFFF"/>
              </a:highligh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On dit que 99 % de tout ce que l’on achète finit à la poubelle dans les six mois. Et comme seule une petite quantité de déchets sont recyclés, la majeure partie des déchets se retrouvent dans les sites d’enfouissement et sont transportés par la pluie jusqu’aux cours d’eau et aux systèmes d’égouts, pour aboutir dans nos océans.</a:t>
            </a:r>
            <a:endParaRPr b="1">
              <a:solidFill>
                <a:srgbClr val="333333"/>
              </a:solidFill>
              <a:highlight>
                <a:schemeClr val="lt1"/>
              </a:highlight>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73 % de tous les déchets sur les plages sont du plastique (tels que des mégots, du papier d’emballage, des bouteilles, des capsules et des contenants).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chemeClr val="dk1"/>
                </a:solidFill>
              </a:rPr>
              <a:t>Mais le problème du plastique n’est pas toujours visible. Lorsqu’il se décompose, il ne disparaît pas, mais se transforme en petits fragments de plastique appelés microplastiques. </a:t>
            </a: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chemeClr val="dk1"/>
                </a:solidFill>
              </a:rPr>
              <a:t>Et pire encore, nous produisons même ces microplastiques pour les ajouter à des produits cosmétiques ou au dentifrice! Et les vêtements faits de matériaux synthétiques en perdent lorsqu’on les lave. Tous ces fragments sont trop petits pour être filtrés de l’eau que nous utilisons chaque jour et ils aboutissent dans les océans. </a:t>
            </a: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chemeClr val="dk1"/>
                </a:solidFill>
              </a:rPr>
              <a:t>Les pneus de voiture laissent aussi sur les routes des microplastiques qui sont emportés par la pluie jusque dans les lacs, les rivières, les fleuves et bien sûr les océans et il est maintenant établi qu’ils sont source importante de microplastiques dans l’environnement. </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SzPts val="1100"/>
              <a:buNone/>
            </a:pPr>
            <a:r>
              <a:rPr lang="en-GB" b="1">
                <a:solidFill>
                  <a:schemeClr val="dk1"/>
                </a:solidFill>
                <a:highlight>
                  <a:schemeClr val="lt1"/>
                </a:highlight>
              </a:rPr>
              <a:t>Ces microplastiques sont absorbés par tous les organismes, du minuscule plancton aux oiseaux de mer, jusqu’aux énormes baleines bleues. Ils se sont introduits dans toute la chaîne alimentaire naturelle et nous en mangeons nous aussi. Et bien sûr, ces microplastiques sont nocifs pour tous les êtres vivants. </a:t>
            </a:r>
            <a:endParaRPr>
              <a:solidFill>
                <a:schemeClr val="dk1"/>
              </a:solidFill>
            </a:endParaRPr>
          </a:p>
          <a:p>
            <a:pPr marL="0" lvl="0" indent="0" algn="l" rtl="0">
              <a:lnSpc>
                <a:spcPct val="100000"/>
              </a:lnSpc>
              <a:spcBef>
                <a:spcPts val="0"/>
              </a:spcBef>
              <a:spcAft>
                <a:spcPts val="0"/>
              </a:spcAft>
              <a:buSzPts val="1100"/>
              <a:buNone/>
            </a:pPr>
            <a:endParaRPr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GB">
                <a:solidFill>
                  <a:srgbClr val="333333"/>
                </a:solidFill>
                <a:highlight>
                  <a:schemeClr val="lt1"/>
                </a:highlight>
              </a:rPr>
              <a:t>Les sacs en plastique sont relativement nouveaux, puisqu’ils ont été inventés il y a à peine un peu plus de 50 ans!</a:t>
            </a:r>
            <a:endParaRPr>
              <a:solidFill>
                <a:schemeClr val="dk1"/>
              </a:solidFill>
            </a:endParaRPr>
          </a:p>
          <a:p>
            <a:pPr marL="0" lvl="0" indent="0" algn="l" rtl="0">
              <a:spcBef>
                <a:spcPts val="0"/>
              </a:spcBef>
              <a:spcAft>
                <a:spcPts val="0"/>
              </a:spcAft>
              <a:buClr>
                <a:schemeClr val="dk1"/>
              </a:buClr>
              <a:buSzPts val="1400"/>
              <a:buFont typeface="Arial"/>
              <a:buNone/>
            </a:pPr>
            <a:r>
              <a:rPr lang="en-GB">
                <a:solidFill>
                  <a:schemeClr val="dk1"/>
                </a:solidFill>
              </a:rPr>
              <a:t>Mais il n’a fallu que quelques décennies pour que leur utilisation dépasse celle des sacs en papier ou en toile.</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En 1997, on découvre le vortex de déchets du </a:t>
            </a:r>
            <a:r>
              <a:rPr lang="en-GB">
                <a:solidFill>
                  <a:srgbClr val="1E1E1E"/>
                </a:solidFill>
                <a:highlight>
                  <a:schemeClr val="lt1"/>
                </a:highlight>
                <a:latin typeface="Roboto"/>
                <a:ea typeface="Roboto"/>
                <a:cs typeface="Roboto"/>
                <a:sym typeface="Roboto"/>
              </a:rPr>
              <a:t>Pacifique nord : une île de plastique au milieu de l’océan principalement faite de… sacs de plastique et couvrant une surface équivalente à la taille du Québec!!</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Aujourd’hui, on utilise deux millions de nouveaux sacs en plastiques chaque minute. </a:t>
            </a:r>
            <a:endParaRPr>
              <a:solidFill>
                <a:schemeClr val="dk1"/>
              </a:solidFill>
            </a:endParaRPr>
          </a:p>
          <a:p>
            <a:pPr marL="0" lvl="0" indent="0" algn="l" rtl="0">
              <a:spcBef>
                <a:spcPts val="0"/>
              </a:spcBef>
              <a:spcAft>
                <a:spcPts val="0"/>
              </a:spcAft>
              <a:buSzPts val="1400"/>
              <a:buNone/>
            </a:pPr>
            <a:r>
              <a:rPr lang="en-GB">
                <a:solidFill>
                  <a:schemeClr val="dk1"/>
                </a:solidFill>
              </a:rPr>
              <a:t>Depuis 2017, 25 pays ont interdit les sacs en plastique et d’autres se joignent à eux pour vaincre la pollution par le plastique en interdisant les sacs en plastique...</a:t>
            </a:r>
            <a:endParaRPr>
              <a:solidFill>
                <a:srgbClr val="333333"/>
              </a:solidFill>
              <a:highlight>
                <a:schemeClr val="lt1"/>
              </a:highligh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800"/>
              <a:buFont typeface="Arial"/>
              <a:buNone/>
            </a:pPr>
            <a:r>
              <a:rPr lang="en-GB">
                <a:solidFill>
                  <a:schemeClr val="dk1"/>
                </a:solidFill>
              </a:rPr>
              <a:t>Les scientifiques s’efforcent de trouver des moyens d’aborder le problème du plastique dans le monde en pensant à des façons de réutiliser le plastique ou en concevant de nouveaux matériaux ou de nouvelles technologies pour nettoyer les océans telles que :</a:t>
            </a:r>
            <a:endParaRPr>
              <a:solidFill>
                <a:schemeClr val="dk1"/>
              </a:solidFill>
            </a:endParaRPr>
          </a:p>
          <a:p>
            <a:pPr marL="0" lvl="0" indent="0" algn="l" rtl="0">
              <a:spcBef>
                <a:spcPts val="0"/>
              </a:spcBef>
              <a:spcAft>
                <a:spcPts val="0"/>
              </a:spcAft>
              <a:buClr>
                <a:schemeClr val="dk1"/>
              </a:buClr>
              <a:buSzPts val="1800"/>
              <a:buFont typeface="Arial"/>
              <a:buNone/>
            </a:pPr>
            <a:endParaRPr>
              <a:solidFill>
                <a:schemeClr val="dk1"/>
              </a:solidFill>
            </a:endParaRPr>
          </a:p>
          <a:p>
            <a:pPr marL="465886" lvl="0" indent="-304241" algn="l" rtl="0">
              <a:spcBef>
                <a:spcPts val="0"/>
              </a:spcBef>
              <a:spcAft>
                <a:spcPts val="0"/>
              </a:spcAft>
              <a:buClr>
                <a:schemeClr val="dk1"/>
              </a:buClr>
              <a:buSzPts val="1100"/>
              <a:buChar char="-"/>
            </a:pPr>
            <a:r>
              <a:rPr lang="en-GB">
                <a:solidFill>
                  <a:schemeClr val="dk1"/>
                </a:solidFill>
              </a:rPr>
              <a:t>Fabriquer des sacs en plastique et des bioplastiques à partir de déchets alimentaires tels que la fécule de maïs ou même les carapaces de homard!</a:t>
            </a:r>
            <a:endParaRPr>
              <a:solidFill>
                <a:schemeClr val="dk1"/>
              </a:solidFill>
            </a:endParaRPr>
          </a:p>
          <a:p>
            <a:pPr marL="465886" lvl="0" indent="-304241" algn="l" rtl="0">
              <a:spcBef>
                <a:spcPts val="0"/>
              </a:spcBef>
              <a:spcAft>
                <a:spcPts val="0"/>
              </a:spcAft>
              <a:buClr>
                <a:schemeClr val="dk1"/>
              </a:buClr>
              <a:buSzPts val="1100"/>
              <a:buChar char="-"/>
            </a:pPr>
            <a:r>
              <a:rPr lang="en-GB">
                <a:solidFill>
                  <a:schemeClr val="dk1"/>
                </a:solidFill>
              </a:rPr>
              <a:t>Penser à des moyens de réutiliser les bouteilles en plastique. (En Amérique du Sud, il y a même des villages où toutes les maisons sont faites de bouteilles de plastique.)</a:t>
            </a:r>
            <a:endParaRPr>
              <a:solidFill>
                <a:schemeClr val="dk1"/>
              </a:solidFill>
            </a:endParaRPr>
          </a:p>
          <a:p>
            <a:pPr marL="465886" lvl="0" indent="-303999" algn="l" rtl="0">
              <a:spcBef>
                <a:spcPts val="0"/>
              </a:spcBef>
              <a:spcAft>
                <a:spcPts val="0"/>
              </a:spcAft>
              <a:buClr>
                <a:schemeClr val="dk1"/>
              </a:buClr>
              <a:buSzPts val="1100"/>
              <a:buChar char="-"/>
            </a:pPr>
            <a:r>
              <a:rPr lang="en-GB">
                <a:solidFill>
                  <a:schemeClr val="dk1"/>
                </a:solidFill>
              </a:rPr>
              <a:t>Trouver des moyens de nettoyer les océans.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SzPts val="1100"/>
              <a:buNone/>
            </a:pPr>
            <a:r>
              <a:rPr lang="en-GB">
                <a:solidFill>
                  <a:schemeClr val="dk1"/>
                </a:solidFill>
              </a:rPr>
              <a:t>Le </a:t>
            </a:r>
            <a:r>
              <a:rPr lang="en-GB" b="1">
                <a:solidFill>
                  <a:schemeClr val="dk1"/>
                </a:solidFill>
              </a:rPr>
              <a:t>Projet de nettoyage des océans</a:t>
            </a:r>
            <a:r>
              <a:rPr lang="en-GB">
                <a:solidFill>
                  <a:schemeClr val="dk1"/>
                </a:solidFill>
              </a:rPr>
              <a:t> a été lancé par le jeune inventeur </a:t>
            </a:r>
            <a:r>
              <a:rPr lang="en-GB">
                <a:solidFill>
                  <a:srgbClr val="1D2228"/>
                </a:solidFill>
                <a:highlight>
                  <a:schemeClr val="lt1"/>
                </a:highlight>
              </a:rPr>
              <a:t>Boyan Slat alors qu’il avait à peine 18 ans. Des filets géants</a:t>
            </a:r>
            <a:r>
              <a:rPr lang="en-GB">
                <a:solidFill>
                  <a:schemeClr val="dk1"/>
                </a:solidFill>
              </a:rPr>
              <a:t> placés dans l’océan forment une barrière comparable à une ligne côtière qui recueille les matières plastiques (même les microplastiques). Le projet à été lancé à Vancouver en juin 2019 et il connaît un grand succès!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Utilisez cette activité pour réfléchir à la place qu’occupe le plastique dans votre vie de tous les jours et à ce que vous pourriez changer pour en utiliser moins. </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000">
                <a:solidFill>
                  <a:schemeClr val="dk1"/>
                </a:solidFill>
              </a:rPr>
              <a:t>En examinant ce que vos élèves ont découvert à partir des fiches d’activité, suivez les conseils suivants pour les aider à développer leurs idées et à concevoir une invention! </a:t>
            </a:r>
            <a:endParaRPr sz="1000" b="1">
              <a:solidFill>
                <a:schemeClr val="dk1"/>
              </a:solidFill>
            </a:endParaRPr>
          </a:p>
          <a:p>
            <a:pPr marL="0" lvl="0" indent="0" algn="l" rtl="0">
              <a:spcBef>
                <a:spcPts val="0"/>
              </a:spcBef>
              <a:spcAft>
                <a:spcPts val="0"/>
              </a:spcAft>
              <a:buClr>
                <a:schemeClr val="dk1"/>
              </a:buClr>
              <a:buSzPts val="1100"/>
              <a:buFont typeface="Arial"/>
              <a:buNone/>
            </a:pPr>
            <a:r>
              <a:rPr lang="en-GB" sz="1000" b="1">
                <a:solidFill>
                  <a:schemeClr val="dk1"/>
                </a:solidFill>
              </a:rPr>
              <a:t>Suivez votre idée!</a:t>
            </a:r>
            <a:endParaRPr sz="1000">
              <a:solidFill>
                <a:schemeClr val="dk1"/>
              </a:solidFill>
            </a:endParaRPr>
          </a:p>
          <a:p>
            <a:pPr marL="0" lvl="0" indent="0" algn="l" rtl="0">
              <a:spcBef>
                <a:spcPts val="0"/>
              </a:spcBef>
              <a:spcAft>
                <a:spcPts val="0"/>
              </a:spcAft>
              <a:buClr>
                <a:schemeClr val="dk1"/>
              </a:buClr>
              <a:buSzPts val="1200"/>
              <a:buFont typeface="Arial"/>
              <a:buNone/>
            </a:pPr>
            <a:r>
              <a:rPr lang="en-GB" sz="1000">
                <a:solidFill>
                  <a:schemeClr val="dk1"/>
                </a:solidFill>
              </a:rPr>
              <a:t>Essayez d’arrêter de penser une minute. C’est presque impossible!</a:t>
            </a:r>
            <a:endParaRPr sz="1000">
              <a:solidFill>
                <a:schemeClr val="dk1"/>
              </a:solidFill>
            </a:endParaRPr>
          </a:p>
          <a:p>
            <a:pPr marL="0" lvl="0" indent="0" algn="l" rtl="0">
              <a:spcBef>
                <a:spcPts val="0"/>
              </a:spcBef>
              <a:spcAft>
                <a:spcPts val="0"/>
              </a:spcAft>
              <a:buClr>
                <a:schemeClr val="dk1"/>
              </a:buClr>
              <a:buSzPts val="1200"/>
              <a:buFont typeface="Arial"/>
              <a:buNone/>
            </a:pPr>
            <a:r>
              <a:rPr lang="en-GB" sz="1000">
                <a:solidFill>
                  <a:schemeClr val="dk1"/>
                </a:solidFill>
              </a:rPr>
              <a:t>Notre cerveau recueille constamment de l’information et cherche à déterminer comment l’enregistrer et l’associer aux autres choses que nous savons. </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a:solidFill>
                  <a:schemeClr val="dk1"/>
                </a:solidFill>
              </a:rPr>
              <a:t>Alors faites confiance à votre cerveau et essayez de suivre une pensée et de voir où elle vous mène!</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b="1">
                <a:solidFill>
                  <a:schemeClr val="dk1"/>
                </a:solidFill>
              </a:rPr>
              <a:t>Qui a besoin de votre aide?</a:t>
            </a:r>
            <a:endParaRPr sz="1000">
              <a:solidFill>
                <a:schemeClr val="dk1"/>
              </a:solidFill>
            </a:endParaRPr>
          </a:p>
          <a:p>
            <a:pPr marL="0" lvl="0" indent="0" algn="l" rtl="0">
              <a:spcBef>
                <a:spcPts val="0"/>
              </a:spcBef>
              <a:spcAft>
                <a:spcPts val="0"/>
              </a:spcAft>
              <a:buClr>
                <a:schemeClr val="dk1"/>
              </a:buClr>
              <a:buSzPts val="1400"/>
              <a:buFont typeface="Arial"/>
              <a:buNone/>
            </a:pPr>
            <a:r>
              <a:rPr lang="en-GB" sz="1000">
                <a:solidFill>
                  <a:schemeClr val="dk1"/>
                </a:solidFill>
              </a:rPr>
              <a:t>Penser à qui votre invention servira est un excellent point de départ. Elle pourrait servir à un membre de votre famille ou à un animal que vous remarquez pendant que vous vous promenez. Imaginez ce qu’ils aiment, ce qu’ils n’aiment pas, ce qu’ils pourraient trouver difficile ou ennuyeux – comment pouvez-vous les aider?</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b="1">
                <a:solidFill>
                  <a:schemeClr val="dk1"/>
                </a:solidFill>
              </a:rPr>
              <a:t>Aucun problème n’est trop petit!</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a:solidFill>
                  <a:schemeClr val="dk1"/>
                </a:solidFill>
              </a:rPr>
              <a:t>Il peut s’agir de la façon d’aider un escargot à avancer plus vite, de la façon d’arroser un cactus, ou encore de celle de protéger une coccinelle de la pluie – aucun problème n’est trop petit pour faire appel à votre imagination créatrice!</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b="1">
                <a:solidFill>
                  <a:schemeClr val="dk1"/>
                </a:solidFill>
              </a:rPr>
              <a:t>Les possibilités sont illimitées!</a:t>
            </a:r>
            <a:endParaRPr sz="1000">
              <a:solidFill>
                <a:schemeClr val="dk1"/>
              </a:solidFill>
            </a:endParaRPr>
          </a:p>
          <a:p>
            <a:pPr marL="0" lvl="0" indent="0" algn="l" rtl="0">
              <a:spcBef>
                <a:spcPts val="0"/>
              </a:spcBef>
              <a:spcAft>
                <a:spcPts val="0"/>
              </a:spcAft>
              <a:buClr>
                <a:schemeClr val="dk1"/>
              </a:buClr>
              <a:buSzPts val="1200"/>
              <a:buFont typeface="Arial"/>
              <a:buNone/>
            </a:pPr>
            <a:r>
              <a:rPr lang="en-GB" sz="1000">
                <a:solidFill>
                  <a:schemeClr val="dk1"/>
                </a:solidFill>
              </a:rPr>
              <a:t>Et bien sûr, l’inverse est également vrai – aucun problème n’est trop gros pour qu’on s’y attaque! </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a:solidFill>
                  <a:schemeClr val="dk1"/>
                </a:solidFill>
              </a:rPr>
              <a:t>Si vous vous intéressez à la façon de réduire la pollution dans l’atmosphère ou de rendre les moyens de transport plus rapides, plus sûrs et non polluants, alors essayez. Nous avons besoin de toutes sortes d’idées pour aider notre planète à rester verte! Ce qui peut sembler impossible aujourd’hui pourrait bien arriver dans un proche avenir.</a:t>
            </a:r>
            <a:endParaRPr sz="1000">
              <a:solidFill>
                <a:schemeClr val="dk1"/>
              </a:solidFill>
            </a:endParaRPr>
          </a:p>
          <a:p>
            <a:pPr marL="0" lvl="0" indent="0" algn="l" rtl="0">
              <a:spcBef>
                <a:spcPts val="0"/>
              </a:spcBef>
              <a:spcAft>
                <a:spcPts val="0"/>
              </a:spcAft>
              <a:buClr>
                <a:schemeClr val="dk1"/>
              </a:buClr>
              <a:buSzPts val="1100"/>
              <a:buFont typeface="Arial"/>
              <a:buNone/>
            </a:pPr>
            <a:r>
              <a:rPr lang="en-GB" sz="1000" b="1">
                <a:solidFill>
                  <a:schemeClr val="dk1"/>
                </a:solidFill>
              </a:rPr>
              <a:t>Transgressez les règles!</a:t>
            </a:r>
            <a:endParaRPr sz="1000">
              <a:solidFill>
                <a:schemeClr val="dk1"/>
              </a:solidFill>
            </a:endParaRPr>
          </a:p>
          <a:p>
            <a:pPr marL="0" lvl="0" indent="0" algn="l" rtl="0">
              <a:spcBef>
                <a:spcPts val="0"/>
              </a:spcBef>
              <a:spcAft>
                <a:spcPts val="0"/>
              </a:spcAft>
              <a:buClr>
                <a:schemeClr val="dk1"/>
              </a:buClr>
              <a:buSzPts val="1400"/>
              <a:buFont typeface="Arial"/>
              <a:buNone/>
            </a:pPr>
            <a:r>
              <a:rPr lang="en-GB" sz="1000">
                <a:solidFill>
                  <a:schemeClr val="dk1"/>
                </a:solidFill>
              </a:rPr>
              <a:t>Des inventions naissent lorsque nous essayons de penser ou de faire les choses différemment – autrement dit, quand on enfreint les règles. Alors oubliez la façon dont les choses sont censées fonctionner et faites-le à votre façon! </a:t>
            </a: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7"/>
        <p:cNvGrpSpPr/>
        <p:nvPr/>
      </p:nvGrpSpPr>
      <p:grpSpPr>
        <a:xfrm>
          <a:off x="0" y="0"/>
          <a:ext cx="0" cy="0"/>
          <a:chOff x="0" y="0"/>
          <a:chExt cx="0" cy="0"/>
        </a:xfrm>
      </p:grpSpPr>
      <p:sp>
        <p:nvSpPr>
          <p:cNvPr id="48" name="Google Shape;48;p1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9" name="Google Shape;49;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0"/>
        <p:cNvGrpSpPr/>
        <p:nvPr/>
      </p:nvGrpSpPr>
      <p:grpSpPr>
        <a:xfrm>
          <a:off x="0" y="0"/>
          <a:ext cx="0" cy="0"/>
          <a:chOff x="0" y="0"/>
          <a:chExt cx="0" cy="0"/>
        </a:xfrm>
      </p:grpSpPr>
      <p:sp>
        <p:nvSpPr>
          <p:cNvPr id="51" name="Google Shape;51;p12"/>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2" name="Google Shape;52;p12"/>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53" name="Google Shape;53;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 name="Google Shape;19;p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600"/>
              </a:spcBef>
              <a:spcAft>
                <a:spcPts val="0"/>
              </a:spcAft>
              <a:buClr>
                <a:schemeClr val="dk1"/>
              </a:buClr>
              <a:buSzPts val="1400"/>
              <a:buChar char="○"/>
              <a:defRPr/>
            </a:lvl2pPr>
            <a:lvl3pPr marL="1371600" lvl="2" indent="-317500" algn="l">
              <a:lnSpc>
                <a:spcPct val="90000"/>
              </a:lnSpc>
              <a:spcBef>
                <a:spcPts val="1600"/>
              </a:spcBef>
              <a:spcAft>
                <a:spcPts val="0"/>
              </a:spcAft>
              <a:buClr>
                <a:schemeClr val="dk1"/>
              </a:buClr>
              <a:buSzPts val="1400"/>
              <a:buChar char="■"/>
              <a:defRPr/>
            </a:lvl3pPr>
            <a:lvl4pPr marL="1828800" lvl="3" indent="-317500" algn="l">
              <a:lnSpc>
                <a:spcPct val="90000"/>
              </a:lnSpc>
              <a:spcBef>
                <a:spcPts val="1600"/>
              </a:spcBef>
              <a:spcAft>
                <a:spcPts val="0"/>
              </a:spcAft>
              <a:buClr>
                <a:schemeClr val="dk1"/>
              </a:buClr>
              <a:buSzPts val="1400"/>
              <a:buChar char="●"/>
              <a:defRPr/>
            </a:lvl4pPr>
            <a:lvl5pPr marL="2286000" lvl="4" indent="-317500" algn="l">
              <a:lnSpc>
                <a:spcPct val="90000"/>
              </a:lnSpc>
              <a:spcBef>
                <a:spcPts val="1600"/>
              </a:spcBef>
              <a:spcAft>
                <a:spcPts val="0"/>
              </a:spcAft>
              <a:buClr>
                <a:schemeClr val="dk1"/>
              </a:buClr>
              <a:buSzPts val="1400"/>
              <a:buChar char="○"/>
              <a:defRPr/>
            </a:lvl5pPr>
            <a:lvl6pPr marL="2743200" lvl="5" indent="-317500" algn="l">
              <a:lnSpc>
                <a:spcPct val="90000"/>
              </a:lnSpc>
              <a:spcBef>
                <a:spcPts val="1600"/>
              </a:spcBef>
              <a:spcAft>
                <a:spcPts val="0"/>
              </a:spcAft>
              <a:buClr>
                <a:schemeClr val="dk1"/>
              </a:buClr>
              <a:buSzPts val="1400"/>
              <a:buChar char="■"/>
              <a:defRPr/>
            </a:lvl6pPr>
            <a:lvl7pPr marL="3200400" lvl="6" indent="-317500" algn="l">
              <a:lnSpc>
                <a:spcPct val="90000"/>
              </a:lnSpc>
              <a:spcBef>
                <a:spcPts val="1600"/>
              </a:spcBef>
              <a:spcAft>
                <a:spcPts val="0"/>
              </a:spcAft>
              <a:buClr>
                <a:schemeClr val="dk1"/>
              </a:buClr>
              <a:buSzPts val="1400"/>
              <a:buChar char="●"/>
              <a:defRPr/>
            </a:lvl7pPr>
            <a:lvl8pPr marL="3657600" lvl="7" indent="-317500" algn="l">
              <a:lnSpc>
                <a:spcPct val="90000"/>
              </a:lnSpc>
              <a:spcBef>
                <a:spcPts val="1600"/>
              </a:spcBef>
              <a:spcAft>
                <a:spcPts val="0"/>
              </a:spcAft>
              <a:buClr>
                <a:schemeClr val="dk1"/>
              </a:buClr>
              <a:buSzPts val="1400"/>
              <a:buChar char="○"/>
              <a:defRPr/>
            </a:lvl8pPr>
            <a:lvl9pPr marL="4114800" lvl="8" indent="-317500" algn="l">
              <a:lnSpc>
                <a:spcPct val="90000"/>
              </a:lnSpc>
              <a:spcBef>
                <a:spcPts val="1600"/>
              </a:spcBef>
              <a:spcAft>
                <a:spcPts val="1600"/>
              </a:spcAft>
              <a:buClr>
                <a:schemeClr val="dk1"/>
              </a:buClr>
              <a:buSzPts val="1400"/>
              <a:buChar char="■"/>
              <a:defRPr/>
            </a:lvl9pPr>
          </a:lstStyle>
          <a:p>
            <a:endParaRPr/>
          </a:p>
        </p:txBody>
      </p:sp>
      <p:sp>
        <p:nvSpPr>
          <p:cNvPr id="20" name="Google Shape;20;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1" name="Google Shape;21;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2" name="Google Shape;22;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5" name="Google Shape;25;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9" name="Google Shape;29;p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0" name="Google Shape;30;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 name="Google Shape;33;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6" name="Google Shape;36;p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7" name="Google Shape;37;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1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1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4" name="Google Shape;44;p1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5" name="Google Shape;45;p1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6" name="Google Shape;46;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8.png"/><Relationship Id="rId7" Type="http://schemas.openxmlformats.org/officeDocument/2006/relationships/image" Target="../media/image52.png"/><Relationship Id="rId12" Type="http://schemas.openxmlformats.org/officeDocument/2006/relationships/hyperlink" Target="https://www.canada.ca/fr/peches-oceans/nouvelles/2018/11/le-gouvernement-du-canada-annonce-son-appui-a-la-decennie-des-nations-unies-pour-les-sciences-oceaniques-au-service-du-developpement-durable.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hyperlink" Target="https://oceanliteracy.unesco.org/" TargetMode="External"/><Relationship Id="rId5" Type="http://schemas.openxmlformats.org/officeDocument/2006/relationships/image" Target="../media/image44.png"/><Relationship Id="rId10" Type="http://schemas.openxmlformats.org/officeDocument/2006/relationships/hyperlink" Target="https://unesdoc.unesco.org/ark:/48223/pf0000247898_fre" TargetMode="External"/><Relationship Id="rId4" Type="http://schemas.openxmlformats.org/officeDocument/2006/relationships/image" Target="../media/image50.png"/><Relationship Id="rId9"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jpeg"/></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Google Shape;60;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a:stretch/>
        </p:blipFill>
        <p:spPr>
          <a:xfrm>
            <a:off x="-535575" y="234725"/>
            <a:ext cx="9556274" cy="779400"/>
          </a:xfrm>
          <a:prstGeom prst="rect">
            <a:avLst/>
          </a:prstGeom>
          <a:noFill/>
          <a:ln>
            <a:noFill/>
          </a:ln>
        </p:spPr>
      </p:pic>
      <p:sp>
        <p:nvSpPr>
          <p:cNvPr id="166" name="Google Shape;166;p23"/>
          <p:cNvSpPr txBox="1"/>
          <p:nvPr/>
        </p:nvSpPr>
        <p:spPr>
          <a:xfrm>
            <a:off x="246775" y="334100"/>
            <a:ext cx="8773800" cy="58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600"/>
              <a:buNone/>
            </a:pPr>
            <a:r>
              <a:rPr lang="en-GB" sz="2800" b="1">
                <a:solidFill>
                  <a:schemeClr val="dk1"/>
                </a:solidFill>
                <a:latin typeface="Calibri"/>
                <a:ea typeface="Calibri"/>
                <a:cs typeface="Calibri"/>
                <a:sym typeface="Calibri"/>
              </a:rPr>
              <a:t>Jetez un coup d’œil à nos autres ressources sur les océans</a:t>
            </a:r>
            <a:endParaRPr sz="2800" b="1">
              <a:latin typeface="Calibri"/>
              <a:ea typeface="Calibri"/>
              <a:cs typeface="Calibri"/>
              <a:sym typeface="Calibri"/>
            </a:endParaRPr>
          </a:p>
          <a:p>
            <a:pPr marL="0" marR="0" lvl="0" indent="0" algn="l" rtl="0">
              <a:lnSpc>
                <a:spcPct val="100000"/>
              </a:lnSpc>
              <a:spcBef>
                <a:spcPts val="0"/>
              </a:spcBef>
              <a:spcAft>
                <a:spcPts val="0"/>
              </a:spcAft>
              <a:buNone/>
            </a:pPr>
            <a:endParaRPr sz="2800" b="1" i="0" u="none" strike="noStrike" cap="none">
              <a:solidFill>
                <a:srgbClr val="000000"/>
              </a:solidFill>
              <a:latin typeface="Calibri"/>
              <a:ea typeface="Calibri"/>
              <a:cs typeface="Calibri"/>
              <a:sym typeface="Calibri"/>
            </a:endParaRPr>
          </a:p>
        </p:txBody>
      </p:sp>
      <p:pic>
        <p:nvPicPr>
          <p:cNvPr id="167" name="Google Shape;167;p23" descr="A picture containing knife  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b="43776"/>
          <a:stretch/>
        </p:blipFill>
        <p:spPr>
          <a:xfrm>
            <a:off x="0" y="3273678"/>
            <a:ext cx="9144000" cy="1874317"/>
          </a:xfrm>
          <a:prstGeom prst="rect">
            <a:avLst/>
          </a:prstGeom>
          <a:noFill/>
          <a:ln>
            <a:noFill/>
          </a:ln>
        </p:spPr>
      </p:pic>
      <p:pic>
        <p:nvPicPr>
          <p:cNvPr id="168" name="Google Shape;168;p23" descr="A screenshot of a computer  Description automatically generated"/>
          <p:cNvPicPr preferRelativeResize="0"/>
          <p:nvPr/>
        </p:nvPicPr>
        <p:blipFill rotWithShape="1">
          <a:blip r:embed="rId5">
            <a:alphaModFix/>
          </a:blip>
          <a:srcRect/>
          <a:stretch/>
        </p:blipFill>
        <p:spPr>
          <a:xfrm>
            <a:off x="246774" y="1013776"/>
            <a:ext cx="6506750" cy="3335406"/>
          </a:xfrm>
          <a:prstGeom prst="rect">
            <a:avLst/>
          </a:prstGeom>
          <a:noFill/>
          <a:ln>
            <a:noFill/>
          </a:ln>
        </p:spPr>
      </p:pic>
      <p:pic>
        <p:nvPicPr>
          <p:cNvPr id="169" name="Google Shape;169;p23" descr="A picture containing black, drawing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rot="535809">
            <a:off x="5380941" y="3892418"/>
            <a:ext cx="1359178" cy="589758"/>
          </a:xfrm>
          <a:prstGeom prst="rect">
            <a:avLst/>
          </a:prstGeom>
          <a:noFill/>
          <a:ln>
            <a:noFill/>
          </a:ln>
        </p:spPr>
      </p:pic>
      <p:pic>
        <p:nvPicPr>
          <p:cNvPr id="170" name="Google Shape;170;p23" descr="A close up of a logo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7140533" y="820583"/>
            <a:ext cx="1713122" cy="585835"/>
          </a:xfrm>
          <a:prstGeom prst="rect">
            <a:avLst/>
          </a:prstGeom>
          <a:noFill/>
          <a:ln>
            <a:noFill/>
          </a:ln>
        </p:spPr>
      </p:pic>
      <p:pic>
        <p:nvPicPr>
          <p:cNvPr id="171" name="Google Shape;171;p23" descr="A picture containing table, drawing  Description automatically generated"/>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7784466" y="2091039"/>
            <a:ext cx="914400" cy="1771650"/>
          </a:xfrm>
          <a:prstGeom prst="rect">
            <a:avLst/>
          </a:prstGeom>
          <a:noFill/>
          <a:ln>
            <a:noFill/>
          </a:ln>
        </p:spPr>
      </p:pic>
      <p:pic>
        <p:nvPicPr>
          <p:cNvPr id="172" name="Google Shape;172;p23" descr="A picture containing drawing  Description automatically generated"/>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rot="-1790644">
            <a:off x="1093352" y="4560769"/>
            <a:ext cx="993602" cy="537522"/>
          </a:xfrm>
          <a:prstGeom prst="rect">
            <a:avLst/>
          </a:prstGeom>
          <a:noFill/>
          <a:ln>
            <a:noFill/>
          </a:ln>
        </p:spPr>
      </p:pic>
      <p:sp>
        <p:nvSpPr>
          <p:cNvPr id="173" name="Google Shape;173;p23"/>
          <p:cNvSpPr txBox="1"/>
          <p:nvPr/>
        </p:nvSpPr>
        <p:spPr>
          <a:xfrm>
            <a:off x="499950" y="1356000"/>
            <a:ext cx="5963100" cy="3154800"/>
          </a:xfrm>
          <a:prstGeom prst="rect">
            <a:avLst/>
          </a:prstGeom>
          <a:noFill/>
          <a:ln>
            <a:noFill/>
          </a:ln>
        </p:spPr>
        <p:txBody>
          <a:bodyPr spcFirstLastPara="1" wrap="square" lIns="54000" tIns="0" rIns="91425" bIns="0" anchor="t" anchorCtr="0">
            <a:noAutofit/>
          </a:bodyPr>
          <a:lstStyle/>
          <a:p>
            <a:pPr marL="0" lvl="0" indent="0" algn="l" rtl="0">
              <a:lnSpc>
                <a:spcPct val="100000"/>
              </a:lnSpc>
              <a:spcBef>
                <a:spcPts val="0"/>
              </a:spcBef>
              <a:spcAft>
                <a:spcPts val="0"/>
              </a:spcAft>
              <a:buClr>
                <a:schemeClr val="dk1"/>
              </a:buClr>
              <a:buSzPts val="1200"/>
              <a:buFont typeface="Arial"/>
              <a:buNone/>
            </a:pPr>
            <a:r>
              <a:rPr lang="en-GB" sz="1800">
                <a:solidFill>
                  <a:schemeClr val="dk1"/>
                </a:solidFill>
                <a:latin typeface="Calibri"/>
                <a:ea typeface="Calibri"/>
                <a:cs typeface="Calibri"/>
                <a:sym typeface="Calibri"/>
              </a:rPr>
              <a:t>2.1 La pollution des océans</a:t>
            </a:r>
            <a:endParaRPr sz="18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Arial"/>
              <a:buNone/>
            </a:pPr>
            <a:r>
              <a:rPr lang="en-GB" sz="1800">
                <a:solidFill>
                  <a:schemeClr val="dk1"/>
                </a:solidFill>
                <a:latin typeface="Calibri"/>
                <a:ea typeface="Calibri"/>
                <a:cs typeface="Calibri"/>
                <a:sym typeface="Calibri"/>
              </a:rPr>
              <a:t>4.1 Océan = éliminateur de carbone</a:t>
            </a:r>
            <a:endParaRPr sz="18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GB" sz="1800">
                <a:solidFill>
                  <a:schemeClr val="dk1"/>
                </a:solidFill>
                <a:latin typeface="Calibri"/>
                <a:ea typeface="Calibri"/>
                <a:cs typeface="Calibri"/>
                <a:sym typeface="Calibri"/>
              </a:rPr>
              <a:t>Les océans : l’énergie climatique (date de publication : 8 juin 2020)</a:t>
            </a:r>
            <a:endParaRPr sz="18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Arial"/>
              <a:buNone/>
            </a:pPr>
            <a:r>
              <a:rPr lang="en-GB" sz="1800">
                <a:solidFill>
                  <a:schemeClr val="dk1"/>
                </a:solidFill>
                <a:latin typeface="Calibri"/>
                <a:ea typeface="Calibri"/>
                <a:cs typeface="Calibri"/>
                <a:sym typeface="Calibri"/>
              </a:rPr>
              <a:t>Et voici d’autres liens utiles!</a:t>
            </a:r>
            <a:endParaRPr>
              <a:solidFill>
                <a:schemeClr val="dk1"/>
              </a:solidFill>
            </a:endParaRPr>
          </a:p>
          <a:p>
            <a:pPr marL="457200" lvl="0" indent="-317500" algn="l" rtl="0">
              <a:lnSpc>
                <a:spcPct val="115000"/>
              </a:lnSpc>
              <a:spcBef>
                <a:spcPts val="1600"/>
              </a:spcBef>
              <a:spcAft>
                <a:spcPts val="0"/>
              </a:spcAft>
              <a:buClr>
                <a:schemeClr val="dk2"/>
              </a:buClr>
              <a:buSzPts val="1400"/>
              <a:buChar char="●"/>
            </a:pPr>
            <a:r>
              <a:rPr lang="en-GB" sz="1200" u="sng">
                <a:solidFill>
                  <a:schemeClr val="accent5"/>
                </a:solidFill>
                <a:hlinkClick r:id="rId10"/>
              </a:rPr>
              <a:t>Décennie des Nations Unies pour les sciences océaniques au service du développement durable</a:t>
            </a:r>
            <a:endParaRPr sz="1200">
              <a:solidFill>
                <a:schemeClr val="dk2"/>
              </a:solidFill>
            </a:endParaRPr>
          </a:p>
          <a:p>
            <a:pPr marL="457200" lvl="0" indent="-317500" algn="l" rtl="0">
              <a:lnSpc>
                <a:spcPct val="115000"/>
              </a:lnSpc>
              <a:spcBef>
                <a:spcPts val="0"/>
              </a:spcBef>
              <a:spcAft>
                <a:spcPts val="0"/>
              </a:spcAft>
              <a:buClr>
                <a:schemeClr val="dk2"/>
              </a:buClr>
              <a:buSzPts val="1400"/>
              <a:buChar char="●"/>
            </a:pPr>
            <a:r>
              <a:rPr lang="en-GB" sz="1200" u="sng">
                <a:solidFill>
                  <a:schemeClr val="accent5"/>
                </a:solidFill>
                <a:hlinkClick r:id="rId11"/>
              </a:rPr>
              <a:t>Portail d’alphabétisation des océans </a:t>
            </a:r>
            <a:endParaRPr sz="1200">
              <a:solidFill>
                <a:schemeClr val="dk2"/>
              </a:solidFill>
            </a:endParaRPr>
          </a:p>
          <a:p>
            <a:pPr marL="457200" lvl="0" indent="-317500" algn="l" rtl="0">
              <a:lnSpc>
                <a:spcPct val="115000"/>
              </a:lnSpc>
              <a:spcBef>
                <a:spcPts val="0"/>
              </a:spcBef>
              <a:spcAft>
                <a:spcPts val="0"/>
              </a:spcAft>
              <a:buClr>
                <a:schemeClr val="dk2"/>
              </a:buClr>
              <a:buSzPts val="1400"/>
              <a:buChar char="●"/>
            </a:pPr>
            <a:r>
              <a:rPr lang="en-GB" sz="1200" u="sng">
                <a:solidFill>
                  <a:schemeClr val="accent5"/>
                </a:solidFill>
                <a:hlinkClick r:id="rId12"/>
              </a:rPr>
              <a:t>Pêches et Océans Canada </a:t>
            </a:r>
            <a:endParaRPr sz="1200" u="sng">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65" name="Google Shape;65;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35572" y="234724"/>
            <a:ext cx="4323818" cy="779401"/>
          </a:xfrm>
          <a:prstGeom prst="rect">
            <a:avLst/>
          </a:prstGeom>
          <a:noFill/>
          <a:ln>
            <a:noFill/>
          </a:ln>
        </p:spPr>
      </p:pic>
      <p:sp>
        <p:nvSpPr>
          <p:cNvPr id="66" name="Google Shape;66;p15"/>
          <p:cNvSpPr txBox="1"/>
          <p:nvPr/>
        </p:nvSpPr>
        <p:spPr>
          <a:xfrm>
            <a:off x="246775" y="334100"/>
            <a:ext cx="3541500" cy="58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1">
                <a:latin typeface="Calibri"/>
                <a:ea typeface="Calibri"/>
                <a:cs typeface="Calibri"/>
                <a:sym typeface="Calibri"/>
              </a:rPr>
              <a:t>Du plastique partout!</a:t>
            </a:r>
            <a:endParaRPr sz="2800" b="1" i="0" u="none" strike="noStrike" cap="none">
              <a:solidFill>
                <a:srgbClr val="000000"/>
              </a:solidFill>
              <a:latin typeface="Calibri"/>
              <a:ea typeface="Calibri"/>
              <a:cs typeface="Calibri"/>
              <a:sym typeface="Calibri"/>
            </a:endParaRPr>
          </a:p>
        </p:txBody>
      </p:sp>
      <p:pic>
        <p:nvPicPr>
          <p:cNvPr id="67" name="Google Shape;67;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76169" y="1314218"/>
            <a:ext cx="8791664" cy="31526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Google Shape;72;p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2819" y="2180213"/>
            <a:ext cx="3884103" cy="2609445"/>
          </a:xfrm>
          <a:prstGeom prst="rect">
            <a:avLst/>
          </a:prstGeom>
          <a:noFill/>
          <a:ln>
            <a:noFill/>
          </a:ln>
        </p:spPr>
      </p:pic>
      <p:pic>
        <p:nvPicPr>
          <p:cNvPr id="73" name="Google Shape;73;p1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670346" y="1160189"/>
            <a:ext cx="2317798" cy="1411561"/>
          </a:xfrm>
          <a:prstGeom prst="rect">
            <a:avLst/>
          </a:prstGeom>
          <a:noFill/>
          <a:ln>
            <a:noFill/>
          </a:ln>
        </p:spPr>
      </p:pic>
      <p:pic>
        <p:nvPicPr>
          <p:cNvPr id="74" name="Google Shape;74;p1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35575" y="234725"/>
            <a:ext cx="6005350" cy="779400"/>
          </a:xfrm>
          <a:prstGeom prst="rect">
            <a:avLst/>
          </a:prstGeom>
          <a:noFill/>
          <a:ln>
            <a:noFill/>
          </a:ln>
        </p:spPr>
      </p:pic>
      <p:sp>
        <p:nvSpPr>
          <p:cNvPr id="75" name="Google Shape;75;p16"/>
          <p:cNvSpPr txBox="1"/>
          <p:nvPr/>
        </p:nvSpPr>
        <p:spPr>
          <a:xfrm>
            <a:off x="246775" y="334100"/>
            <a:ext cx="5223000" cy="58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800"/>
              <a:buFont typeface="Arial"/>
              <a:buNone/>
            </a:pPr>
            <a:r>
              <a:rPr lang="en-GB" sz="2800" b="1">
                <a:solidFill>
                  <a:schemeClr val="dk1"/>
                </a:solidFill>
                <a:latin typeface="Calibri"/>
                <a:ea typeface="Calibri"/>
                <a:cs typeface="Calibri"/>
                <a:sym typeface="Calibri"/>
              </a:rPr>
              <a:t>Mais qu’est-ce que le plastique?</a:t>
            </a:r>
            <a:endParaRPr sz="28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1">
              <a:latin typeface="Calibri"/>
              <a:ea typeface="Calibri"/>
              <a:cs typeface="Calibri"/>
              <a:sym typeface="Calibri"/>
            </a:endParaRPr>
          </a:p>
        </p:txBody>
      </p:sp>
      <p:pic>
        <p:nvPicPr>
          <p:cNvPr id="76" name="Google Shape;76;p16"/>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013126" y="2310725"/>
            <a:ext cx="2499919" cy="2609445"/>
          </a:xfrm>
          <a:prstGeom prst="rect">
            <a:avLst/>
          </a:prstGeom>
          <a:noFill/>
          <a:ln>
            <a:noFill/>
          </a:ln>
        </p:spPr>
      </p:pic>
      <p:pic>
        <p:nvPicPr>
          <p:cNvPr id="77" name="Google Shape;77;p16"/>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66900" y="2231250"/>
            <a:ext cx="2040544" cy="580200"/>
          </a:xfrm>
          <a:prstGeom prst="rect">
            <a:avLst/>
          </a:prstGeom>
          <a:noFill/>
          <a:ln>
            <a:noFill/>
          </a:ln>
        </p:spPr>
      </p:pic>
      <p:pic>
        <p:nvPicPr>
          <p:cNvPr id="78" name="Google Shape;78;p16"/>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6918019" y="2649800"/>
            <a:ext cx="1961606" cy="580200"/>
          </a:xfrm>
          <a:prstGeom prst="rect">
            <a:avLst/>
          </a:prstGeom>
          <a:noFill/>
          <a:ln>
            <a:noFill/>
          </a:ln>
        </p:spPr>
      </p:pic>
      <p:pic>
        <p:nvPicPr>
          <p:cNvPr id="79" name="Google Shape;79;p16"/>
          <p:cNvPicPr preferRelativeResize="0"/>
          <p:nvPr/>
        </p:nvPicPr>
        <p:blipFill>
          <a:blip r:embed="rId9" cstate="screen">
            <a:alphaModFix/>
            <a:extLst>
              <a:ext uri="{28A0092B-C50C-407E-A947-70E740481C1C}">
                <a14:useLocalDpi xmlns:a14="http://schemas.microsoft.com/office/drawing/2010/main"/>
              </a:ext>
            </a:extLst>
          </a:blip>
          <a:stretch>
            <a:fillRect/>
          </a:stretch>
        </p:blipFill>
        <p:spPr>
          <a:xfrm>
            <a:off x="5315650" y="1223975"/>
            <a:ext cx="2793574" cy="10540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870450" y="3924575"/>
            <a:ext cx="2908500" cy="833425"/>
          </a:xfrm>
          <a:prstGeom prst="rect">
            <a:avLst/>
          </a:prstGeom>
          <a:noFill/>
          <a:ln>
            <a:noFill/>
          </a:ln>
        </p:spPr>
      </p:pic>
      <p:pic>
        <p:nvPicPr>
          <p:cNvPr id="85" name="Google Shape;85;p1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13424" y="1098850"/>
            <a:ext cx="4343875" cy="4273251"/>
          </a:xfrm>
          <a:prstGeom prst="rect">
            <a:avLst/>
          </a:prstGeom>
          <a:noFill/>
          <a:ln>
            <a:noFill/>
          </a:ln>
        </p:spPr>
      </p:pic>
      <p:sp>
        <p:nvSpPr>
          <p:cNvPr id="86" name="Google Shape;86;p17"/>
          <p:cNvSpPr txBox="1"/>
          <p:nvPr/>
        </p:nvSpPr>
        <p:spPr>
          <a:xfrm>
            <a:off x="7481475" y="2123225"/>
            <a:ext cx="987000" cy="1727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7" name="Google Shape;87;p17"/>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921124" y="1387174"/>
            <a:ext cx="2040900" cy="2545778"/>
          </a:xfrm>
          <a:prstGeom prst="rect">
            <a:avLst/>
          </a:prstGeom>
          <a:noFill/>
          <a:ln>
            <a:noFill/>
          </a:ln>
        </p:spPr>
      </p:pic>
      <p:pic>
        <p:nvPicPr>
          <p:cNvPr id="88" name="Google Shape;88;p17"/>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35572" y="234724"/>
            <a:ext cx="5107572" cy="779401"/>
          </a:xfrm>
          <a:prstGeom prst="rect">
            <a:avLst/>
          </a:prstGeom>
          <a:noFill/>
          <a:ln>
            <a:noFill/>
          </a:ln>
        </p:spPr>
      </p:pic>
      <p:sp>
        <p:nvSpPr>
          <p:cNvPr id="89" name="Google Shape;89;p17"/>
          <p:cNvSpPr txBox="1"/>
          <p:nvPr/>
        </p:nvSpPr>
        <p:spPr>
          <a:xfrm>
            <a:off x="246773" y="334100"/>
            <a:ext cx="4325227" cy="58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GB" sz="2800" b="1">
                <a:latin typeface="Calibri"/>
                <a:ea typeface="Calibri"/>
                <a:cs typeface="Calibri"/>
                <a:sym typeface="Calibri"/>
              </a:rPr>
              <a:t>Et le </a:t>
            </a:r>
            <a:r>
              <a:rPr lang="en-GB" sz="2800" b="1" i="0" u="none" strike="noStrike" cap="none">
                <a:solidFill>
                  <a:srgbClr val="000000"/>
                </a:solidFill>
                <a:latin typeface="Calibri"/>
                <a:ea typeface="Calibri"/>
                <a:cs typeface="Calibri"/>
                <a:sym typeface="Calibri"/>
              </a:rPr>
              <a:t>recycl</a:t>
            </a:r>
            <a:r>
              <a:rPr lang="en-GB" sz="2800" b="1">
                <a:latin typeface="Calibri"/>
                <a:ea typeface="Calibri"/>
                <a:cs typeface="Calibri"/>
                <a:sym typeface="Calibri"/>
              </a:rPr>
              <a:t>a</a:t>
            </a:r>
            <a:r>
              <a:rPr lang="en-GB" sz="2800" b="1" i="0" u="none" strike="noStrike" cap="none">
                <a:solidFill>
                  <a:srgbClr val="000000"/>
                </a:solidFill>
                <a:latin typeface="Calibri"/>
                <a:ea typeface="Calibri"/>
                <a:cs typeface="Calibri"/>
                <a:sym typeface="Calibri"/>
              </a:rPr>
              <a:t>ge?</a:t>
            </a:r>
            <a:endParaRPr sz="2800" b="1" i="0" u="none" strike="noStrike" cap="none">
              <a:solidFill>
                <a:srgbClr val="000000"/>
              </a:solidFill>
              <a:latin typeface="Calibri"/>
              <a:ea typeface="Calibri"/>
              <a:cs typeface="Calibri"/>
              <a:sym typeface="Calibri"/>
            </a:endParaRPr>
          </a:p>
        </p:txBody>
      </p:sp>
      <p:pic>
        <p:nvPicPr>
          <p:cNvPr id="90" name="Google Shape;90;p17"/>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876700" y="1387175"/>
            <a:ext cx="2720001" cy="1168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1446586"/>
            <a:ext cx="9144003" cy="3311540"/>
          </a:xfrm>
          <a:prstGeom prst="rect">
            <a:avLst/>
          </a:prstGeom>
          <a:noFill/>
          <a:ln>
            <a:noFill/>
          </a:ln>
        </p:spPr>
      </p:pic>
      <p:pic>
        <p:nvPicPr>
          <p:cNvPr id="96" name="Google Shape;96;p1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099500" y="3653925"/>
            <a:ext cx="2598675" cy="840400"/>
          </a:xfrm>
          <a:prstGeom prst="rect">
            <a:avLst/>
          </a:prstGeom>
          <a:noFill/>
          <a:ln>
            <a:noFill/>
          </a:ln>
        </p:spPr>
      </p:pic>
      <p:pic>
        <p:nvPicPr>
          <p:cNvPr id="97" name="Google Shape;97;p1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35576" y="234725"/>
            <a:ext cx="8472852" cy="779400"/>
          </a:xfrm>
          <a:prstGeom prst="rect">
            <a:avLst/>
          </a:prstGeom>
          <a:noFill/>
          <a:ln>
            <a:noFill/>
          </a:ln>
        </p:spPr>
      </p:pic>
      <p:sp>
        <p:nvSpPr>
          <p:cNvPr id="98" name="Google Shape;98;p18"/>
          <p:cNvSpPr txBox="1"/>
          <p:nvPr/>
        </p:nvSpPr>
        <p:spPr>
          <a:xfrm>
            <a:off x="246775" y="334100"/>
            <a:ext cx="7690500" cy="58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800"/>
              <a:buFont typeface="Arial"/>
              <a:buNone/>
            </a:pPr>
            <a:r>
              <a:rPr lang="en-GB" sz="2800" b="1">
                <a:solidFill>
                  <a:schemeClr val="dk1"/>
                </a:solidFill>
                <a:latin typeface="Calibri"/>
                <a:ea typeface="Calibri"/>
                <a:cs typeface="Calibri"/>
                <a:sym typeface="Calibri"/>
              </a:rPr>
              <a:t>Pourquoi le plastique se retrouve dans les océans</a:t>
            </a:r>
            <a:endParaRPr sz="28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1">
              <a:latin typeface="Calibri"/>
              <a:ea typeface="Calibri"/>
              <a:cs typeface="Calibri"/>
              <a:sym typeface="Calibri"/>
            </a:endParaRPr>
          </a:p>
        </p:txBody>
      </p:sp>
      <p:pic>
        <p:nvPicPr>
          <p:cNvPr id="99" name="Google Shape;99;p18"/>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44325" y="1346850"/>
            <a:ext cx="2989176" cy="1041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104" name="Google Shape;104;p1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426075" y="749470"/>
            <a:ext cx="3197100" cy="1283575"/>
          </a:xfrm>
          <a:prstGeom prst="rect">
            <a:avLst/>
          </a:prstGeom>
          <a:noFill/>
          <a:ln>
            <a:noFill/>
          </a:ln>
        </p:spPr>
      </p:pic>
      <p:pic>
        <p:nvPicPr>
          <p:cNvPr id="105" name="Google Shape;105;p1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35576" y="234725"/>
            <a:ext cx="6840924" cy="779400"/>
          </a:xfrm>
          <a:prstGeom prst="rect">
            <a:avLst/>
          </a:prstGeom>
          <a:noFill/>
          <a:ln>
            <a:noFill/>
          </a:ln>
        </p:spPr>
      </p:pic>
      <p:sp>
        <p:nvSpPr>
          <p:cNvPr id="106" name="Google Shape;106;p19"/>
          <p:cNvSpPr txBox="1"/>
          <p:nvPr/>
        </p:nvSpPr>
        <p:spPr>
          <a:xfrm>
            <a:off x="246775" y="334100"/>
            <a:ext cx="6580800" cy="58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800"/>
              <a:buFont typeface="Arial"/>
              <a:buNone/>
            </a:pPr>
            <a:r>
              <a:rPr lang="en-GB" sz="2800">
                <a:solidFill>
                  <a:schemeClr val="dk1"/>
                </a:solidFill>
              </a:rPr>
              <a:t>Le plastique, ça ne m’emballe pas!</a:t>
            </a:r>
            <a:endParaRPr sz="2800">
              <a:solidFill>
                <a:schemeClr val="dk1"/>
              </a:solidFill>
            </a:endParaRPr>
          </a:p>
          <a:p>
            <a:pPr marL="0" marR="0" lvl="0" indent="0" algn="l" rtl="0">
              <a:lnSpc>
                <a:spcPct val="100000"/>
              </a:lnSpc>
              <a:spcBef>
                <a:spcPts val="0"/>
              </a:spcBef>
              <a:spcAft>
                <a:spcPts val="0"/>
              </a:spcAft>
              <a:buNone/>
            </a:pPr>
            <a:endParaRPr sz="2800" b="1">
              <a:latin typeface="Calibri"/>
              <a:ea typeface="Calibri"/>
              <a:cs typeface="Calibri"/>
              <a:sym typeface="Calibri"/>
            </a:endParaRPr>
          </a:p>
        </p:txBody>
      </p:sp>
      <p:pic>
        <p:nvPicPr>
          <p:cNvPr id="107" name="Google Shape;107;p1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9300" y="1070900"/>
            <a:ext cx="3197102" cy="3389624"/>
          </a:xfrm>
          <a:prstGeom prst="rect">
            <a:avLst/>
          </a:prstGeom>
          <a:noFill/>
          <a:ln>
            <a:noFill/>
          </a:ln>
        </p:spPr>
      </p:pic>
      <p:pic>
        <p:nvPicPr>
          <p:cNvPr id="108" name="Google Shape;108;p19"/>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467727" y="3162407"/>
            <a:ext cx="2399775" cy="1679749"/>
          </a:xfrm>
          <a:prstGeom prst="rect">
            <a:avLst/>
          </a:prstGeom>
          <a:noFill/>
          <a:ln>
            <a:noFill/>
          </a:ln>
        </p:spPr>
      </p:pic>
      <p:pic>
        <p:nvPicPr>
          <p:cNvPr id="109" name="Google Shape;109;p19"/>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508088" y="2849180"/>
            <a:ext cx="2174899" cy="2306202"/>
          </a:xfrm>
          <a:prstGeom prst="rect">
            <a:avLst/>
          </a:prstGeom>
          <a:noFill/>
          <a:ln>
            <a:noFill/>
          </a:ln>
        </p:spPr>
      </p:pic>
      <p:pic>
        <p:nvPicPr>
          <p:cNvPr id="110" name="Google Shape;110;p19"/>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6508100" y="2488525"/>
            <a:ext cx="2399774" cy="1041399"/>
          </a:xfrm>
          <a:prstGeom prst="rect">
            <a:avLst/>
          </a:prstGeom>
          <a:noFill/>
          <a:ln>
            <a:noFill/>
          </a:ln>
        </p:spPr>
      </p:pic>
      <p:pic>
        <p:nvPicPr>
          <p:cNvPr id="111" name="Google Shape;111;p19"/>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294475" y="1388125"/>
            <a:ext cx="3012383" cy="1100401"/>
          </a:xfrm>
          <a:prstGeom prst="rect">
            <a:avLst/>
          </a:prstGeom>
          <a:noFill/>
          <a:ln>
            <a:noFill/>
          </a:ln>
        </p:spPr>
      </p:pic>
      <p:pic>
        <p:nvPicPr>
          <p:cNvPr id="112" name="Google Shape;112;p19"/>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3252700" y="2385475"/>
            <a:ext cx="2041773" cy="939774"/>
          </a:xfrm>
          <a:prstGeom prst="rect">
            <a:avLst/>
          </a:prstGeom>
          <a:noFill/>
          <a:ln>
            <a:noFill/>
          </a:ln>
        </p:spPr>
      </p:pic>
      <p:pic>
        <p:nvPicPr>
          <p:cNvPr id="113" name="Google Shape;113;p19"/>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1598950" y="3834750"/>
            <a:ext cx="1972024" cy="1100401"/>
          </a:xfrm>
          <a:prstGeom prst="rect">
            <a:avLst/>
          </a:prstGeom>
          <a:noFill/>
          <a:ln>
            <a:noFill/>
          </a:ln>
        </p:spPr>
      </p:pic>
      <p:pic>
        <p:nvPicPr>
          <p:cNvPr id="114" name="Google Shape;114;p19"/>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3033100" y="1144800"/>
            <a:ext cx="1902125" cy="779399"/>
          </a:xfrm>
          <a:prstGeom prst="rect">
            <a:avLst/>
          </a:prstGeom>
          <a:noFill/>
          <a:ln>
            <a:noFill/>
          </a:ln>
        </p:spPr>
      </p:pic>
      <p:sp>
        <p:nvSpPr>
          <p:cNvPr id="115" name="Google Shape;115;p19"/>
          <p:cNvSpPr txBox="1"/>
          <p:nvPr/>
        </p:nvSpPr>
        <p:spPr>
          <a:xfrm>
            <a:off x="-65675" y="2097750"/>
            <a:ext cx="2760600" cy="1100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33333"/>
                </a:solidFill>
                <a:highlight>
                  <a:srgbClr val="FFFFFF"/>
                </a:highlight>
                <a:latin typeface="Arial"/>
                <a:ea typeface="Arial"/>
                <a:cs typeface="Arial"/>
                <a:sym typeface="Arial"/>
              </a:rPr>
              <a:t> </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0"/>
          <p:cNvPicPr preferRelativeResize="0"/>
          <p:nvPr/>
        </p:nvPicPr>
        <p:blipFill rotWithShape="1">
          <a:blip r:embed="rId3" cstate="screen">
            <a:alphaModFix/>
            <a:extLst>
              <a:ext uri="{28A0092B-C50C-407E-A947-70E740481C1C}">
                <a14:useLocalDpi xmlns:a14="http://schemas.microsoft.com/office/drawing/2010/main"/>
              </a:ext>
            </a:extLst>
          </a:blip>
          <a:srcRect b="2856"/>
          <a:stretch/>
        </p:blipFill>
        <p:spPr>
          <a:xfrm>
            <a:off x="425175" y="603250"/>
            <a:ext cx="5511800" cy="4540251"/>
          </a:xfrm>
          <a:prstGeom prst="rect">
            <a:avLst/>
          </a:prstGeom>
          <a:noFill/>
          <a:ln>
            <a:noFill/>
          </a:ln>
        </p:spPr>
      </p:pic>
      <p:pic>
        <p:nvPicPr>
          <p:cNvPr id="121" name="Google Shape;121;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677375" y="1285225"/>
            <a:ext cx="2786150" cy="3004825"/>
          </a:xfrm>
          <a:prstGeom prst="rect">
            <a:avLst/>
          </a:prstGeom>
          <a:noFill/>
          <a:ln>
            <a:noFill/>
          </a:ln>
        </p:spPr>
      </p:pic>
      <p:pic>
        <p:nvPicPr>
          <p:cNvPr id="122" name="Google Shape;122;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35575" y="234725"/>
            <a:ext cx="5692125" cy="779400"/>
          </a:xfrm>
          <a:prstGeom prst="rect">
            <a:avLst/>
          </a:prstGeom>
          <a:noFill/>
          <a:ln>
            <a:noFill/>
          </a:ln>
        </p:spPr>
      </p:pic>
      <p:sp>
        <p:nvSpPr>
          <p:cNvPr id="123" name="Google Shape;123;p20"/>
          <p:cNvSpPr txBox="1"/>
          <p:nvPr/>
        </p:nvSpPr>
        <p:spPr>
          <a:xfrm>
            <a:off x="246775" y="334100"/>
            <a:ext cx="6411000" cy="58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800"/>
              <a:buFont typeface="Arial"/>
              <a:buNone/>
            </a:pPr>
            <a:r>
              <a:rPr lang="en-GB" sz="2800" b="1">
                <a:solidFill>
                  <a:schemeClr val="dk1"/>
                </a:solidFill>
                <a:latin typeface="Calibri"/>
                <a:ea typeface="Calibri"/>
                <a:cs typeface="Calibri"/>
                <a:sym typeface="Calibri"/>
              </a:rPr>
              <a:t>Les inventions à la rescousse!</a:t>
            </a:r>
            <a:endParaRPr sz="28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1">
              <a:latin typeface="Calibri"/>
              <a:ea typeface="Calibri"/>
              <a:cs typeface="Calibri"/>
              <a:sym typeface="Calibri"/>
            </a:endParaRPr>
          </a:p>
        </p:txBody>
      </p:sp>
      <p:pic>
        <p:nvPicPr>
          <p:cNvPr id="124" name="Google Shape;124;p20"/>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677375" y="603250"/>
            <a:ext cx="3146175" cy="1034525"/>
          </a:xfrm>
          <a:prstGeom prst="rect">
            <a:avLst/>
          </a:prstGeom>
          <a:noFill/>
          <a:ln>
            <a:noFill/>
          </a:ln>
        </p:spPr>
      </p:pic>
      <p:pic>
        <p:nvPicPr>
          <p:cNvPr id="125" name="Google Shape;125;p20"/>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059324" y="1637787"/>
            <a:ext cx="1237326" cy="402364"/>
          </a:xfrm>
          <a:prstGeom prst="rect">
            <a:avLst/>
          </a:prstGeom>
          <a:noFill/>
          <a:ln>
            <a:noFill/>
          </a:ln>
        </p:spPr>
      </p:pic>
      <p:pic>
        <p:nvPicPr>
          <p:cNvPr id="126" name="Google Shape;126;p20"/>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3059320" y="3297625"/>
            <a:ext cx="1128180" cy="580200"/>
          </a:xfrm>
          <a:prstGeom prst="rect">
            <a:avLst/>
          </a:prstGeom>
          <a:noFill/>
          <a:ln>
            <a:noFill/>
          </a:ln>
        </p:spPr>
      </p:pic>
      <p:pic>
        <p:nvPicPr>
          <p:cNvPr id="127" name="Google Shape;127;p20"/>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1728100" y="4017025"/>
            <a:ext cx="1557300" cy="519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757273" y="293376"/>
            <a:ext cx="5896968" cy="4556748"/>
          </a:xfrm>
          <a:prstGeom prst="rect">
            <a:avLst/>
          </a:prstGeom>
          <a:noFill/>
          <a:ln>
            <a:noFill/>
          </a:ln>
        </p:spPr>
      </p:pic>
      <p:pic>
        <p:nvPicPr>
          <p:cNvPr id="133" name="Google Shape;133;p2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63848" y="252650"/>
            <a:ext cx="7526374" cy="779400"/>
          </a:xfrm>
          <a:prstGeom prst="rect">
            <a:avLst/>
          </a:prstGeom>
          <a:noFill/>
          <a:ln>
            <a:noFill/>
          </a:ln>
        </p:spPr>
      </p:pic>
      <p:sp>
        <p:nvSpPr>
          <p:cNvPr id="134" name="Google Shape;134;p21"/>
          <p:cNvSpPr txBox="1"/>
          <p:nvPr/>
        </p:nvSpPr>
        <p:spPr>
          <a:xfrm>
            <a:off x="246776" y="334100"/>
            <a:ext cx="6450300" cy="58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800"/>
              <a:buFont typeface="Arial"/>
              <a:buNone/>
            </a:pPr>
            <a:r>
              <a:rPr lang="en-GB" sz="2800" b="1">
                <a:solidFill>
                  <a:schemeClr val="dk1"/>
                </a:solidFill>
                <a:latin typeface="Calibri"/>
                <a:ea typeface="Calibri"/>
                <a:cs typeface="Calibri"/>
                <a:sym typeface="Calibri"/>
              </a:rPr>
              <a:t>Le plastique dans la vie de tous les jours</a:t>
            </a:r>
            <a:endParaRPr sz="28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1">
              <a:latin typeface="Calibri"/>
              <a:ea typeface="Calibri"/>
              <a:cs typeface="Calibri"/>
              <a:sym typeface="Calibri"/>
            </a:endParaRPr>
          </a:p>
        </p:txBody>
      </p:sp>
      <p:sp>
        <p:nvSpPr>
          <p:cNvPr id="135" name="Google Shape;135;p21"/>
          <p:cNvSpPr txBox="1"/>
          <p:nvPr/>
        </p:nvSpPr>
        <p:spPr>
          <a:xfrm>
            <a:off x="311700" y="1089425"/>
            <a:ext cx="2351400" cy="1787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800"/>
              <a:buFont typeface="Arial"/>
              <a:buNone/>
            </a:pPr>
            <a:r>
              <a:rPr lang="en-GB" sz="1200">
                <a:solidFill>
                  <a:schemeClr val="dk2"/>
                </a:solidFill>
                <a:latin typeface="Calibri"/>
                <a:ea typeface="Calibri"/>
                <a:cs typeface="Calibri"/>
                <a:sym typeface="Calibri"/>
              </a:rPr>
              <a:t>Pensez à une journée typique où vous ou quelqu’un d’autre utilisez des choses faites en plastique. Écrivez quel type de plastique est utilisé, puis pensez à ce qui pourrait être utilisé au lieu.</a:t>
            </a:r>
            <a:endParaRPr sz="1200">
              <a:solidFill>
                <a:schemeClr val="dk2"/>
              </a:solidFill>
              <a:latin typeface="Calibri"/>
              <a:ea typeface="Calibri"/>
              <a:cs typeface="Calibri"/>
              <a:sym typeface="Calibri"/>
            </a:endParaRPr>
          </a:p>
          <a:p>
            <a:pPr marL="0" marR="0" lvl="0" indent="0" algn="l" rtl="0">
              <a:lnSpc>
                <a:spcPct val="115000"/>
              </a:lnSpc>
              <a:spcBef>
                <a:spcPts val="1600"/>
              </a:spcBef>
              <a:spcAft>
                <a:spcPts val="1600"/>
              </a:spcAft>
              <a:buClr>
                <a:schemeClr val="dk2"/>
              </a:buClr>
              <a:buSzPts val="1800"/>
              <a:buFont typeface="Arial"/>
              <a:buNone/>
            </a:pPr>
            <a:endParaRPr sz="12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grpSp>
        <p:nvGrpSpPr>
          <p:cNvPr id="140" name="Google Shape;140;p22"/>
          <p:cNvGrpSpPr/>
          <p:nvPr/>
        </p:nvGrpSpPr>
        <p:grpSpPr>
          <a:xfrm>
            <a:off x="3482662" y="2863499"/>
            <a:ext cx="1776215" cy="678049"/>
            <a:chOff x="4263435" y="2728840"/>
            <a:chExt cx="1776215" cy="520935"/>
          </a:xfrm>
        </p:grpSpPr>
        <p:pic>
          <p:nvPicPr>
            <p:cNvPr id="141" name="Google Shape;141;p22" descr="A screenshot of a computer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263435" y="2728840"/>
              <a:ext cx="1592125" cy="489856"/>
            </a:xfrm>
            <a:prstGeom prst="rect">
              <a:avLst/>
            </a:prstGeom>
            <a:noFill/>
            <a:ln>
              <a:noFill/>
            </a:ln>
          </p:spPr>
        </p:pic>
        <p:sp>
          <p:nvSpPr>
            <p:cNvPr id="142" name="Google Shape;142;p22"/>
            <p:cNvSpPr txBox="1"/>
            <p:nvPr/>
          </p:nvSpPr>
          <p:spPr>
            <a:xfrm>
              <a:off x="4403150" y="2769175"/>
              <a:ext cx="1636500" cy="48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GB">
                  <a:solidFill>
                    <a:schemeClr val="dk1"/>
                  </a:solidFill>
                  <a:latin typeface="Calibri"/>
                  <a:ea typeface="Calibri"/>
                  <a:cs typeface="Calibri"/>
                  <a:sym typeface="Calibri"/>
                </a:rPr>
                <a:t>Transgressez les règles!</a:t>
              </a:r>
              <a:endParaRPr sz="1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grpSp>
        <p:nvGrpSpPr>
          <p:cNvPr id="143" name="Google Shape;143;p22"/>
          <p:cNvGrpSpPr/>
          <p:nvPr/>
        </p:nvGrpSpPr>
        <p:grpSpPr>
          <a:xfrm>
            <a:off x="2471961" y="1280846"/>
            <a:ext cx="1297326" cy="791052"/>
            <a:chOff x="2196749" y="1887804"/>
            <a:chExt cx="1297326" cy="728207"/>
          </a:xfrm>
        </p:grpSpPr>
        <p:pic>
          <p:nvPicPr>
            <p:cNvPr id="144" name="Google Shape;144;p22" descr="A screenshot of a computer  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196749" y="1898519"/>
              <a:ext cx="1243535" cy="717492"/>
            </a:xfrm>
            <a:prstGeom prst="rect">
              <a:avLst/>
            </a:prstGeom>
            <a:noFill/>
            <a:ln>
              <a:noFill/>
            </a:ln>
          </p:spPr>
        </p:pic>
        <p:sp>
          <p:nvSpPr>
            <p:cNvPr id="145" name="Google Shape;145;p22"/>
            <p:cNvSpPr txBox="1"/>
            <p:nvPr/>
          </p:nvSpPr>
          <p:spPr>
            <a:xfrm>
              <a:off x="2285975" y="1887804"/>
              <a:ext cx="12081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GB">
                  <a:latin typeface="Calibri"/>
                  <a:ea typeface="Calibri"/>
                  <a:cs typeface="Calibri"/>
                  <a:sym typeface="Calibri"/>
                </a:rPr>
                <a:t>Qui a besoin de votre aide?</a:t>
              </a:r>
              <a:endParaRPr sz="1400" b="0" i="0" u="none" strike="noStrike" cap="none">
                <a:solidFill>
                  <a:srgbClr val="000000"/>
                </a:solidFill>
                <a:latin typeface="Calibri"/>
                <a:ea typeface="Calibri"/>
                <a:cs typeface="Calibri"/>
                <a:sym typeface="Calibri"/>
              </a:endParaRPr>
            </a:p>
          </p:txBody>
        </p:sp>
      </p:grpSp>
      <p:pic>
        <p:nvPicPr>
          <p:cNvPr id="146" name="Google Shape;146;p2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652685" y="857847"/>
            <a:ext cx="2352950" cy="1906884"/>
          </a:xfrm>
          <a:prstGeom prst="rect">
            <a:avLst/>
          </a:prstGeom>
          <a:noFill/>
          <a:ln>
            <a:noFill/>
          </a:ln>
        </p:spPr>
      </p:pic>
      <p:pic>
        <p:nvPicPr>
          <p:cNvPr id="147" name="Google Shape;147;p22"/>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093839" y="1242101"/>
            <a:ext cx="1592125" cy="1674950"/>
          </a:xfrm>
          <a:prstGeom prst="rect">
            <a:avLst/>
          </a:prstGeom>
          <a:noFill/>
          <a:ln>
            <a:noFill/>
          </a:ln>
        </p:spPr>
      </p:pic>
      <p:pic>
        <p:nvPicPr>
          <p:cNvPr id="148" name="Google Shape;148;p22"/>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5692850" y="1903175"/>
            <a:ext cx="3217350" cy="2577900"/>
          </a:xfrm>
          <a:prstGeom prst="rect">
            <a:avLst/>
          </a:prstGeom>
          <a:noFill/>
          <a:ln>
            <a:noFill/>
          </a:ln>
        </p:spPr>
      </p:pic>
      <p:grpSp>
        <p:nvGrpSpPr>
          <p:cNvPr id="149" name="Google Shape;149;p22"/>
          <p:cNvGrpSpPr/>
          <p:nvPr/>
        </p:nvGrpSpPr>
        <p:grpSpPr>
          <a:xfrm>
            <a:off x="6926079" y="1137623"/>
            <a:ext cx="1086442" cy="1131867"/>
            <a:chOff x="7458177" y="625219"/>
            <a:chExt cx="1086442" cy="1131867"/>
          </a:xfrm>
        </p:grpSpPr>
        <p:pic>
          <p:nvPicPr>
            <p:cNvPr id="150" name="Google Shape;150;p22" descr="A screenshot of a computer  Description automatically generated"/>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rot="5400000">
              <a:off x="7435464" y="647931"/>
              <a:ext cx="1131867" cy="1086442"/>
            </a:xfrm>
            <a:prstGeom prst="rect">
              <a:avLst/>
            </a:prstGeom>
            <a:noFill/>
            <a:ln>
              <a:noFill/>
            </a:ln>
          </p:spPr>
        </p:pic>
        <p:sp>
          <p:nvSpPr>
            <p:cNvPr id="151" name="Google Shape;151;p22"/>
            <p:cNvSpPr txBox="1"/>
            <p:nvPr/>
          </p:nvSpPr>
          <p:spPr>
            <a:xfrm>
              <a:off x="7585375" y="636450"/>
              <a:ext cx="896100" cy="1065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GB">
                  <a:solidFill>
                    <a:schemeClr val="dk1"/>
                  </a:solidFill>
                  <a:latin typeface="Calibri"/>
                  <a:ea typeface="Calibri"/>
                  <a:cs typeface="Calibri"/>
                  <a:sym typeface="Calibri"/>
                </a:rPr>
                <a:t>Aucun problème n’est trop petit!</a:t>
              </a:r>
              <a:endParaRPr sz="1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pic>
        <p:nvPicPr>
          <p:cNvPr id="152" name="Google Shape;152;p22"/>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35572" y="234724"/>
            <a:ext cx="5026889" cy="779401"/>
          </a:xfrm>
          <a:prstGeom prst="rect">
            <a:avLst/>
          </a:prstGeom>
          <a:noFill/>
          <a:ln>
            <a:noFill/>
          </a:ln>
        </p:spPr>
      </p:pic>
      <p:sp>
        <p:nvSpPr>
          <p:cNvPr id="153" name="Google Shape;153;p22"/>
          <p:cNvSpPr txBox="1"/>
          <p:nvPr/>
        </p:nvSpPr>
        <p:spPr>
          <a:xfrm>
            <a:off x="246775" y="334100"/>
            <a:ext cx="4029390" cy="58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1">
                <a:latin typeface="Calibri"/>
                <a:ea typeface="Calibri"/>
                <a:cs typeface="Calibri"/>
                <a:sym typeface="Calibri"/>
              </a:rPr>
              <a:t>Trouver des idées</a:t>
            </a:r>
            <a:endParaRPr sz="2800" b="1" i="0" u="none" strike="noStrike" cap="none">
              <a:solidFill>
                <a:srgbClr val="000000"/>
              </a:solidFill>
              <a:latin typeface="Calibri"/>
              <a:ea typeface="Calibri"/>
              <a:cs typeface="Calibri"/>
              <a:sym typeface="Calibri"/>
            </a:endParaRPr>
          </a:p>
        </p:txBody>
      </p:sp>
      <p:grpSp>
        <p:nvGrpSpPr>
          <p:cNvPr id="154" name="Google Shape;154;p22"/>
          <p:cNvGrpSpPr/>
          <p:nvPr/>
        </p:nvGrpSpPr>
        <p:grpSpPr>
          <a:xfrm>
            <a:off x="469187" y="1835497"/>
            <a:ext cx="1253320" cy="723138"/>
            <a:chOff x="540565" y="1880861"/>
            <a:chExt cx="1253320" cy="723138"/>
          </a:xfrm>
        </p:grpSpPr>
        <p:pic>
          <p:nvPicPr>
            <p:cNvPr id="155" name="Google Shape;155;p22" descr="A screenshot of a computer  Description automatically generated"/>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540565" y="1880861"/>
              <a:ext cx="1253320" cy="723138"/>
            </a:xfrm>
            <a:prstGeom prst="rect">
              <a:avLst/>
            </a:prstGeom>
            <a:noFill/>
            <a:ln>
              <a:noFill/>
            </a:ln>
          </p:spPr>
        </p:pic>
        <p:sp>
          <p:nvSpPr>
            <p:cNvPr id="156" name="Google Shape;156;p22"/>
            <p:cNvSpPr txBox="1"/>
            <p:nvPr/>
          </p:nvSpPr>
          <p:spPr>
            <a:xfrm>
              <a:off x="685476" y="1957950"/>
              <a:ext cx="1049517" cy="56886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GB">
                  <a:solidFill>
                    <a:schemeClr val="dk1"/>
                  </a:solidFill>
                  <a:latin typeface="Calibri"/>
                  <a:ea typeface="Calibri"/>
                  <a:cs typeface="Calibri"/>
                  <a:sym typeface="Calibri"/>
                </a:rPr>
                <a:t>Suivez votre idée!</a:t>
              </a:r>
              <a:endParaRPr sz="1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pic>
        <p:nvPicPr>
          <p:cNvPr id="157" name="Google Shape;157;p22"/>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469187" y="2179301"/>
            <a:ext cx="2519331" cy="2370850"/>
          </a:xfrm>
          <a:prstGeom prst="rect">
            <a:avLst/>
          </a:prstGeom>
          <a:noFill/>
          <a:ln>
            <a:noFill/>
          </a:ln>
        </p:spPr>
      </p:pic>
      <p:pic>
        <p:nvPicPr>
          <p:cNvPr id="158" name="Google Shape;158;p22"/>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2906794" y="3000325"/>
            <a:ext cx="3473844" cy="1906878"/>
          </a:xfrm>
          <a:prstGeom prst="rect">
            <a:avLst/>
          </a:prstGeom>
          <a:noFill/>
          <a:ln>
            <a:noFill/>
          </a:ln>
        </p:spPr>
      </p:pic>
      <p:pic>
        <p:nvPicPr>
          <p:cNvPr id="159" name="Google Shape;159;p22" descr="A screenshot of a computer  Description automatically generated"/>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6998600" y="3926025"/>
            <a:ext cx="1473824" cy="678075"/>
          </a:xfrm>
          <a:prstGeom prst="rect">
            <a:avLst/>
          </a:prstGeom>
          <a:noFill/>
          <a:ln>
            <a:noFill/>
          </a:ln>
        </p:spPr>
      </p:pic>
      <p:sp>
        <p:nvSpPr>
          <p:cNvPr id="160" name="Google Shape;160;p22"/>
          <p:cNvSpPr txBox="1"/>
          <p:nvPr/>
        </p:nvSpPr>
        <p:spPr>
          <a:xfrm>
            <a:off x="7074850" y="3975275"/>
            <a:ext cx="1592100" cy="57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GB">
                <a:solidFill>
                  <a:schemeClr val="dk1"/>
                </a:solidFill>
                <a:latin typeface="Calibri"/>
                <a:ea typeface="Calibri"/>
                <a:cs typeface="Calibri"/>
                <a:sym typeface="Calibri"/>
              </a:rPr>
              <a:t>Les possibilités sont illimitées!</a:t>
            </a:r>
            <a:endParaRPr sz="1400" b="0"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1989</Words>
  <Application>Microsoft Macintosh PowerPoint</Application>
  <PresentationFormat>On-screen Show (16:9)</PresentationFormat>
  <Paragraphs>83</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Katherine Mengardon</cp:lastModifiedBy>
  <cp:revision>2</cp:revision>
  <dcterms:modified xsi:type="dcterms:W3CDTF">2020-04-20T09:22:48Z</dcterms:modified>
</cp:coreProperties>
</file>