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Doppio One"/>
      <p:regular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DoppioOne-regular.fntdata"/><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752e45f3ca_0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752e45f3ca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Le présen</a:t>
            </a:r>
            <a:r>
              <a:rPr lang="en-GB" sz="1200">
                <a:highlight>
                  <a:srgbClr val="FFFFFF"/>
                </a:highlight>
              </a:rPr>
              <a:t>t document traite du défi des Petits Inventeurs, Mission : Protégeons nos océans, lancé par le CRSNG en partenariat avec la Commission canadienne pour l’UNESCO. Il porte notamment sur le rôle de l’océan Arctique et sur son importance dans la lutte contre les changements climatiques. Utilisez d’abord la présentation tirée de la trousse de ressources défi Mission : Protégeons nos océans pour aborder le sujet de façon plus générale.</a:t>
            </a:r>
            <a:endParaRPr sz="1200">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Le présent document s’adresse à tous les élèves du Canada. Il peut être adapté pour répondre aux besoins des élèves du primaire ou du secondaire. Les notes sur le contenu plus « accessible » sont en caractères normaux et le </a:t>
            </a:r>
            <a:r>
              <a:rPr b="1" lang="en-GB" sz="1200">
                <a:solidFill>
                  <a:schemeClr val="dk1"/>
                </a:solidFill>
                <a:highlight>
                  <a:srgbClr val="FFFFFF"/>
                </a:highlight>
              </a:rPr>
              <a:t>contenu avancé est en</a:t>
            </a:r>
            <a:r>
              <a:rPr lang="en-GB" sz="1200">
                <a:solidFill>
                  <a:schemeClr val="dk1"/>
                </a:solidFill>
                <a:highlight>
                  <a:srgbClr val="FFFFFF"/>
                </a:highlight>
              </a:rPr>
              <a:t> </a:t>
            </a:r>
            <a:r>
              <a:rPr b="1" lang="en-GB" sz="1200">
                <a:solidFill>
                  <a:schemeClr val="dk1"/>
                </a:solidFill>
                <a:highlight>
                  <a:srgbClr val="FFFFFF"/>
                </a:highlight>
              </a:rPr>
              <a:t>caractères gras.</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00000"/>
              </a:lnSpc>
              <a:spcBef>
                <a:spcPts val="0"/>
              </a:spcBef>
              <a:spcAft>
                <a:spcPts val="0"/>
              </a:spcAft>
              <a:buSzPts val="1100"/>
              <a:buNone/>
            </a:pPr>
            <a:r>
              <a:t/>
            </a:r>
            <a:endParaRPr sz="12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g773d9edd9d_0_1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4" name="Google Shape;154;g773d9edd9d_0_1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chemeClr val="lt1"/>
                </a:highlight>
              </a:rPr>
              <a:t>En partant de ce que les élèves ont noté dans les fiches d’activité, aidez les élèves à développer leurs idées et à concevoir une invention en suivant les conseils suivants :</a:t>
            </a:r>
            <a:endParaRPr>
              <a:solidFill>
                <a:schemeClr val="dk1"/>
              </a:solidFill>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chemeClr val="lt1"/>
                </a:highlight>
              </a:rPr>
              <a:t>Suivez votre idée</a:t>
            </a:r>
            <a:endParaRPr>
              <a:solidFill>
                <a:schemeClr val="dk1"/>
              </a:solidFill>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chemeClr val="lt1"/>
                </a:highlight>
              </a:rPr>
              <a:t>Essayez d’arrêter de penser une minute. C’est presque impossible!</a:t>
            </a:r>
            <a:endParaRPr>
              <a:solidFill>
                <a:schemeClr val="dk1"/>
              </a:solidFill>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chemeClr val="lt1"/>
                </a:highlight>
              </a:rPr>
              <a:t>Notre cerveau recueille constamment de l’information et cherche à déterminer comment l’enregistrer et l’associer à d’autres choses que nous savons déjà. Alors, faites confiance à votre cerveau : essayez de suivre une pensée et voyez où elle vous mènera!</a:t>
            </a:r>
            <a:endParaRPr>
              <a:solidFill>
                <a:schemeClr val="dk1"/>
              </a:solidFill>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chemeClr val="lt1"/>
                </a:highlight>
              </a:rPr>
              <a:t>Qui a besoin de votre aide?</a:t>
            </a:r>
            <a:endParaRPr>
              <a:solidFill>
                <a:schemeClr val="dk1"/>
              </a:solidFill>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chemeClr val="lt1"/>
                </a:highlight>
              </a:rPr>
              <a:t>Penser à qui servira votre invention est un excellent point de départ. Elle pourrait servir à un membre de votre famille ou à un animal que vous avez vu pendant une promenade. Imaginez ce qu’ils aiment, ce qu’ils n’aiment pas, ce qu’ils pourraient trouver difficile ou ennuyeux – comment pouvez-vous les aider?</a:t>
            </a:r>
            <a:endParaRPr>
              <a:solidFill>
                <a:schemeClr val="dk1"/>
              </a:solidFill>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chemeClr val="lt1"/>
                </a:highlight>
              </a:rPr>
              <a:t>Aucun problème n’est insignifiant!</a:t>
            </a:r>
            <a:endParaRPr>
              <a:solidFill>
                <a:schemeClr val="dk1"/>
              </a:solidFill>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chemeClr val="lt1"/>
                </a:highlight>
              </a:rPr>
              <a:t>Vous pouvez vouloir aider un escargot à avancer plus vite, penser à une façon d’arroser un cactus ou encore de protéger une coccinelle de la pluie : aucun problème n’est trop petit ou insignifiant pour avoir besoin de votre imagination créatrice!</a:t>
            </a:r>
            <a:endParaRPr>
              <a:solidFill>
                <a:schemeClr val="dk1"/>
              </a:solidFill>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chemeClr val="lt1"/>
                </a:highlight>
              </a:rPr>
              <a:t>Les possibilités sont illimitées!</a:t>
            </a:r>
            <a:endParaRPr>
              <a:solidFill>
                <a:schemeClr val="dk1"/>
              </a:solidFill>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chemeClr val="lt1"/>
                </a:highlight>
              </a:rPr>
              <a:t>Et bien sûr, l’inverse est également vrai : aucun problème n’est trop grand pour qu’on s’y attaque!</a:t>
            </a:r>
            <a:endParaRPr>
              <a:solidFill>
                <a:schemeClr val="dk1"/>
              </a:solidFill>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chemeClr val="lt1"/>
                </a:highlight>
              </a:rPr>
              <a:t>Si vous voulez réduire la pollution dans l’atmosphère ou rendre les moyens de transport plus rapides, plus sûrs et écologiques, essayez! Nous avons besoin de toutes sortes d’idées pour aider notre planète à rester verte. Ce qui peut sembler impossible aujourd’hui pourrait bien devenir réalité dans un proche avenir.</a:t>
            </a:r>
            <a:endParaRPr>
              <a:solidFill>
                <a:schemeClr val="dk1"/>
              </a:solidFill>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chemeClr val="lt1"/>
                </a:highlight>
              </a:rPr>
              <a:t>Osez transgresser les règles!</a:t>
            </a:r>
            <a:endParaRPr>
              <a:solidFill>
                <a:schemeClr val="dk1"/>
              </a:solidFill>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chemeClr val="lt1"/>
                </a:highlight>
              </a:rPr>
              <a:t>C’est lorsque nous essayons de penser ou de faire les choses différemment qu’on crée des inventions, autrement dit, c’est quand on enfreint les règles. Alors, oubliez la façon dont les choses sont censées fonctionner et faites-le à votre façon!</a:t>
            </a:r>
            <a:endParaRPr>
              <a:solidFill>
                <a:schemeClr val="dk1"/>
              </a:solidFill>
            </a:endParaRPr>
          </a:p>
          <a:p>
            <a:pPr indent="0" lvl="0" marL="0" rtl="0" algn="l">
              <a:spcBef>
                <a:spcPts val="0"/>
              </a:spcBef>
              <a:spcAft>
                <a:spcPts val="0"/>
              </a:spcAft>
              <a:buClr>
                <a:schemeClr val="dk1"/>
              </a:buClr>
              <a:buSzPts val="1200"/>
              <a:buFont typeface="Arial"/>
              <a:buNone/>
            </a:pPr>
            <a:r>
              <a:t/>
            </a:r>
            <a:endParaRPr sz="1200">
              <a:solidFill>
                <a:schemeClr val="dk1"/>
              </a:solidFill>
            </a:endParaRPr>
          </a:p>
          <a:p>
            <a:pPr indent="0" lvl="0" marL="0" rtl="0" algn="l">
              <a:lnSpc>
                <a:spcPct val="100000"/>
              </a:lnSpc>
              <a:spcBef>
                <a:spcPts val="0"/>
              </a:spcBef>
              <a:spcAft>
                <a:spcPts val="0"/>
              </a:spcAft>
              <a:buClr>
                <a:schemeClr val="dk1"/>
              </a:buClr>
              <a:buSzPts val="1200"/>
              <a:buFont typeface="Arial"/>
              <a:buNone/>
            </a:pPr>
            <a:r>
              <a:t/>
            </a:r>
            <a:endParaRPr sz="1400">
              <a:solidFill>
                <a:schemeClr val="dk1"/>
              </a:solidFill>
              <a:highlight>
                <a:srgbClr val="FFFFFF"/>
              </a:highligh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g773d9edd9d_0_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0" name="Google Shape;180;g773d9edd9d_0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g752e45f3c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752e45f3c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chemeClr val="lt1"/>
                </a:highlight>
              </a:rPr>
              <a:t>L’océan Arctique est le plus petit et le moins profond des océans sur la terre. Il couvre moins de 3 % de la surface de la planète.</a:t>
            </a:r>
            <a:endParaRPr sz="1200">
              <a:solidFill>
                <a:schemeClr val="dk1"/>
              </a:solidFill>
              <a:highlight>
                <a:schemeClr val="lt1"/>
              </a:highlight>
            </a:endParaRPr>
          </a:p>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chemeClr val="lt1"/>
                </a:highlight>
              </a:rPr>
              <a:t>C’est aussi le plus froid! En hiver, il est presque entièrement couvert de glace et en été, environ 50 % de sa surface en est couverte.</a:t>
            </a:r>
            <a:endParaRPr sz="1200">
              <a:solidFill>
                <a:schemeClr val="dk1"/>
              </a:solidFill>
              <a:highlight>
                <a:schemeClr val="lt1"/>
              </a:highlight>
            </a:endParaRPr>
          </a:p>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chemeClr val="lt1"/>
                </a:highlight>
              </a:rPr>
              <a:t>Il relie huit pays (Le Canada, le Danemark, la Finlande, l’Islande, la Norvège, la Russie, la Suède et les États-Unis, qui ont formé le Conseil de l’Arctique pour aider à gouverner la région).</a:t>
            </a:r>
            <a:endParaRPr sz="1200">
              <a:solidFill>
                <a:schemeClr val="dk1"/>
              </a:solidFill>
              <a:highlight>
                <a:schemeClr val="lt1"/>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44000"/>
              </a:lnSpc>
              <a:spcBef>
                <a:spcPts val="0"/>
              </a:spcBef>
              <a:spcAft>
                <a:spcPts val="0"/>
              </a:spcAft>
              <a:buClr>
                <a:schemeClr val="dk1"/>
              </a:buClr>
              <a:buSzPts val="1100"/>
              <a:buFont typeface="Arial"/>
              <a:buNone/>
            </a:pPr>
            <a:r>
              <a:rPr b="1" lang="en-GB" sz="1200">
                <a:solidFill>
                  <a:schemeClr val="dk1"/>
                </a:solidFill>
                <a:highlight>
                  <a:schemeClr val="lt1"/>
                </a:highlight>
              </a:rPr>
              <a:t>Le Canada possède plus de terres arctiques que tout autre pays, mais compte la plus petite population d'autochtones dans les régions des Territoires du Nord-Ouest, du Nunavut, du Yukon et dans certaines parties de Terre-Neuve et Labrador et du Nord du Québec</a:t>
            </a:r>
            <a:r>
              <a:rPr b="1" lang="en-GB" sz="1200">
                <a:solidFill>
                  <a:srgbClr val="333333"/>
                </a:solidFill>
                <a:highlight>
                  <a:schemeClr val="lt1"/>
                </a:highlight>
              </a:rPr>
              <a:t>.</a:t>
            </a:r>
            <a:endParaRPr b="1" sz="1200">
              <a:solidFill>
                <a:srgbClr val="333333"/>
              </a:solidFill>
              <a:highlight>
                <a:schemeClr val="lt1"/>
              </a:highligh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spcBef>
                <a:spcPts val="0"/>
              </a:spcBef>
              <a:spcAft>
                <a:spcPts val="0"/>
              </a:spcAft>
              <a:buNone/>
            </a:pPr>
            <a:r>
              <a:t/>
            </a:r>
            <a:endParaRPr sz="1200">
              <a:solidFill>
                <a:schemeClr val="dk1"/>
              </a:solidFill>
              <a:highlight>
                <a:srgbClr val="FFFFFF"/>
              </a:highligh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771d02141d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771d02141d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rgbClr val="202122"/>
                </a:solidFill>
                <a:highlight>
                  <a:schemeClr val="lt1"/>
                </a:highlight>
              </a:rPr>
              <a:t>Le climat arctique consiste en de longs hivers froids pour la majeure partie de l’année et de courts étés frais qui durent environ deux mois, de juin à aout.</a:t>
            </a:r>
            <a:endParaRPr sz="1200">
              <a:solidFill>
                <a:srgbClr val="202122"/>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chemeClr val="lt1"/>
                </a:highlight>
              </a:rPr>
              <a:t>En hiver, il peut faire aussi froid que -50 </a:t>
            </a:r>
            <a:r>
              <a:rPr lang="en-GB" sz="1200">
                <a:solidFill>
                  <a:srgbClr val="222222"/>
                </a:solidFill>
                <a:highlight>
                  <a:schemeClr val="lt1"/>
                </a:highlight>
              </a:rPr>
              <a:t>°C et en été, juste au-dessus de 0 °C, point de congélation de l’eau. Pour vous aider à comprendre à quel point c’est froid, un congélateur ordinaire est habituellement réglé à une température de -18 °C!!</a:t>
            </a:r>
            <a:endParaRPr sz="1200">
              <a:solidFill>
                <a:srgbClr val="222222"/>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lang="en-GB" sz="1200">
                <a:solidFill>
                  <a:srgbClr val="222222"/>
                </a:solidFill>
                <a:highlight>
                  <a:schemeClr val="lt1"/>
                </a:highlight>
              </a:rPr>
              <a:t>Et vous pouvez compter sur les nuages pour être au rendez-vous au moins 80 % du temps en hiver et 60 %, en été!</a:t>
            </a:r>
            <a:endParaRPr sz="1200">
              <a:solidFill>
                <a:srgbClr val="222222"/>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chemeClr val="lt1"/>
                </a:highlight>
              </a:rPr>
              <a:t>En raison de cette longue période de froid extrême, l’océan Arctique est un allié important pour maintenir la température de la terre basse.</a:t>
            </a:r>
            <a:endParaRPr sz="1200">
              <a:solidFill>
                <a:schemeClr val="dk1"/>
              </a:solidFill>
              <a:highlight>
                <a:schemeClr val="lt1"/>
              </a:highlight>
            </a:endParaRPr>
          </a:p>
          <a:p>
            <a:pPr indent="0" lvl="0" marL="0" rtl="0" algn="l">
              <a:spcBef>
                <a:spcPts val="0"/>
              </a:spcBef>
              <a:spcAft>
                <a:spcPts val="0"/>
              </a:spcAft>
              <a:buNone/>
            </a:pPr>
            <a:r>
              <a:t/>
            </a:r>
            <a:endParaRPr sz="1200">
              <a:solidFill>
                <a:srgbClr val="202122"/>
              </a:solidFill>
              <a:highlight>
                <a:srgbClr val="FFFFFF"/>
              </a:highligh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7532739f47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7532739f47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chemeClr val="lt1"/>
                </a:highlight>
              </a:rPr>
              <a:t>L’atmosphère et les océans travaillent en tandem à réchauffer ou à refroidir la planète. Les rayons du soleil réchauffent les océans et le sol, tandis que les océans refroidissent l’atmosphère.</a:t>
            </a:r>
            <a:endParaRPr b="1"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chemeClr val="lt1"/>
                </a:highlight>
              </a:rPr>
              <a:t>Étant donné que la surface de l’océan Arctique est couverte de glace la majeure partie du temps et que la glace de mer est blanche, elle réfléchit les rayons du soleil. Cela signifie que les rayons du soleil n’atteignent pas l’eau de l’océan, qui est protégée par la couche de glace et ne peut donc pas se réchauffer, même en été. </a:t>
            </a:r>
            <a:endParaRPr b="1" sz="1200">
              <a:solidFill>
                <a:schemeClr val="dk1"/>
              </a:solidFill>
              <a:highlight>
                <a:schemeClr val="lt1"/>
              </a:highlight>
            </a:endParaRPr>
          </a:p>
          <a:p>
            <a:pPr indent="0" lvl="0" marL="0" rtl="0" algn="l">
              <a:spcBef>
                <a:spcPts val="0"/>
              </a:spcBef>
              <a:spcAft>
                <a:spcPts val="0"/>
              </a:spcAft>
              <a:buNone/>
            </a:pPr>
            <a:r>
              <a:t/>
            </a:r>
            <a:endParaRPr b="1" sz="1200">
              <a:solidFill>
                <a:schemeClr val="dk1"/>
              </a:solidFill>
              <a:highlight>
                <a:srgbClr val="FFFFFF"/>
              </a:highligh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6244bfd487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6244bfd487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400">
                <a:solidFill>
                  <a:srgbClr val="333333"/>
                </a:solidFill>
                <a:highlight>
                  <a:schemeClr val="lt1"/>
                </a:highlight>
              </a:rPr>
              <a:t>Mais depuis les années 1970, avec la hausse des températures de l’air et de l’eau, les scientifiques observent des changements dans l’Arctique, et chaque année nous perdons de plus en plus de glace de mer. Et bien que la</a:t>
            </a:r>
            <a:r>
              <a:rPr b="1" lang="en-GB" sz="1400">
                <a:solidFill>
                  <a:srgbClr val="222222"/>
                </a:solidFill>
                <a:highlight>
                  <a:schemeClr val="lt1"/>
                </a:highlight>
              </a:rPr>
              <a:t> température de la terre augmente globalement, la situation est bien pire dans l’Arctique, puisque la température y augmente deux à trois fois plus rapidement qu’ailleurs. C’est ce qu’on appelle l’</a:t>
            </a:r>
            <a:r>
              <a:rPr b="1" lang="en-GB">
                <a:solidFill>
                  <a:schemeClr val="dk1"/>
                </a:solidFill>
                <a:highlight>
                  <a:schemeClr val="lt1"/>
                </a:highlight>
              </a:rPr>
              <a:t>«</a:t>
            </a:r>
            <a:r>
              <a:rPr lang="en-GB">
                <a:solidFill>
                  <a:schemeClr val="dk1"/>
                </a:solidFill>
                <a:highlight>
                  <a:schemeClr val="lt1"/>
                </a:highlight>
              </a:rPr>
              <a:t> </a:t>
            </a:r>
            <a:r>
              <a:rPr b="1" lang="en-GB" sz="1400">
                <a:solidFill>
                  <a:srgbClr val="222222"/>
                </a:solidFill>
                <a:highlight>
                  <a:schemeClr val="lt1"/>
                </a:highlight>
              </a:rPr>
              <a:t>amplification arctique » . </a:t>
            </a:r>
            <a:endParaRPr b="1" sz="1400">
              <a:solidFill>
                <a:srgbClr val="222222"/>
              </a:solidFill>
              <a:highlight>
                <a:schemeClr val="lt1"/>
              </a:highlight>
            </a:endParaRPr>
          </a:p>
          <a:p>
            <a:pPr indent="0" lvl="0" marL="0" rtl="0" algn="l">
              <a:lnSpc>
                <a:spcPct val="138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38000"/>
              </a:lnSpc>
              <a:spcBef>
                <a:spcPts val="0"/>
              </a:spcBef>
              <a:spcAft>
                <a:spcPts val="0"/>
              </a:spcAft>
              <a:buClr>
                <a:schemeClr val="dk1"/>
              </a:buClr>
              <a:buSzPts val="1100"/>
              <a:buFont typeface="Arial"/>
              <a:buNone/>
            </a:pPr>
            <a:r>
              <a:rPr b="1" lang="en-GB" sz="1400">
                <a:solidFill>
                  <a:schemeClr val="dk1"/>
                </a:solidFill>
                <a:highlight>
                  <a:schemeClr val="lt1"/>
                </a:highlight>
              </a:rPr>
              <a:t>Cela se produit parce qu’à mesure que la glace blanche fond, la surface sombre qui peut absorber les rayons du soleil s’agrandit et l’océan se réchauffe. Et le cycle recommence : plus la glace de mer fond, plus l’océan se réchauffe. C’est ce que les scientifiques appellent parfois une boucle de rétroaction positive, ou en d’autres mots, un cercle vicieux.</a:t>
            </a:r>
            <a:endParaRPr b="1" sz="1400">
              <a:solidFill>
                <a:srgbClr val="333333"/>
              </a:solidFill>
              <a:highlight>
                <a:srgbClr val="FFFFFF"/>
              </a:highlight>
            </a:endParaRPr>
          </a:p>
          <a:p>
            <a:pPr indent="0" lvl="0" marL="0" rtl="0" algn="l">
              <a:lnSpc>
                <a:spcPct val="115000"/>
              </a:lnSpc>
              <a:spcBef>
                <a:spcPts val="0"/>
              </a:spcBef>
              <a:spcAft>
                <a:spcPts val="0"/>
              </a:spcAft>
              <a:buNone/>
            </a:pPr>
            <a:r>
              <a:t/>
            </a:r>
            <a:endParaRPr b="1" sz="1200">
              <a:solidFill>
                <a:srgbClr val="333333"/>
              </a:solidFill>
              <a:highlight>
                <a:schemeClr val="lt1"/>
              </a:highligh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773d9edd9d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773d9edd9d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chemeClr val="lt1"/>
                </a:highlight>
              </a:rPr>
              <a:t>Les glaciers sont de grosses plaques de neige et de glace qu’on trouve toute l’année sur la terre et qui couvrent environ</a:t>
            </a:r>
            <a:r>
              <a:rPr b="1" lang="en-GB" sz="1400">
                <a:solidFill>
                  <a:srgbClr val="333333"/>
                </a:solidFill>
                <a:highlight>
                  <a:schemeClr val="lt1"/>
                </a:highlight>
              </a:rPr>
              <a:t> 10 % du territoire de la planète.</a:t>
            </a:r>
            <a:endParaRPr b="1" sz="1400">
              <a:solidFill>
                <a:srgbClr val="333333"/>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400">
                <a:solidFill>
                  <a:srgbClr val="333333"/>
                </a:solidFill>
                <a:highlight>
                  <a:schemeClr val="lt1"/>
                </a:highlight>
              </a:rPr>
              <a:t>Ils font partie du cycle de l’eau, même si l’eau qu’ils contiennent se déplace très lentement. En fait, près de 70 % de toute l’eau douce sur la terre est contenue dans les glaciers.</a:t>
            </a:r>
            <a:endParaRPr b="1" sz="1400">
              <a:solidFill>
                <a:srgbClr val="333333"/>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38000"/>
              </a:lnSpc>
              <a:spcBef>
                <a:spcPts val="0"/>
              </a:spcBef>
              <a:spcAft>
                <a:spcPts val="0"/>
              </a:spcAft>
              <a:buClr>
                <a:schemeClr val="dk1"/>
              </a:buClr>
              <a:buSzPts val="1100"/>
              <a:buFont typeface="Arial"/>
              <a:buNone/>
            </a:pPr>
            <a:r>
              <a:rPr b="1" lang="en-GB" sz="1400">
                <a:solidFill>
                  <a:srgbClr val="333333"/>
                </a:solidFill>
                <a:highlight>
                  <a:schemeClr val="lt1"/>
                </a:highlight>
              </a:rPr>
              <a:t>Ils sont aussi un excellent registre de l’histoire climatique. En les étudiant, les scientifiques ont été en mesure de déterminer qu’au cours de la période glacière précédente, le niveau de la mer était environ 122 mètres plus bas qu’il ne l’est aujourd’hui et que les glaciers couvraient presque 30 % du territoire. Et il y a 125 000 ans, au cours de la dernière période de réchauffement, le niveau de la mer était environ 5,5 mètres plus élevé qu’il ne l’est aujourd’hui. Les glaciers du</a:t>
            </a:r>
            <a:r>
              <a:rPr b="1" lang="en-GB" sz="1400">
                <a:solidFill>
                  <a:schemeClr val="dk1"/>
                </a:solidFill>
                <a:highlight>
                  <a:schemeClr val="lt1"/>
                </a:highlight>
              </a:rPr>
              <a:t> monde entier fondent déjà depuis 50 ans, et le taux de fonte s’accélère.</a:t>
            </a:r>
            <a:endParaRPr b="1" sz="1400">
              <a:solidFill>
                <a:schemeClr val="dk1"/>
              </a:solidFill>
              <a:highlight>
                <a:schemeClr val="lt1"/>
              </a:highlight>
            </a:endParaRPr>
          </a:p>
          <a:p>
            <a:pPr indent="0" lvl="0" marL="0" rtl="0" algn="l">
              <a:lnSpc>
                <a:spcPct val="138000"/>
              </a:lnSpc>
              <a:spcBef>
                <a:spcPts val="0"/>
              </a:spcBef>
              <a:spcAft>
                <a:spcPts val="0"/>
              </a:spcAft>
              <a:buClr>
                <a:schemeClr val="dk1"/>
              </a:buClr>
              <a:buSzPts val="1100"/>
              <a:buFont typeface="Arial"/>
              <a:buNone/>
            </a:pPr>
            <a:r>
              <a:rPr b="1" lang="en-GB" sz="1400">
                <a:solidFill>
                  <a:srgbClr val="333333"/>
                </a:solidFill>
                <a:highlight>
                  <a:schemeClr val="lt1"/>
                </a:highlight>
              </a:rPr>
              <a:t>Les scientifiques estiment que si les glaciers venaient qu’à fondre complètement, le niveau de la mer s’élèverait d’environ</a:t>
            </a:r>
            <a:endParaRPr b="1" sz="1400">
              <a:solidFill>
                <a:srgbClr val="333333"/>
              </a:solidFill>
              <a:highlight>
                <a:schemeClr val="lt1"/>
              </a:highlight>
            </a:endParaRPr>
          </a:p>
          <a:p>
            <a:pPr indent="0" lvl="0" marL="0" rtl="0" algn="l">
              <a:lnSpc>
                <a:spcPct val="138000"/>
              </a:lnSpc>
              <a:spcBef>
                <a:spcPts val="0"/>
              </a:spcBef>
              <a:spcAft>
                <a:spcPts val="0"/>
              </a:spcAft>
              <a:buClr>
                <a:schemeClr val="dk1"/>
              </a:buClr>
              <a:buSzPts val="1100"/>
              <a:buFont typeface="Arial"/>
              <a:buNone/>
            </a:pPr>
            <a:r>
              <a:rPr b="1" lang="en-GB" sz="1400">
                <a:solidFill>
                  <a:srgbClr val="333333"/>
                </a:solidFill>
                <a:highlight>
                  <a:schemeClr val="lt1"/>
                </a:highlight>
              </a:rPr>
              <a:t>70 mètres, et de vastes zones littorales seraient submergées partout dans le monde. Montréal et Halifax disparaitraient sous l’eau!</a:t>
            </a:r>
            <a:endParaRPr b="1" sz="1400">
              <a:solidFill>
                <a:srgbClr val="333333"/>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400">
                <a:solidFill>
                  <a:srgbClr val="333333"/>
                </a:solidFill>
                <a:highlight>
                  <a:schemeClr val="lt1"/>
                </a:highlight>
              </a:rPr>
              <a:t>Cela ne se produira vraisemblablement pas de sitôt, mais la préservation des glaciers est une partie importante de la stratégie pour lutter contre les changements climatiques. Si nous ne faisons rien, on s’attend à ce que le niveau des océans monte de plus d’un mètre d’ici</a:t>
            </a:r>
            <a:r>
              <a:rPr b="1" lang="en-GB" sz="1400">
                <a:solidFill>
                  <a:schemeClr val="dk1"/>
                </a:solidFill>
                <a:highlight>
                  <a:schemeClr val="lt1"/>
                </a:highlight>
              </a:rPr>
              <a:t> 2100. Si vous n’êtes pas touchés, ce seraient vos propres enfants ou petits-enfants qui en subiraient les conséquences.</a:t>
            </a:r>
            <a:endParaRPr b="1" sz="1400">
              <a:solidFill>
                <a:schemeClr val="dk1"/>
              </a:solidFill>
              <a:highlight>
                <a:schemeClr val="lt1"/>
              </a:highlight>
            </a:endParaRPr>
          </a:p>
          <a:p>
            <a:pPr indent="0" lvl="0" marL="0" rtl="0" algn="l">
              <a:spcBef>
                <a:spcPts val="0"/>
              </a:spcBef>
              <a:spcAft>
                <a:spcPts val="0"/>
              </a:spcAft>
              <a:buNone/>
            </a:pPr>
            <a:r>
              <a:t/>
            </a:r>
            <a:endParaRPr b="1" sz="1400">
              <a:solidFill>
                <a:schemeClr val="dk1"/>
              </a:solidFill>
              <a:highlight>
                <a:srgbClr val="FFFFFF"/>
              </a:highligh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773d9edd9d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773d9edd9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chemeClr val="lt1"/>
                </a:highlight>
              </a:rPr>
              <a:t>Sur le territoire du cercle polaire arctique, on trouve aussi du pergélisol, un sol fait de terre, de roches et de déchets qui demeurent gelés pendant au moins deux ans, bien que dans certains cas ils restent gelés pendant des dizaines ou des centaines de milliers d’années</a:t>
            </a:r>
            <a:r>
              <a:rPr b="1" lang="en-GB" sz="1200">
                <a:solidFill>
                  <a:srgbClr val="222222"/>
                </a:solidFill>
                <a:highlight>
                  <a:schemeClr val="lt1"/>
                </a:highlight>
              </a:rPr>
              <a:t>!</a:t>
            </a:r>
            <a:endParaRPr b="1" sz="1200">
              <a:solidFill>
                <a:srgbClr val="222222"/>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222222"/>
                </a:solidFill>
                <a:highlight>
                  <a:schemeClr val="lt1"/>
                </a:highlight>
              </a:rPr>
              <a:t>Mais depuis les années 1970, les scientifiques observent un dégel du pergélisol qui survient plus rapidement dans les régions septentrionales, c’est-à-dire les plus au nord.</a:t>
            </a:r>
            <a:endParaRPr b="1" sz="1200">
              <a:solidFill>
                <a:srgbClr val="222222"/>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222222"/>
                </a:solidFill>
                <a:highlight>
                  <a:schemeClr val="lt1"/>
                </a:highlight>
              </a:rPr>
              <a:t>Cela peut mener à de sérieux problèmes.</a:t>
            </a:r>
            <a:endParaRPr b="1" sz="1200">
              <a:solidFill>
                <a:srgbClr val="222222"/>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222222"/>
                </a:solidFill>
                <a:highlight>
                  <a:schemeClr val="lt1"/>
                </a:highlight>
              </a:rPr>
              <a:t>Le sol qui est habituellement stable lorsqu’il est gelé peut s’effondrer lorsque fond le pergélisol, ce qui peut endommager les routes et les bâtiments qui y sont construits. </a:t>
            </a:r>
            <a:endParaRPr b="1" sz="1200">
              <a:solidFill>
                <a:srgbClr val="222222"/>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222222"/>
                </a:solidFill>
                <a:highlight>
                  <a:schemeClr val="lt1"/>
                </a:highlight>
              </a:rPr>
              <a:t>La fonte du pergélisol peut entrainer la libération de méthane et de dioxyde de carbone qui y étaient emprisonnés depuis des milliers d’années</a:t>
            </a:r>
            <a:r>
              <a:rPr b="1" lang="en-GB" sz="1200">
                <a:solidFill>
                  <a:schemeClr val="dk1"/>
                </a:solidFill>
                <a:highlight>
                  <a:schemeClr val="lt1"/>
                </a:highlight>
              </a:rPr>
              <a:t>.</a:t>
            </a:r>
            <a:endParaRPr b="1"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chemeClr val="lt1"/>
                </a:highlight>
              </a:rPr>
              <a:t>Comme ces deux gaz contribuent à l’effet de serre et au réchauffement climatique, ils pourraient aggraver le problème des changements climatiques.</a:t>
            </a:r>
            <a:endParaRPr b="1" sz="1200">
              <a:solidFill>
                <a:schemeClr val="dk1"/>
              </a:solidFill>
              <a:highlight>
                <a:schemeClr val="lt1"/>
              </a:highlight>
            </a:endParaRPr>
          </a:p>
          <a:p>
            <a:pPr indent="0" lvl="0" marL="0" rtl="0" algn="l">
              <a:spcBef>
                <a:spcPts val="0"/>
              </a:spcBef>
              <a:spcAft>
                <a:spcPts val="0"/>
              </a:spcAft>
              <a:buNone/>
            </a:pPr>
            <a:r>
              <a:t/>
            </a:r>
            <a:endParaRPr b="1" sz="1200">
              <a:solidFill>
                <a:schemeClr val="dk1"/>
              </a:solidFill>
              <a:highlight>
                <a:srgbClr val="FFFFFF"/>
              </a:highligh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773d9edd9d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773d9edd9d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chemeClr val="lt1"/>
                </a:highlight>
              </a:rPr>
              <a:t>Bien sûr, les scientifiques s’efforcent de trouver des solutions pour aider à préserver les éléments glacés de la nature (aussi appelés la cryosphère). </a:t>
            </a:r>
            <a:endParaRPr sz="14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chemeClr val="lt1"/>
                </a:highlight>
              </a:rPr>
              <a:t>Certains chercheurs ont eu l’idée de construire des tunnels sous la mer pour rediriger les eaux chaudes hors de l’Arctique ou d’ériger des murs géants pour protéger la glace des rayons du soleil, étant donné qu’ils ne sont jamais directement au-dessus et qu’ils pourraient être bloqués. Mais pour le moment, il s’agit de solutions très couteuses.</a:t>
            </a:r>
            <a:endParaRPr sz="14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chemeClr val="lt1"/>
                </a:highlight>
              </a:rPr>
              <a:t>L’organisme Ice911 veut couvrir la jeune et mince couche de glace de microbilles flottantes. Ces billes de verre blanches auraient le même effet qu’une couche de sable blanc qui protègerait la glace en reflétant la lumière du soleil de manière à ce qu’elle ne touche pas la surface. Les microbilles sont faites de silice, qui est constitué de deux des éléments les plus abondants sur la terre, le silicium et l’oxygène. On évalue actuellement cette solution pour s’assurer qu’elle ne présente pas de danger pour les animaux ou pour l’écosystème.</a:t>
            </a:r>
            <a:endParaRPr sz="1400">
              <a:solidFill>
                <a:schemeClr val="dk1"/>
              </a:solidFill>
              <a:highlight>
                <a:schemeClr val="lt1"/>
              </a:highlight>
            </a:endParaRPr>
          </a:p>
          <a:p>
            <a:pPr indent="0" lvl="0" marL="0" rtl="0" algn="l">
              <a:spcBef>
                <a:spcPts val="0"/>
              </a:spcBef>
              <a:spcAft>
                <a:spcPts val="0"/>
              </a:spcAft>
              <a:buNone/>
            </a:pPr>
            <a:r>
              <a:t/>
            </a:r>
            <a:endParaRPr sz="1400">
              <a:solidFill>
                <a:schemeClr val="dk1"/>
              </a:solidFill>
              <a:highlight>
                <a:srgbClr val="FFFFFF"/>
              </a:highligh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658e09b675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658e09b675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300">
                <a:solidFill>
                  <a:schemeClr val="dk1"/>
                </a:solidFill>
                <a:highlight>
                  <a:schemeClr val="lt1"/>
                </a:highlight>
              </a:rPr>
              <a:t>Utilisez cette activité pour faire réfléchir vos élèves à des façons d’empêcher la glace de fondre, les rayons du soleil d’atteindre la surface de l’eau ou la température de baisser dans la région de l’océan Arctique. </a:t>
            </a:r>
            <a:endParaRPr sz="1200">
              <a:solidFill>
                <a:schemeClr val="dk1"/>
              </a:solidFill>
            </a:endParaRPr>
          </a:p>
          <a:p>
            <a:pPr indent="0" lvl="0" marL="0" rtl="0" algn="l">
              <a:spcBef>
                <a:spcPts val="0"/>
              </a:spcBef>
              <a:spcAft>
                <a:spcPts val="0"/>
              </a:spcAft>
              <a:buNone/>
            </a:pPr>
            <a:r>
              <a:t/>
            </a:r>
            <a:endParaRPr sz="1300">
              <a:solidFill>
                <a:schemeClr val="dk1"/>
              </a:solidFill>
              <a:highlight>
                <a:srgbClr val="FFFFFF"/>
              </a:highligh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8.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4.png"/><Relationship Id="rId4" Type="http://schemas.openxmlformats.org/officeDocument/2006/relationships/image" Target="../media/image26.png"/><Relationship Id="rId5" Type="http://schemas.openxmlformats.org/officeDocument/2006/relationships/image" Target="../media/image29.png"/><Relationship Id="rId6" Type="http://schemas.openxmlformats.org/officeDocument/2006/relationships/image" Target="../media/image22.png"/></Relationships>
</file>

<file path=ppt/slides/_rels/slide11.xml.rels><?xml version="1.0" encoding="UTF-8" standalone="yes"?><Relationships xmlns="http://schemas.openxmlformats.org/package/2006/relationships"><Relationship Id="rId11" Type="http://schemas.openxmlformats.org/officeDocument/2006/relationships/hyperlink" Target="https://oceanliteracy.unesco.org/fr/" TargetMode="External"/><Relationship Id="rId10" Type="http://schemas.openxmlformats.org/officeDocument/2006/relationships/hyperlink" Target="https://fr.unesco.org/ocean-decade" TargetMode="External"/><Relationship Id="rId13" Type="http://schemas.openxmlformats.org/officeDocument/2006/relationships/hyperlink" Target="https://plasticedkit.ocean.org/index-fr.html" TargetMode="External"/><Relationship Id="rId12" Type="http://schemas.openxmlformats.org/officeDocument/2006/relationships/hyperlink" Target="https://www.canada.ca/fr/peches-oceans/nouvelles/2018/11/le-gouvernement-du-canada-annonce-son-appui-a-la-decennie-des-nations-unies-pour-les-sciences-oceaniques-au-service-du-developpement-durable.html" TargetMode="External"/><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7.png"/><Relationship Id="rId4" Type="http://schemas.openxmlformats.org/officeDocument/2006/relationships/image" Target="../media/image25.png"/><Relationship Id="rId9" Type="http://schemas.openxmlformats.org/officeDocument/2006/relationships/image" Target="../media/image31.png"/><Relationship Id="rId5" Type="http://schemas.openxmlformats.org/officeDocument/2006/relationships/image" Target="../media/image28.png"/><Relationship Id="rId6" Type="http://schemas.openxmlformats.org/officeDocument/2006/relationships/image" Target="../media/image33.png"/><Relationship Id="rId7" Type="http://schemas.openxmlformats.org/officeDocument/2006/relationships/image" Target="../media/image20.png"/><Relationship Id="rId8"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7.jp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2.jpg"/><Relationship Id="rId4" Type="http://schemas.openxmlformats.org/officeDocument/2006/relationships/image" Target="../media/image3.png"/><Relationship Id="rId5" Type="http://schemas.openxmlformats.org/officeDocument/2006/relationships/image" Target="../media/image2.png"/><Relationship Id="rId6"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jpg"/><Relationship Id="rId4" Type="http://schemas.openxmlformats.org/officeDocument/2006/relationships/image" Target="../media/image3.png"/><Relationship Id="rId5" Type="http://schemas.openxmlformats.org/officeDocument/2006/relationships/image" Target="../media/image5.png"/><Relationship Id="rId6" Type="http://schemas.openxmlformats.org/officeDocument/2006/relationships/image" Target="../media/image4.png"/><Relationship Id="rId7"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0.jpg"/><Relationship Id="rId4" Type="http://schemas.openxmlformats.org/officeDocument/2006/relationships/image" Target="../media/image3.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5.jpg"/><Relationship Id="rId4" Type="http://schemas.openxmlformats.org/officeDocument/2006/relationships/image" Target="../media/image3.png"/><Relationship Id="rId5" Type="http://schemas.openxmlformats.org/officeDocument/2006/relationships/image" Target="../media/image13.png"/><Relationship Id="rId6"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4.jpg"/><Relationship Id="rId4" Type="http://schemas.openxmlformats.org/officeDocument/2006/relationships/image" Target="../media/image3.png"/><Relationship Id="rId5" Type="http://schemas.openxmlformats.org/officeDocument/2006/relationships/image" Target="../media/image12.png"/><Relationship Id="rId6" Type="http://schemas.openxmlformats.org/officeDocument/2006/relationships/image" Target="../media/image16.png"/><Relationship Id="rId7"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5.jpg"/><Relationship Id="rId4" Type="http://schemas.openxmlformats.org/officeDocument/2006/relationships/image" Target="../media/image3.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6.jpg"/><Relationship Id="rId4" Type="http://schemas.openxmlformats.org/officeDocument/2006/relationships/image" Target="../media/image22.png"/><Relationship Id="rId5" Type="http://schemas.openxmlformats.org/officeDocument/2006/relationships/image" Target="../media/image20.png"/><Relationship Id="rId6"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0"/>
            <a:ext cx="9144000" cy="514350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grpSp>
        <p:nvGrpSpPr>
          <p:cNvPr id="156" name="Google Shape;156;p22"/>
          <p:cNvGrpSpPr/>
          <p:nvPr/>
        </p:nvGrpSpPr>
        <p:grpSpPr>
          <a:xfrm>
            <a:off x="3134325" y="3010351"/>
            <a:ext cx="1800376" cy="717475"/>
            <a:chOff x="4263441" y="2728834"/>
            <a:chExt cx="1592126" cy="717475"/>
          </a:xfrm>
        </p:grpSpPr>
        <p:pic>
          <p:nvPicPr>
            <p:cNvPr descr="A screenshot of a computer  Description automatically generated" id="157" name="Google Shape;157;p22"/>
            <p:cNvPicPr preferRelativeResize="0"/>
            <p:nvPr/>
          </p:nvPicPr>
          <p:blipFill rotWithShape="1">
            <a:blip r:embed="rId3">
              <a:alphaModFix/>
            </a:blip>
            <a:srcRect b="0" l="0" r="0" t="0"/>
            <a:stretch/>
          </p:blipFill>
          <p:spPr>
            <a:xfrm>
              <a:off x="4263441" y="2728834"/>
              <a:ext cx="1592126" cy="717475"/>
            </a:xfrm>
            <a:prstGeom prst="rect">
              <a:avLst/>
            </a:prstGeom>
            <a:noFill/>
            <a:ln>
              <a:noFill/>
            </a:ln>
          </p:spPr>
        </p:pic>
        <p:sp>
          <p:nvSpPr>
            <p:cNvPr id="158" name="Google Shape;158;p22"/>
            <p:cNvSpPr txBox="1"/>
            <p:nvPr/>
          </p:nvSpPr>
          <p:spPr>
            <a:xfrm>
              <a:off x="4403139" y="2769184"/>
              <a:ext cx="1407900" cy="48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Osez transgresser</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les règles!</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grpSp>
        <p:nvGrpSpPr>
          <p:cNvPr id="159" name="Google Shape;159;p22"/>
          <p:cNvGrpSpPr/>
          <p:nvPr/>
        </p:nvGrpSpPr>
        <p:grpSpPr>
          <a:xfrm>
            <a:off x="2181179" y="1262695"/>
            <a:ext cx="1592078" cy="717492"/>
            <a:chOff x="2196749" y="1898519"/>
            <a:chExt cx="1297326" cy="717492"/>
          </a:xfrm>
        </p:grpSpPr>
        <p:pic>
          <p:nvPicPr>
            <p:cNvPr descr="A screenshot of a computer  Description automatically generated" id="160" name="Google Shape;160;p22"/>
            <p:cNvPicPr preferRelativeResize="0"/>
            <p:nvPr/>
          </p:nvPicPr>
          <p:blipFill rotWithShape="1">
            <a:blip r:embed="rId3">
              <a:alphaModFix/>
            </a:blip>
            <a:srcRect b="0" l="0" r="0" t="0"/>
            <a:stretch/>
          </p:blipFill>
          <p:spPr>
            <a:xfrm>
              <a:off x="2196749" y="1898519"/>
              <a:ext cx="1243535" cy="717492"/>
            </a:xfrm>
            <a:prstGeom prst="rect">
              <a:avLst/>
            </a:prstGeom>
            <a:noFill/>
            <a:ln>
              <a:noFill/>
            </a:ln>
          </p:spPr>
        </p:pic>
        <p:sp>
          <p:nvSpPr>
            <p:cNvPr id="161" name="Google Shape;161;p22"/>
            <p:cNvSpPr txBox="1"/>
            <p:nvPr/>
          </p:nvSpPr>
          <p:spPr>
            <a:xfrm>
              <a:off x="2285975" y="1957950"/>
              <a:ext cx="12081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Qui a besoin</a:t>
              </a:r>
              <a:endParaRPr>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de votre aide?</a:t>
              </a:r>
              <a:endParaRPr>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t/>
              </a:r>
              <a:endParaRPr>
                <a:latin typeface="Calibri"/>
                <a:ea typeface="Calibri"/>
                <a:cs typeface="Calibri"/>
                <a:sym typeface="Calibri"/>
              </a:endParaRPr>
            </a:p>
          </p:txBody>
        </p:sp>
      </p:grpSp>
      <p:pic>
        <p:nvPicPr>
          <p:cNvPr id="162" name="Google Shape;162;p22"/>
          <p:cNvPicPr preferRelativeResize="0"/>
          <p:nvPr/>
        </p:nvPicPr>
        <p:blipFill rotWithShape="1">
          <a:blip r:embed="rId4">
            <a:alphaModFix/>
          </a:blip>
          <a:srcRect b="63317" l="0" r="57884" t="0"/>
          <a:stretch/>
        </p:blipFill>
        <p:spPr>
          <a:xfrm>
            <a:off x="4652685" y="857847"/>
            <a:ext cx="2352950" cy="1906884"/>
          </a:xfrm>
          <a:prstGeom prst="rect">
            <a:avLst/>
          </a:prstGeom>
          <a:noFill/>
          <a:ln>
            <a:noFill/>
          </a:ln>
        </p:spPr>
      </p:pic>
      <p:pic>
        <p:nvPicPr>
          <p:cNvPr id="163" name="Google Shape;163;p22"/>
          <p:cNvPicPr preferRelativeResize="0"/>
          <p:nvPr/>
        </p:nvPicPr>
        <p:blipFill rotWithShape="1">
          <a:blip r:embed="rId5">
            <a:alphaModFix/>
          </a:blip>
          <a:srcRect b="7976" l="56700" r="15423" t="62700"/>
          <a:stretch/>
        </p:blipFill>
        <p:spPr>
          <a:xfrm>
            <a:off x="3093839" y="1242101"/>
            <a:ext cx="1592125" cy="1674950"/>
          </a:xfrm>
          <a:prstGeom prst="rect">
            <a:avLst/>
          </a:prstGeom>
          <a:noFill/>
          <a:ln>
            <a:noFill/>
          </a:ln>
        </p:spPr>
      </p:pic>
      <p:pic>
        <p:nvPicPr>
          <p:cNvPr id="164" name="Google Shape;164;p22"/>
          <p:cNvPicPr preferRelativeResize="0"/>
          <p:nvPr/>
        </p:nvPicPr>
        <p:blipFill rotWithShape="1">
          <a:blip r:embed="rId4">
            <a:alphaModFix/>
          </a:blip>
          <a:srcRect b="28208" l="49078" r="0" t="27936"/>
          <a:stretch/>
        </p:blipFill>
        <p:spPr>
          <a:xfrm>
            <a:off x="5571850" y="1759850"/>
            <a:ext cx="3217350" cy="2577900"/>
          </a:xfrm>
          <a:prstGeom prst="rect">
            <a:avLst/>
          </a:prstGeom>
          <a:noFill/>
          <a:ln>
            <a:noFill/>
          </a:ln>
        </p:spPr>
      </p:pic>
      <p:grpSp>
        <p:nvGrpSpPr>
          <p:cNvPr id="165" name="Google Shape;165;p22"/>
          <p:cNvGrpSpPr/>
          <p:nvPr/>
        </p:nvGrpSpPr>
        <p:grpSpPr>
          <a:xfrm>
            <a:off x="6951121" y="1137632"/>
            <a:ext cx="1452030" cy="1131866"/>
            <a:chOff x="7458177" y="625219"/>
            <a:chExt cx="1086442" cy="1131866"/>
          </a:xfrm>
        </p:grpSpPr>
        <p:pic>
          <p:nvPicPr>
            <p:cNvPr descr="A screenshot of a computer  Description automatically generated" id="166" name="Google Shape;166;p22"/>
            <p:cNvPicPr preferRelativeResize="0"/>
            <p:nvPr/>
          </p:nvPicPr>
          <p:blipFill rotWithShape="1">
            <a:blip r:embed="rId3">
              <a:alphaModFix/>
            </a:blip>
            <a:srcRect b="0" l="0" r="0" t="0"/>
            <a:stretch/>
          </p:blipFill>
          <p:spPr>
            <a:xfrm rot="5400000">
              <a:off x="7435465" y="647931"/>
              <a:ext cx="1131866" cy="1086442"/>
            </a:xfrm>
            <a:prstGeom prst="rect">
              <a:avLst/>
            </a:prstGeom>
            <a:noFill/>
            <a:ln>
              <a:noFill/>
            </a:ln>
          </p:spPr>
        </p:pic>
        <p:sp>
          <p:nvSpPr>
            <p:cNvPr id="167" name="Google Shape;167;p22"/>
            <p:cNvSpPr txBox="1"/>
            <p:nvPr/>
          </p:nvSpPr>
          <p:spPr>
            <a:xfrm>
              <a:off x="7585375" y="636450"/>
              <a:ext cx="896100" cy="1065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Aucun</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problème</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n’est</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insignifiant!</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68" name="Google Shape;168;p22"/>
          <p:cNvPicPr preferRelativeResize="0"/>
          <p:nvPr/>
        </p:nvPicPr>
        <p:blipFill rotWithShape="1">
          <a:blip r:embed="rId6">
            <a:alphaModFix/>
          </a:blip>
          <a:srcRect b="0" l="0" r="0" t="0"/>
          <a:stretch/>
        </p:blipFill>
        <p:spPr>
          <a:xfrm>
            <a:off x="-1544197" y="234499"/>
            <a:ext cx="5026890" cy="779401"/>
          </a:xfrm>
          <a:prstGeom prst="rect">
            <a:avLst/>
          </a:prstGeom>
          <a:noFill/>
          <a:ln>
            <a:noFill/>
          </a:ln>
        </p:spPr>
      </p:pic>
      <p:sp>
        <p:nvSpPr>
          <p:cNvPr id="169" name="Google Shape;169;p22"/>
          <p:cNvSpPr txBox="1"/>
          <p:nvPr/>
        </p:nvSpPr>
        <p:spPr>
          <a:xfrm>
            <a:off x="246775" y="334100"/>
            <a:ext cx="4029300" cy="580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lang="en-GB" sz="2800">
                <a:latin typeface="Calibri"/>
                <a:ea typeface="Calibri"/>
                <a:cs typeface="Calibri"/>
                <a:sym typeface="Calibri"/>
              </a:rPr>
              <a:t>Trouver des idées</a:t>
            </a:r>
            <a:endParaRPr b="1" i="0" sz="2800" u="none" cap="none" strike="noStrike">
              <a:solidFill>
                <a:srgbClr val="000000"/>
              </a:solidFill>
              <a:latin typeface="Calibri"/>
              <a:ea typeface="Calibri"/>
              <a:cs typeface="Calibri"/>
              <a:sym typeface="Calibri"/>
            </a:endParaRPr>
          </a:p>
        </p:txBody>
      </p:sp>
      <p:grpSp>
        <p:nvGrpSpPr>
          <p:cNvPr id="170" name="Google Shape;170;p22"/>
          <p:cNvGrpSpPr/>
          <p:nvPr/>
        </p:nvGrpSpPr>
        <p:grpSpPr>
          <a:xfrm>
            <a:off x="469187" y="1835497"/>
            <a:ext cx="1253321" cy="723138"/>
            <a:chOff x="540565" y="1880861"/>
            <a:chExt cx="1253321" cy="723138"/>
          </a:xfrm>
        </p:grpSpPr>
        <p:pic>
          <p:nvPicPr>
            <p:cNvPr descr="A screenshot of a computer  Description automatically generated" id="171" name="Google Shape;171;p22"/>
            <p:cNvPicPr preferRelativeResize="0"/>
            <p:nvPr/>
          </p:nvPicPr>
          <p:blipFill rotWithShape="1">
            <a:blip r:embed="rId3">
              <a:alphaModFix/>
            </a:blip>
            <a:srcRect b="0" l="0" r="0" t="0"/>
            <a:stretch/>
          </p:blipFill>
          <p:spPr>
            <a:xfrm>
              <a:off x="540565" y="1880861"/>
              <a:ext cx="1253321" cy="723138"/>
            </a:xfrm>
            <a:prstGeom prst="rect">
              <a:avLst/>
            </a:prstGeom>
            <a:noFill/>
            <a:ln>
              <a:noFill/>
            </a:ln>
          </p:spPr>
        </p:pic>
        <p:sp>
          <p:nvSpPr>
            <p:cNvPr id="172" name="Google Shape;172;p22"/>
            <p:cNvSpPr txBox="1"/>
            <p:nvPr/>
          </p:nvSpPr>
          <p:spPr>
            <a:xfrm>
              <a:off x="685476" y="1957950"/>
              <a:ext cx="1049400" cy="568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Suivez</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votre idée!</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73" name="Google Shape;173;p22"/>
          <p:cNvPicPr preferRelativeResize="0"/>
          <p:nvPr/>
        </p:nvPicPr>
        <p:blipFill rotWithShape="1">
          <a:blip r:embed="rId5">
            <a:alphaModFix/>
          </a:blip>
          <a:srcRect b="23206" l="0" r="46541" t="26486"/>
          <a:stretch/>
        </p:blipFill>
        <p:spPr>
          <a:xfrm>
            <a:off x="469187" y="2179301"/>
            <a:ext cx="2519331" cy="2370850"/>
          </a:xfrm>
          <a:prstGeom prst="rect">
            <a:avLst/>
          </a:prstGeom>
          <a:noFill/>
          <a:ln>
            <a:noFill/>
          </a:ln>
        </p:spPr>
      </p:pic>
      <p:pic>
        <p:nvPicPr>
          <p:cNvPr id="174" name="Google Shape;174;p22"/>
          <p:cNvPicPr preferRelativeResize="0"/>
          <p:nvPr/>
        </p:nvPicPr>
        <p:blipFill rotWithShape="1">
          <a:blip r:embed="rId4">
            <a:alphaModFix/>
          </a:blip>
          <a:srcRect b="0" l="0" r="46412" t="77618"/>
          <a:stretch/>
        </p:blipFill>
        <p:spPr>
          <a:xfrm>
            <a:off x="2906800" y="3404776"/>
            <a:ext cx="3473850" cy="1350028"/>
          </a:xfrm>
          <a:prstGeom prst="rect">
            <a:avLst/>
          </a:prstGeom>
          <a:noFill/>
          <a:ln>
            <a:noFill/>
          </a:ln>
        </p:spPr>
      </p:pic>
      <p:grpSp>
        <p:nvGrpSpPr>
          <p:cNvPr id="175" name="Google Shape;175;p22"/>
          <p:cNvGrpSpPr/>
          <p:nvPr/>
        </p:nvGrpSpPr>
        <p:grpSpPr>
          <a:xfrm>
            <a:off x="6822099" y="4017048"/>
            <a:ext cx="1716792" cy="737589"/>
            <a:chOff x="7031592" y="3856705"/>
            <a:chExt cx="1017901" cy="452314"/>
          </a:xfrm>
        </p:grpSpPr>
        <p:pic>
          <p:nvPicPr>
            <p:cNvPr descr="A screenshot of a computer  Description automatically generated" id="176" name="Google Shape;176;p22"/>
            <p:cNvPicPr preferRelativeResize="0"/>
            <p:nvPr/>
          </p:nvPicPr>
          <p:blipFill rotWithShape="1">
            <a:blip r:embed="rId3">
              <a:alphaModFix/>
            </a:blip>
            <a:srcRect b="0" l="0" r="0" t="0"/>
            <a:stretch/>
          </p:blipFill>
          <p:spPr>
            <a:xfrm>
              <a:off x="7031592" y="3856705"/>
              <a:ext cx="1017901" cy="452314"/>
            </a:xfrm>
            <a:prstGeom prst="rect">
              <a:avLst/>
            </a:prstGeom>
            <a:noFill/>
            <a:ln>
              <a:noFill/>
            </a:ln>
          </p:spPr>
        </p:pic>
        <p:sp>
          <p:nvSpPr>
            <p:cNvPr id="177" name="Google Shape;177;p22"/>
            <p:cNvSpPr txBox="1"/>
            <p:nvPr/>
          </p:nvSpPr>
          <p:spPr>
            <a:xfrm>
              <a:off x="7088964" y="3889575"/>
              <a:ext cx="882300" cy="258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Les possibilités</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sont illimitées!</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t/>
              </a:r>
              <a:endParaRPr>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pic>
        <p:nvPicPr>
          <p:cNvPr id="182" name="Google Shape;182;p23"/>
          <p:cNvPicPr preferRelativeResize="0"/>
          <p:nvPr/>
        </p:nvPicPr>
        <p:blipFill rotWithShape="1">
          <a:blip r:embed="rId3">
            <a:alphaModFix/>
          </a:blip>
          <a:srcRect b="0" l="0" r="0" t="0"/>
          <a:stretch/>
        </p:blipFill>
        <p:spPr>
          <a:xfrm>
            <a:off x="-535572" y="208482"/>
            <a:ext cx="8520600" cy="779401"/>
          </a:xfrm>
          <a:prstGeom prst="rect">
            <a:avLst/>
          </a:prstGeom>
          <a:noFill/>
          <a:ln>
            <a:noFill/>
          </a:ln>
        </p:spPr>
      </p:pic>
      <p:sp>
        <p:nvSpPr>
          <p:cNvPr id="183" name="Google Shape;183;p23"/>
          <p:cNvSpPr txBox="1"/>
          <p:nvPr/>
        </p:nvSpPr>
        <p:spPr>
          <a:xfrm>
            <a:off x="246774" y="307858"/>
            <a:ext cx="7570500" cy="580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en-GB" sz="2300">
                <a:latin typeface="Calibri"/>
                <a:ea typeface="Calibri"/>
                <a:cs typeface="Calibri"/>
                <a:sym typeface="Calibri"/>
              </a:rPr>
              <a:t>Jetez un coup d’</a:t>
            </a:r>
            <a:r>
              <a:rPr lang="en-GB" sz="2300">
                <a:latin typeface="Doppio One"/>
                <a:ea typeface="Doppio One"/>
                <a:cs typeface="Doppio One"/>
                <a:sym typeface="Doppio One"/>
              </a:rPr>
              <a:t>œ</a:t>
            </a:r>
            <a:r>
              <a:rPr b="1" lang="en-GB" sz="2300">
                <a:latin typeface="Calibri"/>
                <a:ea typeface="Calibri"/>
                <a:cs typeface="Calibri"/>
                <a:sym typeface="Calibri"/>
              </a:rPr>
              <a:t>il sur nos autres ressources sur les océans</a:t>
            </a:r>
            <a:endParaRPr sz="2000"/>
          </a:p>
          <a:p>
            <a:pPr indent="0" lvl="0" marL="0" marR="0" rtl="0" algn="l">
              <a:lnSpc>
                <a:spcPct val="100000"/>
              </a:lnSpc>
              <a:spcBef>
                <a:spcPts val="0"/>
              </a:spcBef>
              <a:spcAft>
                <a:spcPts val="0"/>
              </a:spcAft>
              <a:buNone/>
            </a:pPr>
            <a:r>
              <a:t/>
            </a:r>
            <a:endParaRPr b="1" i="0" sz="2800" u="none" cap="none" strike="noStrike">
              <a:solidFill>
                <a:srgbClr val="000000"/>
              </a:solidFill>
              <a:latin typeface="Calibri"/>
              <a:ea typeface="Calibri"/>
              <a:cs typeface="Calibri"/>
              <a:sym typeface="Calibri"/>
            </a:endParaRPr>
          </a:p>
        </p:txBody>
      </p:sp>
      <p:pic>
        <p:nvPicPr>
          <p:cNvPr descr="A picture containing knife  Description automatically generated" id="184" name="Google Shape;184;p23"/>
          <p:cNvPicPr preferRelativeResize="0"/>
          <p:nvPr/>
        </p:nvPicPr>
        <p:blipFill rotWithShape="1">
          <a:blip r:embed="rId4">
            <a:alphaModFix/>
          </a:blip>
          <a:srcRect b="43776" l="0" r="0" t="0"/>
          <a:stretch/>
        </p:blipFill>
        <p:spPr>
          <a:xfrm>
            <a:off x="0" y="3247436"/>
            <a:ext cx="9144000" cy="1874316"/>
          </a:xfrm>
          <a:prstGeom prst="rect">
            <a:avLst/>
          </a:prstGeom>
          <a:noFill/>
          <a:ln>
            <a:noFill/>
          </a:ln>
        </p:spPr>
      </p:pic>
      <p:pic>
        <p:nvPicPr>
          <p:cNvPr descr="A screenshot of a computer  Description automatically generated" id="185" name="Google Shape;185;p23"/>
          <p:cNvPicPr preferRelativeResize="0"/>
          <p:nvPr/>
        </p:nvPicPr>
        <p:blipFill rotWithShape="1">
          <a:blip r:embed="rId5">
            <a:alphaModFix/>
          </a:blip>
          <a:srcRect b="0" l="0" r="0" t="0"/>
          <a:stretch/>
        </p:blipFill>
        <p:spPr>
          <a:xfrm>
            <a:off x="246774" y="987534"/>
            <a:ext cx="6506750" cy="3335406"/>
          </a:xfrm>
          <a:prstGeom prst="rect">
            <a:avLst/>
          </a:prstGeom>
          <a:noFill/>
          <a:ln>
            <a:noFill/>
          </a:ln>
        </p:spPr>
      </p:pic>
      <p:pic>
        <p:nvPicPr>
          <p:cNvPr descr="A picture containing black, drawing  Description automatically generated" id="186" name="Google Shape;186;p23"/>
          <p:cNvPicPr preferRelativeResize="0"/>
          <p:nvPr/>
        </p:nvPicPr>
        <p:blipFill rotWithShape="1">
          <a:blip r:embed="rId6">
            <a:alphaModFix/>
          </a:blip>
          <a:srcRect b="0" l="0" r="0" t="0"/>
          <a:stretch/>
        </p:blipFill>
        <p:spPr>
          <a:xfrm rot="535809">
            <a:off x="5380941" y="3866176"/>
            <a:ext cx="1359178" cy="589758"/>
          </a:xfrm>
          <a:prstGeom prst="rect">
            <a:avLst/>
          </a:prstGeom>
          <a:noFill/>
          <a:ln>
            <a:noFill/>
          </a:ln>
        </p:spPr>
      </p:pic>
      <p:pic>
        <p:nvPicPr>
          <p:cNvPr descr="A close up of a logo  Description automatically generated" id="187" name="Google Shape;187;p23"/>
          <p:cNvPicPr preferRelativeResize="0"/>
          <p:nvPr/>
        </p:nvPicPr>
        <p:blipFill rotWithShape="1">
          <a:blip r:embed="rId7">
            <a:alphaModFix/>
          </a:blip>
          <a:srcRect b="0" l="0" r="0" t="0"/>
          <a:stretch/>
        </p:blipFill>
        <p:spPr>
          <a:xfrm>
            <a:off x="7140533" y="794341"/>
            <a:ext cx="1713122" cy="585835"/>
          </a:xfrm>
          <a:prstGeom prst="rect">
            <a:avLst/>
          </a:prstGeom>
          <a:noFill/>
          <a:ln>
            <a:noFill/>
          </a:ln>
        </p:spPr>
      </p:pic>
      <p:pic>
        <p:nvPicPr>
          <p:cNvPr descr="A picture containing table, drawing  Description automatically generated" id="188" name="Google Shape;188;p23"/>
          <p:cNvPicPr preferRelativeResize="0"/>
          <p:nvPr/>
        </p:nvPicPr>
        <p:blipFill rotWithShape="1">
          <a:blip r:embed="rId8">
            <a:alphaModFix/>
          </a:blip>
          <a:srcRect b="0" l="0" r="0" t="0"/>
          <a:stretch/>
        </p:blipFill>
        <p:spPr>
          <a:xfrm>
            <a:off x="7784466" y="2064797"/>
            <a:ext cx="914400" cy="1771650"/>
          </a:xfrm>
          <a:prstGeom prst="rect">
            <a:avLst/>
          </a:prstGeom>
          <a:noFill/>
          <a:ln>
            <a:noFill/>
          </a:ln>
        </p:spPr>
      </p:pic>
      <p:pic>
        <p:nvPicPr>
          <p:cNvPr descr="A picture containing drawing  Description automatically generated" id="189" name="Google Shape;189;p23"/>
          <p:cNvPicPr preferRelativeResize="0"/>
          <p:nvPr/>
        </p:nvPicPr>
        <p:blipFill rotWithShape="1">
          <a:blip r:embed="rId9">
            <a:alphaModFix/>
          </a:blip>
          <a:srcRect b="0" l="0" r="0" t="0"/>
          <a:stretch/>
        </p:blipFill>
        <p:spPr>
          <a:xfrm rot="-1790644">
            <a:off x="1093352" y="4534527"/>
            <a:ext cx="993602" cy="537522"/>
          </a:xfrm>
          <a:prstGeom prst="rect">
            <a:avLst/>
          </a:prstGeom>
          <a:noFill/>
          <a:ln>
            <a:noFill/>
          </a:ln>
        </p:spPr>
      </p:pic>
      <p:sp>
        <p:nvSpPr>
          <p:cNvPr id="190" name="Google Shape;190;p23"/>
          <p:cNvSpPr txBox="1"/>
          <p:nvPr/>
        </p:nvSpPr>
        <p:spPr>
          <a:xfrm>
            <a:off x="499959" y="1182667"/>
            <a:ext cx="5963100" cy="30675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00000"/>
              </a:lnSpc>
              <a:spcBef>
                <a:spcPts val="1000"/>
              </a:spcBef>
              <a:spcAft>
                <a:spcPts val="0"/>
              </a:spcAft>
              <a:buSzPts val="1400"/>
              <a:buFont typeface="Calibri"/>
              <a:buChar char="●"/>
            </a:pPr>
            <a:r>
              <a:rPr lang="en-GB">
                <a:solidFill>
                  <a:schemeClr val="dk1"/>
                </a:solidFill>
                <a:latin typeface="Calibri"/>
                <a:ea typeface="Calibri"/>
                <a:cs typeface="Calibri"/>
                <a:sym typeface="Calibri"/>
              </a:rPr>
              <a:t>Trousse de ressource défi Mission : Protégeons nos océans</a:t>
            </a:r>
            <a:endParaRPr>
              <a:solidFill>
                <a:schemeClr val="dk1"/>
              </a:solidFill>
              <a:latin typeface="Calibri"/>
              <a:ea typeface="Calibri"/>
              <a:cs typeface="Calibri"/>
              <a:sym typeface="Calibri"/>
            </a:endParaRPr>
          </a:p>
          <a:p>
            <a:pPr indent="-317500" lvl="0" marL="457200" marR="0" rtl="0" algn="l">
              <a:lnSpc>
                <a:spcPct val="100000"/>
              </a:lnSpc>
              <a:spcBef>
                <a:spcPts val="0"/>
              </a:spcBef>
              <a:spcAft>
                <a:spcPts val="0"/>
              </a:spcAft>
              <a:buSzPts val="1400"/>
              <a:buFont typeface="Calibri"/>
              <a:buChar char="●"/>
            </a:pPr>
            <a:r>
              <a:rPr lang="en-GB">
                <a:solidFill>
                  <a:schemeClr val="dk1"/>
                </a:solidFill>
                <a:latin typeface="Calibri"/>
                <a:ea typeface="Calibri"/>
                <a:cs typeface="Calibri"/>
                <a:sym typeface="Calibri"/>
              </a:rPr>
              <a:t>Trousse de ressources supplémentaires : Un monde de pollution!</a:t>
            </a:r>
            <a:endParaRPr>
              <a:solidFill>
                <a:schemeClr val="dk1"/>
              </a:solidFill>
              <a:latin typeface="Calibri"/>
              <a:ea typeface="Calibri"/>
              <a:cs typeface="Calibri"/>
              <a:sym typeface="Calibri"/>
            </a:endParaRPr>
          </a:p>
          <a:p>
            <a:pPr indent="-317500" lvl="0" marL="457200" marR="0" rtl="0" algn="l">
              <a:lnSpc>
                <a:spcPct val="100000"/>
              </a:lnSpc>
              <a:spcBef>
                <a:spcPts val="0"/>
              </a:spcBef>
              <a:spcAft>
                <a:spcPts val="0"/>
              </a:spcAft>
              <a:buSzPts val="1400"/>
              <a:buFont typeface="Calibri"/>
              <a:buChar char="●"/>
            </a:pPr>
            <a:r>
              <a:rPr lang="en-GB">
                <a:solidFill>
                  <a:schemeClr val="dk1"/>
                </a:solidFill>
                <a:latin typeface="Calibri"/>
                <a:ea typeface="Calibri"/>
                <a:cs typeface="Calibri"/>
                <a:sym typeface="Calibri"/>
              </a:rPr>
              <a:t>Trousse de ressources supplémentaires Les océans : la puissance du climat (l’océan Arctique)</a:t>
            </a:r>
            <a:endParaRPr>
              <a:solidFill>
                <a:schemeClr val="dk1"/>
              </a:solidFill>
              <a:latin typeface="Calibri"/>
              <a:ea typeface="Calibri"/>
              <a:cs typeface="Calibri"/>
              <a:sym typeface="Calibri"/>
            </a:endParaRPr>
          </a:p>
          <a:p>
            <a:pPr indent="0" lvl="0" marL="0" marR="0" rtl="0" algn="l">
              <a:lnSpc>
                <a:spcPct val="100000"/>
              </a:lnSpc>
              <a:spcBef>
                <a:spcPts val="1600"/>
              </a:spcBef>
              <a:spcAft>
                <a:spcPts val="0"/>
              </a:spcAft>
              <a:buClr>
                <a:srgbClr val="000000"/>
              </a:buClr>
              <a:buSzPts val="1800"/>
              <a:buFont typeface="Arial"/>
              <a:buNone/>
            </a:pPr>
            <a:r>
              <a:rPr lang="en-GB" sz="1600">
                <a:latin typeface="Calibri"/>
                <a:ea typeface="Calibri"/>
                <a:cs typeface="Calibri"/>
                <a:sym typeface="Calibri"/>
              </a:rPr>
              <a:t>Et voici quelques liens utiles!</a:t>
            </a:r>
            <a:endParaRPr sz="1600">
              <a:latin typeface="Calibri"/>
              <a:ea typeface="Calibri"/>
              <a:cs typeface="Calibri"/>
              <a:sym typeface="Calibri"/>
            </a:endParaRPr>
          </a:p>
          <a:p>
            <a:pPr indent="0" lvl="0" marL="0" marR="0" rtl="0" algn="l">
              <a:lnSpc>
                <a:spcPct val="100000"/>
              </a:lnSpc>
              <a:spcBef>
                <a:spcPts val="1600"/>
              </a:spcBef>
              <a:spcAft>
                <a:spcPts val="0"/>
              </a:spcAft>
              <a:buClr>
                <a:srgbClr val="000000"/>
              </a:buClr>
              <a:buSzPts val="1800"/>
              <a:buFont typeface="Arial"/>
              <a:buNone/>
            </a:pPr>
            <a:r>
              <a:t/>
            </a:r>
            <a:endParaRPr sz="100">
              <a:latin typeface="Calibri"/>
              <a:ea typeface="Calibri"/>
              <a:cs typeface="Calibri"/>
              <a:sym typeface="Calibri"/>
            </a:endParaRPr>
          </a:p>
          <a:p>
            <a:pPr indent="-304800" lvl="0" marL="457200" rtl="0" algn="l">
              <a:spcBef>
                <a:spcPts val="0"/>
              </a:spcBef>
              <a:spcAft>
                <a:spcPts val="0"/>
              </a:spcAft>
              <a:buClr>
                <a:schemeClr val="dk1"/>
              </a:buClr>
              <a:buSzPts val="1200"/>
              <a:buChar char="●"/>
            </a:pPr>
            <a:r>
              <a:rPr lang="en-GB" sz="1200" u="sng">
                <a:solidFill>
                  <a:schemeClr val="accent5"/>
                </a:solidFill>
                <a:latin typeface="Calibri"/>
                <a:ea typeface="Calibri"/>
                <a:cs typeface="Calibri"/>
                <a:sym typeface="Calibri"/>
                <a:hlinkClick r:id="rId10"/>
              </a:rPr>
              <a:t>Décennie des Nations Unies pour les sciences océaniques au service du développement durable</a:t>
            </a:r>
            <a:endParaRPr sz="1200">
              <a:solidFill>
                <a:schemeClr val="dk1"/>
              </a:solidFill>
              <a:latin typeface="Calibri"/>
              <a:ea typeface="Calibri"/>
              <a:cs typeface="Calibri"/>
              <a:sym typeface="Calibri"/>
            </a:endParaRPr>
          </a:p>
          <a:p>
            <a:pPr indent="-304800" lvl="0" marL="457200" rtl="0" algn="l">
              <a:spcBef>
                <a:spcPts val="0"/>
              </a:spcBef>
              <a:spcAft>
                <a:spcPts val="0"/>
              </a:spcAft>
              <a:buClr>
                <a:schemeClr val="dk1"/>
              </a:buClr>
              <a:buSzPts val="1200"/>
              <a:buChar char="●"/>
            </a:pPr>
            <a:r>
              <a:rPr lang="en-GB" sz="1200" u="sng">
                <a:solidFill>
                  <a:schemeClr val="accent5"/>
                </a:solidFill>
                <a:latin typeface="Calibri"/>
                <a:ea typeface="Calibri"/>
                <a:cs typeface="Calibri"/>
                <a:sym typeface="Calibri"/>
                <a:hlinkClick r:id="rId11"/>
              </a:rPr>
              <a:t>Portail d’alphabétisation des océans</a:t>
            </a:r>
            <a:endParaRPr sz="1200">
              <a:solidFill>
                <a:schemeClr val="dk1"/>
              </a:solidFill>
              <a:latin typeface="Calibri"/>
              <a:ea typeface="Calibri"/>
              <a:cs typeface="Calibri"/>
              <a:sym typeface="Calibri"/>
            </a:endParaRPr>
          </a:p>
          <a:p>
            <a:pPr indent="-304800" lvl="0" marL="457200" rtl="0" algn="l">
              <a:spcBef>
                <a:spcPts val="0"/>
              </a:spcBef>
              <a:spcAft>
                <a:spcPts val="0"/>
              </a:spcAft>
              <a:buClr>
                <a:schemeClr val="dk1"/>
              </a:buClr>
              <a:buSzPts val="1200"/>
              <a:buChar char="●"/>
            </a:pPr>
            <a:r>
              <a:rPr lang="en-GB" sz="1200" u="sng">
                <a:solidFill>
                  <a:schemeClr val="accent5"/>
                </a:solidFill>
                <a:latin typeface="Calibri"/>
                <a:ea typeface="Calibri"/>
                <a:cs typeface="Calibri"/>
                <a:sym typeface="Calibri"/>
                <a:hlinkClick r:id="rId12"/>
              </a:rPr>
              <a:t>Pêches et Océans Canada</a:t>
            </a:r>
            <a:endParaRPr sz="1200">
              <a:solidFill>
                <a:schemeClr val="dk1"/>
              </a:solidFill>
              <a:latin typeface="Calibri"/>
              <a:ea typeface="Calibri"/>
              <a:cs typeface="Calibri"/>
              <a:sym typeface="Calibri"/>
            </a:endParaRPr>
          </a:p>
          <a:p>
            <a:pPr indent="-304800" lvl="0" marL="457200" rtl="0" algn="l">
              <a:spcBef>
                <a:spcPts val="0"/>
              </a:spcBef>
              <a:spcAft>
                <a:spcPts val="0"/>
              </a:spcAft>
              <a:buClr>
                <a:schemeClr val="dk1"/>
              </a:buClr>
              <a:buSzPts val="1200"/>
              <a:buFont typeface="Calibri"/>
              <a:buChar char="●"/>
            </a:pPr>
            <a:r>
              <a:rPr lang="en-GB" sz="1200" u="sng">
                <a:solidFill>
                  <a:schemeClr val="accent5"/>
                </a:solidFill>
                <a:latin typeface="Calibri"/>
                <a:ea typeface="Calibri"/>
                <a:cs typeface="Calibri"/>
                <a:sym typeface="Calibri"/>
                <a:hlinkClick r:id="rId13"/>
              </a:rPr>
              <a:t>Ocean Wise</a:t>
            </a:r>
            <a:r>
              <a:rPr lang="en-GB" sz="1200">
                <a:solidFill>
                  <a:schemeClr val="dk1"/>
                </a:solidFill>
                <a:latin typeface="Calibri"/>
                <a:ea typeface="Calibri"/>
                <a:cs typeface="Calibri"/>
                <a:sym typeface="Calibri"/>
              </a:rPr>
              <a:t> (Lien en français)</a:t>
            </a:r>
            <a:endParaRPr sz="1200">
              <a:solidFill>
                <a:srgbClr val="595959"/>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pic>
        <p:nvPicPr>
          <p:cNvPr id="59" name="Google Shape;59;p14"/>
          <p:cNvPicPr preferRelativeResize="0"/>
          <p:nvPr/>
        </p:nvPicPr>
        <p:blipFill rotWithShape="1">
          <a:blip r:embed="rId3">
            <a:alphaModFix/>
          </a:blip>
          <a:srcRect b="0" l="0" r="0" t="9461"/>
          <a:stretch/>
        </p:blipFill>
        <p:spPr>
          <a:xfrm>
            <a:off x="911211" y="0"/>
            <a:ext cx="8036540" cy="5143500"/>
          </a:xfrm>
          <a:prstGeom prst="rect">
            <a:avLst/>
          </a:prstGeom>
          <a:noFill/>
          <a:ln>
            <a:noFill/>
          </a:ln>
        </p:spPr>
      </p:pic>
      <p:pic>
        <p:nvPicPr>
          <p:cNvPr id="60" name="Google Shape;60;p14"/>
          <p:cNvPicPr preferRelativeResize="0"/>
          <p:nvPr/>
        </p:nvPicPr>
        <p:blipFill rotWithShape="1">
          <a:blip r:embed="rId4">
            <a:alphaModFix/>
          </a:blip>
          <a:srcRect b="0" l="0" r="0" t="0"/>
          <a:stretch/>
        </p:blipFill>
        <p:spPr>
          <a:xfrm>
            <a:off x="-1336875" y="234500"/>
            <a:ext cx="4792148" cy="779400"/>
          </a:xfrm>
          <a:prstGeom prst="rect">
            <a:avLst/>
          </a:prstGeom>
          <a:noFill/>
          <a:ln>
            <a:noFill/>
          </a:ln>
        </p:spPr>
      </p:pic>
      <p:sp>
        <p:nvSpPr>
          <p:cNvPr id="61" name="Google Shape;61;p14"/>
          <p:cNvSpPr txBox="1"/>
          <p:nvPr>
            <p:ph type="title"/>
          </p:nvPr>
        </p:nvSpPr>
        <p:spPr>
          <a:xfrm>
            <a:off x="311700" y="3378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Un monde de glace</a:t>
            </a:r>
            <a:endParaRPr b="1">
              <a:latin typeface="Calibri"/>
              <a:ea typeface="Calibri"/>
              <a:cs typeface="Calibri"/>
              <a:sym typeface="Calibri"/>
            </a:endParaRPr>
          </a:p>
        </p:txBody>
      </p:sp>
      <p:sp>
        <p:nvSpPr>
          <p:cNvPr id="62" name="Google Shape;62;p14"/>
          <p:cNvSpPr txBox="1"/>
          <p:nvPr/>
        </p:nvSpPr>
        <p:spPr>
          <a:xfrm>
            <a:off x="831800" y="23935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1"/>
              </a:solidFill>
            </a:endParaRPr>
          </a:p>
        </p:txBody>
      </p:sp>
      <p:sp>
        <p:nvSpPr>
          <p:cNvPr id="63" name="Google Shape;63;p14"/>
          <p:cNvSpPr txBox="1"/>
          <p:nvPr/>
        </p:nvSpPr>
        <p:spPr>
          <a:xfrm>
            <a:off x="603625" y="2193425"/>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350">
              <a:solidFill>
                <a:srgbClr val="333333"/>
              </a:solidFill>
              <a:highlight>
                <a:srgbClr val="FFFFFF"/>
              </a:highlight>
              <a:latin typeface="Verdana"/>
              <a:ea typeface="Verdana"/>
              <a:cs typeface="Verdana"/>
              <a:sym typeface="Verdana"/>
            </a:endParaRPr>
          </a:p>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pic>
        <p:nvPicPr>
          <p:cNvPr id="68" name="Google Shape;68;p15"/>
          <p:cNvPicPr preferRelativeResize="0"/>
          <p:nvPr/>
        </p:nvPicPr>
        <p:blipFill rotWithShape="1">
          <a:blip r:embed="rId3">
            <a:alphaModFix/>
          </a:blip>
          <a:srcRect b="32807" l="0" r="0" t="17775"/>
          <a:stretch/>
        </p:blipFill>
        <p:spPr>
          <a:xfrm>
            <a:off x="934225" y="1017732"/>
            <a:ext cx="7275548" cy="2541777"/>
          </a:xfrm>
          <a:prstGeom prst="rect">
            <a:avLst/>
          </a:prstGeom>
          <a:noFill/>
          <a:ln>
            <a:noFill/>
          </a:ln>
        </p:spPr>
      </p:pic>
      <p:sp>
        <p:nvSpPr>
          <p:cNvPr id="69" name="Google Shape;69;p15"/>
          <p:cNvSpPr txBox="1"/>
          <p:nvPr/>
        </p:nvSpPr>
        <p:spPr>
          <a:xfrm>
            <a:off x="632551" y="4361466"/>
            <a:ext cx="8520600" cy="42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cxnSp>
        <p:nvCxnSpPr>
          <p:cNvPr id="70" name="Google Shape;70;p15"/>
          <p:cNvCxnSpPr/>
          <p:nvPr/>
        </p:nvCxnSpPr>
        <p:spPr>
          <a:xfrm flipH="1" rot="10800000">
            <a:off x="674926" y="4132591"/>
            <a:ext cx="7414500" cy="25500"/>
          </a:xfrm>
          <a:prstGeom prst="straightConnector1">
            <a:avLst/>
          </a:prstGeom>
          <a:noFill/>
          <a:ln cap="flat" cmpd="sng" w="9525">
            <a:solidFill>
              <a:schemeClr val="dk2"/>
            </a:solidFill>
            <a:prstDash val="solid"/>
            <a:round/>
            <a:headEnd len="med" w="med" type="none"/>
            <a:tailEnd len="med" w="med" type="none"/>
          </a:ln>
        </p:spPr>
      </p:cxnSp>
      <p:sp>
        <p:nvSpPr>
          <p:cNvPr id="71" name="Google Shape;71;p15"/>
          <p:cNvSpPr txBox="1"/>
          <p:nvPr/>
        </p:nvSpPr>
        <p:spPr>
          <a:xfrm rot="-3380563">
            <a:off x="5996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Janvier</a:t>
            </a:r>
            <a:endParaRPr sz="1200">
              <a:latin typeface="Calibri"/>
              <a:ea typeface="Calibri"/>
              <a:cs typeface="Calibri"/>
              <a:sym typeface="Calibri"/>
            </a:endParaRPr>
          </a:p>
        </p:txBody>
      </p:sp>
      <p:sp>
        <p:nvSpPr>
          <p:cNvPr id="72" name="Google Shape;72;p15"/>
          <p:cNvSpPr txBox="1"/>
          <p:nvPr/>
        </p:nvSpPr>
        <p:spPr>
          <a:xfrm rot="-3380563">
            <a:off x="12092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Février</a:t>
            </a:r>
            <a:endParaRPr sz="1200">
              <a:latin typeface="Calibri"/>
              <a:ea typeface="Calibri"/>
              <a:cs typeface="Calibri"/>
              <a:sym typeface="Calibri"/>
            </a:endParaRPr>
          </a:p>
        </p:txBody>
      </p:sp>
      <p:sp>
        <p:nvSpPr>
          <p:cNvPr id="73" name="Google Shape;73;p15"/>
          <p:cNvSpPr txBox="1"/>
          <p:nvPr/>
        </p:nvSpPr>
        <p:spPr>
          <a:xfrm rot="-3380563">
            <a:off x="18950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Mars</a:t>
            </a:r>
            <a:endParaRPr sz="1200">
              <a:latin typeface="Calibri"/>
              <a:ea typeface="Calibri"/>
              <a:cs typeface="Calibri"/>
              <a:sym typeface="Calibri"/>
            </a:endParaRPr>
          </a:p>
        </p:txBody>
      </p:sp>
      <p:sp>
        <p:nvSpPr>
          <p:cNvPr id="74" name="Google Shape;74;p15"/>
          <p:cNvSpPr txBox="1"/>
          <p:nvPr/>
        </p:nvSpPr>
        <p:spPr>
          <a:xfrm rot="-3380563">
            <a:off x="25046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Avril</a:t>
            </a:r>
            <a:endParaRPr sz="1200">
              <a:latin typeface="Calibri"/>
              <a:ea typeface="Calibri"/>
              <a:cs typeface="Calibri"/>
              <a:sym typeface="Calibri"/>
            </a:endParaRPr>
          </a:p>
        </p:txBody>
      </p:sp>
      <p:sp>
        <p:nvSpPr>
          <p:cNvPr id="75" name="Google Shape;75;p15"/>
          <p:cNvSpPr txBox="1"/>
          <p:nvPr/>
        </p:nvSpPr>
        <p:spPr>
          <a:xfrm rot="-3380563">
            <a:off x="30380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Mai</a:t>
            </a:r>
            <a:endParaRPr sz="1200">
              <a:latin typeface="Calibri"/>
              <a:ea typeface="Calibri"/>
              <a:cs typeface="Calibri"/>
              <a:sym typeface="Calibri"/>
            </a:endParaRPr>
          </a:p>
        </p:txBody>
      </p:sp>
      <p:sp>
        <p:nvSpPr>
          <p:cNvPr id="76" name="Google Shape;76;p15"/>
          <p:cNvSpPr txBox="1"/>
          <p:nvPr/>
        </p:nvSpPr>
        <p:spPr>
          <a:xfrm rot="-3380563">
            <a:off x="36476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Juin</a:t>
            </a:r>
            <a:endParaRPr sz="1200">
              <a:latin typeface="Calibri"/>
              <a:ea typeface="Calibri"/>
              <a:cs typeface="Calibri"/>
              <a:sym typeface="Calibri"/>
            </a:endParaRPr>
          </a:p>
        </p:txBody>
      </p:sp>
      <p:sp>
        <p:nvSpPr>
          <p:cNvPr id="77" name="Google Shape;77;p15"/>
          <p:cNvSpPr txBox="1"/>
          <p:nvPr/>
        </p:nvSpPr>
        <p:spPr>
          <a:xfrm rot="-3380563">
            <a:off x="43334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Juillet</a:t>
            </a:r>
            <a:endParaRPr sz="1200">
              <a:latin typeface="Calibri"/>
              <a:ea typeface="Calibri"/>
              <a:cs typeface="Calibri"/>
              <a:sym typeface="Calibri"/>
            </a:endParaRPr>
          </a:p>
        </p:txBody>
      </p:sp>
      <p:sp>
        <p:nvSpPr>
          <p:cNvPr id="78" name="Google Shape;78;p15"/>
          <p:cNvSpPr txBox="1"/>
          <p:nvPr/>
        </p:nvSpPr>
        <p:spPr>
          <a:xfrm rot="-3380563">
            <a:off x="49430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Aout</a:t>
            </a:r>
            <a:endParaRPr sz="1200">
              <a:latin typeface="Calibri"/>
              <a:ea typeface="Calibri"/>
              <a:cs typeface="Calibri"/>
              <a:sym typeface="Calibri"/>
            </a:endParaRPr>
          </a:p>
        </p:txBody>
      </p:sp>
      <p:sp>
        <p:nvSpPr>
          <p:cNvPr id="79" name="Google Shape;79;p15"/>
          <p:cNvSpPr txBox="1"/>
          <p:nvPr/>
        </p:nvSpPr>
        <p:spPr>
          <a:xfrm rot="-3380563">
            <a:off x="56288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Septembre</a:t>
            </a:r>
            <a:endParaRPr sz="1200">
              <a:latin typeface="Calibri"/>
              <a:ea typeface="Calibri"/>
              <a:cs typeface="Calibri"/>
              <a:sym typeface="Calibri"/>
            </a:endParaRPr>
          </a:p>
        </p:txBody>
      </p:sp>
      <p:sp>
        <p:nvSpPr>
          <p:cNvPr id="80" name="Google Shape;80;p15"/>
          <p:cNvSpPr txBox="1"/>
          <p:nvPr/>
        </p:nvSpPr>
        <p:spPr>
          <a:xfrm rot="-3380563">
            <a:off x="62384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Octobre</a:t>
            </a:r>
            <a:endParaRPr sz="1200">
              <a:latin typeface="Calibri"/>
              <a:ea typeface="Calibri"/>
              <a:cs typeface="Calibri"/>
              <a:sym typeface="Calibri"/>
            </a:endParaRPr>
          </a:p>
        </p:txBody>
      </p:sp>
      <p:sp>
        <p:nvSpPr>
          <p:cNvPr id="81" name="Google Shape;81;p15"/>
          <p:cNvSpPr txBox="1"/>
          <p:nvPr/>
        </p:nvSpPr>
        <p:spPr>
          <a:xfrm rot="-3380563">
            <a:off x="69242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Novembre</a:t>
            </a:r>
            <a:endParaRPr sz="1200">
              <a:latin typeface="Calibri"/>
              <a:ea typeface="Calibri"/>
              <a:cs typeface="Calibri"/>
              <a:sym typeface="Calibri"/>
            </a:endParaRPr>
          </a:p>
        </p:txBody>
      </p:sp>
      <p:sp>
        <p:nvSpPr>
          <p:cNvPr id="82" name="Google Shape;82;p15"/>
          <p:cNvSpPr txBox="1"/>
          <p:nvPr/>
        </p:nvSpPr>
        <p:spPr>
          <a:xfrm rot="-3380563">
            <a:off x="75338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Décembre</a:t>
            </a:r>
            <a:endParaRPr sz="1200">
              <a:latin typeface="Calibri"/>
              <a:ea typeface="Calibri"/>
              <a:cs typeface="Calibri"/>
              <a:sym typeface="Calibri"/>
            </a:endParaRPr>
          </a:p>
        </p:txBody>
      </p:sp>
      <p:sp>
        <p:nvSpPr>
          <p:cNvPr id="83" name="Google Shape;83;p15"/>
          <p:cNvSpPr txBox="1"/>
          <p:nvPr/>
        </p:nvSpPr>
        <p:spPr>
          <a:xfrm>
            <a:off x="3886426" y="4327566"/>
            <a:ext cx="1321800" cy="355800"/>
          </a:xfrm>
          <a:prstGeom prst="rect">
            <a:avLst/>
          </a:prstGeom>
          <a:solidFill>
            <a:srgbClr val="FFF2CC"/>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84" name="Google Shape;84;p15"/>
          <p:cNvSpPr txBox="1"/>
          <p:nvPr/>
        </p:nvSpPr>
        <p:spPr>
          <a:xfrm>
            <a:off x="709613" y="4315278"/>
            <a:ext cx="3126900" cy="380400"/>
          </a:xfrm>
          <a:prstGeom prst="rect">
            <a:avLst/>
          </a:prstGeom>
          <a:solidFill>
            <a:srgbClr val="CFE2F3"/>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85" name="Google Shape;85;p15"/>
          <p:cNvSpPr txBox="1"/>
          <p:nvPr/>
        </p:nvSpPr>
        <p:spPr>
          <a:xfrm>
            <a:off x="5258113" y="4315266"/>
            <a:ext cx="3126900" cy="380400"/>
          </a:xfrm>
          <a:prstGeom prst="rect">
            <a:avLst/>
          </a:prstGeom>
          <a:solidFill>
            <a:srgbClr val="CFE2F3"/>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86" name="Google Shape;86;p15"/>
          <p:cNvPicPr preferRelativeResize="0"/>
          <p:nvPr/>
        </p:nvPicPr>
        <p:blipFill rotWithShape="1">
          <a:blip r:embed="rId4">
            <a:alphaModFix/>
          </a:blip>
          <a:srcRect b="0" l="0" r="0" t="0"/>
          <a:stretch/>
        </p:blipFill>
        <p:spPr>
          <a:xfrm>
            <a:off x="-750550" y="238325"/>
            <a:ext cx="4792148" cy="779400"/>
          </a:xfrm>
          <a:prstGeom prst="rect">
            <a:avLst/>
          </a:prstGeom>
          <a:noFill/>
          <a:ln>
            <a:noFill/>
          </a:ln>
        </p:spPr>
      </p:pic>
      <p:sp>
        <p:nvSpPr>
          <p:cNvPr id="87" name="Google Shape;87;p15"/>
          <p:cNvSpPr txBox="1"/>
          <p:nvPr>
            <p:ph type="title"/>
          </p:nvPr>
        </p:nvSpPr>
        <p:spPr>
          <a:xfrm>
            <a:off x="311700" y="3416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Le temps froid, un allié</a:t>
            </a:r>
            <a:endParaRPr b="1">
              <a:latin typeface="Calibri"/>
              <a:ea typeface="Calibri"/>
              <a:cs typeface="Calibri"/>
              <a:sym typeface="Calibri"/>
            </a:endParaRPr>
          </a:p>
        </p:txBody>
      </p:sp>
      <p:pic>
        <p:nvPicPr>
          <p:cNvPr id="88" name="Google Shape;88;p15"/>
          <p:cNvPicPr preferRelativeResize="0"/>
          <p:nvPr/>
        </p:nvPicPr>
        <p:blipFill>
          <a:blip r:embed="rId5">
            <a:alphaModFix/>
          </a:blip>
          <a:stretch>
            <a:fillRect/>
          </a:stretch>
        </p:blipFill>
        <p:spPr>
          <a:xfrm>
            <a:off x="1774725" y="4413289"/>
            <a:ext cx="559500" cy="184375"/>
          </a:xfrm>
          <a:prstGeom prst="rect">
            <a:avLst/>
          </a:prstGeom>
          <a:noFill/>
          <a:ln>
            <a:noFill/>
          </a:ln>
        </p:spPr>
      </p:pic>
      <p:pic>
        <p:nvPicPr>
          <p:cNvPr id="89" name="Google Shape;89;p15"/>
          <p:cNvPicPr preferRelativeResize="0"/>
          <p:nvPr/>
        </p:nvPicPr>
        <p:blipFill>
          <a:blip r:embed="rId6">
            <a:alphaModFix/>
          </a:blip>
          <a:stretch>
            <a:fillRect/>
          </a:stretch>
        </p:blipFill>
        <p:spPr>
          <a:xfrm>
            <a:off x="4327409" y="4405493"/>
            <a:ext cx="439838" cy="199932"/>
          </a:xfrm>
          <a:prstGeom prst="rect">
            <a:avLst/>
          </a:prstGeom>
          <a:noFill/>
          <a:ln>
            <a:noFill/>
          </a:ln>
        </p:spPr>
      </p:pic>
      <p:pic>
        <p:nvPicPr>
          <p:cNvPr id="90" name="Google Shape;90;p15"/>
          <p:cNvPicPr preferRelativeResize="0"/>
          <p:nvPr/>
        </p:nvPicPr>
        <p:blipFill>
          <a:blip r:embed="rId5">
            <a:alphaModFix/>
          </a:blip>
          <a:stretch>
            <a:fillRect/>
          </a:stretch>
        </p:blipFill>
        <p:spPr>
          <a:xfrm>
            <a:off x="6541825" y="4413264"/>
            <a:ext cx="559500" cy="1843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pic>
        <p:nvPicPr>
          <p:cNvPr id="95" name="Google Shape;95;p16"/>
          <p:cNvPicPr preferRelativeResize="0"/>
          <p:nvPr/>
        </p:nvPicPr>
        <p:blipFill rotWithShape="1">
          <a:blip r:embed="rId3">
            <a:alphaModFix/>
          </a:blip>
          <a:srcRect b="17182" l="0" r="0" t="5970"/>
          <a:stretch/>
        </p:blipFill>
        <p:spPr>
          <a:xfrm>
            <a:off x="0" y="162125"/>
            <a:ext cx="9143997" cy="4967583"/>
          </a:xfrm>
          <a:prstGeom prst="rect">
            <a:avLst/>
          </a:prstGeom>
          <a:noFill/>
          <a:ln>
            <a:noFill/>
          </a:ln>
        </p:spPr>
      </p:pic>
      <p:pic>
        <p:nvPicPr>
          <p:cNvPr id="96" name="Google Shape;96;p16"/>
          <p:cNvPicPr preferRelativeResize="0"/>
          <p:nvPr/>
        </p:nvPicPr>
        <p:blipFill rotWithShape="1">
          <a:blip r:embed="rId4">
            <a:alphaModFix/>
          </a:blip>
          <a:srcRect b="0" l="0" r="0" t="0"/>
          <a:stretch/>
        </p:blipFill>
        <p:spPr>
          <a:xfrm>
            <a:off x="-483775" y="238325"/>
            <a:ext cx="3428749" cy="779400"/>
          </a:xfrm>
          <a:prstGeom prst="rect">
            <a:avLst/>
          </a:prstGeom>
          <a:noFill/>
          <a:ln>
            <a:noFill/>
          </a:ln>
        </p:spPr>
      </p:pic>
      <p:sp>
        <p:nvSpPr>
          <p:cNvPr id="97" name="Google Shape;97;p16"/>
          <p:cNvSpPr txBox="1"/>
          <p:nvPr>
            <p:ph type="title"/>
          </p:nvPr>
        </p:nvSpPr>
        <p:spPr>
          <a:xfrm>
            <a:off x="410600" y="3416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Un voile blanc</a:t>
            </a:r>
            <a:endParaRPr b="1">
              <a:latin typeface="Calibri"/>
              <a:ea typeface="Calibri"/>
              <a:cs typeface="Calibri"/>
              <a:sym typeface="Calibri"/>
            </a:endParaRPr>
          </a:p>
        </p:txBody>
      </p:sp>
      <p:pic>
        <p:nvPicPr>
          <p:cNvPr id="98" name="Google Shape;98;p16"/>
          <p:cNvPicPr preferRelativeResize="0"/>
          <p:nvPr/>
        </p:nvPicPr>
        <p:blipFill>
          <a:blip r:embed="rId5">
            <a:alphaModFix/>
          </a:blip>
          <a:stretch>
            <a:fillRect/>
          </a:stretch>
        </p:blipFill>
        <p:spPr>
          <a:xfrm>
            <a:off x="7188125" y="1017725"/>
            <a:ext cx="566925" cy="257693"/>
          </a:xfrm>
          <a:prstGeom prst="rect">
            <a:avLst/>
          </a:prstGeom>
          <a:noFill/>
          <a:ln>
            <a:noFill/>
          </a:ln>
        </p:spPr>
      </p:pic>
      <p:pic>
        <p:nvPicPr>
          <p:cNvPr id="99" name="Google Shape;99;p16"/>
          <p:cNvPicPr preferRelativeResize="0"/>
          <p:nvPr/>
        </p:nvPicPr>
        <p:blipFill>
          <a:blip r:embed="rId6">
            <a:alphaModFix/>
          </a:blip>
          <a:stretch>
            <a:fillRect/>
          </a:stretch>
        </p:blipFill>
        <p:spPr>
          <a:xfrm>
            <a:off x="2173175" y="1275425"/>
            <a:ext cx="1879675" cy="665950"/>
          </a:xfrm>
          <a:prstGeom prst="rect">
            <a:avLst/>
          </a:prstGeom>
          <a:noFill/>
          <a:ln>
            <a:noFill/>
          </a:ln>
        </p:spPr>
      </p:pic>
      <p:pic>
        <p:nvPicPr>
          <p:cNvPr id="100" name="Google Shape;100;p16"/>
          <p:cNvPicPr preferRelativeResize="0"/>
          <p:nvPr/>
        </p:nvPicPr>
        <p:blipFill>
          <a:blip r:embed="rId7">
            <a:alphaModFix/>
          </a:blip>
          <a:stretch>
            <a:fillRect/>
          </a:stretch>
        </p:blipFill>
        <p:spPr>
          <a:xfrm>
            <a:off x="1318800" y="4093625"/>
            <a:ext cx="1879675" cy="6659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pic>
        <p:nvPicPr>
          <p:cNvPr id="105" name="Google Shape;105;p17"/>
          <p:cNvPicPr preferRelativeResize="0"/>
          <p:nvPr/>
        </p:nvPicPr>
        <p:blipFill rotWithShape="1">
          <a:blip r:embed="rId3">
            <a:alphaModFix/>
          </a:blip>
          <a:srcRect b="17854" l="0" r="0" t="14155"/>
          <a:stretch/>
        </p:blipFill>
        <p:spPr>
          <a:xfrm>
            <a:off x="0" y="516987"/>
            <a:ext cx="9143997" cy="4394913"/>
          </a:xfrm>
          <a:prstGeom prst="rect">
            <a:avLst/>
          </a:prstGeom>
          <a:noFill/>
          <a:ln>
            <a:noFill/>
          </a:ln>
        </p:spPr>
      </p:pic>
      <p:pic>
        <p:nvPicPr>
          <p:cNvPr id="106" name="Google Shape;106;p17"/>
          <p:cNvPicPr preferRelativeResize="0"/>
          <p:nvPr/>
        </p:nvPicPr>
        <p:blipFill rotWithShape="1">
          <a:blip r:embed="rId4">
            <a:alphaModFix/>
          </a:blip>
          <a:srcRect b="0" l="0" r="0" t="0"/>
          <a:stretch/>
        </p:blipFill>
        <p:spPr>
          <a:xfrm>
            <a:off x="-221950" y="289075"/>
            <a:ext cx="4699950" cy="779400"/>
          </a:xfrm>
          <a:prstGeom prst="rect">
            <a:avLst/>
          </a:prstGeom>
          <a:noFill/>
          <a:ln>
            <a:noFill/>
          </a:ln>
        </p:spPr>
      </p:pic>
      <p:sp>
        <p:nvSpPr>
          <p:cNvPr id="107" name="Google Shape;107;p17"/>
          <p:cNvSpPr txBox="1"/>
          <p:nvPr>
            <p:ph type="title"/>
          </p:nvPr>
        </p:nvSpPr>
        <p:spPr>
          <a:xfrm>
            <a:off x="311700" y="3416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La température augmente</a:t>
            </a:r>
            <a:endParaRPr b="1">
              <a:latin typeface="Calibri"/>
              <a:ea typeface="Calibri"/>
              <a:cs typeface="Calibri"/>
              <a:sym typeface="Calibri"/>
            </a:endParaRPr>
          </a:p>
        </p:txBody>
      </p:sp>
      <p:pic>
        <p:nvPicPr>
          <p:cNvPr id="108" name="Google Shape;108;p17"/>
          <p:cNvPicPr preferRelativeResize="0"/>
          <p:nvPr/>
        </p:nvPicPr>
        <p:blipFill>
          <a:blip r:embed="rId5">
            <a:alphaModFix/>
          </a:blip>
          <a:stretch>
            <a:fillRect/>
          </a:stretch>
        </p:blipFill>
        <p:spPr>
          <a:xfrm>
            <a:off x="6719049" y="1465125"/>
            <a:ext cx="1855575" cy="657400"/>
          </a:xfrm>
          <a:prstGeom prst="rect">
            <a:avLst/>
          </a:prstGeom>
          <a:noFill/>
          <a:ln>
            <a:noFill/>
          </a:ln>
        </p:spPr>
      </p:pic>
      <p:pic>
        <p:nvPicPr>
          <p:cNvPr id="109" name="Google Shape;109;p17"/>
          <p:cNvPicPr preferRelativeResize="0"/>
          <p:nvPr/>
        </p:nvPicPr>
        <p:blipFill>
          <a:blip r:embed="rId6">
            <a:alphaModFix/>
          </a:blip>
          <a:stretch>
            <a:fillRect/>
          </a:stretch>
        </p:blipFill>
        <p:spPr>
          <a:xfrm>
            <a:off x="3863335" y="1778475"/>
            <a:ext cx="1855569" cy="657400"/>
          </a:xfrm>
          <a:prstGeom prst="rect">
            <a:avLst/>
          </a:prstGeom>
          <a:noFill/>
          <a:ln>
            <a:noFill/>
          </a:ln>
        </p:spPr>
      </p:pic>
      <p:pic>
        <p:nvPicPr>
          <p:cNvPr id="110" name="Google Shape;110;p17"/>
          <p:cNvPicPr preferRelativeResize="0"/>
          <p:nvPr/>
        </p:nvPicPr>
        <p:blipFill>
          <a:blip r:embed="rId7">
            <a:alphaModFix/>
          </a:blip>
          <a:stretch>
            <a:fillRect/>
          </a:stretch>
        </p:blipFill>
        <p:spPr>
          <a:xfrm>
            <a:off x="1064363" y="3885200"/>
            <a:ext cx="1855573" cy="657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pic>
        <p:nvPicPr>
          <p:cNvPr id="115" name="Google Shape;115;p18"/>
          <p:cNvPicPr preferRelativeResize="0"/>
          <p:nvPr/>
        </p:nvPicPr>
        <p:blipFill rotWithShape="1">
          <a:blip r:embed="rId3">
            <a:alphaModFix/>
          </a:blip>
          <a:srcRect b="23878" l="0" r="10801" t="25043"/>
          <a:stretch/>
        </p:blipFill>
        <p:spPr>
          <a:xfrm>
            <a:off x="778200" y="1784425"/>
            <a:ext cx="7587602" cy="3071852"/>
          </a:xfrm>
          <a:prstGeom prst="rect">
            <a:avLst/>
          </a:prstGeom>
          <a:noFill/>
          <a:ln>
            <a:noFill/>
          </a:ln>
        </p:spPr>
      </p:pic>
      <p:pic>
        <p:nvPicPr>
          <p:cNvPr id="116" name="Google Shape;116;p18"/>
          <p:cNvPicPr preferRelativeResize="0"/>
          <p:nvPr/>
        </p:nvPicPr>
        <p:blipFill rotWithShape="1">
          <a:blip r:embed="rId4">
            <a:alphaModFix/>
          </a:blip>
          <a:srcRect b="0" l="0" r="0" t="0"/>
          <a:stretch/>
        </p:blipFill>
        <p:spPr>
          <a:xfrm>
            <a:off x="-1624775" y="296200"/>
            <a:ext cx="3999475" cy="779400"/>
          </a:xfrm>
          <a:prstGeom prst="rect">
            <a:avLst/>
          </a:prstGeom>
          <a:noFill/>
          <a:ln>
            <a:noFill/>
          </a:ln>
        </p:spPr>
      </p:pic>
      <p:sp>
        <p:nvSpPr>
          <p:cNvPr id="117" name="Google Shape;117;p18"/>
          <p:cNvSpPr txBox="1"/>
          <p:nvPr>
            <p:ph type="title"/>
          </p:nvPr>
        </p:nvSpPr>
        <p:spPr>
          <a:xfrm>
            <a:off x="348575" y="366700"/>
            <a:ext cx="2196000" cy="481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Les glaciers</a:t>
            </a:r>
            <a:endParaRPr b="1">
              <a:latin typeface="Calibri"/>
              <a:ea typeface="Calibri"/>
              <a:cs typeface="Calibri"/>
              <a:sym typeface="Calibri"/>
            </a:endParaRPr>
          </a:p>
        </p:txBody>
      </p:sp>
      <p:sp>
        <p:nvSpPr>
          <p:cNvPr id="118" name="Google Shape;118;p18"/>
          <p:cNvSpPr txBox="1"/>
          <p:nvPr/>
        </p:nvSpPr>
        <p:spPr>
          <a:xfrm>
            <a:off x="748150" y="3613200"/>
            <a:ext cx="2950200" cy="89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19" name="Google Shape;119;p18"/>
          <p:cNvPicPr preferRelativeResize="0"/>
          <p:nvPr/>
        </p:nvPicPr>
        <p:blipFill>
          <a:blip r:embed="rId5">
            <a:alphaModFix/>
          </a:blip>
          <a:stretch>
            <a:fillRect/>
          </a:stretch>
        </p:blipFill>
        <p:spPr>
          <a:xfrm>
            <a:off x="4991000" y="848500"/>
            <a:ext cx="2843619" cy="779400"/>
          </a:xfrm>
          <a:prstGeom prst="rect">
            <a:avLst/>
          </a:prstGeom>
          <a:noFill/>
          <a:ln>
            <a:noFill/>
          </a:ln>
        </p:spPr>
      </p:pic>
      <p:pic>
        <p:nvPicPr>
          <p:cNvPr id="120" name="Google Shape;120;p18"/>
          <p:cNvPicPr preferRelativeResize="0"/>
          <p:nvPr/>
        </p:nvPicPr>
        <p:blipFill>
          <a:blip r:embed="rId6">
            <a:alphaModFix/>
          </a:blip>
          <a:stretch>
            <a:fillRect/>
          </a:stretch>
        </p:blipFill>
        <p:spPr>
          <a:xfrm>
            <a:off x="941200" y="1866698"/>
            <a:ext cx="2757151" cy="95540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pic>
        <p:nvPicPr>
          <p:cNvPr id="125" name="Google Shape;125;p19"/>
          <p:cNvPicPr preferRelativeResize="0"/>
          <p:nvPr/>
        </p:nvPicPr>
        <p:blipFill rotWithShape="1">
          <a:blip r:embed="rId3">
            <a:alphaModFix/>
          </a:blip>
          <a:srcRect b="18166" l="0" r="1526" t="28038"/>
          <a:stretch/>
        </p:blipFill>
        <p:spPr>
          <a:xfrm>
            <a:off x="72738" y="739850"/>
            <a:ext cx="8998529" cy="3475472"/>
          </a:xfrm>
          <a:prstGeom prst="rect">
            <a:avLst/>
          </a:prstGeom>
          <a:noFill/>
          <a:ln>
            <a:noFill/>
          </a:ln>
        </p:spPr>
      </p:pic>
      <p:pic>
        <p:nvPicPr>
          <p:cNvPr id="126" name="Google Shape;126;p19"/>
          <p:cNvPicPr preferRelativeResize="0"/>
          <p:nvPr/>
        </p:nvPicPr>
        <p:blipFill rotWithShape="1">
          <a:blip r:embed="rId4">
            <a:alphaModFix/>
          </a:blip>
          <a:srcRect b="0" l="0" r="0" t="0"/>
          <a:stretch/>
        </p:blipFill>
        <p:spPr>
          <a:xfrm>
            <a:off x="-1409050" y="341675"/>
            <a:ext cx="3999475" cy="779400"/>
          </a:xfrm>
          <a:prstGeom prst="rect">
            <a:avLst/>
          </a:prstGeom>
          <a:noFill/>
          <a:ln>
            <a:noFill/>
          </a:ln>
        </p:spPr>
      </p:pic>
      <p:sp>
        <p:nvSpPr>
          <p:cNvPr id="127" name="Google Shape;127;p19"/>
          <p:cNvSpPr txBox="1"/>
          <p:nvPr>
            <p:ph type="title"/>
          </p:nvPr>
        </p:nvSpPr>
        <p:spPr>
          <a:xfrm>
            <a:off x="311700" y="3688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Le pergélisol</a:t>
            </a:r>
            <a:endParaRPr b="1">
              <a:latin typeface="Calibri"/>
              <a:ea typeface="Calibri"/>
              <a:cs typeface="Calibri"/>
              <a:sym typeface="Calibri"/>
            </a:endParaRPr>
          </a:p>
        </p:txBody>
      </p:sp>
      <p:pic>
        <p:nvPicPr>
          <p:cNvPr id="128" name="Google Shape;128;p19"/>
          <p:cNvPicPr preferRelativeResize="0"/>
          <p:nvPr/>
        </p:nvPicPr>
        <p:blipFill>
          <a:blip r:embed="rId5">
            <a:alphaModFix/>
          </a:blip>
          <a:stretch>
            <a:fillRect/>
          </a:stretch>
        </p:blipFill>
        <p:spPr>
          <a:xfrm>
            <a:off x="311714" y="1501800"/>
            <a:ext cx="3042773" cy="1054381"/>
          </a:xfrm>
          <a:prstGeom prst="rect">
            <a:avLst/>
          </a:prstGeom>
          <a:noFill/>
          <a:ln>
            <a:noFill/>
          </a:ln>
        </p:spPr>
      </p:pic>
      <p:pic>
        <p:nvPicPr>
          <p:cNvPr id="129" name="Google Shape;129;p19"/>
          <p:cNvPicPr preferRelativeResize="0"/>
          <p:nvPr/>
        </p:nvPicPr>
        <p:blipFill>
          <a:blip r:embed="rId6">
            <a:alphaModFix/>
          </a:blip>
          <a:stretch>
            <a:fillRect/>
          </a:stretch>
        </p:blipFill>
        <p:spPr>
          <a:xfrm>
            <a:off x="1285888" y="2865425"/>
            <a:ext cx="3042799" cy="1054376"/>
          </a:xfrm>
          <a:prstGeom prst="rect">
            <a:avLst/>
          </a:prstGeom>
          <a:noFill/>
          <a:ln>
            <a:noFill/>
          </a:ln>
        </p:spPr>
      </p:pic>
      <p:pic>
        <p:nvPicPr>
          <p:cNvPr id="130" name="Google Shape;130;p19"/>
          <p:cNvPicPr preferRelativeResize="0"/>
          <p:nvPr/>
        </p:nvPicPr>
        <p:blipFill>
          <a:blip r:embed="rId7">
            <a:alphaModFix/>
          </a:blip>
          <a:stretch>
            <a:fillRect/>
          </a:stretch>
        </p:blipFill>
        <p:spPr>
          <a:xfrm>
            <a:off x="6142200" y="4095725"/>
            <a:ext cx="2837001" cy="9830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pic>
        <p:nvPicPr>
          <p:cNvPr id="135" name="Google Shape;135;p20"/>
          <p:cNvPicPr preferRelativeResize="0"/>
          <p:nvPr/>
        </p:nvPicPr>
        <p:blipFill rotWithShape="1">
          <a:blip r:embed="rId3">
            <a:alphaModFix/>
          </a:blip>
          <a:srcRect b="1719" l="0" r="0" t="0"/>
          <a:stretch/>
        </p:blipFill>
        <p:spPr>
          <a:xfrm>
            <a:off x="1807225" y="735650"/>
            <a:ext cx="6205248" cy="4310801"/>
          </a:xfrm>
          <a:prstGeom prst="rect">
            <a:avLst/>
          </a:prstGeom>
          <a:noFill/>
          <a:ln>
            <a:noFill/>
          </a:ln>
        </p:spPr>
      </p:pic>
      <p:pic>
        <p:nvPicPr>
          <p:cNvPr id="136" name="Google Shape;136;p20"/>
          <p:cNvPicPr preferRelativeResize="0"/>
          <p:nvPr/>
        </p:nvPicPr>
        <p:blipFill rotWithShape="1">
          <a:blip r:embed="rId4">
            <a:alphaModFix/>
          </a:blip>
          <a:srcRect b="0" l="0" r="0" t="0"/>
          <a:stretch/>
        </p:blipFill>
        <p:spPr>
          <a:xfrm>
            <a:off x="-525312" y="341675"/>
            <a:ext cx="3999475" cy="779400"/>
          </a:xfrm>
          <a:prstGeom prst="rect">
            <a:avLst/>
          </a:prstGeom>
          <a:noFill/>
          <a:ln>
            <a:noFill/>
          </a:ln>
        </p:spPr>
      </p:pic>
      <p:sp>
        <p:nvSpPr>
          <p:cNvPr id="137" name="Google Shape;137;p20"/>
          <p:cNvSpPr txBox="1"/>
          <p:nvPr>
            <p:ph type="title"/>
          </p:nvPr>
        </p:nvSpPr>
        <p:spPr>
          <a:xfrm>
            <a:off x="311700" y="445025"/>
            <a:ext cx="30219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Des lueurs d’espoir</a:t>
            </a:r>
            <a:endParaRPr b="1">
              <a:latin typeface="Calibri"/>
              <a:ea typeface="Calibri"/>
              <a:cs typeface="Calibri"/>
              <a:sym typeface="Calibri"/>
            </a:endParaRPr>
          </a:p>
        </p:txBody>
      </p:sp>
      <p:pic>
        <p:nvPicPr>
          <p:cNvPr id="138" name="Google Shape;138;p20"/>
          <p:cNvPicPr preferRelativeResize="0"/>
          <p:nvPr/>
        </p:nvPicPr>
        <p:blipFill>
          <a:blip r:embed="rId5">
            <a:alphaModFix/>
          </a:blip>
          <a:stretch>
            <a:fillRect/>
          </a:stretch>
        </p:blipFill>
        <p:spPr>
          <a:xfrm>
            <a:off x="542500" y="2907045"/>
            <a:ext cx="2560302" cy="899339"/>
          </a:xfrm>
          <a:prstGeom prst="rect">
            <a:avLst/>
          </a:prstGeom>
          <a:noFill/>
          <a:ln>
            <a:noFill/>
          </a:ln>
        </p:spPr>
      </p:pic>
      <p:pic>
        <p:nvPicPr>
          <p:cNvPr id="139" name="Google Shape;139;p20"/>
          <p:cNvPicPr preferRelativeResize="0"/>
          <p:nvPr/>
        </p:nvPicPr>
        <p:blipFill>
          <a:blip r:embed="rId6">
            <a:alphaModFix/>
          </a:blip>
          <a:stretch>
            <a:fillRect/>
          </a:stretch>
        </p:blipFill>
        <p:spPr>
          <a:xfrm>
            <a:off x="3672729" y="3979575"/>
            <a:ext cx="1559200" cy="387675"/>
          </a:xfrm>
          <a:prstGeom prst="rect">
            <a:avLst/>
          </a:prstGeom>
          <a:noFill/>
          <a:ln>
            <a:noFill/>
          </a:ln>
        </p:spPr>
      </p:pic>
      <p:pic>
        <p:nvPicPr>
          <p:cNvPr id="140" name="Google Shape;140;p20"/>
          <p:cNvPicPr preferRelativeResize="0"/>
          <p:nvPr/>
        </p:nvPicPr>
        <p:blipFill>
          <a:blip r:embed="rId7">
            <a:alphaModFix/>
          </a:blip>
          <a:stretch>
            <a:fillRect/>
          </a:stretch>
        </p:blipFill>
        <p:spPr>
          <a:xfrm>
            <a:off x="6891704" y="445025"/>
            <a:ext cx="1580222" cy="3876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pic>
        <p:nvPicPr>
          <p:cNvPr id="145" name="Google Shape;145;p21"/>
          <p:cNvPicPr preferRelativeResize="0"/>
          <p:nvPr/>
        </p:nvPicPr>
        <p:blipFill rotWithShape="1">
          <a:blip r:embed="rId3">
            <a:alphaModFix/>
          </a:blip>
          <a:srcRect b="0" l="0" r="0" t="15153"/>
          <a:stretch/>
        </p:blipFill>
        <p:spPr>
          <a:xfrm>
            <a:off x="2284688" y="779400"/>
            <a:ext cx="6656298" cy="4364099"/>
          </a:xfrm>
          <a:prstGeom prst="rect">
            <a:avLst/>
          </a:prstGeom>
          <a:noFill/>
          <a:ln>
            <a:noFill/>
          </a:ln>
        </p:spPr>
      </p:pic>
      <p:sp>
        <p:nvSpPr>
          <p:cNvPr id="146" name="Google Shape;146;p21"/>
          <p:cNvSpPr/>
          <p:nvPr/>
        </p:nvSpPr>
        <p:spPr>
          <a:xfrm>
            <a:off x="1814975" y="467100"/>
            <a:ext cx="5658300" cy="779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7" name="Google Shape;147;p21"/>
          <p:cNvPicPr preferRelativeResize="0"/>
          <p:nvPr/>
        </p:nvPicPr>
        <p:blipFill rotWithShape="1">
          <a:blip r:embed="rId4">
            <a:alphaModFix/>
          </a:blip>
          <a:srcRect b="0" l="0" r="0" t="0"/>
          <a:stretch/>
        </p:blipFill>
        <p:spPr>
          <a:xfrm>
            <a:off x="-612672" y="341674"/>
            <a:ext cx="5026890" cy="779401"/>
          </a:xfrm>
          <a:prstGeom prst="rect">
            <a:avLst/>
          </a:prstGeom>
          <a:noFill/>
          <a:ln>
            <a:noFill/>
          </a:ln>
        </p:spPr>
      </p:pic>
      <p:sp>
        <p:nvSpPr>
          <p:cNvPr id="148" name="Google Shape;148;p21"/>
          <p:cNvSpPr txBox="1"/>
          <p:nvPr>
            <p:ph type="title"/>
          </p:nvPr>
        </p:nvSpPr>
        <p:spPr>
          <a:xfrm>
            <a:off x="311700" y="445025"/>
            <a:ext cx="46011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Réfléchissons un moment!</a:t>
            </a:r>
            <a:endParaRPr b="1">
              <a:latin typeface="Calibri"/>
              <a:ea typeface="Calibri"/>
              <a:cs typeface="Calibri"/>
              <a:sym typeface="Calibri"/>
            </a:endParaRPr>
          </a:p>
        </p:txBody>
      </p:sp>
      <p:pic>
        <p:nvPicPr>
          <p:cNvPr descr="A close up of a logo  Description automatically generated" id="149" name="Google Shape;149;p21"/>
          <p:cNvPicPr preferRelativeResize="0"/>
          <p:nvPr/>
        </p:nvPicPr>
        <p:blipFill rotWithShape="1">
          <a:blip r:embed="rId5">
            <a:alphaModFix/>
          </a:blip>
          <a:srcRect b="0" l="0" r="0" t="0"/>
          <a:stretch/>
        </p:blipFill>
        <p:spPr>
          <a:xfrm>
            <a:off x="4912801" y="491976"/>
            <a:ext cx="1400075" cy="478794"/>
          </a:xfrm>
          <a:prstGeom prst="rect">
            <a:avLst/>
          </a:prstGeom>
          <a:noFill/>
          <a:ln>
            <a:noFill/>
          </a:ln>
        </p:spPr>
      </p:pic>
      <p:sp>
        <p:nvSpPr>
          <p:cNvPr id="150" name="Google Shape;150;p21"/>
          <p:cNvSpPr txBox="1"/>
          <p:nvPr/>
        </p:nvSpPr>
        <p:spPr>
          <a:xfrm>
            <a:off x="311700" y="1362950"/>
            <a:ext cx="1805100" cy="1358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Pouvez-vous penser à des façons de protéger la couche de glace qui recouvre l’océan Arctique?</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p:txBody>
      </p:sp>
      <p:pic>
        <p:nvPicPr>
          <p:cNvPr id="151" name="Google Shape;151;p21"/>
          <p:cNvPicPr preferRelativeResize="0"/>
          <p:nvPr/>
        </p:nvPicPr>
        <p:blipFill rotWithShape="1">
          <a:blip r:embed="rId6">
            <a:alphaModFix/>
          </a:blip>
          <a:srcRect b="18633" l="0" r="0" t="0"/>
          <a:stretch/>
        </p:blipFill>
        <p:spPr>
          <a:xfrm>
            <a:off x="7733999" y="156625"/>
            <a:ext cx="1257578" cy="5726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