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Doppio One"/>
      <p:regular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DoppioOne-regular.fnt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752e45f3ca_0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752e45f3ca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Le présent document traite du défi des Petits Inventeurs, Mission : Protégeons nos océans, lancé par le CRSNG en partenariat avec la Commission canadienne pour l’UNESCO. Il porte notamment sur les conditions météorologiques et sur le rôle que jouent les océans dans le cycle de l’eau. Utilisez d’abord la présentation tirée de la trousse de ressources défi Mission : Protégeons nos océans pour aborder le sujet de façon plus générale.</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Le présent document s’adresse à tous les élèves du Canada. Il peut être adapté pour répondre aux besoins des élèves du primaire ou du secondaire. Les notes sur le contenu plus « accessible » sont en caractères normaux et le </a:t>
            </a:r>
            <a:r>
              <a:rPr b="1" lang="en-GB" sz="1200">
                <a:solidFill>
                  <a:schemeClr val="dk1"/>
                </a:solidFill>
                <a:highlight>
                  <a:srgbClr val="FFFFFF"/>
                </a:highlight>
              </a:rPr>
              <a:t>contenu avancé est en</a:t>
            </a:r>
            <a:r>
              <a:rPr lang="en-GB" sz="1200">
                <a:solidFill>
                  <a:schemeClr val="dk1"/>
                </a:solidFill>
                <a:highlight>
                  <a:srgbClr val="FFFFFF"/>
                </a:highlight>
              </a:rPr>
              <a:t> </a:t>
            </a:r>
            <a:r>
              <a:rPr b="1" lang="en-GB" sz="1200">
                <a:solidFill>
                  <a:schemeClr val="dk1"/>
                </a:solidFill>
                <a:highlight>
                  <a:srgbClr val="FFFFFF"/>
                </a:highlight>
              </a:rPr>
              <a:t>caractères gras.</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Le présent document s’adresse à tous les élèves du Canada. Il peut être adapté pour répondre aux besoins des élèves du primaire ou du secondaire. Les notes sur le contenu plus « accessible » sont en caractères normaux et le </a:t>
            </a:r>
            <a:r>
              <a:rPr b="1" lang="en-GB" sz="1200">
                <a:solidFill>
                  <a:schemeClr val="dk1"/>
                </a:solidFill>
                <a:highlight>
                  <a:srgbClr val="FFFFFF"/>
                </a:highlight>
              </a:rPr>
              <a:t>contenu avancé est en</a:t>
            </a:r>
            <a:r>
              <a:rPr lang="en-GB" sz="1200">
                <a:solidFill>
                  <a:schemeClr val="dk1"/>
                </a:solidFill>
                <a:highlight>
                  <a:srgbClr val="FFFFFF"/>
                </a:highlight>
              </a:rPr>
              <a:t> </a:t>
            </a:r>
            <a:r>
              <a:rPr b="1" lang="en-GB" sz="1200">
                <a:solidFill>
                  <a:schemeClr val="dk1"/>
                </a:solidFill>
                <a:highlight>
                  <a:srgbClr val="FFFFFF"/>
                </a:highlight>
              </a:rPr>
              <a:t>caractères gras.</a:t>
            </a:r>
            <a:endParaRPr sz="1200">
              <a:solidFill>
                <a:schemeClr val="dk1"/>
              </a:solidFill>
            </a:endParaRPr>
          </a:p>
          <a:p>
            <a:pPr indent="0" lvl="0" marL="0" rtl="0" algn="l">
              <a:lnSpc>
                <a:spcPct val="100000"/>
              </a:lnSpc>
              <a:spcBef>
                <a:spcPts val="0"/>
              </a:spcBef>
              <a:spcAft>
                <a:spcPts val="0"/>
              </a:spcAft>
              <a:buSzPts val="1100"/>
              <a:buNone/>
            </a:pPr>
            <a:r>
              <a:t/>
            </a:r>
            <a:endParaRPr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80099b3473_0_2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g80099b3473_0_2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En partant de ce que les élèves ont noté dans les fiches d’activité, aidez les élèves à développer leurs idées et à concevoir une invention en suivant les conseils suivants :</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Suivez votre idée</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Essayez d’arrêter de penser une minute. C’est presque impossible!</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Notre cerveau recueille constamment de l’information et cherche à déterminer comment l’enregistrer et l’associer à d’autres choses que nous savons déjà. Alors, faites confiance à votre cerveau : essayez de suivre une pensée et voyez où elle vous mènera!</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Qui a besoin de votre aide?</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Penser à qui servira votre invention est un excellent point de départ. Elle pourrait servir à un membre de votre famille ou à un animal que vous avez vu pendant une promenade. Imaginez ce qu’ils aiment, ce qu’ils n’aiment pas, ce qu’ils pourraient trouver difficile ou ennuyeux – comment pouvez-vous les aider?</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Aucun problème n’est insignifiant!</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Vous pouvez vouloir aider un escargot à avancer plus vite, penser à une façon d’arroser un  cactus ou encore de protéger une coccinelle  de la pluie : aucun  problème n’est trop petit ou insignifiant pour avoir besoin de votre imagination créatrice!</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Les possibilités sont illimitées!</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Et bien sûr, l’inverse est également vrai : aucun problème  n’est trop grand pour qu’on s’y attaque!</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Si vous voulez réduire la pollution dans l’atmosphère ou rendre les moyens de transport plus rapides, plus sûrs et écologiques, essayez! Nous avons besoin de toutes sortes d’idées pour aider notre planète à rester verte. Ce qui peut sembler impossible aujourd’hui pourrait bien devenir réalité dans un proche avenir.</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Osez transgresser les règles!</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C’est lorsque nous essayons de penser ou de faire les choses différemment qu’on crée des inventions, autrement dit, c’est quand on enfreint les règles. Alors, oubliez la façon dont les choses sont censées fonctionner et faites-le à votre façon!</a:t>
            </a:r>
            <a:endParaRPr sz="1400">
              <a:solidFill>
                <a:schemeClr val="dk1"/>
              </a:solidFill>
              <a:highlight>
                <a:srgbClr val="FFFFFF"/>
              </a:highligh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80099b3473_0_1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2" name="Google Shape;172;g80099b3473_0_1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g752e45f3c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752e45f3c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Saviez-vous que l’eau est la seule ressource naturelle qui existe sous trois états : l’état solide, l’état liquide et l’état gazeux? L’état gazeux de l’eau est appelé « vapeur d’eau ».</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En fait les nuages sont faits d’eau liquide.</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La vapeur d’eau est invisible, mais vous pouvez la sentir — pensez à la vapeur qui s’échappe d’une casserole d’eau bouillante!</a:t>
            </a:r>
            <a:endParaRPr sz="1400">
              <a:solidFill>
                <a:schemeClr val="dk1"/>
              </a:solidFill>
              <a:highlight>
                <a:srgbClr val="FFFFFF"/>
              </a:highlight>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6244bfd487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6244bfd487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Demandez aux élèves comment fonctionne le cycle de l’eau et complétez tout point manquant en utilisant les renseignements ci-dessous.</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La pluie, les nuages, la neige, le vent et d’autres phénomènes météorologiques — en fait, un grand nombre des phénomènes qui se produisent dans l’atmosphère dépendent du cycle de l’eau. C’est la façon dont l’eau se recycle, et ce, depuis quatre milliards d’années!! Pour boire, tous les êtres vivants sur la planète dépendent du cycle de l’eau... mais seulement 3 % de toute l’eau sur la terre est de l’eau douce!</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65600"/>
              </a:lnSpc>
              <a:spcBef>
                <a:spcPts val="0"/>
              </a:spcBef>
              <a:spcAft>
                <a:spcPts val="0"/>
              </a:spcAft>
              <a:buClr>
                <a:schemeClr val="dk1"/>
              </a:buClr>
              <a:buSzPts val="1100"/>
              <a:buFont typeface="Arial"/>
              <a:buNone/>
            </a:pPr>
            <a:r>
              <a:rPr lang="en-GB" sz="1200">
                <a:solidFill>
                  <a:schemeClr val="dk1"/>
                </a:solidFill>
                <a:highlight>
                  <a:srgbClr val="FFFFFF"/>
                </a:highlight>
              </a:rPr>
              <a:t>Évaporation — le soleil réchauffe la surface des océans, ce qui accélère le mouvement des molécules d’eau jusqu’à ce qu’elles s’échappent sous forme de gaz ou de vapeur d’eau.</a:t>
            </a:r>
            <a:endParaRPr sz="1200">
              <a:solidFill>
                <a:schemeClr val="dk1"/>
              </a:solidFill>
              <a:highlight>
                <a:srgbClr val="FFFFFF"/>
              </a:highlight>
            </a:endParaRPr>
          </a:p>
          <a:p>
            <a:pPr indent="0" lvl="0" marL="0" rtl="0" algn="l">
              <a:lnSpc>
                <a:spcPct val="1656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65600"/>
              </a:lnSpc>
              <a:spcBef>
                <a:spcPts val="0"/>
              </a:spcBef>
              <a:spcAft>
                <a:spcPts val="0"/>
              </a:spcAft>
              <a:buClr>
                <a:schemeClr val="dk1"/>
              </a:buClr>
              <a:buSzPts val="1100"/>
              <a:buFont typeface="Arial"/>
              <a:buNone/>
            </a:pPr>
            <a:r>
              <a:rPr b="1" lang="en-GB" sz="1200">
                <a:solidFill>
                  <a:schemeClr val="dk1"/>
                </a:solidFill>
                <a:highlight>
                  <a:srgbClr val="FFFFFF"/>
                </a:highlight>
              </a:rPr>
              <a:t>Il existe aussi un phénomène appelé sublimation par lequel la glace se transforme directement en vapeur sans passer par l’état liquide. Cela se produit dans des conditions météorologiques particulières de faible humidité, de vent sec, peut-être à une altitude plus élevée et à un certain degré d’ensoleillement (Le Mont Everest est un bon endroit où l’on peut observer ce phénomène).</a:t>
            </a:r>
            <a:endParaRPr b="1" sz="1200">
              <a:solidFill>
                <a:schemeClr val="dk1"/>
              </a:solidFill>
              <a:highlight>
                <a:srgbClr val="FFFFFF"/>
              </a:highlight>
            </a:endParaRPr>
          </a:p>
          <a:p>
            <a:pPr indent="0" lvl="0" marL="0" rtl="0" algn="l">
              <a:lnSpc>
                <a:spcPct val="165600"/>
              </a:lnSpc>
              <a:spcBef>
                <a:spcPts val="0"/>
              </a:spcBef>
              <a:spcAft>
                <a:spcPts val="0"/>
              </a:spcAft>
              <a:buClr>
                <a:schemeClr val="dk1"/>
              </a:buClr>
              <a:buSzPts val="1100"/>
              <a:buFont typeface="Arial"/>
              <a:buNone/>
            </a:pPr>
            <a:r>
              <a:rPr lang="en-GB" sz="1200">
                <a:solidFill>
                  <a:schemeClr val="dk1"/>
                </a:solidFill>
                <a:highlight>
                  <a:srgbClr val="FFFFFF"/>
                </a:highlight>
              </a:rPr>
              <a:t>Condensation — les petites gouttelettes ou la vapeur deviennent des nuages lorsque les molécules de vapeur d’eau se refroidissent à mesure qu’elles s’élèvent, bougent plus lentement et deviennent liquides, ce qui forme les nuages.</a:t>
            </a:r>
            <a:endParaRPr sz="1200">
              <a:solidFill>
                <a:schemeClr val="dk1"/>
              </a:solidFill>
              <a:highlight>
                <a:srgbClr val="FFFFFF"/>
              </a:highlight>
            </a:endParaRPr>
          </a:p>
          <a:p>
            <a:pPr indent="0" lvl="0" marL="0" rtl="0" algn="l">
              <a:lnSpc>
                <a:spcPct val="165600"/>
              </a:lnSpc>
              <a:spcBef>
                <a:spcPts val="0"/>
              </a:spcBef>
              <a:spcAft>
                <a:spcPts val="0"/>
              </a:spcAft>
              <a:buClr>
                <a:schemeClr val="dk1"/>
              </a:buClr>
              <a:buSzPts val="1100"/>
              <a:buFont typeface="Arial"/>
              <a:buNone/>
            </a:pPr>
            <a:r>
              <a:rPr lang="en-GB" sz="1200">
                <a:solidFill>
                  <a:schemeClr val="dk1"/>
                </a:solidFill>
                <a:highlight>
                  <a:srgbClr val="FFFFFF"/>
                </a:highlight>
              </a:rPr>
              <a:t>Précipitations — si une trop grande quantité d’eau se condense, ou à mesure que l’air qui entoure le nuage refroidit, l’eau retombe sur le sol sous forme de pluie, de grésil ou de neige.</a:t>
            </a:r>
            <a:endParaRPr sz="1200">
              <a:solidFill>
                <a:schemeClr val="dk1"/>
              </a:solidFill>
              <a:highlight>
                <a:srgbClr val="FFFFFF"/>
              </a:highlight>
            </a:endParaRPr>
          </a:p>
          <a:p>
            <a:pPr indent="0" lvl="0" marL="0" rtl="0" algn="l">
              <a:lnSpc>
                <a:spcPct val="165600"/>
              </a:lnSpc>
              <a:spcBef>
                <a:spcPts val="0"/>
              </a:spcBef>
              <a:spcAft>
                <a:spcPts val="0"/>
              </a:spcAft>
              <a:buClr>
                <a:schemeClr val="dk1"/>
              </a:buClr>
              <a:buSzPts val="1100"/>
              <a:buFont typeface="Arial"/>
              <a:buNone/>
            </a:pPr>
            <a:r>
              <a:rPr lang="en-GB" sz="1200">
                <a:solidFill>
                  <a:schemeClr val="dk1"/>
                </a:solidFill>
                <a:highlight>
                  <a:srgbClr val="FFFFFF"/>
                </a:highlight>
              </a:rPr>
              <a:t>Collecte — une partie de la pluie pénètre dans le sol et se déverse dans les rivières et les fleuves pour se retrouver dans les océans.</a:t>
            </a:r>
            <a:endParaRPr sz="1200">
              <a:solidFill>
                <a:schemeClr val="dk1"/>
              </a:solidFill>
              <a:highlight>
                <a:srgbClr val="FFFFFF"/>
              </a:highlight>
            </a:endParaRPr>
          </a:p>
          <a:p>
            <a:pPr indent="0" lvl="0" marL="0" rtl="0" algn="l">
              <a:lnSpc>
                <a:spcPct val="165600"/>
              </a:lnSpc>
              <a:spcBef>
                <a:spcPts val="0"/>
              </a:spcBef>
              <a:spcAft>
                <a:spcPts val="0"/>
              </a:spcAft>
              <a:buClr>
                <a:schemeClr val="dk1"/>
              </a:buClr>
              <a:buSzPts val="1100"/>
              <a:buFont typeface="Arial"/>
              <a:buNone/>
            </a:pPr>
            <a:r>
              <a:rPr b="1" lang="en-GB" sz="1200">
                <a:solidFill>
                  <a:schemeClr val="dk1"/>
                </a:solidFill>
                <a:highlight>
                  <a:srgbClr val="FFFFFF"/>
                </a:highlight>
              </a:rPr>
              <a:t>L’eau est aussi recueillie par les plantes, puis est transpirée dans l’atmosphère — un phénomène appelé transpiration. Une autre forme d’évaporation, par l’entremise des plantes.</a:t>
            </a:r>
            <a:endParaRPr b="1"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t/>
            </a:r>
            <a:endParaRPr sz="1200">
              <a:solidFill>
                <a:schemeClr val="dk1"/>
              </a:solidFill>
              <a:highlight>
                <a:srgbClr val="FFFFFF"/>
              </a:high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8525f295c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8525f295c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Les changements climatiques sont des changements dans les conditions météorologiques, telles que la température et les précipitations, à un endroit donné sur une longue période.</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À chaque 40 000 ans environ, la Terre change de position, et cela a une incidence plus ou moins importante sur le climat.</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En fait, il y a quelque 800 millions d’années, la Terre était couverte de glace et nous sommes actuellement dans une période glaciaire qui a commencé il y a 2,5 millions d’années!</a:t>
            </a:r>
            <a:endParaRPr sz="1400">
              <a:solidFill>
                <a:schemeClr val="dk1"/>
              </a:solidFill>
              <a:highlight>
                <a:srgbClr val="FFFFFF"/>
              </a:highlight>
            </a:endParaRPr>
          </a:p>
          <a:p>
            <a:pPr indent="0" lvl="0" marL="0" rtl="0" algn="l">
              <a:spcBef>
                <a:spcPts val="0"/>
              </a:spcBef>
              <a:spcAft>
                <a:spcPts val="0"/>
              </a:spcAft>
              <a:buNone/>
            </a:pPr>
            <a:r>
              <a:t/>
            </a:r>
            <a:endParaRPr sz="1400">
              <a:solidFill>
                <a:schemeClr val="dk1"/>
              </a:solidFill>
              <a:highlight>
                <a:srgbClr val="FFFFFF"/>
              </a:highligh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752e45f3ca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752e45f3ca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None/>
            </a:pPr>
            <a:r>
              <a:rPr b="1" lang="en-GB" sz="1400">
                <a:solidFill>
                  <a:schemeClr val="dk1"/>
                </a:solidFill>
                <a:highlight>
                  <a:srgbClr val="FFFFFF"/>
                </a:highlight>
              </a:rPr>
              <a:t>Les scientifiques du monde entier ont observé que la surface de la terre se réchauffe, mais la grande différence, c’est que cette fois-ci les changements climatiques sont causés par les humains en raison, entre autres, de l’émission de dioxyde de carbone et d’autres gaz à effet de serre. </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b="1" sz="1400">
              <a:solidFill>
                <a:schemeClr val="dk1"/>
              </a:solidFill>
              <a:highlight>
                <a:srgbClr val="FFFFFF"/>
              </a:highlight>
            </a:endParaRPr>
          </a:p>
          <a:p>
            <a:pPr indent="0" lvl="0" marL="0" rtl="0" algn="l">
              <a:spcBef>
                <a:spcPts val="0"/>
              </a:spcBef>
              <a:spcAft>
                <a:spcPts val="0"/>
              </a:spcAft>
              <a:buNone/>
            </a:pPr>
            <a:r>
              <a:t/>
            </a:r>
            <a:endParaRPr b="1" sz="1400">
              <a:solidFill>
                <a:schemeClr val="dk1"/>
              </a:solidFill>
              <a:highlight>
                <a:srgbClr val="FFFFFF"/>
              </a:high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7079d950f6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7079d950f6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À mesure que la température s’élève sur la planète et qu’il y a davantage de vagues de chaleur, certains facteurs importants peuvent influer sur le cycle de l’eau et en même temps sur l’équilibre du monde naturel. Comme les océans et l’atmosphère se réchauffent, l’eau se transforme plus rapidement en vapeur et étant donné que de l’air plus chaud peut contenir davantage d’eau, les nuages peuvent être plus gros.</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Cela mène à des pluies beaucoup plus abondantes, mais moins fréquentes. Des précipitations normales imprègnent le sol doucement et le gardent humide. Mais lorsqu’il pleut moins souvent, le sol s’assèche davantage (plus longtemps) et les pluies trop abondantes y glissent, ce qui crée des inondations. Cela signifie aussi que la qualité du sol diminue</a:t>
            </a:r>
            <a:r>
              <a:rPr lang="en-GB" sz="1200">
                <a:solidFill>
                  <a:srgbClr val="1D2228"/>
                </a:solidFill>
                <a:highlight>
                  <a:srgbClr val="FFFFFF"/>
                </a:highlight>
              </a:rPr>
              <a:t>, ce qui réduit sa capacité de faire croitre les arbres et les plantes. Lorsque les arbres sont plus secs pendant plus longtemps, cela signifie aussi de plus gros risques d’incendie</a:t>
            </a:r>
            <a:r>
              <a:rPr lang="en-GB" sz="1200">
                <a:solidFill>
                  <a:schemeClr val="dk1"/>
                </a:solidFill>
                <a:highlight>
                  <a:srgbClr val="FFFFFF"/>
                </a:highlight>
              </a:rPr>
              <a:t>…</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Des océans plus chauds signifient aussi plus d’énergie pour les tempêtes, qui se transforment alors en cyclones, en ouragans et en typhons.</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Et les glaciers fondent et ne se reforment plus.</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Le niveau des océans monte et nous perdons alors une partie de notre précieuse eau douce.</a:t>
            </a:r>
            <a:endParaRPr sz="1200">
              <a:solidFill>
                <a:schemeClr val="dk1"/>
              </a:solidFill>
              <a:highlight>
                <a:srgbClr val="FFFFFF"/>
              </a:highlight>
            </a:endParaRPr>
          </a:p>
          <a:p>
            <a:pPr indent="0" lvl="0" marL="0" rtl="0" algn="l">
              <a:spcBef>
                <a:spcPts val="0"/>
              </a:spcBef>
              <a:spcAft>
                <a:spcPts val="0"/>
              </a:spcAft>
              <a:buNone/>
            </a:pPr>
            <a:r>
              <a:t/>
            </a:r>
            <a:endParaRPr sz="120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80099b3473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80099b3473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Les scientifiques ont observé que la température sur la Terre a augmenté d’environ un degré Celsius (ou 1</a:t>
            </a:r>
            <a:r>
              <a:rPr b="1" lang="en-GB" sz="1400">
                <a:solidFill>
                  <a:srgbClr val="222222"/>
                </a:solidFill>
                <a:highlight>
                  <a:srgbClr val="FFFFFF"/>
                </a:highlight>
              </a:rPr>
              <a:t>°C)</a:t>
            </a:r>
            <a:r>
              <a:rPr b="1" lang="en-GB" sz="1400">
                <a:solidFill>
                  <a:schemeClr val="dk1"/>
                </a:solidFill>
                <a:highlight>
                  <a:srgbClr val="FFFFFF"/>
                </a:highlight>
              </a:rPr>
              <a:t> depuis la révolution industrielle à la fin du 19e siècle, et qu’au cours des 20 dernières années, nous avons connu les températures les plus élevées jamais enregistrées; les années 2015 à 2018 ont été les quatre années les plus chaudes enregistrées.</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Et ils s’attendent à ce que la température moyenne sur la terre continue d’augmenter, ce qui fait que la température devrait augmenter de 2 </a:t>
            </a:r>
            <a:r>
              <a:rPr b="1" lang="en-GB" sz="1400">
                <a:solidFill>
                  <a:srgbClr val="222222"/>
                </a:solidFill>
                <a:highlight>
                  <a:srgbClr val="FFFFFF"/>
                </a:highlight>
              </a:rPr>
              <a:t>°C</a:t>
            </a:r>
            <a:r>
              <a:rPr b="1" lang="en-GB" sz="1400">
                <a:solidFill>
                  <a:schemeClr val="dk1"/>
                </a:solidFill>
                <a:highlight>
                  <a:srgbClr val="FFFFFF"/>
                </a:highlight>
              </a:rPr>
              <a:t> d’ici 2050.</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Cela peut paraitre peu, mais ce n’est pas le cas.</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Une hausse de 2 </a:t>
            </a:r>
            <a:r>
              <a:rPr b="1" lang="en-GB" sz="1400">
                <a:solidFill>
                  <a:srgbClr val="222222"/>
                </a:solidFill>
                <a:highlight>
                  <a:srgbClr val="FFFFFF"/>
                </a:highlight>
              </a:rPr>
              <a:t>°C pourrait signifier</a:t>
            </a:r>
            <a:r>
              <a:rPr b="1" lang="en-GB" sz="1400">
                <a:solidFill>
                  <a:schemeClr val="dk1"/>
                </a:solidFill>
                <a:highlight>
                  <a:srgbClr val="FFFFFF"/>
                </a:highlight>
              </a:rPr>
              <a:t> qu’à des endroits comme Toronto, Ottawa et Montréal, la température pourrait dépasser les 40 degrés l’été (la même température qu’on observe actuellement à Las Vegas, la seconde ville la plus chaude aux États-Unis). Les glaces pourraient disparaitre rapidement dans les territoires nordiques.</a:t>
            </a:r>
            <a:endParaRPr b="1" sz="1400">
              <a:solidFill>
                <a:schemeClr val="dk1"/>
              </a:solidFill>
              <a:highlight>
                <a:srgbClr val="FFFFFF"/>
              </a:highlight>
            </a:endParaRPr>
          </a:p>
          <a:p>
            <a:pPr indent="0" lvl="0" marL="0" rtl="0" algn="l">
              <a:lnSpc>
                <a:spcPct val="165600"/>
              </a:lnSpc>
              <a:spcBef>
                <a:spcPts val="0"/>
              </a:spcBef>
              <a:spcAft>
                <a:spcPts val="0"/>
              </a:spcAft>
              <a:buClr>
                <a:schemeClr val="dk1"/>
              </a:buClr>
              <a:buSzPts val="1100"/>
              <a:buFont typeface="Arial"/>
              <a:buNone/>
            </a:pPr>
            <a:r>
              <a:rPr b="1" lang="en-GB" sz="1400">
                <a:solidFill>
                  <a:schemeClr val="dk1"/>
                </a:solidFill>
                <a:highlight>
                  <a:srgbClr val="FFFFFF"/>
                </a:highlight>
              </a:rPr>
              <a:t>Cela peut aussi entrainer la disparition de certaines espèces à mesure que se transforme leur habitat (par exemple à cause des sècheresses) ou favoriser l’augmentation d’autres espèces ou de maladies tropicales en raison des changements dans l’habitat causés par la hausse de température. Les effets peuvent avoir une incidence sur de nombreuses espèces vivantes, y compris les récifs coralliens en eau froide.</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Selon certains scénarios où nous ne changeons pas nos habitudes, on peut s’attendre à une hausse pouvant atteindre les 5 </a:t>
            </a:r>
            <a:r>
              <a:rPr b="1" lang="en-GB" sz="1400">
                <a:solidFill>
                  <a:srgbClr val="222222"/>
                </a:solidFill>
                <a:highlight>
                  <a:srgbClr val="FFFFFF"/>
                </a:highlight>
              </a:rPr>
              <a:t>°C</a:t>
            </a:r>
            <a:r>
              <a:rPr b="1" lang="en-GB" sz="1400">
                <a:solidFill>
                  <a:schemeClr val="dk1"/>
                </a:solidFill>
                <a:highlight>
                  <a:srgbClr val="FFFFFF"/>
                </a:highlight>
              </a:rPr>
              <a:t> d’ici 2100, ce qui serait simplement catastrophique pour notre planète.</a:t>
            </a:r>
            <a:endParaRPr b="1"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400">
                <a:solidFill>
                  <a:schemeClr val="dk1"/>
                </a:solidFill>
                <a:highlight>
                  <a:srgbClr val="FFFFFF"/>
                </a:highlight>
              </a:rPr>
              <a:t>Il est impératif que nous trouvions des moyens d’empêcher la température de grimper au cours des prochaines années pour protéger la planète.</a:t>
            </a:r>
            <a:endParaRPr b="1" sz="1400">
              <a:solidFill>
                <a:schemeClr val="dk1"/>
              </a:solidFill>
              <a:highlight>
                <a:srgbClr val="FFFFFF"/>
              </a:highlight>
            </a:endParaRPr>
          </a:p>
          <a:p>
            <a:pPr indent="0" lvl="0" marL="0" rtl="0" algn="l">
              <a:spcBef>
                <a:spcPts val="0"/>
              </a:spcBef>
              <a:spcAft>
                <a:spcPts val="0"/>
              </a:spcAft>
              <a:buNone/>
            </a:pPr>
            <a:r>
              <a:t/>
            </a:r>
            <a:endParaRPr b="1" sz="1400">
              <a:solidFill>
                <a:schemeClr val="dk1"/>
              </a:solidFill>
              <a:highlight>
                <a:srgbClr val="FFFFFF"/>
              </a:highligh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7079d950f6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7079d950f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À l’heure actuelle, beaucoup d’inventions sont conçues pour empêcher la planète de se réchauffer davantage.</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Et il y a plusieurs façons d’aborder la question. On peut changer de petites choses au quotidien : imaginez si ne serait-ce que 10 % des 7,8 milliards d’habitants dans le monde réduisaient à un petit verre la quantité d’eau qu’ils utilisent pour se brosser les dents. Cela permettrait d’économiser seize milliards huit cents millions de litres d’eau chaque jour!!!</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Plus nous luttons contre le gaspillage et la pollution, mieux nous pourrons garder sous contrôle les changements climatiques causés par l’homme.</a:t>
            </a:r>
            <a:endParaRPr sz="1400">
              <a:solidFill>
                <a:schemeClr val="dk1"/>
              </a:solidFill>
              <a:highlight>
                <a:srgbClr val="FFFFFF"/>
              </a:highlight>
            </a:endParaRPr>
          </a:p>
          <a:p>
            <a:pPr indent="0" lvl="0" marL="0" rtl="0" algn="l">
              <a:spcBef>
                <a:spcPts val="0"/>
              </a:spcBef>
              <a:spcAft>
                <a:spcPts val="0"/>
              </a:spcAft>
              <a:buNone/>
            </a:pPr>
            <a:r>
              <a:t/>
            </a:r>
            <a:endParaRPr sz="1400">
              <a:solidFill>
                <a:schemeClr val="dk1"/>
              </a:solidFill>
              <a:highlight>
                <a:srgbClr val="FFFFFF"/>
              </a:high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658e09b675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658e09b67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Utilisez cette activité pour explorer comment nous pouvons lutter contre les changements climatiques en agissant différemment au quotidien, en tant qu’individus, en tant que collectivités ou même à l’échelle du pays.</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Pensez aux sources d’énergie, aux matériaux et aux produits que nous utilisons chaque jour. Pouvons-nous cesser d’utiliser certains d’entre eux, les utiliser moins ou les réutiliser?</a:t>
            </a:r>
            <a:endParaRPr sz="14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400">
                <a:solidFill>
                  <a:schemeClr val="dk1"/>
                </a:solidFill>
                <a:highlight>
                  <a:srgbClr val="FFFFFF"/>
                </a:highlight>
              </a:rPr>
              <a:t>Pensez à la nourriture, par exemple, ou à l’eau et à l’électricité que vous utilisez chaque jour. Prenons l’école, par exemple : comment pouvons-nous utiliser moins d’énergie dans la salle de classe, nous assurer de recycler les matières recyclables et de composter les restes de nourritures. Pensez à ce que vous pourriez faire à la maison.</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400">
              <a:solidFill>
                <a:schemeClr val="dk1"/>
              </a:solidFill>
              <a:highlight>
                <a:srgbClr val="FFFFFF"/>
              </a:highlight>
            </a:endParaRPr>
          </a:p>
          <a:p>
            <a:pPr indent="0" lvl="0" marL="0" rtl="0" algn="l">
              <a:spcBef>
                <a:spcPts val="0"/>
              </a:spcBef>
              <a:spcAft>
                <a:spcPts val="0"/>
              </a:spcAft>
              <a:buNone/>
            </a:pPr>
            <a:r>
              <a:t/>
            </a:r>
            <a:endParaRP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6.png"/><Relationship Id="rId4" Type="http://schemas.openxmlformats.org/officeDocument/2006/relationships/image" Target="../media/image33.png"/><Relationship Id="rId5" Type="http://schemas.openxmlformats.org/officeDocument/2006/relationships/image" Target="../media/image21.png"/><Relationship Id="rId6" Type="http://schemas.openxmlformats.org/officeDocument/2006/relationships/image" Target="../media/image20.png"/></Relationships>
</file>

<file path=ppt/slides/_rels/slide11.xml.rels><?xml version="1.0" encoding="UTF-8" standalone="yes"?><Relationships xmlns="http://schemas.openxmlformats.org/package/2006/relationships"><Relationship Id="rId11" Type="http://schemas.openxmlformats.org/officeDocument/2006/relationships/hyperlink" Target="https://oceanliteracy.unesco.org/fr/" TargetMode="External"/><Relationship Id="rId10" Type="http://schemas.openxmlformats.org/officeDocument/2006/relationships/hyperlink" Target="https://fr.unesco.org/ocean-decade" TargetMode="External"/><Relationship Id="rId13" Type="http://schemas.openxmlformats.org/officeDocument/2006/relationships/hyperlink" Target="https://plasticedkit.ocean.org/index-fr.html" TargetMode="External"/><Relationship Id="rId12" Type="http://schemas.openxmlformats.org/officeDocument/2006/relationships/hyperlink" Target="https://www.canada.ca/fr/peches-oceans/nouvelles/2018/11/le-gouvernement-du-canada-annonce-son-appui-a-la-decennie-des-nations-unies-pour-les-sciences-oceaniques-au-service-du-developpement-durable.html" TargetMode="External"/><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3.png"/><Relationship Id="rId4" Type="http://schemas.openxmlformats.org/officeDocument/2006/relationships/image" Target="../media/image24.png"/><Relationship Id="rId9" Type="http://schemas.openxmlformats.org/officeDocument/2006/relationships/image" Target="../media/image31.png"/><Relationship Id="rId5" Type="http://schemas.openxmlformats.org/officeDocument/2006/relationships/image" Target="../media/image26.png"/><Relationship Id="rId6" Type="http://schemas.openxmlformats.org/officeDocument/2006/relationships/image" Target="../media/image29.png"/><Relationship Id="rId7" Type="http://schemas.openxmlformats.org/officeDocument/2006/relationships/image" Target="../media/image25.png"/><Relationship Id="rId8"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12.jpg"/><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3.jp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0.jpg"/><Relationship Id="rId4" Type="http://schemas.openxmlformats.org/officeDocument/2006/relationships/image" Target="../media/image1.png"/><Relationship Id="rId10" Type="http://schemas.openxmlformats.org/officeDocument/2006/relationships/image" Target="../media/image2.png"/><Relationship Id="rId9" Type="http://schemas.openxmlformats.org/officeDocument/2006/relationships/image" Target="../media/image3.png"/><Relationship Id="rId5" Type="http://schemas.openxmlformats.org/officeDocument/2006/relationships/image" Target="../media/image8.png"/><Relationship Id="rId6" Type="http://schemas.openxmlformats.org/officeDocument/2006/relationships/image" Target="../media/image10.png"/><Relationship Id="rId7" Type="http://schemas.openxmlformats.org/officeDocument/2006/relationships/image" Target="../media/image6.png"/><Relationship Id="rId8"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2.jpg"/><Relationship Id="rId4" Type="http://schemas.openxmlformats.org/officeDocument/2006/relationships/image" Target="../media/image1.png"/><Relationship Id="rId5" Type="http://schemas.openxmlformats.org/officeDocument/2006/relationships/image" Target="../media/image17.png"/><Relationship Id="rId6"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4.jpg"/><Relationship Id="rId4" Type="http://schemas.openxmlformats.org/officeDocument/2006/relationships/image" Target="../media/image1.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7.jpg"/><Relationship Id="rId4" Type="http://schemas.openxmlformats.org/officeDocument/2006/relationships/image" Target="../media/image20.png"/><Relationship Id="rId5" Type="http://schemas.openxmlformats.org/officeDocument/2006/relationships/image" Target="../media/image15.png"/><Relationship Id="rId6"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9144000" cy="514350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grpSp>
        <p:nvGrpSpPr>
          <p:cNvPr id="148" name="Google Shape;148;p22"/>
          <p:cNvGrpSpPr/>
          <p:nvPr/>
        </p:nvGrpSpPr>
        <p:grpSpPr>
          <a:xfrm>
            <a:off x="3049139" y="2931779"/>
            <a:ext cx="2862484" cy="520936"/>
            <a:chOff x="4263435" y="2728840"/>
            <a:chExt cx="1592126" cy="520936"/>
          </a:xfrm>
        </p:grpSpPr>
        <p:pic>
          <p:nvPicPr>
            <p:cNvPr descr="A screenshot of a computer  Description automatically generated" id="149" name="Google Shape;149;p22"/>
            <p:cNvPicPr preferRelativeResize="0"/>
            <p:nvPr/>
          </p:nvPicPr>
          <p:blipFill rotWithShape="1">
            <a:blip r:embed="rId3">
              <a:alphaModFix/>
            </a:blip>
            <a:srcRect b="0" l="0" r="0" t="0"/>
            <a:stretch/>
          </p:blipFill>
          <p:spPr>
            <a:xfrm>
              <a:off x="4263435" y="2728840"/>
              <a:ext cx="1592126" cy="489856"/>
            </a:xfrm>
            <a:prstGeom prst="rect">
              <a:avLst/>
            </a:prstGeom>
            <a:noFill/>
            <a:ln>
              <a:noFill/>
            </a:ln>
          </p:spPr>
        </p:pic>
        <p:sp>
          <p:nvSpPr>
            <p:cNvPr id="150" name="Google Shape;150;p22"/>
            <p:cNvSpPr txBox="1"/>
            <p:nvPr/>
          </p:nvSpPr>
          <p:spPr>
            <a:xfrm>
              <a:off x="4360392" y="2769176"/>
              <a:ext cx="1362900" cy="48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Osez transgresser les règles!</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grpSp>
        <p:nvGrpSpPr>
          <p:cNvPr id="151" name="Google Shape;151;p22"/>
          <p:cNvGrpSpPr/>
          <p:nvPr/>
        </p:nvGrpSpPr>
        <p:grpSpPr>
          <a:xfrm>
            <a:off x="2155724" y="1262760"/>
            <a:ext cx="1351225" cy="717492"/>
            <a:chOff x="2196749" y="1898519"/>
            <a:chExt cx="1243535" cy="717492"/>
          </a:xfrm>
        </p:grpSpPr>
        <p:pic>
          <p:nvPicPr>
            <p:cNvPr descr="A screenshot of a computer  Description automatically generated" id="152" name="Google Shape;152;p22"/>
            <p:cNvPicPr preferRelativeResize="0"/>
            <p:nvPr/>
          </p:nvPicPr>
          <p:blipFill rotWithShape="1">
            <a:blip r:embed="rId3">
              <a:alphaModFix/>
            </a:blip>
            <a:srcRect b="0" l="0" r="0" t="0"/>
            <a:stretch/>
          </p:blipFill>
          <p:spPr>
            <a:xfrm>
              <a:off x="2196749" y="1898519"/>
              <a:ext cx="1243535" cy="717492"/>
            </a:xfrm>
            <a:prstGeom prst="rect">
              <a:avLst/>
            </a:prstGeom>
            <a:noFill/>
            <a:ln>
              <a:noFill/>
            </a:ln>
          </p:spPr>
        </p:pic>
        <p:sp>
          <p:nvSpPr>
            <p:cNvPr id="153" name="Google Shape;153;p22"/>
            <p:cNvSpPr txBox="1"/>
            <p:nvPr/>
          </p:nvSpPr>
          <p:spPr>
            <a:xfrm>
              <a:off x="2266877" y="1970909"/>
              <a:ext cx="11535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Qui a besoin</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de votre aide?</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latin typeface="Calibri"/>
                <a:ea typeface="Calibri"/>
                <a:cs typeface="Calibri"/>
                <a:sym typeface="Calibri"/>
              </a:endParaRPr>
            </a:p>
          </p:txBody>
        </p:sp>
      </p:grpSp>
      <p:pic>
        <p:nvPicPr>
          <p:cNvPr id="154" name="Google Shape;154;p22"/>
          <p:cNvPicPr preferRelativeResize="0"/>
          <p:nvPr/>
        </p:nvPicPr>
        <p:blipFill rotWithShape="1">
          <a:blip r:embed="rId4">
            <a:alphaModFix/>
          </a:blip>
          <a:srcRect b="63317" l="0" r="57884" t="0"/>
          <a:stretch/>
        </p:blipFill>
        <p:spPr>
          <a:xfrm>
            <a:off x="4652685" y="857847"/>
            <a:ext cx="2352950" cy="1906884"/>
          </a:xfrm>
          <a:prstGeom prst="rect">
            <a:avLst/>
          </a:prstGeom>
          <a:noFill/>
          <a:ln>
            <a:noFill/>
          </a:ln>
        </p:spPr>
      </p:pic>
      <p:pic>
        <p:nvPicPr>
          <p:cNvPr id="155" name="Google Shape;155;p22"/>
          <p:cNvPicPr preferRelativeResize="0"/>
          <p:nvPr/>
        </p:nvPicPr>
        <p:blipFill rotWithShape="1">
          <a:blip r:embed="rId5">
            <a:alphaModFix/>
          </a:blip>
          <a:srcRect b="7976" l="56700" r="15423" t="62700"/>
          <a:stretch/>
        </p:blipFill>
        <p:spPr>
          <a:xfrm>
            <a:off x="3093839" y="1242101"/>
            <a:ext cx="1592125" cy="1674950"/>
          </a:xfrm>
          <a:prstGeom prst="rect">
            <a:avLst/>
          </a:prstGeom>
          <a:noFill/>
          <a:ln>
            <a:noFill/>
          </a:ln>
        </p:spPr>
      </p:pic>
      <p:pic>
        <p:nvPicPr>
          <p:cNvPr id="156" name="Google Shape;156;p22"/>
          <p:cNvPicPr preferRelativeResize="0"/>
          <p:nvPr/>
        </p:nvPicPr>
        <p:blipFill rotWithShape="1">
          <a:blip r:embed="rId4">
            <a:alphaModFix/>
          </a:blip>
          <a:srcRect b="28208" l="49078" r="0" t="27936"/>
          <a:stretch/>
        </p:blipFill>
        <p:spPr>
          <a:xfrm>
            <a:off x="5692850" y="1759300"/>
            <a:ext cx="3217350" cy="2577900"/>
          </a:xfrm>
          <a:prstGeom prst="rect">
            <a:avLst/>
          </a:prstGeom>
          <a:noFill/>
          <a:ln>
            <a:noFill/>
          </a:ln>
        </p:spPr>
      </p:pic>
      <p:grpSp>
        <p:nvGrpSpPr>
          <p:cNvPr id="157" name="Google Shape;157;p22"/>
          <p:cNvGrpSpPr/>
          <p:nvPr/>
        </p:nvGrpSpPr>
        <p:grpSpPr>
          <a:xfrm>
            <a:off x="6926074" y="1137625"/>
            <a:ext cx="1380601" cy="1402625"/>
            <a:chOff x="7458172" y="625220"/>
            <a:chExt cx="1380601" cy="1402625"/>
          </a:xfrm>
        </p:grpSpPr>
        <p:pic>
          <p:nvPicPr>
            <p:cNvPr descr="A screenshot of a computer  Description automatically generated" id="158" name="Google Shape;158;p22"/>
            <p:cNvPicPr preferRelativeResize="0"/>
            <p:nvPr/>
          </p:nvPicPr>
          <p:blipFill rotWithShape="1">
            <a:blip r:embed="rId3">
              <a:alphaModFix/>
            </a:blip>
            <a:srcRect b="0" l="0" r="0" t="0"/>
            <a:stretch/>
          </p:blipFill>
          <p:spPr>
            <a:xfrm rot="5400000">
              <a:off x="7544059" y="539333"/>
              <a:ext cx="1131877" cy="1303650"/>
            </a:xfrm>
            <a:prstGeom prst="rect">
              <a:avLst/>
            </a:prstGeom>
            <a:noFill/>
            <a:ln>
              <a:noFill/>
            </a:ln>
          </p:spPr>
        </p:pic>
        <p:sp>
          <p:nvSpPr>
            <p:cNvPr id="159" name="Google Shape;159;p22"/>
            <p:cNvSpPr txBox="1"/>
            <p:nvPr/>
          </p:nvSpPr>
          <p:spPr>
            <a:xfrm>
              <a:off x="7585373" y="636445"/>
              <a:ext cx="1253400" cy="1391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Aucun</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problème</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n’est</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insignifiant!</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60" name="Google Shape;160;p22"/>
          <p:cNvPicPr preferRelativeResize="0"/>
          <p:nvPr/>
        </p:nvPicPr>
        <p:blipFill rotWithShape="1">
          <a:blip r:embed="rId6">
            <a:alphaModFix/>
          </a:blip>
          <a:srcRect b="0" l="0" r="0" t="0"/>
          <a:stretch/>
        </p:blipFill>
        <p:spPr>
          <a:xfrm>
            <a:off x="-951038" y="234499"/>
            <a:ext cx="4323818" cy="779401"/>
          </a:xfrm>
          <a:prstGeom prst="rect">
            <a:avLst/>
          </a:prstGeom>
          <a:noFill/>
          <a:ln>
            <a:noFill/>
          </a:ln>
        </p:spPr>
      </p:pic>
      <p:sp>
        <p:nvSpPr>
          <p:cNvPr id="161" name="Google Shape;161;p22"/>
          <p:cNvSpPr txBox="1"/>
          <p:nvPr/>
        </p:nvSpPr>
        <p:spPr>
          <a:xfrm>
            <a:off x="246775" y="334100"/>
            <a:ext cx="40293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lang="en-GB" sz="2800">
                <a:latin typeface="Calibri"/>
                <a:ea typeface="Calibri"/>
                <a:cs typeface="Calibri"/>
                <a:sym typeface="Calibri"/>
              </a:rPr>
              <a:t>Trouver des idées</a:t>
            </a:r>
            <a:endParaRPr b="1" i="0" sz="2800" u="none" cap="none" strike="noStrike">
              <a:solidFill>
                <a:srgbClr val="000000"/>
              </a:solidFill>
              <a:latin typeface="Calibri"/>
              <a:ea typeface="Calibri"/>
              <a:cs typeface="Calibri"/>
              <a:sym typeface="Calibri"/>
            </a:endParaRPr>
          </a:p>
        </p:txBody>
      </p:sp>
      <p:grpSp>
        <p:nvGrpSpPr>
          <p:cNvPr id="162" name="Google Shape;162;p22"/>
          <p:cNvGrpSpPr/>
          <p:nvPr/>
        </p:nvGrpSpPr>
        <p:grpSpPr>
          <a:xfrm>
            <a:off x="469187" y="1759297"/>
            <a:ext cx="1253321" cy="723138"/>
            <a:chOff x="540565" y="1880861"/>
            <a:chExt cx="1253321" cy="723138"/>
          </a:xfrm>
        </p:grpSpPr>
        <p:pic>
          <p:nvPicPr>
            <p:cNvPr descr="A screenshot of a computer  Description automatically generated" id="163" name="Google Shape;163;p22"/>
            <p:cNvPicPr preferRelativeResize="0"/>
            <p:nvPr/>
          </p:nvPicPr>
          <p:blipFill rotWithShape="1">
            <a:blip r:embed="rId3">
              <a:alphaModFix/>
            </a:blip>
            <a:srcRect b="0" l="0" r="0" t="0"/>
            <a:stretch/>
          </p:blipFill>
          <p:spPr>
            <a:xfrm>
              <a:off x="540565" y="1880861"/>
              <a:ext cx="1253321" cy="723138"/>
            </a:xfrm>
            <a:prstGeom prst="rect">
              <a:avLst/>
            </a:prstGeom>
            <a:noFill/>
            <a:ln>
              <a:noFill/>
            </a:ln>
          </p:spPr>
        </p:pic>
        <p:sp>
          <p:nvSpPr>
            <p:cNvPr id="164" name="Google Shape;164;p22"/>
            <p:cNvSpPr txBox="1"/>
            <p:nvPr/>
          </p:nvSpPr>
          <p:spPr>
            <a:xfrm>
              <a:off x="685476" y="1957950"/>
              <a:ext cx="1049400" cy="56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Suivez</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votre idée!</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65" name="Google Shape;165;p22"/>
          <p:cNvPicPr preferRelativeResize="0"/>
          <p:nvPr/>
        </p:nvPicPr>
        <p:blipFill rotWithShape="1">
          <a:blip r:embed="rId5">
            <a:alphaModFix/>
          </a:blip>
          <a:srcRect b="23206" l="0" r="46541" t="26486"/>
          <a:stretch/>
        </p:blipFill>
        <p:spPr>
          <a:xfrm>
            <a:off x="236006" y="2053025"/>
            <a:ext cx="2812769" cy="2646975"/>
          </a:xfrm>
          <a:prstGeom prst="rect">
            <a:avLst/>
          </a:prstGeom>
          <a:noFill/>
          <a:ln>
            <a:noFill/>
          </a:ln>
        </p:spPr>
      </p:pic>
      <p:pic>
        <p:nvPicPr>
          <p:cNvPr id="166" name="Google Shape;166;p22"/>
          <p:cNvPicPr preferRelativeResize="0"/>
          <p:nvPr/>
        </p:nvPicPr>
        <p:blipFill rotWithShape="1">
          <a:blip r:embed="rId4">
            <a:alphaModFix/>
          </a:blip>
          <a:srcRect b="0" l="0" r="46412" t="76933"/>
          <a:stretch/>
        </p:blipFill>
        <p:spPr>
          <a:xfrm>
            <a:off x="2906800" y="3363476"/>
            <a:ext cx="3473850" cy="1391326"/>
          </a:xfrm>
          <a:prstGeom prst="rect">
            <a:avLst/>
          </a:prstGeom>
          <a:noFill/>
          <a:ln>
            <a:noFill/>
          </a:ln>
        </p:spPr>
      </p:pic>
      <p:grpSp>
        <p:nvGrpSpPr>
          <p:cNvPr id="167" name="Google Shape;167;p22"/>
          <p:cNvGrpSpPr/>
          <p:nvPr/>
        </p:nvGrpSpPr>
        <p:grpSpPr>
          <a:xfrm>
            <a:off x="6997301" y="3934559"/>
            <a:ext cx="1386071" cy="718546"/>
            <a:chOff x="7031592" y="3856705"/>
            <a:chExt cx="1017972" cy="452314"/>
          </a:xfrm>
        </p:grpSpPr>
        <p:pic>
          <p:nvPicPr>
            <p:cNvPr descr="A screenshot of a computer  Description automatically generated" id="168" name="Google Shape;168;p22"/>
            <p:cNvPicPr preferRelativeResize="0"/>
            <p:nvPr/>
          </p:nvPicPr>
          <p:blipFill rotWithShape="1">
            <a:blip r:embed="rId3">
              <a:alphaModFix/>
            </a:blip>
            <a:srcRect b="0" l="0" r="0" t="0"/>
            <a:stretch/>
          </p:blipFill>
          <p:spPr>
            <a:xfrm>
              <a:off x="7031592" y="3856705"/>
              <a:ext cx="1017901" cy="452314"/>
            </a:xfrm>
            <a:prstGeom prst="rect">
              <a:avLst/>
            </a:prstGeom>
            <a:noFill/>
            <a:ln>
              <a:noFill/>
            </a:ln>
          </p:spPr>
        </p:pic>
        <p:sp>
          <p:nvSpPr>
            <p:cNvPr id="169" name="Google Shape;169;p22"/>
            <p:cNvSpPr txBox="1"/>
            <p:nvPr/>
          </p:nvSpPr>
          <p:spPr>
            <a:xfrm>
              <a:off x="7088964" y="3889570"/>
              <a:ext cx="960600" cy="386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Les possibilités</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sont illimitées!</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t/>
              </a:r>
              <a:endParaRPr>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pic>
        <p:nvPicPr>
          <p:cNvPr id="174" name="Google Shape;174;p23"/>
          <p:cNvPicPr preferRelativeResize="0"/>
          <p:nvPr/>
        </p:nvPicPr>
        <p:blipFill rotWithShape="1">
          <a:blip r:embed="rId3">
            <a:alphaModFix/>
          </a:blip>
          <a:srcRect b="0" l="0" r="0" t="0"/>
          <a:stretch/>
        </p:blipFill>
        <p:spPr>
          <a:xfrm>
            <a:off x="-173775" y="234725"/>
            <a:ext cx="8158801" cy="779400"/>
          </a:xfrm>
          <a:prstGeom prst="rect">
            <a:avLst/>
          </a:prstGeom>
          <a:noFill/>
          <a:ln>
            <a:noFill/>
          </a:ln>
        </p:spPr>
      </p:pic>
      <p:sp>
        <p:nvSpPr>
          <p:cNvPr id="175" name="Google Shape;175;p23"/>
          <p:cNvSpPr txBox="1"/>
          <p:nvPr/>
        </p:nvSpPr>
        <p:spPr>
          <a:xfrm>
            <a:off x="246774" y="334100"/>
            <a:ext cx="75705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en-GB" sz="2300">
                <a:latin typeface="Calibri"/>
                <a:ea typeface="Calibri"/>
                <a:cs typeface="Calibri"/>
                <a:sym typeface="Calibri"/>
              </a:rPr>
              <a:t>Jetez un coup d’</a:t>
            </a:r>
            <a:r>
              <a:rPr lang="en-GB" sz="2300">
                <a:latin typeface="Doppio One"/>
                <a:ea typeface="Doppio One"/>
                <a:cs typeface="Doppio One"/>
                <a:sym typeface="Doppio One"/>
              </a:rPr>
              <a:t>œ</a:t>
            </a:r>
            <a:r>
              <a:rPr b="1" lang="en-GB" sz="2300">
                <a:latin typeface="Calibri"/>
                <a:ea typeface="Calibri"/>
                <a:cs typeface="Calibri"/>
                <a:sym typeface="Calibri"/>
              </a:rPr>
              <a:t>il sur nos autres ressources sur les océans</a:t>
            </a:r>
            <a:endParaRPr sz="900"/>
          </a:p>
          <a:p>
            <a:pPr indent="0" lvl="0" marL="0" marR="0" rtl="0" algn="l">
              <a:lnSpc>
                <a:spcPct val="100000"/>
              </a:lnSpc>
              <a:spcBef>
                <a:spcPts val="0"/>
              </a:spcBef>
              <a:spcAft>
                <a:spcPts val="0"/>
              </a:spcAft>
              <a:buNone/>
            </a:pPr>
            <a:r>
              <a:t/>
            </a:r>
            <a:endParaRPr b="1" i="0" sz="2800" u="none" cap="none" strike="noStrike">
              <a:solidFill>
                <a:srgbClr val="000000"/>
              </a:solidFill>
              <a:latin typeface="Calibri"/>
              <a:ea typeface="Calibri"/>
              <a:cs typeface="Calibri"/>
              <a:sym typeface="Calibri"/>
            </a:endParaRPr>
          </a:p>
        </p:txBody>
      </p:sp>
      <p:pic>
        <p:nvPicPr>
          <p:cNvPr descr="A picture containing knife  Description automatically generated" id="176" name="Google Shape;176;p23"/>
          <p:cNvPicPr preferRelativeResize="0"/>
          <p:nvPr/>
        </p:nvPicPr>
        <p:blipFill rotWithShape="1">
          <a:blip r:embed="rId4">
            <a:alphaModFix/>
          </a:blip>
          <a:srcRect b="43776" l="0" r="0" t="0"/>
          <a:stretch/>
        </p:blipFill>
        <p:spPr>
          <a:xfrm>
            <a:off x="0" y="3273678"/>
            <a:ext cx="9144000" cy="1874317"/>
          </a:xfrm>
          <a:prstGeom prst="rect">
            <a:avLst/>
          </a:prstGeom>
          <a:noFill/>
          <a:ln>
            <a:noFill/>
          </a:ln>
        </p:spPr>
      </p:pic>
      <p:pic>
        <p:nvPicPr>
          <p:cNvPr descr="A screenshot of a computer  Description automatically generated" id="177" name="Google Shape;177;p23"/>
          <p:cNvPicPr preferRelativeResize="0"/>
          <p:nvPr/>
        </p:nvPicPr>
        <p:blipFill rotWithShape="1">
          <a:blip r:embed="rId5">
            <a:alphaModFix/>
          </a:blip>
          <a:srcRect b="0" l="0" r="0" t="0"/>
          <a:stretch/>
        </p:blipFill>
        <p:spPr>
          <a:xfrm>
            <a:off x="246774" y="1013776"/>
            <a:ext cx="6506750" cy="3335406"/>
          </a:xfrm>
          <a:prstGeom prst="rect">
            <a:avLst/>
          </a:prstGeom>
          <a:noFill/>
          <a:ln>
            <a:noFill/>
          </a:ln>
        </p:spPr>
      </p:pic>
      <p:pic>
        <p:nvPicPr>
          <p:cNvPr descr="A picture containing black, drawing  Description automatically generated" id="178" name="Google Shape;178;p23"/>
          <p:cNvPicPr preferRelativeResize="0"/>
          <p:nvPr/>
        </p:nvPicPr>
        <p:blipFill rotWithShape="1">
          <a:blip r:embed="rId6">
            <a:alphaModFix/>
          </a:blip>
          <a:srcRect b="0" l="0" r="0" t="0"/>
          <a:stretch/>
        </p:blipFill>
        <p:spPr>
          <a:xfrm rot="535809">
            <a:off x="5380941" y="3892418"/>
            <a:ext cx="1359178" cy="589758"/>
          </a:xfrm>
          <a:prstGeom prst="rect">
            <a:avLst/>
          </a:prstGeom>
          <a:noFill/>
          <a:ln>
            <a:noFill/>
          </a:ln>
        </p:spPr>
      </p:pic>
      <p:pic>
        <p:nvPicPr>
          <p:cNvPr descr="A close up of a logo  Description automatically generated" id="179" name="Google Shape;179;p23"/>
          <p:cNvPicPr preferRelativeResize="0"/>
          <p:nvPr/>
        </p:nvPicPr>
        <p:blipFill rotWithShape="1">
          <a:blip r:embed="rId7">
            <a:alphaModFix/>
          </a:blip>
          <a:srcRect b="0" l="0" r="0" t="0"/>
          <a:stretch/>
        </p:blipFill>
        <p:spPr>
          <a:xfrm>
            <a:off x="7140533" y="820583"/>
            <a:ext cx="1713122" cy="585835"/>
          </a:xfrm>
          <a:prstGeom prst="rect">
            <a:avLst/>
          </a:prstGeom>
          <a:noFill/>
          <a:ln>
            <a:noFill/>
          </a:ln>
        </p:spPr>
      </p:pic>
      <p:pic>
        <p:nvPicPr>
          <p:cNvPr descr="A picture containing table, drawing  Description automatically generated" id="180" name="Google Shape;180;p23"/>
          <p:cNvPicPr preferRelativeResize="0"/>
          <p:nvPr/>
        </p:nvPicPr>
        <p:blipFill rotWithShape="1">
          <a:blip r:embed="rId8">
            <a:alphaModFix/>
          </a:blip>
          <a:srcRect b="0" l="0" r="0" t="0"/>
          <a:stretch/>
        </p:blipFill>
        <p:spPr>
          <a:xfrm>
            <a:off x="7784466" y="2091039"/>
            <a:ext cx="914400" cy="1771650"/>
          </a:xfrm>
          <a:prstGeom prst="rect">
            <a:avLst/>
          </a:prstGeom>
          <a:noFill/>
          <a:ln>
            <a:noFill/>
          </a:ln>
        </p:spPr>
      </p:pic>
      <p:pic>
        <p:nvPicPr>
          <p:cNvPr descr="A picture containing drawing  Description automatically generated" id="181" name="Google Shape;181;p23"/>
          <p:cNvPicPr preferRelativeResize="0"/>
          <p:nvPr/>
        </p:nvPicPr>
        <p:blipFill rotWithShape="1">
          <a:blip r:embed="rId9">
            <a:alphaModFix/>
          </a:blip>
          <a:srcRect b="0" l="0" r="0" t="0"/>
          <a:stretch/>
        </p:blipFill>
        <p:spPr>
          <a:xfrm rot="-1790644">
            <a:off x="1093352" y="4560769"/>
            <a:ext cx="993602" cy="537522"/>
          </a:xfrm>
          <a:prstGeom prst="rect">
            <a:avLst/>
          </a:prstGeom>
          <a:noFill/>
          <a:ln>
            <a:noFill/>
          </a:ln>
        </p:spPr>
      </p:pic>
      <p:sp>
        <p:nvSpPr>
          <p:cNvPr id="182" name="Google Shape;182;p23"/>
          <p:cNvSpPr txBox="1"/>
          <p:nvPr/>
        </p:nvSpPr>
        <p:spPr>
          <a:xfrm>
            <a:off x="499959" y="1208909"/>
            <a:ext cx="5963100" cy="3067500"/>
          </a:xfrm>
          <a:prstGeom prst="rect">
            <a:avLst/>
          </a:prstGeom>
          <a:noFill/>
          <a:ln>
            <a:noFill/>
          </a:ln>
        </p:spPr>
        <p:txBody>
          <a:bodyPr anchorCtr="0" anchor="t" bIns="91425" lIns="91425" spcFirstLastPara="1" rIns="91425" wrap="square" tIns="91425">
            <a:noAutofit/>
          </a:bodyPr>
          <a:lstStyle/>
          <a:p>
            <a:pPr indent="-317500" lvl="0" marL="457200" rtl="0" algn="l">
              <a:spcBef>
                <a:spcPts val="1000"/>
              </a:spcBef>
              <a:spcAft>
                <a:spcPts val="0"/>
              </a:spcAft>
              <a:buClr>
                <a:schemeClr val="dk1"/>
              </a:buClr>
              <a:buSzPts val="1400"/>
              <a:buFont typeface="Calibri"/>
              <a:buChar char="●"/>
            </a:pPr>
            <a:r>
              <a:rPr lang="en-GB">
                <a:solidFill>
                  <a:schemeClr val="dk1"/>
                </a:solidFill>
                <a:latin typeface="Calibri"/>
                <a:ea typeface="Calibri"/>
                <a:cs typeface="Calibri"/>
                <a:sym typeface="Calibri"/>
              </a:rPr>
              <a:t>Trousse de ressource défi Mission : Protégeons nos océans</a:t>
            </a:r>
            <a:endParaRPr>
              <a:solidFill>
                <a:schemeClr val="dk1"/>
              </a:solidFill>
              <a:latin typeface="Calibri"/>
              <a:ea typeface="Calibri"/>
              <a:cs typeface="Calibri"/>
              <a:sym typeface="Calibri"/>
            </a:endParaRPr>
          </a:p>
          <a:p>
            <a:pPr indent="-317500" lvl="0" marL="457200" rtl="0" algn="l">
              <a:spcBef>
                <a:spcPts val="0"/>
              </a:spcBef>
              <a:spcAft>
                <a:spcPts val="0"/>
              </a:spcAft>
              <a:buClr>
                <a:schemeClr val="dk1"/>
              </a:buClr>
              <a:buSzPts val="1400"/>
              <a:buFont typeface="Calibri"/>
              <a:buChar char="●"/>
            </a:pPr>
            <a:r>
              <a:rPr lang="en-GB">
                <a:solidFill>
                  <a:schemeClr val="dk1"/>
                </a:solidFill>
                <a:latin typeface="Calibri"/>
                <a:ea typeface="Calibri"/>
                <a:cs typeface="Calibri"/>
                <a:sym typeface="Calibri"/>
              </a:rPr>
              <a:t>Trousse de ressources supplémentaires : Un monde de pollution!</a:t>
            </a:r>
            <a:endParaRPr sz="1300">
              <a:latin typeface="Calibri"/>
              <a:ea typeface="Calibri"/>
              <a:cs typeface="Calibri"/>
              <a:sym typeface="Calibri"/>
            </a:endParaRPr>
          </a:p>
          <a:p>
            <a:pPr indent="-317500" lvl="0" marL="457200" marR="0" rtl="0" algn="l">
              <a:lnSpc>
                <a:spcPct val="100000"/>
              </a:lnSpc>
              <a:spcBef>
                <a:spcPts val="0"/>
              </a:spcBef>
              <a:spcAft>
                <a:spcPts val="0"/>
              </a:spcAft>
              <a:buSzPts val="1400"/>
              <a:buFont typeface="Calibri"/>
              <a:buChar char="●"/>
            </a:pPr>
            <a:r>
              <a:rPr lang="en-GB">
                <a:latin typeface="Calibri"/>
                <a:ea typeface="Calibri"/>
                <a:cs typeface="Calibri"/>
                <a:sym typeface="Calibri"/>
              </a:rPr>
              <a:t>Trousse de ressources supplémentaires Les océans : la puissance du climat (l’océan Arctique)</a:t>
            </a:r>
            <a:endParaRPr sz="1600">
              <a:latin typeface="Calibri"/>
              <a:ea typeface="Calibri"/>
              <a:cs typeface="Calibri"/>
              <a:sym typeface="Calibri"/>
            </a:endParaRPr>
          </a:p>
          <a:p>
            <a:pPr indent="0" lvl="0" marL="0" marR="0" rtl="0" algn="l">
              <a:lnSpc>
                <a:spcPct val="100000"/>
              </a:lnSpc>
              <a:spcBef>
                <a:spcPts val="1600"/>
              </a:spcBef>
              <a:spcAft>
                <a:spcPts val="0"/>
              </a:spcAft>
              <a:buClr>
                <a:srgbClr val="000000"/>
              </a:buClr>
              <a:buSzPts val="1800"/>
              <a:buFont typeface="Arial"/>
              <a:buNone/>
            </a:pPr>
            <a:r>
              <a:rPr lang="en-GB" sz="1500">
                <a:latin typeface="Calibri"/>
                <a:ea typeface="Calibri"/>
                <a:cs typeface="Calibri"/>
                <a:sym typeface="Calibri"/>
              </a:rPr>
              <a:t>Et voici quelques liens utiles!</a:t>
            </a:r>
            <a:endParaRPr sz="1500">
              <a:latin typeface="Calibri"/>
              <a:ea typeface="Calibri"/>
              <a:cs typeface="Calibri"/>
              <a:sym typeface="Calibri"/>
            </a:endParaRPr>
          </a:p>
          <a:p>
            <a:pPr indent="0" lvl="0" marL="0" marR="0" rtl="0" algn="l">
              <a:lnSpc>
                <a:spcPct val="100000"/>
              </a:lnSpc>
              <a:spcBef>
                <a:spcPts val="1600"/>
              </a:spcBef>
              <a:spcAft>
                <a:spcPts val="0"/>
              </a:spcAft>
              <a:buClr>
                <a:srgbClr val="000000"/>
              </a:buClr>
              <a:buSzPts val="1800"/>
              <a:buFont typeface="Arial"/>
              <a:buNone/>
            </a:pPr>
            <a:r>
              <a:t/>
            </a:r>
            <a:endParaRPr sz="100">
              <a:latin typeface="Calibri"/>
              <a:ea typeface="Calibri"/>
              <a:cs typeface="Calibri"/>
              <a:sym typeface="Calibri"/>
            </a:endParaRPr>
          </a:p>
          <a:p>
            <a:pPr indent="-304800" lvl="0" marL="457200" marR="0" rtl="0" algn="l">
              <a:lnSpc>
                <a:spcPct val="100000"/>
              </a:lnSpc>
              <a:spcBef>
                <a:spcPts val="0"/>
              </a:spcBef>
              <a:spcAft>
                <a:spcPts val="0"/>
              </a:spcAft>
              <a:buSzPts val="1200"/>
              <a:buChar char="●"/>
            </a:pPr>
            <a:r>
              <a:rPr lang="en-GB" sz="1200" u="sng">
                <a:solidFill>
                  <a:schemeClr val="hlink"/>
                </a:solidFill>
                <a:latin typeface="Calibri"/>
                <a:ea typeface="Calibri"/>
                <a:cs typeface="Calibri"/>
                <a:sym typeface="Calibri"/>
                <a:hlinkClick r:id="rId10"/>
              </a:rPr>
              <a:t>Décennie des Nations Unies pour les sciences océaniques au service du développement durable</a:t>
            </a:r>
            <a:endParaRPr sz="1200">
              <a:latin typeface="Calibri"/>
              <a:ea typeface="Calibri"/>
              <a:cs typeface="Calibri"/>
              <a:sym typeface="Calibri"/>
            </a:endParaRPr>
          </a:p>
          <a:p>
            <a:pPr indent="-304800" lvl="0" marL="457200" marR="0" rtl="0" algn="l">
              <a:lnSpc>
                <a:spcPct val="100000"/>
              </a:lnSpc>
              <a:spcBef>
                <a:spcPts val="0"/>
              </a:spcBef>
              <a:spcAft>
                <a:spcPts val="0"/>
              </a:spcAft>
              <a:buSzPts val="1200"/>
              <a:buChar char="●"/>
            </a:pPr>
            <a:r>
              <a:rPr lang="en-GB" sz="1200" u="sng">
                <a:solidFill>
                  <a:schemeClr val="hlink"/>
                </a:solidFill>
                <a:latin typeface="Calibri"/>
                <a:ea typeface="Calibri"/>
                <a:cs typeface="Calibri"/>
                <a:sym typeface="Calibri"/>
                <a:hlinkClick r:id="rId11"/>
              </a:rPr>
              <a:t>Portail d’alphabétisation des océans</a:t>
            </a:r>
            <a:endParaRPr sz="1200">
              <a:latin typeface="Calibri"/>
              <a:ea typeface="Calibri"/>
              <a:cs typeface="Calibri"/>
              <a:sym typeface="Calibri"/>
            </a:endParaRPr>
          </a:p>
          <a:p>
            <a:pPr indent="-304800" lvl="0" marL="457200" marR="0" rtl="0" algn="l">
              <a:lnSpc>
                <a:spcPct val="100000"/>
              </a:lnSpc>
              <a:spcBef>
                <a:spcPts val="0"/>
              </a:spcBef>
              <a:spcAft>
                <a:spcPts val="0"/>
              </a:spcAft>
              <a:buSzPts val="1200"/>
              <a:buChar char="●"/>
            </a:pPr>
            <a:r>
              <a:rPr lang="en-GB" sz="1200" u="sng">
                <a:solidFill>
                  <a:schemeClr val="hlink"/>
                </a:solidFill>
                <a:latin typeface="Calibri"/>
                <a:ea typeface="Calibri"/>
                <a:cs typeface="Calibri"/>
                <a:sym typeface="Calibri"/>
                <a:hlinkClick r:id="rId12"/>
              </a:rPr>
              <a:t>Pêches et Océans Canada</a:t>
            </a:r>
            <a:endParaRPr sz="1200">
              <a:latin typeface="Calibri"/>
              <a:ea typeface="Calibri"/>
              <a:cs typeface="Calibri"/>
              <a:sym typeface="Calibri"/>
            </a:endParaRPr>
          </a:p>
          <a:p>
            <a:pPr indent="-304800" lvl="0" marL="457200" marR="0" rtl="0" algn="l">
              <a:lnSpc>
                <a:spcPct val="100000"/>
              </a:lnSpc>
              <a:spcBef>
                <a:spcPts val="0"/>
              </a:spcBef>
              <a:spcAft>
                <a:spcPts val="0"/>
              </a:spcAft>
              <a:buSzPts val="1200"/>
              <a:buFont typeface="Calibri"/>
              <a:buChar char="●"/>
            </a:pPr>
            <a:r>
              <a:rPr lang="en-GB" sz="1200" u="sng">
                <a:solidFill>
                  <a:schemeClr val="hlink"/>
                </a:solidFill>
                <a:latin typeface="Calibri"/>
                <a:ea typeface="Calibri"/>
                <a:cs typeface="Calibri"/>
                <a:sym typeface="Calibri"/>
                <a:hlinkClick r:id="rId13"/>
              </a:rPr>
              <a:t>Ocean Wise</a:t>
            </a:r>
            <a:r>
              <a:rPr lang="en-GB" sz="1200">
                <a:latin typeface="Calibri"/>
                <a:ea typeface="Calibri"/>
                <a:cs typeface="Calibri"/>
                <a:sym typeface="Calibri"/>
              </a:rPr>
              <a:t> (Lien en français)</a:t>
            </a:r>
            <a:endParaRPr sz="1200">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pic>
        <p:nvPicPr>
          <p:cNvPr id="59" name="Google Shape;59;p14"/>
          <p:cNvPicPr preferRelativeResize="0"/>
          <p:nvPr/>
        </p:nvPicPr>
        <p:blipFill rotWithShape="1">
          <a:blip r:embed="rId3">
            <a:alphaModFix/>
          </a:blip>
          <a:srcRect b="0" l="0" r="0" t="0"/>
          <a:stretch/>
        </p:blipFill>
        <p:spPr>
          <a:xfrm>
            <a:off x="-196124" y="341675"/>
            <a:ext cx="3884151" cy="779400"/>
          </a:xfrm>
          <a:prstGeom prst="rect">
            <a:avLst/>
          </a:prstGeom>
          <a:noFill/>
          <a:ln>
            <a:noFill/>
          </a:ln>
        </p:spPr>
      </p:pic>
      <p:pic>
        <p:nvPicPr>
          <p:cNvPr id="60" name="Google Shape;60;p14"/>
          <p:cNvPicPr preferRelativeResize="0"/>
          <p:nvPr/>
        </p:nvPicPr>
        <p:blipFill rotWithShape="1">
          <a:blip r:embed="rId4">
            <a:alphaModFix/>
          </a:blip>
          <a:srcRect b="17295" l="0" r="3558" t="23553"/>
          <a:stretch/>
        </p:blipFill>
        <p:spPr>
          <a:xfrm>
            <a:off x="36350" y="1217450"/>
            <a:ext cx="8962852" cy="3886349"/>
          </a:xfrm>
          <a:prstGeom prst="rect">
            <a:avLst/>
          </a:prstGeom>
          <a:noFill/>
          <a:ln>
            <a:noFill/>
          </a:ln>
        </p:spPr>
      </p:pic>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L’eau est importante</a:t>
            </a:r>
            <a:endParaRPr b="1">
              <a:latin typeface="Calibri"/>
              <a:ea typeface="Calibri"/>
              <a:cs typeface="Calibri"/>
              <a:sym typeface="Calibri"/>
            </a:endParaRPr>
          </a:p>
        </p:txBody>
      </p:sp>
      <p:pic>
        <p:nvPicPr>
          <p:cNvPr id="62" name="Google Shape;62;p14"/>
          <p:cNvPicPr preferRelativeResize="0"/>
          <p:nvPr/>
        </p:nvPicPr>
        <p:blipFill>
          <a:blip r:embed="rId5">
            <a:alphaModFix/>
          </a:blip>
          <a:stretch>
            <a:fillRect/>
          </a:stretch>
        </p:blipFill>
        <p:spPr>
          <a:xfrm>
            <a:off x="813575" y="2571750"/>
            <a:ext cx="1222025" cy="240300"/>
          </a:xfrm>
          <a:prstGeom prst="rect">
            <a:avLst/>
          </a:prstGeom>
          <a:noFill/>
          <a:ln>
            <a:noFill/>
          </a:ln>
        </p:spPr>
      </p:pic>
      <p:pic>
        <p:nvPicPr>
          <p:cNvPr id="63" name="Google Shape;63;p14"/>
          <p:cNvPicPr preferRelativeResize="0"/>
          <p:nvPr/>
        </p:nvPicPr>
        <p:blipFill>
          <a:blip r:embed="rId6">
            <a:alphaModFix/>
          </a:blip>
          <a:stretch>
            <a:fillRect/>
          </a:stretch>
        </p:blipFill>
        <p:spPr>
          <a:xfrm>
            <a:off x="6263900" y="1217462"/>
            <a:ext cx="1307675" cy="240288"/>
          </a:xfrm>
          <a:prstGeom prst="rect">
            <a:avLst/>
          </a:prstGeom>
          <a:noFill/>
          <a:ln>
            <a:noFill/>
          </a:ln>
        </p:spPr>
      </p:pic>
      <p:pic>
        <p:nvPicPr>
          <p:cNvPr id="64" name="Google Shape;64;p14"/>
          <p:cNvPicPr preferRelativeResize="0"/>
          <p:nvPr/>
        </p:nvPicPr>
        <p:blipFill>
          <a:blip r:embed="rId7">
            <a:alphaModFix/>
          </a:blip>
          <a:stretch>
            <a:fillRect/>
          </a:stretch>
        </p:blipFill>
        <p:spPr>
          <a:xfrm>
            <a:off x="3360525" y="1644225"/>
            <a:ext cx="1307679" cy="240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pic>
        <p:nvPicPr>
          <p:cNvPr id="69" name="Google Shape;69;p15"/>
          <p:cNvPicPr preferRelativeResize="0"/>
          <p:nvPr/>
        </p:nvPicPr>
        <p:blipFill>
          <a:blip r:embed="rId3">
            <a:alphaModFix/>
          </a:blip>
          <a:stretch>
            <a:fillRect/>
          </a:stretch>
        </p:blipFill>
        <p:spPr>
          <a:xfrm>
            <a:off x="0" y="571500"/>
            <a:ext cx="9144000" cy="4572000"/>
          </a:xfrm>
          <a:prstGeom prst="rect">
            <a:avLst/>
          </a:prstGeom>
          <a:noFill/>
          <a:ln>
            <a:noFill/>
          </a:ln>
        </p:spPr>
      </p:pic>
      <p:sp>
        <p:nvSpPr>
          <p:cNvPr id="70" name="Google Shape;70;p15"/>
          <p:cNvSpPr txBox="1"/>
          <p:nvPr/>
        </p:nvSpPr>
        <p:spPr>
          <a:xfrm>
            <a:off x="664182" y="1661280"/>
            <a:ext cx="1165800" cy="236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15"/>
          <p:cNvSpPr txBox="1"/>
          <p:nvPr/>
        </p:nvSpPr>
        <p:spPr>
          <a:xfrm>
            <a:off x="155850" y="4599125"/>
            <a:ext cx="8832300" cy="53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1"/>
              </a:solidFill>
            </a:endParaRPr>
          </a:p>
        </p:txBody>
      </p:sp>
      <p:sp>
        <p:nvSpPr>
          <p:cNvPr id="72" name="Google Shape;72;p15"/>
          <p:cNvSpPr txBox="1"/>
          <p:nvPr/>
        </p:nvSpPr>
        <p:spPr>
          <a:xfrm>
            <a:off x="311700" y="4675325"/>
            <a:ext cx="8758200" cy="60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500">
                <a:solidFill>
                  <a:schemeClr val="dk1"/>
                </a:solidFill>
                <a:latin typeface="Calibri"/>
                <a:ea typeface="Calibri"/>
                <a:cs typeface="Calibri"/>
                <a:sym typeface="Calibri"/>
              </a:rPr>
              <a:t>Les océans et le soleil travaillent main dans la main; ensemble, ils contrôlent les conditions météorologiques.</a:t>
            </a:r>
            <a:endParaRPr sz="15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500">
              <a:solidFill>
                <a:schemeClr val="dk1"/>
              </a:solidFill>
              <a:latin typeface="Calibri"/>
              <a:ea typeface="Calibri"/>
              <a:cs typeface="Calibri"/>
              <a:sym typeface="Calibri"/>
            </a:endParaRPr>
          </a:p>
        </p:txBody>
      </p:sp>
      <p:pic>
        <p:nvPicPr>
          <p:cNvPr id="73" name="Google Shape;73;p15"/>
          <p:cNvPicPr preferRelativeResize="0"/>
          <p:nvPr/>
        </p:nvPicPr>
        <p:blipFill rotWithShape="1">
          <a:blip r:embed="rId4">
            <a:alphaModFix/>
          </a:blip>
          <a:srcRect b="0" l="0" r="0" t="0"/>
          <a:stretch/>
        </p:blipFill>
        <p:spPr>
          <a:xfrm>
            <a:off x="-196125" y="311825"/>
            <a:ext cx="9144000" cy="705900"/>
          </a:xfrm>
          <a:prstGeom prst="rect">
            <a:avLst/>
          </a:prstGeom>
          <a:noFill/>
          <a:ln>
            <a:noFill/>
          </a:ln>
        </p:spPr>
      </p:pic>
      <p:sp>
        <p:nvSpPr>
          <p:cNvPr id="74" name="Google Shape;74;p15"/>
          <p:cNvSpPr txBox="1"/>
          <p:nvPr>
            <p:ph type="title"/>
          </p:nvPr>
        </p:nvSpPr>
        <p:spPr>
          <a:xfrm>
            <a:off x="311700" y="445025"/>
            <a:ext cx="8520600" cy="5727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None/>
            </a:pPr>
            <a:r>
              <a:rPr b="1" lang="en-GB" sz="1900"/>
              <a:t>Comment les conditions météorologiques influent-elles sur les océans?</a:t>
            </a:r>
            <a:endParaRPr b="1" sz="1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pic>
        <p:nvPicPr>
          <p:cNvPr id="79" name="Google Shape;79;p16"/>
          <p:cNvPicPr preferRelativeResize="0"/>
          <p:nvPr/>
        </p:nvPicPr>
        <p:blipFill rotWithShape="1">
          <a:blip r:embed="rId3">
            <a:alphaModFix/>
          </a:blip>
          <a:srcRect b="0" l="0" r="0" t="0"/>
          <a:stretch/>
        </p:blipFill>
        <p:spPr>
          <a:xfrm>
            <a:off x="-376675" y="265475"/>
            <a:ext cx="7616626" cy="779400"/>
          </a:xfrm>
          <a:prstGeom prst="rect">
            <a:avLst/>
          </a:prstGeom>
          <a:noFill/>
          <a:ln>
            <a:noFill/>
          </a:ln>
        </p:spPr>
      </p:pic>
      <p:pic>
        <p:nvPicPr>
          <p:cNvPr id="80" name="Google Shape;80;p16"/>
          <p:cNvPicPr preferRelativeResize="0"/>
          <p:nvPr/>
        </p:nvPicPr>
        <p:blipFill rotWithShape="1">
          <a:blip r:embed="rId4">
            <a:alphaModFix/>
          </a:blip>
          <a:srcRect b="8210" l="0" r="0" t="21790"/>
          <a:stretch/>
        </p:blipFill>
        <p:spPr>
          <a:xfrm>
            <a:off x="1556750" y="1266100"/>
            <a:ext cx="7275551" cy="3600825"/>
          </a:xfrm>
          <a:prstGeom prst="rect">
            <a:avLst/>
          </a:prstGeom>
          <a:noFill/>
          <a:ln>
            <a:noFill/>
          </a:ln>
        </p:spPr>
      </p:pic>
      <p:sp>
        <p:nvSpPr>
          <p:cNvPr id="81" name="Google Shape;81;p16"/>
          <p:cNvSpPr txBox="1"/>
          <p:nvPr>
            <p:ph type="title"/>
          </p:nvPr>
        </p:nvSpPr>
        <p:spPr>
          <a:xfrm>
            <a:off x="311700" y="3688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Qu’est ce que les changements climatiques?</a:t>
            </a:r>
            <a:endParaRPr b="1">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pic>
        <p:nvPicPr>
          <p:cNvPr id="86" name="Google Shape;86;p17"/>
          <p:cNvPicPr preferRelativeResize="0"/>
          <p:nvPr/>
        </p:nvPicPr>
        <p:blipFill rotWithShape="1">
          <a:blip r:embed="rId3">
            <a:alphaModFix/>
          </a:blip>
          <a:srcRect b="15780" l="21773" r="7669" t="10921"/>
          <a:stretch/>
        </p:blipFill>
        <p:spPr>
          <a:xfrm>
            <a:off x="3601375" y="1138975"/>
            <a:ext cx="5094300" cy="3741094"/>
          </a:xfrm>
          <a:prstGeom prst="rect">
            <a:avLst/>
          </a:prstGeom>
          <a:noFill/>
          <a:ln>
            <a:noFill/>
          </a:ln>
        </p:spPr>
      </p:pic>
      <p:pic>
        <p:nvPicPr>
          <p:cNvPr id="87" name="Google Shape;87;p17"/>
          <p:cNvPicPr preferRelativeResize="0"/>
          <p:nvPr/>
        </p:nvPicPr>
        <p:blipFill rotWithShape="1">
          <a:blip r:embed="rId4">
            <a:alphaModFix/>
          </a:blip>
          <a:srcRect b="0" l="0" r="0" t="0"/>
          <a:stretch/>
        </p:blipFill>
        <p:spPr>
          <a:xfrm>
            <a:off x="-251726" y="261100"/>
            <a:ext cx="6579400" cy="779400"/>
          </a:xfrm>
          <a:prstGeom prst="rect">
            <a:avLst/>
          </a:prstGeom>
          <a:noFill/>
          <a:ln>
            <a:noFill/>
          </a:ln>
        </p:spPr>
      </p:pic>
      <p:sp>
        <p:nvSpPr>
          <p:cNvPr id="88" name="Google Shape;88;p17"/>
          <p:cNvSpPr txBox="1"/>
          <p:nvPr>
            <p:ph type="title"/>
          </p:nvPr>
        </p:nvSpPr>
        <p:spPr>
          <a:xfrm>
            <a:off x="311700" y="364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Des changements causés par l’homme</a:t>
            </a:r>
            <a:endParaRPr b="1">
              <a:latin typeface="Calibri"/>
              <a:ea typeface="Calibri"/>
              <a:cs typeface="Calibri"/>
              <a:sym typeface="Calibri"/>
            </a:endParaRPr>
          </a:p>
        </p:txBody>
      </p:sp>
      <p:sp>
        <p:nvSpPr>
          <p:cNvPr id="89" name="Google Shape;89;p17"/>
          <p:cNvSpPr txBox="1"/>
          <p:nvPr/>
        </p:nvSpPr>
        <p:spPr>
          <a:xfrm>
            <a:off x="419700" y="1395650"/>
            <a:ext cx="2415600" cy="91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latin typeface="Calibri"/>
                <a:ea typeface="Calibri"/>
                <a:cs typeface="Calibri"/>
                <a:sym typeface="Calibri"/>
              </a:rPr>
              <a:t>On sait déjà depuis plus d’un</a:t>
            </a:r>
            <a:endParaRPr>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a:latin typeface="Calibri"/>
                <a:ea typeface="Calibri"/>
                <a:cs typeface="Calibri"/>
                <a:sym typeface="Calibri"/>
              </a:rPr>
              <a:t>siècle que c’est la pollution</a:t>
            </a:r>
            <a:endParaRPr>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a:latin typeface="Calibri"/>
                <a:ea typeface="Calibri"/>
                <a:cs typeface="Calibri"/>
                <a:sym typeface="Calibri"/>
              </a:rPr>
              <a:t>engendrée par l’homme qui est responsable des changements dans le climat…</a:t>
            </a:r>
            <a:endParaRPr>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a:latin typeface="Calibri"/>
              <a:ea typeface="Calibri"/>
              <a:cs typeface="Calibri"/>
              <a:sym typeface="Calibri"/>
            </a:endParaRPr>
          </a:p>
          <a:p>
            <a:pPr indent="0" lvl="0" marL="0" rtl="0" algn="l">
              <a:lnSpc>
                <a:spcPct val="120000"/>
              </a:lnSpc>
              <a:spcBef>
                <a:spcPts val="0"/>
              </a:spcBef>
              <a:spcAft>
                <a:spcPts val="0"/>
              </a:spcAft>
              <a:buClr>
                <a:schemeClr val="dk1"/>
              </a:buClr>
              <a:buSzPts val="1100"/>
              <a:buFont typeface="Arial"/>
              <a:buNone/>
            </a:pPr>
            <a:r>
              <a:t/>
            </a:r>
            <a:endParaRPr>
              <a:solidFill>
                <a:schemeClr val="dk1"/>
              </a:solidFill>
              <a:highlight>
                <a:srgbClr val="FFFFFF"/>
              </a:highlight>
            </a:endParaRPr>
          </a:p>
          <a:p>
            <a:pPr indent="0" lvl="0" marL="0" rtl="0" algn="l">
              <a:spcBef>
                <a:spcPts val="0"/>
              </a:spcBef>
              <a:spcAft>
                <a:spcPts val="0"/>
              </a:spcAft>
              <a:buClr>
                <a:schemeClr val="dk1"/>
              </a:buClr>
              <a:buSzPts val="1100"/>
              <a:buFont typeface="Arial"/>
              <a:buNone/>
            </a:pPr>
            <a:r>
              <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p:txBody>
      </p:sp>
      <p:sp>
        <p:nvSpPr>
          <p:cNvPr id="90" name="Google Shape;90;p17"/>
          <p:cNvSpPr txBox="1"/>
          <p:nvPr/>
        </p:nvSpPr>
        <p:spPr>
          <a:xfrm>
            <a:off x="3737850" y="4631700"/>
            <a:ext cx="5094300" cy="51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t>...en commençant par la révolution industrielle.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pic>
        <p:nvPicPr>
          <p:cNvPr id="95" name="Google Shape;95;p18"/>
          <p:cNvPicPr preferRelativeResize="0"/>
          <p:nvPr/>
        </p:nvPicPr>
        <p:blipFill rotWithShape="1">
          <a:blip r:embed="rId3">
            <a:alphaModFix/>
          </a:blip>
          <a:srcRect b="12082" l="0" r="0" t="25181"/>
          <a:stretch/>
        </p:blipFill>
        <p:spPr>
          <a:xfrm>
            <a:off x="622962" y="1561207"/>
            <a:ext cx="7898076" cy="3503277"/>
          </a:xfrm>
          <a:prstGeom prst="rect">
            <a:avLst/>
          </a:prstGeom>
          <a:noFill/>
          <a:ln>
            <a:noFill/>
          </a:ln>
        </p:spPr>
      </p:pic>
      <p:pic>
        <p:nvPicPr>
          <p:cNvPr id="96" name="Google Shape;96;p18"/>
          <p:cNvPicPr preferRelativeResize="0"/>
          <p:nvPr/>
        </p:nvPicPr>
        <p:blipFill rotWithShape="1">
          <a:blip r:embed="rId4">
            <a:alphaModFix/>
          </a:blip>
          <a:srcRect b="0" l="0" r="0" t="0"/>
          <a:stretch/>
        </p:blipFill>
        <p:spPr>
          <a:xfrm>
            <a:off x="-428225" y="341675"/>
            <a:ext cx="7297951" cy="779400"/>
          </a:xfrm>
          <a:prstGeom prst="rect">
            <a:avLst/>
          </a:prstGeom>
          <a:noFill/>
          <a:ln>
            <a:noFill/>
          </a:ln>
        </p:spPr>
      </p:pic>
      <p:sp>
        <p:nvSpPr>
          <p:cNvPr id="97" name="Google Shape;97;p18"/>
          <p:cNvSpPr txBox="1"/>
          <p:nvPr>
            <p:ph type="title"/>
          </p:nvPr>
        </p:nvSpPr>
        <p:spPr>
          <a:xfrm>
            <a:off x="311700" y="445025"/>
            <a:ext cx="8520600" cy="5727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Des conditions météorologiques extrêmes</a:t>
            </a:r>
            <a:endParaRPr b="1">
              <a:latin typeface="Calibri"/>
              <a:ea typeface="Calibri"/>
              <a:cs typeface="Calibri"/>
              <a:sym typeface="Calibri"/>
            </a:endParaRPr>
          </a:p>
        </p:txBody>
      </p:sp>
      <p:sp>
        <p:nvSpPr>
          <p:cNvPr id="98" name="Google Shape;98;p18"/>
          <p:cNvSpPr txBox="1"/>
          <p:nvPr/>
        </p:nvSpPr>
        <p:spPr>
          <a:xfrm>
            <a:off x="1880050" y="3851110"/>
            <a:ext cx="2431500" cy="9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99" name="Google Shape;99;p18"/>
          <p:cNvPicPr preferRelativeResize="0"/>
          <p:nvPr/>
        </p:nvPicPr>
        <p:blipFill>
          <a:blip r:embed="rId5">
            <a:alphaModFix/>
          </a:blip>
          <a:stretch>
            <a:fillRect/>
          </a:stretch>
        </p:blipFill>
        <p:spPr>
          <a:xfrm>
            <a:off x="521974" y="2252777"/>
            <a:ext cx="923100" cy="857600"/>
          </a:xfrm>
          <a:prstGeom prst="rect">
            <a:avLst/>
          </a:prstGeom>
          <a:noFill/>
          <a:ln>
            <a:noFill/>
          </a:ln>
        </p:spPr>
      </p:pic>
      <p:pic>
        <p:nvPicPr>
          <p:cNvPr id="100" name="Google Shape;100;p18"/>
          <p:cNvPicPr preferRelativeResize="0"/>
          <p:nvPr/>
        </p:nvPicPr>
        <p:blipFill>
          <a:blip r:embed="rId6">
            <a:alphaModFix/>
          </a:blip>
          <a:stretch>
            <a:fillRect/>
          </a:stretch>
        </p:blipFill>
        <p:spPr>
          <a:xfrm>
            <a:off x="1880050" y="2018791"/>
            <a:ext cx="1159550" cy="460547"/>
          </a:xfrm>
          <a:prstGeom prst="rect">
            <a:avLst/>
          </a:prstGeom>
          <a:noFill/>
          <a:ln>
            <a:noFill/>
          </a:ln>
        </p:spPr>
      </p:pic>
      <p:pic>
        <p:nvPicPr>
          <p:cNvPr id="101" name="Google Shape;101;p18"/>
          <p:cNvPicPr preferRelativeResize="0"/>
          <p:nvPr/>
        </p:nvPicPr>
        <p:blipFill>
          <a:blip r:embed="rId7">
            <a:alphaModFix/>
          </a:blip>
          <a:stretch>
            <a:fillRect/>
          </a:stretch>
        </p:blipFill>
        <p:spPr>
          <a:xfrm>
            <a:off x="3207373" y="1295751"/>
            <a:ext cx="1364626" cy="668525"/>
          </a:xfrm>
          <a:prstGeom prst="rect">
            <a:avLst/>
          </a:prstGeom>
          <a:noFill/>
          <a:ln>
            <a:noFill/>
          </a:ln>
        </p:spPr>
      </p:pic>
      <p:pic>
        <p:nvPicPr>
          <p:cNvPr id="102" name="Google Shape;102;p18"/>
          <p:cNvPicPr preferRelativeResize="0"/>
          <p:nvPr/>
        </p:nvPicPr>
        <p:blipFill>
          <a:blip r:embed="rId8">
            <a:alphaModFix/>
          </a:blip>
          <a:stretch>
            <a:fillRect/>
          </a:stretch>
        </p:blipFill>
        <p:spPr>
          <a:xfrm>
            <a:off x="4945925" y="1905000"/>
            <a:ext cx="1445876" cy="668525"/>
          </a:xfrm>
          <a:prstGeom prst="rect">
            <a:avLst/>
          </a:prstGeom>
          <a:noFill/>
          <a:ln>
            <a:noFill/>
          </a:ln>
        </p:spPr>
      </p:pic>
      <p:pic>
        <p:nvPicPr>
          <p:cNvPr id="103" name="Google Shape;103;p18"/>
          <p:cNvPicPr preferRelativeResize="0"/>
          <p:nvPr/>
        </p:nvPicPr>
        <p:blipFill>
          <a:blip r:embed="rId9">
            <a:alphaModFix/>
          </a:blip>
          <a:stretch>
            <a:fillRect/>
          </a:stretch>
        </p:blipFill>
        <p:spPr>
          <a:xfrm>
            <a:off x="6954676" y="1202789"/>
            <a:ext cx="1364625" cy="630943"/>
          </a:xfrm>
          <a:prstGeom prst="rect">
            <a:avLst/>
          </a:prstGeom>
          <a:noFill/>
          <a:ln>
            <a:noFill/>
          </a:ln>
        </p:spPr>
      </p:pic>
      <p:pic>
        <p:nvPicPr>
          <p:cNvPr id="104" name="Google Shape;104;p18"/>
          <p:cNvPicPr preferRelativeResize="0"/>
          <p:nvPr/>
        </p:nvPicPr>
        <p:blipFill>
          <a:blip r:embed="rId10">
            <a:alphaModFix/>
          </a:blip>
          <a:stretch>
            <a:fillRect/>
          </a:stretch>
        </p:blipFill>
        <p:spPr>
          <a:xfrm>
            <a:off x="7756425" y="2018798"/>
            <a:ext cx="1445874" cy="70183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pic>
        <p:nvPicPr>
          <p:cNvPr id="109" name="Google Shape;109;p19"/>
          <p:cNvPicPr preferRelativeResize="0"/>
          <p:nvPr/>
        </p:nvPicPr>
        <p:blipFill rotWithShape="1">
          <a:blip r:embed="rId3">
            <a:alphaModFix/>
          </a:blip>
          <a:srcRect b="14117" l="0" r="0" t="10141"/>
          <a:stretch/>
        </p:blipFill>
        <p:spPr>
          <a:xfrm>
            <a:off x="530400" y="814475"/>
            <a:ext cx="8083226" cy="4329024"/>
          </a:xfrm>
          <a:prstGeom prst="rect">
            <a:avLst/>
          </a:prstGeom>
          <a:noFill/>
          <a:ln>
            <a:noFill/>
          </a:ln>
        </p:spPr>
      </p:pic>
      <p:pic>
        <p:nvPicPr>
          <p:cNvPr id="110" name="Google Shape;110;p19"/>
          <p:cNvPicPr preferRelativeResize="0"/>
          <p:nvPr/>
        </p:nvPicPr>
        <p:blipFill rotWithShape="1">
          <a:blip r:embed="rId4">
            <a:alphaModFix/>
          </a:blip>
          <a:srcRect b="0" l="0" r="0" t="0"/>
          <a:stretch/>
        </p:blipFill>
        <p:spPr>
          <a:xfrm>
            <a:off x="-1400352" y="214636"/>
            <a:ext cx="5972350" cy="779400"/>
          </a:xfrm>
          <a:prstGeom prst="rect">
            <a:avLst/>
          </a:prstGeom>
          <a:noFill/>
          <a:ln>
            <a:noFill/>
          </a:ln>
        </p:spPr>
      </p:pic>
      <p:sp>
        <p:nvSpPr>
          <p:cNvPr id="111" name="Google Shape;111;p19"/>
          <p:cNvSpPr txBox="1"/>
          <p:nvPr>
            <p:ph type="title"/>
          </p:nvPr>
        </p:nvSpPr>
        <p:spPr>
          <a:xfrm>
            <a:off x="311700" y="31798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Un degré, ça change tout</a:t>
            </a:r>
            <a:endParaRPr b="1">
              <a:latin typeface="Calibri"/>
              <a:ea typeface="Calibri"/>
              <a:cs typeface="Calibri"/>
              <a:sym typeface="Calibri"/>
            </a:endParaRPr>
          </a:p>
        </p:txBody>
      </p:sp>
      <p:pic>
        <p:nvPicPr>
          <p:cNvPr id="112" name="Google Shape;112;p19"/>
          <p:cNvPicPr preferRelativeResize="0"/>
          <p:nvPr/>
        </p:nvPicPr>
        <p:blipFill>
          <a:blip r:embed="rId5">
            <a:alphaModFix/>
          </a:blip>
          <a:stretch>
            <a:fillRect/>
          </a:stretch>
        </p:blipFill>
        <p:spPr>
          <a:xfrm>
            <a:off x="5745423" y="994023"/>
            <a:ext cx="2345570" cy="1051625"/>
          </a:xfrm>
          <a:prstGeom prst="rect">
            <a:avLst/>
          </a:prstGeom>
          <a:noFill/>
          <a:ln>
            <a:noFill/>
          </a:ln>
        </p:spPr>
      </p:pic>
      <p:pic>
        <p:nvPicPr>
          <p:cNvPr id="113" name="Google Shape;113;p19"/>
          <p:cNvPicPr preferRelativeResize="0"/>
          <p:nvPr/>
        </p:nvPicPr>
        <p:blipFill>
          <a:blip r:embed="rId6">
            <a:alphaModFix/>
          </a:blip>
          <a:stretch>
            <a:fillRect/>
          </a:stretch>
        </p:blipFill>
        <p:spPr>
          <a:xfrm>
            <a:off x="2291302" y="4091875"/>
            <a:ext cx="3891724" cy="10516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pic>
        <p:nvPicPr>
          <p:cNvPr id="118" name="Google Shape;118;p20"/>
          <p:cNvPicPr preferRelativeResize="0"/>
          <p:nvPr/>
        </p:nvPicPr>
        <p:blipFill rotWithShape="1">
          <a:blip r:embed="rId3">
            <a:alphaModFix/>
          </a:blip>
          <a:srcRect b="17757" l="52196" r="0" t="44249"/>
          <a:stretch/>
        </p:blipFill>
        <p:spPr>
          <a:xfrm>
            <a:off x="4896150" y="1402548"/>
            <a:ext cx="1851600" cy="1448979"/>
          </a:xfrm>
          <a:prstGeom prst="rect">
            <a:avLst/>
          </a:prstGeom>
          <a:noFill/>
          <a:ln>
            <a:noFill/>
          </a:ln>
        </p:spPr>
      </p:pic>
      <p:pic>
        <p:nvPicPr>
          <p:cNvPr id="119" name="Google Shape;119;p20"/>
          <p:cNvPicPr preferRelativeResize="0"/>
          <p:nvPr/>
        </p:nvPicPr>
        <p:blipFill rotWithShape="1">
          <a:blip r:embed="rId4">
            <a:alphaModFix/>
          </a:blip>
          <a:srcRect b="0" l="0" r="0" t="0"/>
          <a:stretch/>
        </p:blipFill>
        <p:spPr>
          <a:xfrm>
            <a:off x="-79300" y="222616"/>
            <a:ext cx="4424348" cy="779400"/>
          </a:xfrm>
          <a:prstGeom prst="rect">
            <a:avLst/>
          </a:prstGeom>
          <a:noFill/>
          <a:ln>
            <a:noFill/>
          </a:ln>
        </p:spPr>
      </p:pic>
      <p:sp>
        <p:nvSpPr>
          <p:cNvPr id="120" name="Google Shape;120;p20"/>
          <p:cNvSpPr txBox="1"/>
          <p:nvPr>
            <p:ph type="title"/>
          </p:nvPr>
        </p:nvSpPr>
        <p:spPr>
          <a:xfrm>
            <a:off x="311700" y="306841"/>
            <a:ext cx="8520600" cy="5727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Refroidissons la planète!</a:t>
            </a:r>
            <a:endParaRPr b="1">
              <a:latin typeface="Calibri"/>
              <a:ea typeface="Calibri"/>
              <a:cs typeface="Calibri"/>
              <a:sym typeface="Calibri"/>
            </a:endParaRPr>
          </a:p>
        </p:txBody>
      </p:sp>
      <p:sp>
        <p:nvSpPr>
          <p:cNvPr id="121" name="Google Shape;121;p20"/>
          <p:cNvSpPr txBox="1"/>
          <p:nvPr/>
        </p:nvSpPr>
        <p:spPr>
          <a:xfrm>
            <a:off x="2681500" y="1890475"/>
            <a:ext cx="1851600" cy="841800"/>
          </a:xfrm>
          <a:prstGeom prst="rect">
            <a:avLst/>
          </a:prstGeom>
          <a:solidFill>
            <a:srgbClr val="FFF2CC"/>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Comment</a:t>
            </a:r>
            <a:endParaRPr b="1">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pouvons-nous</a:t>
            </a:r>
            <a:endParaRPr b="1">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refroidir la Terre?</a:t>
            </a:r>
            <a:endParaRPr b="1">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b="1">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22" name="Google Shape;122;p20"/>
          <p:cNvSpPr txBox="1"/>
          <p:nvPr/>
        </p:nvSpPr>
        <p:spPr>
          <a:xfrm>
            <a:off x="6876750" y="1709375"/>
            <a:ext cx="2136300" cy="841800"/>
          </a:xfrm>
          <a:prstGeom prst="rect">
            <a:avLst/>
          </a:prstGeom>
          <a:solidFill>
            <a:srgbClr val="FFF2CC"/>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Comment pouvons-nous protéger l’eau douce ou en recueillir davantage?</a:t>
            </a:r>
            <a:endParaRPr b="1">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b="1">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23" name="Google Shape;123;p20"/>
          <p:cNvSpPr txBox="1"/>
          <p:nvPr/>
        </p:nvSpPr>
        <p:spPr>
          <a:xfrm>
            <a:off x="2580150" y="1002025"/>
            <a:ext cx="3192900" cy="82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En Californie, les routes sont peintes en blanc, parce que les couleurs sombres</a:t>
            </a:r>
            <a:endParaRPr>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emmagasinent plus de chaleur!</a:t>
            </a:r>
            <a:endParaRPr>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400"/>
              <a:buFont typeface="Arial"/>
              <a:buNone/>
            </a:pPr>
            <a:r>
              <a:t/>
            </a:r>
            <a:endParaRPr>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24" name="Google Shape;124;p20"/>
          <p:cNvSpPr txBox="1"/>
          <p:nvPr/>
        </p:nvSpPr>
        <p:spPr>
          <a:xfrm>
            <a:off x="6876742" y="674251"/>
            <a:ext cx="2136300" cy="106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latin typeface="Calibri"/>
                <a:ea typeface="Calibri"/>
                <a:cs typeface="Calibri"/>
                <a:sym typeface="Calibri"/>
              </a:rPr>
              <a:t>Le WaterSeer est une</a:t>
            </a:r>
            <a:endParaRPr>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a:latin typeface="Calibri"/>
                <a:ea typeface="Calibri"/>
                <a:cs typeface="Calibri"/>
                <a:sym typeface="Calibri"/>
              </a:rPr>
              <a:t>invention qui permet de</a:t>
            </a:r>
            <a:endParaRPr>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a:latin typeface="Calibri"/>
                <a:ea typeface="Calibri"/>
                <a:cs typeface="Calibri"/>
                <a:sym typeface="Calibri"/>
              </a:rPr>
              <a:t>recueillir l’eau directement</a:t>
            </a:r>
            <a:endParaRPr>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a:latin typeface="Calibri"/>
                <a:ea typeface="Calibri"/>
                <a:cs typeface="Calibri"/>
                <a:sym typeface="Calibri"/>
              </a:rPr>
              <a:t>de l’atmosphère.</a:t>
            </a:r>
            <a:endParaRPr>
              <a:latin typeface="Calibri"/>
              <a:ea typeface="Calibri"/>
              <a:cs typeface="Calibri"/>
              <a:sym typeface="Calibri"/>
            </a:endParaRPr>
          </a:p>
          <a:p>
            <a:pPr indent="0" lvl="0" marL="0" rtl="0" algn="l">
              <a:spcBef>
                <a:spcPts val="0"/>
              </a:spcBef>
              <a:spcAft>
                <a:spcPts val="0"/>
              </a:spcAft>
              <a:buClr>
                <a:srgbClr val="000000"/>
              </a:buClr>
              <a:buSzPts val="1400"/>
              <a:buFont typeface="Arial"/>
              <a:buNone/>
            </a:pPr>
            <a:r>
              <a:t/>
            </a:r>
            <a:endParaRPr>
              <a:latin typeface="Calibri"/>
              <a:ea typeface="Calibri"/>
              <a:cs typeface="Calibri"/>
              <a:sym typeface="Calibri"/>
            </a:endParaRPr>
          </a:p>
          <a:p>
            <a:pPr indent="0" lvl="0" marL="0" rtl="0" algn="l">
              <a:spcBef>
                <a:spcPts val="0"/>
              </a:spcBef>
              <a:spcAft>
                <a:spcPts val="0"/>
              </a:spcAft>
              <a:buNone/>
            </a:pPr>
            <a:r>
              <a:t/>
            </a:r>
            <a:endParaRPr/>
          </a:p>
        </p:txBody>
      </p:sp>
      <p:sp>
        <p:nvSpPr>
          <p:cNvPr id="125" name="Google Shape;125;p20"/>
          <p:cNvSpPr txBox="1"/>
          <p:nvPr/>
        </p:nvSpPr>
        <p:spPr>
          <a:xfrm>
            <a:off x="311700" y="3090325"/>
            <a:ext cx="1763400" cy="921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Si vous laissez couler</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l’eau du robinet</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pendant deux</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minutes, deux fois</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par jour, lorsque vous</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vous brossez les</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dents, vous utilisez</a:t>
            </a:r>
            <a:endParaRPr>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24 litres d’eau!</a:t>
            </a:r>
            <a:endParaRPr>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a:latin typeface="Calibri"/>
              <a:ea typeface="Calibri"/>
              <a:cs typeface="Calibri"/>
              <a:sym typeface="Calibri"/>
            </a:endParaRPr>
          </a:p>
        </p:txBody>
      </p:sp>
      <p:sp>
        <p:nvSpPr>
          <p:cNvPr id="126" name="Google Shape;126;p20"/>
          <p:cNvSpPr txBox="1"/>
          <p:nvPr/>
        </p:nvSpPr>
        <p:spPr>
          <a:xfrm>
            <a:off x="2324075" y="4084000"/>
            <a:ext cx="2031900" cy="841800"/>
          </a:xfrm>
          <a:prstGeom prst="rect">
            <a:avLst/>
          </a:prstGeom>
          <a:solidFill>
            <a:srgbClr val="FFF2CC"/>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latin typeface="Calibri"/>
                <a:ea typeface="Calibri"/>
                <a:cs typeface="Calibri"/>
                <a:sym typeface="Calibri"/>
              </a:rPr>
              <a:t>Comment pouvons-nous utiliser moins d’eau chaque jour?</a:t>
            </a:r>
            <a:endParaRPr b="1">
              <a:latin typeface="Calibri"/>
              <a:ea typeface="Calibri"/>
              <a:cs typeface="Calibri"/>
              <a:sym typeface="Calibri"/>
            </a:endParaRPr>
          </a:p>
          <a:p>
            <a:pPr indent="0" lvl="0" marL="0" rtl="0" algn="l">
              <a:spcBef>
                <a:spcPts val="0"/>
              </a:spcBef>
              <a:spcAft>
                <a:spcPts val="0"/>
              </a:spcAft>
              <a:buNone/>
            </a:pPr>
            <a:r>
              <a:t/>
            </a:r>
            <a:endParaRPr b="1">
              <a:latin typeface="Calibri"/>
              <a:ea typeface="Calibri"/>
              <a:cs typeface="Calibri"/>
              <a:sym typeface="Calibri"/>
            </a:endParaRPr>
          </a:p>
          <a:p>
            <a:pPr indent="0" lvl="0" marL="0" rtl="0" algn="l">
              <a:spcBef>
                <a:spcPts val="0"/>
              </a:spcBef>
              <a:spcAft>
                <a:spcPts val="0"/>
              </a:spcAft>
              <a:buNone/>
            </a:pPr>
            <a:r>
              <a:t/>
            </a:r>
            <a:endParaRPr/>
          </a:p>
        </p:txBody>
      </p:sp>
      <p:sp>
        <p:nvSpPr>
          <p:cNvPr id="127" name="Google Shape;127;p20"/>
          <p:cNvSpPr txBox="1"/>
          <p:nvPr/>
        </p:nvSpPr>
        <p:spPr>
          <a:xfrm>
            <a:off x="4819950" y="4011625"/>
            <a:ext cx="3370500" cy="57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en-GB">
                <a:latin typeface="Calibri"/>
                <a:ea typeface="Calibri"/>
                <a:cs typeface="Calibri"/>
                <a:sym typeface="Calibri"/>
              </a:rPr>
              <a:t>Un seul ouragan de taille normale produit 200 fois plus d’énergie électrique que celle qu’on utilise sur toute la planète en une seule journée!!!!</a:t>
            </a:r>
            <a:endParaRPr>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a:latin typeface="Calibri"/>
              <a:ea typeface="Calibri"/>
              <a:cs typeface="Calibri"/>
              <a:sym typeface="Calibri"/>
            </a:endParaRPr>
          </a:p>
        </p:txBody>
      </p:sp>
      <p:sp>
        <p:nvSpPr>
          <p:cNvPr id="128" name="Google Shape;128;p20"/>
          <p:cNvSpPr txBox="1"/>
          <p:nvPr/>
        </p:nvSpPr>
        <p:spPr>
          <a:xfrm>
            <a:off x="4819950" y="2860375"/>
            <a:ext cx="1851600" cy="1066200"/>
          </a:xfrm>
          <a:prstGeom prst="rect">
            <a:avLst/>
          </a:prstGeom>
          <a:solidFill>
            <a:srgbClr val="FFF2CC"/>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Pouvons-nous utiliser</a:t>
            </a:r>
            <a:endParaRPr b="1">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les phénomènes</a:t>
            </a:r>
            <a:endParaRPr b="1">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météorologiques pour</a:t>
            </a:r>
            <a:endParaRPr b="1">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aider la planète?</a:t>
            </a:r>
            <a:endParaRPr b="1">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400"/>
              <a:buFont typeface="Arial"/>
              <a:buNone/>
            </a:pPr>
            <a:r>
              <a:t/>
            </a:r>
            <a:endParaRPr b="1">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pic>
        <p:nvPicPr>
          <p:cNvPr id="129" name="Google Shape;129;p20"/>
          <p:cNvPicPr preferRelativeResize="0"/>
          <p:nvPr/>
        </p:nvPicPr>
        <p:blipFill rotWithShape="1">
          <a:blip r:embed="rId5">
            <a:alphaModFix/>
          </a:blip>
          <a:srcRect b="32558" l="0" r="51193" t="30614"/>
          <a:stretch/>
        </p:blipFill>
        <p:spPr>
          <a:xfrm>
            <a:off x="6928976" y="2860375"/>
            <a:ext cx="1525801" cy="1151252"/>
          </a:xfrm>
          <a:prstGeom prst="rect">
            <a:avLst/>
          </a:prstGeom>
          <a:noFill/>
          <a:ln>
            <a:noFill/>
          </a:ln>
        </p:spPr>
      </p:pic>
      <p:pic>
        <p:nvPicPr>
          <p:cNvPr id="130" name="Google Shape;130;p20"/>
          <p:cNvPicPr preferRelativeResize="0"/>
          <p:nvPr/>
        </p:nvPicPr>
        <p:blipFill rotWithShape="1">
          <a:blip r:embed="rId6">
            <a:alphaModFix/>
          </a:blip>
          <a:srcRect b="45992" l="7793" r="46174" t="17985"/>
          <a:stretch/>
        </p:blipFill>
        <p:spPr>
          <a:xfrm>
            <a:off x="313850" y="1127625"/>
            <a:ext cx="2367652" cy="1852800"/>
          </a:xfrm>
          <a:prstGeom prst="rect">
            <a:avLst/>
          </a:prstGeom>
          <a:noFill/>
          <a:ln>
            <a:noFill/>
          </a:ln>
        </p:spPr>
      </p:pic>
      <p:pic>
        <p:nvPicPr>
          <p:cNvPr id="131" name="Google Shape;131;p20"/>
          <p:cNvPicPr preferRelativeResize="0"/>
          <p:nvPr/>
        </p:nvPicPr>
        <p:blipFill rotWithShape="1">
          <a:blip r:embed="rId7">
            <a:alphaModFix/>
          </a:blip>
          <a:srcRect b="52903" l="53968" r="11143" t="7452"/>
          <a:stretch/>
        </p:blipFill>
        <p:spPr>
          <a:xfrm>
            <a:off x="2665400" y="2797800"/>
            <a:ext cx="1132078" cy="128632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pic>
        <p:nvPicPr>
          <p:cNvPr id="136" name="Google Shape;136;p21"/>
          <p:cNvPicPr preferRelativeResize="0"/>
          <p:nvPr/>
        </p:nvPicPr>
        <p:blipFill rotWithShape="1">
          <a:blip r:embed="rId3">
            <a:alphaModFix/>
          </a:blip>
          <a:srcRect b="0" l="0" r="0" t="29083"/>
          <a:stretch/>
        </p:blipFill>
        <p:spPr>
          <a:xfrm>
            <a:off x="2047475" y="1136325"/>
            <a:ext cx="6935676" cy="3800800"/>
          </a:xfrm>
          <a:prstGeom prst="rect">
            <a:avLst/>
          </a:prstGeom>
          <a:noFill/>
          <a:ln>
            <a:noFill/>
          </a:ln>
        </p:spPr>
      </p:pic>
      <p:sp>
        <p:nvSpPr>
          <p:cNvPr id="137" name="Google Shape;137;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Time for a rain check </a:t>
            </a:r>
            <a:r>
              <a:rPr lang="en-GB">
                <a:solidFill>
                  <a:srgbClr val="FF0000"/>
                </a:solidFill>
              </a:rPr>
              <a:t> </a:t>
            </a:r>
            <a:endParaRPr>
              <a:solidFill>
                <a:srgbClr val="FF0000"/>
              </a:solidFill>
            </a:endParaRPr>
          </a:p>
        </p:txBody>
      </p:sp>
      <p:pic>
        <p:nvPicPr>
          <p:cNvPr id="138" name="Google Shape;138;p21"/>
          <p:cNvPicPr preferRelativeResize="0"/>
          <p:nvPr/>
        </p:nvPicPr>
        <p:blipFill rotWithShape="1">
          <a:blip r:embed="rId4">
            <a:alphaModFix/>
          </a:blip>
          <a:srcRect b="0" l="0" r="0" t="0"/>
          <a:stretch/>
        </p:blipFill>
        <p:spPr>
          <a:xfrm>
            <a:off x="-108200" y="234500"/>
            <a:ext cx="4680200" cy="779400"/>
          </a:xfrm>
          <a:prstGeom prst="rect">
            <a:avLst/>
          </a:prstGeom>
          <a:noFill/>
          <a:ln>
            <a:noFill/>
          </a:ln>
        </p:spPr>
      </p:pic>
      <p:sp>
        <p:nvSpPr>
          <p:cNvPr id="139" name="Google Shape;139;p21"/>
          <p:cNvSpPr txBox="1"/>
          <p:nvPr/>
        </p:nvSpPr>
        <p:spPr>
          <a:xfrm>
            <a:off x="246775" y="334100"/>
            <a:ext cx="48969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lang="en-GB" sz="2800">
                <a:latin typeface="Calibri"/>
                <a:ea typeface="Calibri"/>
                <a:cs typeface="Calibri"/>
                <a:sym typeface="Calibri"/>
              </a:rPr>
              <a:t>Réduisons le gaspillage</a:t>
            </a:r>
            <a:endParaRPr b="1" i="0" sz="2800" u="none" cap="none" strike="noStrike">
              <a:solidFill>
                <a:srgbClr val="000000"/>
              </a:solidFill>
              <a:latin typeface="Calibri"/>
              <a:ea typeface="Calibri"/>
              <a:cs typeface="Calibri"/>
              <a:sym typeface="Calibri"/>
            </a:endParaRPr>
          </a:p>
        </p:txBody>
      </p:sp>
      <p:pic>
        <p:nvPicPr>
          <p:cNvPr descr="A close up of a logo  Description automatically generated" id="140" name="Google Shape;140;p21"/>
          <p:cNvPicPr preferRelativeResize="0"/>
          <p:nvPr/>
        </p:nvPicPr>
        <p:blipFill rotWithShape="1">
          <a:blip r:embed="rId5">
            <a:alphaModFix/>
          </a:blip>
          <a:srcRect b="0" l="0" r="0" t="0"/>
          <a:stretch/>
        </p:blipFill>
        <p:spPr>
          <a:xfrm>
            <a:off x="5047976" y="491976"/>
            <a:ext cx="1400075" cy="478794"/>
          </a:xfrm>
          <a:prstGeom prst="rect">
            <a:avLst/>
          </a:prstGeom>
          <a:noFill/>
          <a:ln>
            <a:noFill/>
          </a:ln>
        </p:spPr>
      </p:pic>
      <p:sp>
        <p:nvSpPr>
          <p:cNvPr id="141" name="Google Shape;141;p21"/>
          <p:cNvSpPr txBox="1"/>
          <p:nvPr/>
        </p:nvSpPr>
        <p:spPr>
          <a:xfrm>
            <a:off x="311700" y="1243475"/>
            <a:ext cx="1845600" cy="211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Il y a beaucoup de choses que nous pouvons faire pour contribuer à garder la température plus </a:t>
            </a:r>
            <a:r>
              <a:rPr lang="en-GB">
                <a:solidFill>
                  <a:schemeClr val="dk1"/>
                </a:solidFill>
                <a:latin typeface="Calibri"/>
                <a:ea typeface="Calibri"/>
                <a:cs typeface="Calibri"/>
                <a:sym typeface="Calibri"/>
              </a:rPr>
              <a:t>fraiche</a:t>
            </a:r>
            <a:r>
              <a:rPr lang="en-GB">
                <a:solidFill>
                  <a:schemeClr val="dk1"/>
                </a:solidFill>
                <a:latin typeface="Calibri"/>
                <a:ea typeface="Calibri"/>
                <a:cs typeface="Calibri"/>
                <a:sym typeface="Calibri"/>
              </a:rPr>
              <a:t> sur la Terre. On peut, par exemple, réduire la pollution et le gaspillage chaque jour en posant de petits et de grands gestes. Qu’en</a:t>
            </a:r>
            <a:endParaRPr>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dites-vous?</a:t>
            </a:r>
            <a:endParaRPr>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6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latin typeface="Calibri"/>
              <a:ea typeface="Calibri"/>
              <a:cs typeface="Calibri"/>
              <a:sym typeface="Calibri"/>
            </a:endParaRPr>
          </a:p>
        </p:txBody>
      </p:sp>
      <p:pic>
        <p:nvPicPr>
          <p:cNvPr id="142" name="Google Shape;142;p21"/>
          <p:cNvPicPr preferRelativeResize="0"/>
          <p:nvPr/>
        </p:nvPicPr>
        <p:blipFill>
          <a:blip r:embed="rId6">
            <a:alphaModFix/>
          </a:blip>
          <a:stretch>
            <a:fillRect/>
          </a:stretch>
        </p:blipFill>
        <p:spPr>
          <a:xfrm>
            <a:off x="7583076" y="158300"/>
            <a:ext cx="1400075" cy="438155"/>
          </a:xfrm>
          <a:prstGeom prst="rect">
            <a:avLst/>
          </a:prstGeom>
          <a:noFill/>
          <a:ln>
            <a:noFill/>
          </a:ln>
        </p:spPr>
      </p:pic>
      <p:sp>
        <p:nvSpPr>
          <p:cNvPr id="143" name="Google Shape;143;p21"/>
          <p:cNvSpPr/>
          <p:nvPr/>
        </p:nvSpPr>
        <p:spPr>
          <a:xfrm>
            <a:off x="2051500" y="1017725"/>
            <a:ext cx="1714500" cy="192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