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4"/>
  </p:normalViewPr>
  <p:slideViewPr>
    <p:cSldViewPr snapToGrid="0" snapToObjects="1">
      <p:cViewPr varScale="1">
        <p:scale>
          <a:sx n="104" d="100"/>
          <a:sy n="104" d="100"/>
        </p:scale>
        <p:origin x="89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CA"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arctic.uoguelph.ca/cpl/organisms/fish/frames_comm/bristlefr.ht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unesdoc.unesco.org/ark:/48223/pf0000247898_fr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nserc-crsng.gc.ca/index_fra.asp"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www.youtube.com/watch?v=Icuei2f2e2g"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Cet exposé présente le défi des Petits Inventeurs Mission : Protégeons nos océans, lancé par le CRSNG en partenariat avec l’UNESCO.</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Il s’adresse à tous les élèves du Canada. Il peut être adapté par les enseignants pour répondre aux besoins de leurs élèves du primaire et du secondaire. Le contenu pour les élèves ayant des capacités supérieures est présenté en bleu dans la section Commentaires des diapositives.</a:t>
            </a:r>
            <a:endParaRPr sz="1000" b="0"/>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La vie est partout dans l’océan!</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Tout comme nous avons des habitats différents avec des créatures vivantes différentes sur terre, l’océan abrite des habitats pour de nombreuses créatures vivantes différentes. </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Plage/rivages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Presque toutes les espèces trouvent que le bord de mer est un endroit irrésistible pour vivre – mammifères (nous y compris!), oiseaux, crustacés, mollusques et bien d’autres choisissent de s’y installer, malgré les marées, la pollution et les prédateurs!</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Zone d’ensoleillement</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Étant donné que la température de l’eau est relativement chaude et qu’il y a beaucoup de lumière, elle est parfaite pour toutes sortes de plantes marines comme le phytoplancton (le principal producteur de notre oxygène!) et les algues, fournissant une nourriture essentielle pour la plupart des créatures marines comme les requins, les tortues, les otaries, les thons, les raies et plus encore. Mais il n’y a pas beaucoup d’endroits pour se cacher...</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Zone crépusculaire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Plus on va en profondeur, plus la pression de l’eau augmente. De plus, comme nous sommes plus loin du soleil, la température baisse et il n’y a pas de photosynthèse, ce qui veut dire qu’il n’y a pas de plantes. Des créatures comme la pieuvre ou le calmar géant se sont adaptées en ayant des corps minces, de grands yeux ou des couleurs foncées pour se camoufler.</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Zone de minuit</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Dans cette zone, il n’y a pas de lumière et la pression de l’eau est si forte que les humains ne peuvent y aller en toute sécurité. Il y a peu de nourriture, donc les créatures ont dû s’adapter en ralentissant leur métabolisme et en se nourrissant de débris.</a:t>
            </a:r>
            <a:endParaRPr sz="1000" b="0"/>
          </a:p>
          <a:p>
            <a:pPr marL="0" lvl="0" indent="0" algn="l" rtl="0">
              <a:spcBef>
                <a:spcPts val="0"/>
              </a:spcBef>
              <a:spcAft>
                <a:spcPts val="0"/>
              </a:spcAft>
              <a:buNone/>
            </a:pPr>
            <a:br>
              <a:rPr lang="fr-CA" sz="1000" b="0"/>
            </a:br>
            <a:endParaRPr sz="1000">
              <a:latin typeface="Arial"/>
              <a:ea typeface="Arial"/>
              <a:cs typeface="Arial"/>
              <a:sym typeface="Arial"/>
            </a:endParaRPr>
          </a:p>
        </p:txBody>
      </p:sp>
      <p:sp>
        <p:nvSpPr>
          <p:cNvPr id="178" name="Google Shape;178;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Chaque être vivant est en évolution constante pour trouver les attributs parfaits qui lui permettront de survivre dans son environnement. Chaque solution est créée par la nature – qui trouve continuellement des moyens de résoudre des problèmes... L’évolution est une invention au ralenti!</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récifs coralliens sont l’habitat de diverses espèces.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calmars ont développé de l’encre noire pour se cacher en cas d’attaque!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poissons nagent en bancs pour économiser de l’énergie.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Beaucoup d’inventions ont été inspirées de la nature. Par exemple, la conception des sous-marins est inspirée de la forme des baleines; la conception des sonars et des radars est inspirée de la compréhension du moyen de communication des dauphins. Même des inventions telles que les ventouses ont été inspirées de l’observation des tentacules de pieuvre!</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Saviez-vous qu’il y a aussi des récifs coralliens d’eau froide au large de la côte de la Colombie-Britannique? </a:t>
            </a:r>
            <a:endParaRPr sz="1000" b="0"/>
          </a:p>
          <a:p>
            <a:pPr marL="0" lvl="0" indent="0" algn="l" rtl="0">
              <a:spcBef>
                <a:spcPts val="0"/>
              </a:spcBef>
              <a:spcAft>
                <a:spcPts val="0"/>
              </a:spcAft>
              <a:buNone/>
            </a:pPr>
            <a:br>
              <a:rPr lang="fr-CA" sz="1000" b="0"/>
            </a:br>
            <a:br>
              <a:rPr lang="fr-CA" sz="1000" b="0"/>
            </a:br>
            <a:endParaRPr sz="1000" b="1">
              <a:latin typeface="Arial"/>
              <a:ea typeface="Arial"/>
              <a:cs typeface="Arial"/>
              <a:sym typeface="Arial"/>
            </a:endParaRPr>
          </a:p>
        </p:txBody>
      </p:sp>
      <p:sp>
        <p:nvSpPr>
          <p:cNvPr id="188" name="Google Shape;18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Vous pouvez utiliser le profileur océanique pour rechercher plus d’information sur les créatures marines ou d’autres habitants de la mer!</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cyclothone est le vertébré le plus abondant de la planète. À titre de comparaison, il y a 24 milliards de poulets sur terre, mais des centaines de mille milliards de cyclothones! Cependant, nous savons très peu de choses à son sujet, car l’espèce ne survit pas en captivité.</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REF</a:t>
            </a:r>
            <a:endParaRPr sz="1000" b="0"/>
          </a:p>
          <a:p>
            <a:pPr marL="0" lvl="0" indent="0" algn="l" rtl="0">
              <a:spcBef>
                <a:spcPts val="0"/>
              </a:spcBef>
              <a:spcAft>
                <a:spcPts val="0"/>
              </a:spcAft>
              <a:buNone/>
            </a:pPr>
            <a:r>
              <a:rPr lang="fr-CA" sz="1200" b="0" i="1" u="sng" strike="noStrike">
                <a:solidFill>
                  <a:schemeClr val="hlink"/>
                </a:solidFill>
                <a:latin typeface="Calibri"/>
                <a:ea typeface="Calibri"/>
                <a:cs typeface="Calibri"/>
                <a:sym typeface="Calibri"/>
                <a:hlinkClick r:id="rId3"/>
              </a:rPr>
              <a:t>https://ogsl.ca/app-guidespeces/species.jsp?id=87&amp;lg=fr</a:t>
            </a:r>
            <a:endParaRPr sz="1000" b="0"/>
          </a:p>
          <a:p>
            <a:pPr marL="0" lvl="0" indent="0" algn="l" rtl="0">
              <a:spcBef>
                <a:spcPts val="0"/>
              </a:spcBef>
              <a:spcAft>
                <a:spcPts val="0"/>
              </a:spcAft>
              <a:buNone/>
            </a:pPr>
            <a:br>
              <a:rPr lang="fr-CA" sz="1000"/>
            </a:br>
            <a:endParaRPr sz="1000">
              <a:latin typeface="Arial"/>
              <a:ea typeface="Arial"/>
              <a:cs typeface="Arial"/>
              <a:sym typeface="Arial"/>
            </a:endParaRPr>
          </a:p>
        </p:txBody>
      </p:sp>
      <p:sp>
        <p:nvSpPr>
          <p:cNvPr id="197" name="Google Shape;197;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En plus d’être la source de la vie et de produire de l’oxygène, l’océan est essentiel aux humains pour vivre, même dans les plaines. Plus de 3,5 milliards de personnes dépendent de la nourriture de l’océan pour vivre et même pour fabriquer des médicaments (antibactériens, antibiotiques et même des médicaments contre le cancer). Dans le Nord du Canada, le lien est étroit entre la communauté inuite et l’océan pour la nourriture, le transport et de nombreux autres aspects de la vie.</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(couleur secondaire)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océans jouent un rôle important en ce qui concerne le contrôle météorologique, le rafraichissement de la planète et l’absorption du dioxyde de carbone. Ils sont au cœur du cycle de l’eau et ils jouent un rôle dans le recyclage de l’eau douce que nous buvons tous les jours.</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Les océans servent pour 90 % du transport commercial. De plus, des câbles les traversent pour qu’Internet soit vraiment mondial! Pour certaines collectivités du Nord du Canada, l’expédition par barge est l’un des principaux moyens d’obtenir des fournitures comme du carburant, des voitures et d’autres gros articles.</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Les vagues et les marées peuvent servir pour créer de l’énergie renouvelable, ce qui est essentiel alors que nous nous éloignons des combustibles fossiles comme le gaz et le charbon.</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Pour finir, nous aimons les océans pour tout le plaisir et la beauté qu’ils nous donnent. Aller à la plage, n’est-ce pas ce dont nous sommes nombreux à rêver? En fait, les médecins commencent même à prescrire des promenades dans la nature pour améliorer le bien-être des gens!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REF </a:t>
            </a:r>
            <a:endParaRPr sz="1000" b="0"/>
          </a:p>
          <a:p>
            <a:pPr marL="0" lvl="0" indent="0" algn="l" rtl="0">
              <a:spcBef>
                <a:spcPts val="0"/>
              </a:spcBef>
              <a:spcAft>
                <a:spcPts val="0"/>
              </a:spcAft>
              <a:buNone/>
            </a:pPr>
            <a:r>
              <a:rPr lang="fr-CA" sz="1200" b="0" i="0" u="sng">
                <a:solidFill>
                  <a:schemeClr val="dk1"/>
                </a:solidFill>
                <a:latin typeface="Calibri"/>
                <a:ea typeface="Calibri"/>
                <a:cs typeface="Calibri"/>
                <a:sym typeface="Calibri"/>
              </a:rPr>
              <a:t>https://www.un.org/fr/chronicle/article/locean-arctique-et-la-glace-de-mer-sont-notre-nuna</a:t>
            </a:r>
            <a:endParaRPr sz="1000" b="0"/>
          </a:p>
          <a:p>
            <a:pPr marL="0" lvl="0" indent="0" algn="l" rtl="0">
              <a:spcBef>
                <a:spcPts val="0"/>
              </a:spcBef>
              <a:spcAft>
                <a:spcPts val="0"/>
              </a:spcAft>
              <a:buNone/>
            </a:pPr>
            <a:br>
              <a:rPr lang="fr-CA" sz="1000" b="0"/>
            </a:br>
            <a:endParaRPr sz="1000" b="1">
              <a:latin typeface="Arial"/>
              <a:ea typeface="Arial"/>
              <a:cs typeface="Arial"/>
              <a:sym typeface="Arial"/>
            </a:endParaRPr>
          </a:p>
        </p:txBody>
      </p:sp>
      <p:sp>
        <p:nvSpPr>
          <p:cNvPr id="204" name="Google Shape;204;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Depuis la révolution industrielle, nous avons créé, nous, les humains, de plus en plus de pollution en produisant et en brûlant de l’énergie à partir de combustibles fossiles. La création de nouveaux matériaux comme le plastique, bien que pratique, a causé un énorme problème environnemental, car ils ne se décomposent pas assez rapidement.  Étant donné les 7 milliards de bouches à nourrir sur Terre et les 9 milliards attendues d’ici 2050, la manière dont nous utilisons l’océan comme ressource, mais aussi pour pêcher et nourrir les gens, est très importante.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Chaque année, huit millions de tonnes de plastique aboutissent dans l’océan, ce qui représente 51 mille milliards de morceaux microscopiques de plastique pesant 269 000 tonnes dans l’océan à l’heure actuelle, soit à peu près le même poids que celui de 1 345 rorquals bleus adultes. Le plastique et les microplastiques se retrouvent aujourd’hui de manière inquiétante dans de nombreux poissons et autres espèces se nourrissant de poissons.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Étant donné les changements climatiques, la température de l’atmosphère se réchauffe et les océans se réchauffent, ce qui a une incidence sur toutes les créatures qui y vivent ou qui en dépendent, comme nous!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De plus, les calottes glaciaires fondent et le niveau de la mer monte – nous perdons des terres et des ressources précieuses comme l’eau douce prise dans les pôles.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Quant au problème de la surpêche, c’est que nous avons traité les océans comme s’ils avaient des réserves infinies de poissons. Ce n’est pas le cas. Certains scientifiques pensent que tous les fruits de mer seront épuisés d’ici 2048 si nous ne changeons pas nos habitudes.</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Chaque année, ce sont 10 millions de tonnes de créatures marines qui sont capturées involontairement dans le monde entier : elles sont piégées dans les filets, les lignes de pêche ou d’autres équipements. Bien que certaines soient conservées ou libérées en toute sécurité, la plupart d’entre elles sont retournées dans l’océan blessées ou mourantes. Il est essentiel de développer une technologie qui réduit le problème de prise accessoire.</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Nous devons mieux faire la planification, la recherche et la surveillance de la façon dont nous pêchons, mais aussi mieux sensibiliser tout le monde à ce qu’on mange et aux effets de ce qu’on mange.</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Il faut aussi parler de tout le trafic supplémentaire dans les océans – de la pêche, du transport de marchandises et du tourisme. C’est beaucoup de trafic supplémentaire d’origine humaine qui affecte les océans.</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Comment pouvons-nous planifier, étudier et surveiller notre façon de pêcher?</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Comment pouvons-nous sensibiliser tout le monde à la provenance de la nourriture?</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Comment pouvons-nous mettre fin à la prise accessoire?</a:t>
            </a:r>
            <a:endParaRPr sz="1000" b="0"/>
          </a:p>
          <a:p>
            <a:pPr marL="0" lvl="0" indent="0" algn="l" rtl="0">
              <a:spcBef>
                <a:spcPts val="0"/>
              </a:spcBef>
              <a:spcAft>
                <a:spcPts val="0"/>
              </a:spcAft>
              <a:buNone/>
            </a:pPr>
            <a:br>
              <a:rPr lang="fr-CA" sz="1000" b="0"/>
            </a:br>
            <a:br>
              <a:rPr lang="fr-CA" sz="1000" b="0"/>
            </a:br>
            <a:br>
              <a:rPr lang="fr-CA" sz="1000" b="0"/>
            </a:br>
            <a:br>
              <a:rPr lang="fr-CA" sz="1000" b="0"/>
            </a:br>
            <a:br>
              <a:rPr lang="fr-CA" sz="1000" b="0"/>
            </a:br>
            <a:endParaRPr sz="1000" b="1">
              <a:latin typeface="Arial"/>
              <a:ea typeface="Arial"/>
              <a:cs typeface="Arial"/>
              <a:sym typeface="Arial"/>
            </a:endParaRPr>
          </a:p>
        </p:txBody>
      </p:sp>
      <p:sp>
        <p:nvSpPr>
          <p:cNvPr id="215" name="Google Shape;215;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Les effets des changements climatiques sont davantage d’inondations et des conditions climatiques plus extrêmes.</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Avec la perte des glaciers et de la calotte glaciaire, nous perdons nos précieuses réserves d’eau douce et, à mesure que le niveau de la mer monte, nous risquons de perdre une partie de nos terres.</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La pollution atmosphérique, la pollution plastique, les microplastiques et les déversements de pétrole rendent les océans moins aptes à maintenir une vie saine et nous pourrions risquer de perdre nos sources de matériaux et de nourriture.</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Environ 40 % de la population mondiale vit le long des côtes, mais nous dépendons tous de l’océan pour vivre, quelle que soit la distance qui nous sépare de la mer.</a:t>
            </a:r>
            <a:endParaRPr sz="1000" b="0"/>
          </a:p>
          <a:p>
            <a:pPr marL="0" lvl="0" indent="0" algn="l" rtl="0">
              <a:spcBef>
                <a:spcPts val="0"/>
              </a:spcBef>
              <a:spcAft>
                <a:spcPts val="0"/>
              </a:spcAft>
              <a:buNone/>
            </a:pPr>
            <a:br>
              <a:rPr lang="fr-CA" sz="1000" b="0"/>
            </a:br>
            <a:endParaRPr sz="1000">
              <a:latin typeface="Arial"/>
              <a:ea typeface="Arial"/>
              <a:cs typeface="Arial"/>
              <a:sym typeface="Arial"/>
            </a:endParaRPr>
          </a:p>
        </p:txBody>
      </p:sp>
      <p:sp>
        <p:nvSpPr>
          <p:cNvPr id="224" name="Google Shape;22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Puisque la population mondiale ne cesse de croitre, nous devons tous être responsables et prendre soin de notre planète. Plus de gens se traduit tout simplement par plus d’exigences en ressources naturelles, plus de déchets et plus de pollution; tout cela a des effets sur nos océans.</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Toutefois, si nous réunissons tous nos efforts maintenant en misant sur les sciences, l’invention et l’innovation, nous pouvons commencer à bâtir un avenir meilleur pour nos océans. Tout commence par une meilleure compréhension des océans pour que nous puissions apprendre à en prendre soin et à les guérir.</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La Décennie pour les sciences océaniques a les objectifs suivants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Un océan propre dans lequel les sources de pollution sont identifiées et éliminées</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Un océan sûr, qui protège les communautés humaines des risques océaniques </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Un océan sain où les écosystèmes marins sont cartographiés et protégés</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Un océan productif et exploité de manière durable et respectueuse</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Un océan prévisible où nous comprenons les courants et les conditions océaniques</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Un océan transparent,  grâce auquel le monde entier a accès aux renseignements, à la technologie et aux données</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mot durable peut être défini de la manière suivante : durable et capable – c’est-à-dire « continuer » et « pouvoir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La durabilité veut dire </a:t>
            </a:r>
            <a:r>
              <a:rPr lang="fr-CA" sz="1200" b="1" i="0" u="none" strike="noStrike">
                <a:solidFill>
                  <a:schemeClr val="dk1"/>
                </a:solidFill>
                <a:latin typeface="Calibri"/>
                <a:ea typeface="Calibri"/>
                <a:cs typeface="Calibri"/>
                <a:sym typeface="Calibri"/>
              </a:rPr>
              <a:t>maintenir le monde dans lequel nous vivons.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REF </a:t>
            </a:r>
            <a:endParaRPr sz="1000" b="0"/>
          </a:p>
          <a:p>
            <a:pPr marL="0" lvl="0" indent="0" algn="l" rtl="0">
              <a:spcBef>
                <a:spcPts val="0"/>
              </a:spcBef>
              <a:spcAft>
                <a:spcPts val="0"/>
              </a:spcAft>
              <a:buNone/>
            </a:pPr>
            <a:r>
              <a:rPr lang="fr-CA" sz="1200" b="0" i="0" u="sng" strike="noStrike">
                <a:solidFill>
                  <a:schemeClr val="hlink"/>
                </a:solidFill>
                <a:latin typeface="Calibri"/>
                <a:ea typeface="Calibri"/>
                <a:cs typeface="Calibri"/>
                <a:sym typeface="Calibri"/>
                <a:hlinkClick r:id="rId3"/>
              </a:rPr>
              <a:t>https://unesdoc.unesco.org/ark:/48223/pf0000247898_fre</a:t>
            </a:r>
            <a:endParaRPr sz="1000" b="0"/>
          </a:p>
          <a:p>
            <a:pPr marL="0" lvl="0" indent="0" algn="l" rtl="0">
              <a:spcBef>
                <a:spcPts val="0"/>
              </a:spcBef>
              <a:spcAft>
                <a:spcPts val="0"/>
              </a:spcAft>
              <a:buNone/>
            </a:pPr>
            <a:br>
              <a:rPr lang="fr-CA" sz="1000" b="0"/>
            </a:br>
            <a:endParaRPr sz="1000" b="1"/>
          </a:p>
        </p:txBody>
      </p:sp>
      <p:sp>
        <p:nvSpPr>
          <p:cNvPr id="233" name="Google Shape;23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Utilisez cette carte conceptuelle pour écrire des mots en rapport avec les océans, les créatures qui y vivent, la façon dont nous interagissons avec les océans et vos idées sur la pollution ou le climat. Vous pourrez ensuite mettre au point votre idée sur la façon dont vous aimeriez contribuer à la protection des océans. Il peut s’agir d’une petite chose ou d’une grande chose. Toutes les gouttes comptent!</a:t>
            </a:r>
            <a:endParaRPr sz="1000" b="0"/>
          </a:p>
          <a:p>
            <a:pPr marL="0" lvl="0" indent="0" algn="l" rtl="0">
              <a:spcBef>
                <a:spcPts val="0"/>
              </a:spcBef>
              <a:spcAft>
                <a:spcPts val="0"/>
              </a:spcAft>
              <a:buNone/>
            </a:pPr>
            <a:br>
              <a:rPr lang="fr-CA" sz="1000" b="0"/>
            </a:br>
            <a:endParaRPr/>
          </a:p>
        </p:txBody>
      </p:sp>
      <p:sp>
        <p:nvSpPr>
          <p:cNvPr id="244" name="Google Shape;244;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Utilisez la feuille pour explorer des idées ou des caractéristiques particulières de l’océan lors de discussions ou d’activités de recherche.</a:t>
            </a:r>
            <a:endParaRPr sz="1000" b="0"/>
          </a:p>
          <a:p>
            <a:pPr marL="0" lvl="0" indent="0" algn="l" rtl="0">
              <a:spcBef>
                <a:spcPts val="0"/>
              </a:spcBef>
              <a:spcAft>
                <a:spcPts val="0"/>
              </a:spcAft>
              <a:buNone/>
            </a:pPr>
            <a:br>
              <a:rPr lang="fr-CA" sz="1000"/>
            </a:br>
            <a:endParaRPr/>
          </a:p>
        </p:txBody>
      </p:sp>
      <p:sp>
        <p:nvSpPr>
          <p:cNvPr id="251" name="Google Shape;251;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Demandez à vos élèves :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Quel problème aimeriez-vous régler?</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Qui utilisera votre invention?</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En quoi cela les aidera-t-il?</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Votre invention aidera-t-elle les autres? Comment?</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Selon vous, que se passera-t-il?</a:t>
            </a:r>
            <a:endParaRPr/>
          </a:p>
          <a:p>
            <a:pPr marL="0" lvl="0" indent="0" algn="l" rtl="0">
              <a:spcBef>
                <a:spcPts val="0"/>
              </a:spcBef>
              <a:spcAft>
                <a:spcPts val="0"/>
              </a:spcAft>
              <a:buNone/>
            </a:pPr>
            <a:br>
              <a:rPr lang="fr-CA" sz="1000" b="0"/>
            </a:br>
            <a:endParaRPr sz="1000">
              <a:latin typeface="Arial"/>
              <a:ea typeface="Arial"/>
              <a:cs typeface="Arial"/>
              <a:sym typeface="Arial"/>
            </a:endParaRPr>
          </a:p>
        </p:txBody>
      </p:sp>
      <p:sp>
        <p:nvSpPr>
          <p:cNvPr id="257" name="Google Shape;257;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Cette année, le CRSNG et COMMISSION CANADIENNE POUR L’UNESCO (CCUNESCO) VOUS invitent à faire le grand saut et à devenir un spécialiste en sciences océaniques en relevant un nouveau défi des Petits Inventeurs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a:t>
            </a:r>
            <a:r>
              <a:rPr lang="fr-CA" sz="1200" b="0" i="0" u="sng" strike="noStrike">
                <a:solidFill>
                  <a:schemeClr val="hlink"/>
                </a:solidFill>
                <a:latin typeface="Calibri"/>
                <a:ea typeface="Calibri"/>
                <a:cs typeface="Calibri"/>
                <a:sym typeface="Calibri"/>
                <a:hlinkClick r:id="rId3"/>
              </a:rPr>
              <a:t>Conseil de recherches en sciences naturelles et en génie du Canada</a:t>
            </a:r>
            <a:r>
              <a:rPr lang="fr-CA" sz="1200" b="0" i="0" u="none" strike="noStrike">
                <a:solidFill>
                  <a:schemeClr val="dk1"/>
                </a:solidFill>
                <a:latin typeface="Calibri"/>
                <a:ea typeface="Calibri"/>
                <a:cs typeface="Calibri"/>
                <a:sym typeface="Calibri"/>
              </a:rPr>
              <a:t> (CRSNG) appuie les scientifiques dans leurs activités de recherche et les organismes qui offrent des activités scientifiques pratiques aux étudiants. Le CRSNG vise à faire du Canada un pays de découvreurs et d’innovateurs, au profit de tous les Canadiens.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 L’UNESCO est un organisme de l’Organisation des Nations Unies (ONU) dont de nombreux pays sont membres et qui s’efforce de promouvoir la coopération entre pays (maintenir la paix mondiale, résoudre des problèmes de santé, etc.).</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sigle CCUNESCO désigne la Commission canadienne pour l’UNESCO qui contribue à la réalisation de ces objectifs importants. La CCUNESCO travaille dans les domaines de l’éducation, de la science, de la culture, de la communication et de l’information afin d’appuyer l’UNESCO au Canada et dans le reste du monde.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CRSNG et l’UNESCO veulent contribuer aux efforts pour protéger la santé de nos océans et résoudre certains des problèmes que nous avons dans les océans en lançant un nouveau défi des Petits Inventeurs à l’ensemble du Canada – </a:t>
            </a:r>
            <a:r>
              <a:rPr lang="fr-CA" sz="1200" b="1" i="0" u="none" strike="noStrike">
                <a:solidFill>
                  <a:schemeClr val="dk1"/>
                </a:solidFill>
                <a:latin typeface="Calibri"/>
                <a:ea typeface="Calibri"/>
                <a:cs typeface="Calibri"/>
                <a:sym typeface="Calibri"/>
              </a:rPr>
              <a:t>Mission</a:t>
            </a:r>
            <a:r>
              <a:rPr lang="fr-CA" sz="1200" b="0" i="0" u="none" strike="noStrike">
                <a:solidFill>
                  <a:schemeClr val="dk1"/>
                </a:solidFill>
                <a:latin typeface="Calibri"/>
                <a:ea typeface="Calibri"/>
                <a:cs typeface="Calibri"/>
                <a:sym typeface="Calibri"/>
              </a:rPr>
              <a:t> :</a:t>
            </a:r>
            <a:r>
              <a:rPr lang="fr-CA" sz="1200" b="1" i="0" u="none" strike="noStrike">
                <a:solidFill>
                  <a:schemeClr val="dk1"/>
                </a:solidFill>
                <a:latin typeface="Calibri"/>
                <a:ea typeface="Calibri"/>
                <a:cs typeface="Calibri"/>
                <a:sym typeface="Calibri"/>
              </a:rPr>
              <a:t> Protégeons nos océans</a:t>
            </a:r>
            <a:r>
              <a:rPr lang="fr-CA" sz="1200" b="0" i="0" u="none" strike="noStrike">
                <a:solidFill>
                  <a:schemeClr val="dk1"/>
                </a:solidFill>
                <a:latin typeface="Calibri"/>
                <a:ea typeface="Calibri"/>
                <a:cs typeface="Calibri"/>
                <a:sym typeface="Calibri"/>
              </a:rPr>
              <a:t>.</a:t>
            </a:r>
            <a:r>
              <a:rPr lang="fr-CA" sz="1200" b="1" i="0" u="none" strike="noStrike">
                <a:solidFill>
                  <a:schemeClr val="dk1"/>
                </a:solidFill>
                <a:latin typeface="Calibri"/>
                <a:ea typeface="Calibri"/>
                <a:cs typeface="Calibri"/>
                <a:sym typeface="Calibri"/>
              </a:rPr>
              <a:t> </a:t>
            </a:r>
            <a:r>
              <a:rPr lang="fr-CA" sz="1200" b="0" i="0" u="none" strike="noStrike">
                <a:solidFill>
                  <a:schemeClr val="dk1"/>
                </a:solidFill>
                <a:latin typeface="Calibri"/>
                <a:ea typeface="Calibri"/>
                <a:cs typeface="Calibri"/>
                <a:sym typeface="Calibri"/>
              </a:rPr>
              <a:t> Voici VOTRE chance d’en faire partie. C’est votre chance de devenir spécialiste en sciences océaniques et d’inventer des solutions pour protéger les océans!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Il pourrait s’agir d’une invention pour protéger la vie dans l’eau et hors de l’eau, résoudre le problème de la pollution et des changements climatiques ou rétablir la santé des océans. Pour célébrer le lancement de la</a:t>
            </a:r>
            <a:r>
              <a:rPr lang="fr-CA" sz="1200" b="1" i="0" u="none" strike="noStrike">
                <a:solidFill>
                  <a:schemeClr val="dk1"/>
                </a:solidFill>
                <a:latin typeface="Calibri"/>
                <a:ea typeface="Calibri"/>
                <a:cs typeface="Calibri"/>
                <a:sym typeface="Calibri"/>
              </a:rPr>
              <a:t> Décennie pour les sciences océaniques en 2021</a:t>
            </a:r>
            <a:r>
              <a:rPr lang="fr-CA" sz="1200" b="0" i="0" u="none" strike="noStrike">
                <a:solidFill>
                  <a:schemeClr val="dk1"/>
                </a:solidFill>
                <a:latin typeface="Calibri"/>
                <a:ea typeface="Calibri"/>
                <a:cs typeface="Calibri"/>
                <a:sym typeface="Calibri"/>
              </a:rPr>
              <a:t>, 15 de vos idées d’invention seront réalisées!</a:t>
            </a:r>
            <a:endParaRPr sz="1000" b="0"/>
          </a:p>
          <a:p>
            <a:pPr marL="0" lvl="0" indent="0" algn="l" rtl="0">
              <a:spcBef>
                <a:spcPts val="0"/>
              </a:spcBef>
              <a:spcAft>
                <a:spcPts val="0"/>
              </a:spcAft>
              <a:buNone/>
            </a:pPr>
            <a:r>
              <a:rPr lang="fr-CA" sz="1200" b="0" i="0" u="sng" strike="noStrike">
                <a:solidFill>
                  <a:schemeClr val="hlink"/>
                </a:solidFill>
                <a:latin typeface="Calibri"/>
                <a:ea typeface="Calibri"/>
                <a:cs typeface="Calibri"/>
                <a:sym typeface="Calibri"/>
                <a:hlinkClick r:id="rId4"/>
              </a:rPr>
              <a:t>https://www.youtube.com/watch?v=Icuei2f2e2g</a:t>
            </a:r>
            <a:endParaRPr sz="1000" b="0"/>
          </a:p>
          <a:p>
            <a:pPr marL="0" lvl="0" indent="0" algn="l" rtl="0">
              <a:spcBef>
                <a:spcPts val="0"/>
              </a:spcBef>
              <a:spcAft>
                <a:spcPts val="0"/>
              </a:spcAft>
              <a:buNone/>
            </a:pPr>
            <a:br>
              <a:rPr lang="fr-CA" sz="1000"/>
            </a:br>
            <a:endParaRPr sz="1000">
              <a:latin typeface="Arial"/>
              <a:ea typeface="Arial"/>
              <a:cs typeface="Arial"/>
              <a:sym typeface="Arial"/>
            </a:endParaRPr>
          </a:p>
        </p:txBody>
      </p:sp>
      <p:sp>
        <p:nvSpPr>
          <p:cNvPr id="93" name="Google Shape;93;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Suivez ces conseils pour aider vos élèves à trouver des idées :</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Commencez simplement</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Pas besoin de changer le monde – penser à de petits problèmes ou défis peut être tout aussi utile! Que trouvez-vous  difficile? Y a-t-il un moyen simple de changer cela?</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Combinez des objets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Commencez par un ou deux objets existants et imaginez de nouvelles façons de les améliorer ou de leur trouver un usage totalement différent.</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Trouvez encore d’autres idées!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Peu importe si votre idée ne semble pas tout à fait utile ou sérieuse, ou même si elle n’était pas bonne au départ. C’est une idée et, plus vous avez d’idées, plus votre cerveau s’habitue à réfléchir à des solutions aux problèmes. Beaucoup d’inventions ont été faites par erreur (croustilles, feux d’artifice)!</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Jetez un nouveau regard</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Parfois, il suffit de peu pour voir les choses différemment. Quand vous faites face à un problème, essayez d’imaginer le problème d’un autre point de vue.</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Transgressez les règles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Des inventions naissent lorsque nous essayons de penser ou de faire les choses différemment – autrement dit, quand on enfreint les règles. Alors, oubliez comment les choses sont censées fonctionner et faites-le à votre façon!</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Décrochez la lune!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Votre idée peut sembler un peu folle ou tout simplement impossible, mais atterrir sur la lune était aussi fou et impossible! Alors, n’ayez pas peur de penser à de grandes idées ou complètement absurdes – qui sait ce qu’il en adviendra? Souvent, une idée mène à quelque chose d’autre qui déclenche l’imagination pour une invention brillante!</a:t>
            </a:r>
            <a:endParaRPr sz="1000" b="0"/>
          </a:p>
          <a:p>
            <a:pPr marL="0" lvl="0" indent="0" algn="l" rtl="0">
              <a:spcBef>
                <a:spcPts val="0"/>
              </a:spcBef>
              <a:spcAft>
                <a:spcPts val="0"/>
              </a:spcAft>
              <a:buNone/>
            </a:pPr>
            <a:br>
              <a:rPr lang="fr-CA" sz="1000" b="0"/>
            </a:br>
            <a:endParaRPr sz="1000">
              <a:latin typeface="Arial"/>
              <a:ea typeface="Arial"/>
              <a:cs typeface="Arial"/>
              <a:sym typeface="Arial"/>
            </a:endParaRPr>
          </a:p>
        </p:txBody>
      </p:sp>
      <p:sp>
        <p:nvSpPr>
          <p:cNvPr id="269" name="Google Shape;269;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Nos ressources téléchargeables sont à votre disposition pour en savoir plus sur les océans.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Cette présentation contient des faits sur les océans et les raisons pour lesquelles ils sont importants.</a:t>
            </a:r>
            <a:endParaRPr sz="1000" b="0"/>
          </a:p>
          <a:p>
            <a:pPr marL="0" lvl="0" indent="0" algn="l" rtl="0">
              <a:spcBef>
                <a:spcPts val="0"/>
              </a:spcBef>
              <a:spcAft>
                <a:spcPts val="0"/>
              </a:spcAft>
              <a:buNone/>
            </a:pPr>
            <a:br>
              <a:rPr lang="fr-CA" sz="1000"/>
            </a:br>
            <a:endParaRPr sz="1000">
              <a:latin typeface="Arial"/>
              <a:ea typeface="Arial"/>
              <a:cs typeface="Arial"/>
              <a:sym typeface="Arial"/>
            </a:endParaRPr>
          </a:p>
        </p:txBody>
      </p:sp>
      <p:sp>
        <p:nvSpPr>
          <p:cNvPr id="103" name="Google Shape;10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Il y a cinq océans et ils se rejoignent tous. On les appelle « l’océan mondial ». Pouvez-vous les nommer tous les cinq? Que savez-vous de chaque océan?</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Le Canada a beaucoup de chance d’être entouré de trois des cinq océans.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Pacifique est l’océan le plus grand du monde. Il couvre près de 50 % de la surface de l’eau de la planète!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Atlantique est le deuxième océan le plus grand, et l’océan le plus jeune! On y trouve la population de poissons la plus grande au monde.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Arctique est le plus petit, mais il est très puissant : il reste gelé tout l’hiver et aide à refroidir la température mondiale.</a:t>
            </a:r>
            <a:endParaRPr sz="1000" b="0"/>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On dit souvent que le littoral du Canada est le plus long au monde : 202 080 kilomètres.</a:t>
            </a:r>
            <a:endParaRPr sz="1000" b="0"/>
          </a:p>
          <a:p>
            <a:pPr marL="0" lvl="0" indent="0" algn="l" rtl="0">
              <a:spcBef>
                <a:spcPts val="0"/>
              </a:spcBef>
              <a:spcAft>
                <a:spcPts val="0"/>
              </a:spcAft>
              <a:buNone/>
            </a:pPr>
            <a:br>
              <a:rPr lang="fr-CA" sz="1000" b="0"/>
            </a:br>
            <a:br>
              <a:rPr lang="fr-CA" sz="1000" b="0"/>
            </a:br>
            <a:endParaRPr sz="1000" b="1">
              <a:latin typeface="Arial"/>
              <a:ea typeface="Arial"/>
              <a:cs typeface="Arial"/>
              <a:sym typeface="Arial"/>
            </a:endParaRPr>
          </a:p>
        </p:txBody>
      </p:sp>
      <p:sp>
        <p:nvSpPr>
          <p:cNvPr id="116" name="Google Shape;11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Il y a cinq océans et ils se rejoignent tous. On les appelle « l’océan mondial ». Pouvez-vous les nommer tous les cinq? Que savez-vous de chaque océan?</a:t>
            </a:r>
            <a:endParaRPr b="0"/>
          </a:p>
          <a:p>
            <a:pPr marL="0" lvl="0" indent="0" algn="l" rtl="0">
              <a:spcBef>
                <a:spcPts val="0"/>
              </a:spcBef>
              <a:spcAft>
                <a:spcPts val="0"/>
              </a:spcAft>
              <a:buNone/>
            </a:pPr>
            <a:br>
              <a:rPr lang="fr-CA" b="0"/>
            </a:br>
            <a:r>
              <a:rPr lang="fr-CA" sz="1200" b="0" i="0" u="none" strike="noStrike">
                <a:solidFill>
                  <a:schemeClr val="dk1"/>
                </a:solidFill>
                <a:latin typeface="Calibri"/>
                <a:ea typeface="Calibri"/>
                <a:cs typeface="Calibri"/>
                <a:sym typeface="Calibri"/>
              </a:rPr>
              <a:t>Le Canada a beaucoup de chance d’être entouré de trois des cinq océans.</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Pacifique est l’océan le plus grand du monde. Il couvre près de 50 % de la surface de l’eau de la planète!</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Atlantique est le deuxième océan le plus grand, et l’océan le plus jeune! On y trouve la population de poissons la plus grande au monde.</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L’océan Arctique est le plus petit, mais il est très puissant : il reste gelé tout l’hiver et aide à refroidir la température mondiale.</a:t>
            </a:r>
            <a:endParaRPr b="0"/>
          </a:p>
          <a:p>
            <a:pPr marL="0" lvl="0" indent="0" algn="l" rtl="0">
              <a:spcBef>
                <a:spcPts val="0"/>
              </a:spcBef>
              <a:spcAft>
                <a:spcPts val="0"/>
              </a:spcAft>
              <a:buNone/>
            </a:pPr>
            <a:br>
              <a:rPr lang="fr-CA" b="0"/>
            </a:br>
            <a:r>
              <a:rPr lang="fr-CA" sz="1200" b="1" i="0" u="none" strike="noStrike">
                <a:solidFill>
                  <a:schemeClr val="dk1"/>
                </a:solidFill>
                <a:latin typeface="Calibri"/>
                <a:ea typeface="Calibri"/>
                <a:cs typeface="Calibri"/>
                <a:sym typeface="Calibri"/>
              </a:rPr>
              <a:t>On dit souvent que le littoral du Canada est le plus long au monde : 202 080 kilomètres.</a:t>
            </a:r>
            <a:endParaRPr b="0"/>
          </a:p>
          <a:p>
            <a:pPr marL="0" lvl="0" indent="0" algn="l" rtl="0">
              <a:spcBef>
                <a:spcPts val="0"/>
              </a:spcBef>
              <a:spcAft>
                <a:spcPts val="0"/>
              </a:spcAft>
              <a:buNone/>
            </a:pPr>
            <a:br>
              <a:rPr lang="fr-CA" b="0"/>
            </a:br>
            <a:br>
              <a:rPr lang="fr-CA" b="0"/>
            </a:br>
            <a:endParaRPr sz="1000" b="1">
              <a:latin typeface="Arial"/>
              <a:ea typeface="Arial"/>
              <a:cs typeface="Arial"/>
              <a:sym typeface="Arial"/>
            </a:endParaRPr>
          </a:p>
        </p:txBody>
      </p:sp>
      <p:sp>
        <p:nvSpPr>
          <p:cNvPr id="124" name="Google Shape;124;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Que savez-vous à propos des cours d’eau et de leurs liens avec les océans?</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Mackenzie est le fleuve le plus long du Canada et il relie les territoires du Nord à l’océan Arctique, tout comme le fleuve Nelson après son passage à travers le Manitoba.</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Yukon est le deuxième fleuve le plus long et il traverse la Colombie-Britannique, le Yukon et l’Alaska jusqu’à l’océan Pacifique, tout comme le fleuve Columbia.</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Saint-Laurent traverse sept provinces, dont l’Ontario et le Québec, avant de se jeter dans l’océan Atlantique.</a:t>
            </a:r>
            <a:endParaRPr b="0"/>
          </a:p>
          <a:p>
            <a:pPr marL="0" lvl="0" indent="0" algn="l" rtl="0">
              <a:spcBef>
                <a:spcPts val="0"/>
              </a:spcBef>
              <a:spcAft>
                <a:spcPts val="0"/>
              </a:spcAft>
              <a:buNone/>
            </a:pPr>
            <a:br>
              <a:rPr lang="fr-CA" b="0"/>
            </a:br>
            <a:r>
              <a:rPr lang="fr-CA" sz="1200" b="0" i="0" u="none" strike="noStrike">
                <a:solidFill>
                  <a:schemeClr val="dk1"/>
                </a:solidFill>
                <a:latin typeface="Calibri"/>
                <a:ea typeface="Calibri"/>
                <a:cs typeface="Calibri"/>
                <a:sym typeface="Calibri"/>
              </a:rPr>
              <a:t>(couleur secondaire)</a:t>
            </a:r>
            <a:endParaRPr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Que savez-vous du rôle des cours d’eau dans l’écosystème?</a:t>
            </a:r>
            <a:endParaRPr b="0"/>
          </a:p>
          <a:p>
            <a:pPr marL="0" lvl="0" indent="0" algn="l" rtl="0">
              <a:spcBef>
                <a:spcPts val="0"/>
              </a:spcBef>
              <a:spcAft>
                <a:spcPts val="0"/>
              </a:spcAft>
              <a:buNone/>
            </a:pPr>
            <a:br>
              <a:rPr lang="fr-CA"/>
            </a:br>
            <a:endParaRPr sz="1000" b="1">
              <a:latin typeface="Arial"/>
              <a:ea typeface="Arial"/>
              <a:cs typeface="Arial"/>
              <a:sym typeface="Arial"/>
            </a:endParaRPr>
          </a:p>
        </p:txBody>
      </p:sp>
      <p:sp>
        <p:nvSpPr>
          <p:cNvPr id="138" name="Google Shape;138;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Que savez-vous à propos des cours d’eau et de leurs liens avec les océans?</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Mackenzie est le fleuve le plus long du Canada et il relie les territoires du Nord à l’océan Arctique, tout comme le fleuve Nelson après son passage à travers le Manitoba.</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Yukon est le deuxième fleuve le plus long et il traverse la Colombie-Britannique, le Yukon et l’Alaska jusqu’à l’océan Pacifique, tout comme le fleuve Columbia.</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 fleuve Saint-Laurent traverse sept provinces, dont l’Ontario et le Québec, avant de se jeter dans l’océan Atlantique.</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(couleur secondaire)</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Que savez-vous du rôle des cours d’eau dans l’écosystème?</a:t>
            </a:r>
            <a:endParaRPr sz="1000" b="0"/>
          </a:p>
          <a:p>
            <a:pPr marL="0" lvl="0" indent="0" algn="l" rtl="0">
              <a:spcBef>
                <a:spcPts val="0"/>
              </a:spcBef>
              <a:spcAft>
                <a:spcPts val="0"/>
              </a:spcAft>
              <a:buNone/>
            </a:pPr>
            <a:br>
              <a:rPr lang="fr-CA" sz="1000"/>
            </a:br>
            <a:endParaRPr sz="1000" b="1">
              <a:latin typeface="Arial"/>
              <a:ea typeface="Arial"/>
              <a:cs typeface="Arial"/>
              <a:sym typeface="Arial"/>
            </a:endParaRPr>
          </a:p>
        </p:txBody>
      </p:sp>
      <p:sp>
        <p:nvSpPr>
          <p:cNvPr id="146" name="Google Shape;14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océans sont essentiels à la planète entière. Les océans recouvrent plus de 70 % de la surface de la planète et la majorité de la vie sur terre est aquatique! Les cinq océans sont reliés les uns aux autres et en mouvement constant, régis par les courants.</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Nous obtenons plus d’oxygène de l’océan que de l’ensemble des forêts tropicales du monde. C’est lui qui absorbe le plus de gaz de l’air – un véritable héros de la pollution.</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C’est là où la vie a commencé et nous ne pourrions tout simplement pas survivre sans les océans.</a:t>
            </a:r>
            <a:endParaRPr sz="1000" b="0"/>
          </a:p>
          <a:p>
            <a:pPr marL="0" lvl="0" indent="0" algn="l" rtl="0">
              <a:spcBef>
                <a:spcPts val="0"/>
              </a:spcBef>
              <a:spcAft>
                <a:spcPts val="0"/>
              </a:spcAft>
              <a:buNone/>
            </a:pPr>
            <a:br>
              <a:rPr lang="fr-CA" sz="1000" b="0"/>
            </a:br>
            <a:r>
              <a:rPr lang="fr-CA" sz="1200" b="0" i="0" u="none" strike="noStrike">
                <a:solidFill>
                  <a:schemeClr val="dk1"/>
                </a:solidFill>
                <a:latin typeface="Calibri"/>
                <a:ea typeface="Calibri"/>
                <a:cs typeface="Calibri"/>
                <a:sym typeface="Calibri"/>
              </a:rPr>
              <a:t>C’est un vaste monde qui nous est encore largement inconnu. Seulement 5 % du plancher océanique a été exploré. Nous n’avons identifié qu’un tiers de toute la vie marine – et les scientifiques estiment qu’il y a encore des millions d’espèces dont nous ne savons encore rien!</a:t>
            </a:r>
            <a:endParaRPr sz="1000" b="0"/>
          </a:p>
          <a:p>
            <a:pPr marL="0" lvl="0" indent="0" algn="l" rtl="0">
              <a:spcBef>
                <a:spcPts val="0"/>
              </a:spcBef>
              <a:spcAft>
                <a:spcPts val="0"/>
              </a:spcAft>
              <a:buNone/>
            </a:pPr>
            <a:br>
              <a:rPr lang="fr-CA" sz="1000" b="0"/>
            </a:br>
            <a:br>
              <a:rPr lang="fr-CA" sz="1000" b="0"/>
            </a:br>
            <a:endParaRPr sz="1000">
              <a:latin typeface="Arial"/>
              <a:ea typeface="Arial"/>
              <a:cs typeface="Arial"/>
              <a:sym typeface="Arial"/>
            </a:endParaRPr>
          </a:p>
        </p:txBody>
      </p:sp>
      <p:sp>
        <p:nvSpPr>
          <p:cNvPr id="156" name="Google Shape;15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Pour vraiment comprendre à quel point les océans sont vastes et importants, il suffit de penser aux faits suivants :</a:t>
            </a:r>
            <a:endParaRPr sz="1000" b="0"/>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Il y a plus d’objets archéologiques immergés sous la mer que dans l’ensemble des musées du monde.</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80 % des explosions volcaniques se produisent sous l’eau.</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vagues d’un tsunami peuvent atteindre 30 mètres de hauteur (comme un érable mûr), mais les vagues sous-marines appelées vagues internes peuvent atteindre 242 mètres, c’est-à-dire la hauteur de la moitié de la tour du CN.</a:t>
            </a:r>
            <a:endParaRPr/>
          </a:p>
          <a:p>
            <a:pPr marL="0" lvl="0" indent="0" algn="l" rtl="0">
              <a:spcBef>
                <a:spcPts val="0"/>
              </a:spcBef>
              <a:spcAft>
                <a:spcPts val="0"/>
              </a:spcAft>
              <a:buNone/>
            </a:pPr>
            <a:r>
              <a:rPr lang="fr-CA" sz="1200" b="0" i="0" u="none" strike="noStrike">
                <a:solidFill>
                  <a:schemeClr val="dk1"/>
                </a:solidFill>
                <a:latin typeface="Calibri"/>
                <a:ea typeface="Calibri"/>
                <a:cs typeface="Calibri"/>
                <a:sym typeface="Calibri"/>
              </a:rPr>
              <a:t>Les icebergs sont des blocs de glace d’au moins cinq mètres de large qui se détachent des glaciers et flottent sur l’océan. Le poids moyen d’un iceberg est de 100 000 à 200 000 tonnes, ce qui équivaut au poids d’un bâtiment cubique de 15 étages.</a:t>
            </a:r>
            <a:endParaRPr/>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La plus longue chaîne de montagnes de la planète est la dorsale médio-océanique à 65 000 km, presque 10 fois plus longue que les Andes. On appelle les montagnes sous-marines des monts sous-marins. Ce sont des obstacles dans la mer et ainsi, ils façonnent les courants et reçoivent des eaux riches en nutriments. Ils constituent des lieux fertiles où la vie en profondeur peut s’installer et grandir, un peu comme une oasis au milieu d’un fond marin! </a:t>
            </a:r>
            <a:endParaRPr/>
          </a:p>
          <a:p>
            <a:pPr marL="0" lvl="0" indent="0" algn="l" rtl="0">
              <a:spcBef>
                <a:spcPts val="0"/>
              </a:spcBef>
              <a:spcAft>
                <a:spcPts val="0"/>
              </a:spcAft>
              <a:buNone/>
            </a:pPr>
            <a:br>
              <a:rPr lang="fr-CA" sz="1000" b="0"/>
            </a:br>
            <a:r>
              <a:rPr lang="fr-CA" sz="1200" b="1" i="0" u="none" strike="noStrike">
                <a:solidFill>
                  <a:schemeClr val="dk1"/>
                </a:solidFill>
                <a:latin typeface="Calibri"/>
                <a:ea typeface="Calibri"/>
                <a:cs typeface="Calibri"/>
                <a:sym typeface="Calibri"/>
              </a:rPr>
              <a:t>Bouches hydrothermales</a:t>
            </a:r>
            <a:r>
              <a:rPr lang="fr-CA" sz="1200" b="0" i="0" u="none" strike="noStrike">
                <a:solidFill>
                  <a:schemeClr val="dk1"/>
                </a:solidFill>
                <a:latin typeface="Calibri"/>
                <a:ea typeface="Calibri"/>
                <a:cs typeface="Calibri"/>
                <a:sym typeface="Calibri"/>
              </a:rPr>
              <a:t> </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Une bouche hydrothermale est une ouverture à la surface du fond de l’océan où l’eau peut être beaucoup plus chaude, comme un geyser sur terre.</a:t>
            </a:r>
            <a:endParaRPr sz="1000" b="0"/>
          </a:p>
          <a:p>
            <a:pPr marL="0" lvl="0" indent="0" algn="l" rtl="0">
              <a:spcBef>
                <a:spcPts val="0"/>
              </a:spcBef>
              <a:spcAft>
                <a:spcPts val="0"/>
              </a:spcAft>
              <a:buNone/>
            </a:pPr>
            <a:r>
              <a:rPr lang="fr-CA" sz="1200" b="1" i="0" u="none" strike="noStrike">
                <a:solidFill>
                  <a:schemeClr val="dk1"/>
                </a:solidFill>
                <a:latin typeface="Calibri"/>
                <a:ea typeface="Calibri"/>
                <a:cs typeface="Calibri"/>
                <a:sym typeface="Calibri"/>
              </a:rPr>
              <a:t>On y trouve plus de vie, car les bactéries qu’elle libère attirent de nombreux organismes qui à leur tour attirent les prédateurs, formant sa propre chaîne alimentaire! </a:t>
            </a:r>
            <a:endParaRPr sz="1000" b="0"/>
          </a:p>
          <a:p>
            <a:pPr marL="0" lvl="0" indent="0" algn="l" rtl="0">
              <a:spcBef>
                <a:spcPts val="0"/>
              </a:spcBef>
              <a:spcAft>
                <a:spcPts val="0"/>
              </a:spcAft>
              <a:buNone/>
            </a:pPr>
            <a:br>
              <a:rPr lang="fr-CA" sz="1000" b="0"/>
            </a:br>
            <a:endParaRPr sz="1000" b="1">
              <a:latin typeface="Arial"/>
              <a:ea typeface="Arial"/>
              <a:cs typeface="Arial"/>
              <a:sym typeface="Arial"/>
            </a:endParaRPr>
          </a:p>
        </p:txBody>
      </p:sp>
      <p:sp>
        <p:nvSpPr>
          <p:cNvPr id="167" name="Google Shape;167;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hyperlink" Target="https://www.canada.ca/fr/peches-oceans/nouvelles/2018/11/le-gouvernement-du-canada-annonce-son-appui-a-la-decennie-des-nations-unies-pour-les-sciences-oceaniques-au-service-du-developpement-durable.html" TargetMode="External"/><Relationship Id="rId3" Type="http://schemas.openxmlformats.org/officeDocument/2006/relationships/image" Target="../media/image54.png"/><Relationship Id="rId7" Type="http://schemas.openxmlformats.org/officeDocument/2006/relationships/hyperlink" Target="https://oceanliteracy.unesco.org/fr/home/" TargetMode="External"/><Relationship Id="rId12"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unesdoc.unesco.org/ark:/48223/pf0000247898_fre" TargetMode="External"/><Relationship Id="rId11" Type="http://schemas.openxmlformats.org/officeDocument/2006/relationships/image" Target="../media/image58.png"/><Relationship Id="rId5" Type="http://schemas.openxmlformats.org/officeDocument/2006/relationships/image" Target="../media/image2.png"/><Relationship Id="rId10" Type="http://schemas.openxmlformats.org/officeDocument/2006/relationships/image" Target="../media/image57.png"/><Relationship Id="rId4" Type="http://schemas.openxmlformats.org/officeDocument/2006/relationships/image" Target="../media/image55.png"/><Relationship Id="rId9" Type="http://schemas.openxmlformats.org/officeDocument/2006/relationships/image" Target="../media/image56.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0.png"/><Relationship Id="rId7"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2"/>
          <p:cNvPicPr preferRelativeResize="0"/>
          <p:nvPr/>
        </p:nvPicPr>
        <p:blipFill rotWithShape="1">
          <a:blip r:embed="rId3">
            <a:alphaModFix/>
          </a:blip>
          <a:srcRect/>
          <a:stretch/>
        </p:blipFill>
        <p:spPr>
          <a:xfrm>
            <a:off x="873515" y="713269"/>
            <a:ext cx="10444972" cy="6065111"/>
          </a:xfrm>
          <a:prstGeom prst="rect">
            <a:avLst/>
          </a:prstGeom>
          <a:noFill/>
          <a:ln>
            <a:noFill/>
          </a:ln>
        </p:spPr>
      </p:pic>
      <p:pic>
        <p:nvPicPr>
          <p:cNvPr id="181" name="Google Shape;181;p22" descr="A close up of a logo  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065442" y="1834661"/>
            <a:ext cx="2197100" cy="4572000"/>
          </a:xfrm>
          <a:prstGeom prst="rect">
            <a:avLst/>
          </a:prstGeom>
          <a:noFill/>
          <a:ln>
            <a:noFill/>
          </a:ln>
        </p:spPr>
      </p:pic>
      <p:pic>
        <p:nvPicPr>
          <p:cNvPr id="182" name="Google Shape;182;p2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172393" y="328926"/>
            <a:ext cx="5785280" cy="1266792"/>
          </a:xfrm>
          <a:prstGeom prst="rect">
            <a:avLst/>
          </a:prstGeom>
          <a:noFill/>
          <a:ln>
            <a:noFill/>
          </a:ln>
        </p:spPr>
      </p:pic>
      <p:sp>
        <p:nvSpPr>
          <p:cNvPr id="183" name="Google Shape;183;p22"/>
          <p:cNvSpPr txBox="1"/>
          <p:nvPr/>
        </p:nvSpPr>
        <p:spPr>
          <a:xfrm rot="-60000">
            <a:off x="413818" y="679511"/>
            <a:ext cx="419428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Le monde sous-marin!</a:t>
            </a:r>
            <a:endParaRPr/>
          </a:p>
        </p:txBody>
      </p:sp>
      <p:pic>
        <p:nvPicPr>
          <p:cNvPr id="184" name="Google Shape;184;p22" descr="A picture containing bird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065442" y="4582258"/>
            <a:ext cx="2070100" cy="647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3" descr="A close up of a logo  Description automatically generated"/>
          <p:cNvPicPr preferRelativeResize="0"/>
          <p:nvPr/>
        </p:nvPicPr>
        <p:blipFill rotWithShape="1">
          <a:blip r:embed="rId3">
            <a:alphaModFix/>
          </a:blip>
          <a:srcRect/>
          <a:stretch/>
        </p:blipFill>
        <p:spPr>
          <a:xfrm>
            <a:off x="694926" y="879016"/>
            <a:ext cx="11082182" cy="5980208"/>
          </a:xfrm>
          <a:prstGeom prst="rect">
            <a:avLst/>
          </a:prstGeom>
          <a:noFill/>
          <a:ln>
            <a:noFill/>
          </a:ln>
        </p:spPr>
      </p:pic>
      <p:pic>
        <p:nvPicPr>
          <p:cNvPr id="191" name="Google Shape;191;p2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7631808" cy="1266792"/>
          </a:xfrm>
          <a:prstGeom prst="rect">
            <a:avLst/>
          </a:prstGeom>
          <a:noFill/>
          <a:ln>
            <a:noFill/>
          </a:ln>
        </p:spPr>
      </p:pic>
      <p:sp>
        <p:nvSpPr>
          <p:cNvPr id="192" name="Google Shape;192;p23"/>
          <p:cNvSpPr txBox="1"/>
          <p:nvPr/>
        </p:nvSpPr>
        <p:spPr>
          <a:xfrm rot="-60000">
            <a:off x="413692" y="664881"/>
            <a:ext cx="5870796"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Évolution = invention au ralenti!</a:t>
            </a:r>
            <a:endParaRPr/>
          </a:p>
        </p:txBody>
      </p:sp>
      <p:pic>
        <p:nvPicPr>
          <p:cNvPr id="193" name="Google Shape;193;p23" descr="A close up of a logo  Description automatically generated"/>
          <p:cNvPicPr preferRelativeResize="0"/>
          <p:nvPr/>
        </p:nvPicPr>
        <p:blipFill rotWithShape="1">
          <a:blip r:embed="rId5">
            <a:alphaModFix/>
          </a:blip>
          <a:srcRect/>
          <a:stretch/>
        </p:blipFill>
        <p:spPr>
          <a:xfrm rot="60000">
            <a:off x="1735015" y="2851150"/>
            <a:ext cx="7010400" cy="2679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24" descr="A screenshot of a computer  Description automatically generated"/>
          <p:cNvPicPr preferRelativeResize="0"/>
          <p:nvPr/>
        </p:nvPicPr>
        <p:blipFill rotWithShape="1">
          <a:blip r:embed="rId3">
            <a:alphaModFix/>
          </a:blip>
          <a:srcRect/>
          <a:stretch/>
        </p:blipFill>
        <p:spPr>
          <a:xfrm>
            <a:off x="1174581" y="-32057"/>
            <a:ext cx="9804400" cy="6527800"/>
          </a:xfrm>
          <a:prstGeom prst="rect">
            <a:avLst/>
          </a:prstGeom>
          <a:noFill/>
          <a:ln>
            <a:noFill/>
          </a:ln>
        </p:spPr>
      </p:pic>
      <p:pic>
        <p:nvPicPr>
          <p:cNvPr id="200" name="Google Shape;200;p24" descr="A picture containing knife, drawing  Description automatically generated"/>
          <p:cNvPicPr preferRelativeResize="0"/>
          <p:nvPr/>
        </p:nvPicPr>
        <p:blipFill rotWithShape="1">
          <a:blip r:embed="rId4">
            <a:alphaModFix/>
          </a:blip>
          <a:srcRect/>
          <a:stretch/>
        </p:blipFill>
        <p:spPr>
          <a:xfrm>
            <a:off x="2402791" y="2533563"/>
            <a:ext cx="3238500" cy="97276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25" descr="A screenshot of a video game  Description automatically generated"/>
          <p:cNvPicPr preferRelativeResize="0"/>
          <p:nvPr/>
        </p:nvPicPr>
        <p:blipFill rotWithShape="1">
          <a:blip r:embed="rId3">
            <a:alphaModFix/>
          </a:blip>
          <a:srcRect/>
          <a:stretch/>
        </p:blipFill>
        <p:spPr>
          <a:xfrm>
            <a:off x="580292" y="477952"/>
            <a:ext cx="11043140" cy="6185794"/>
          </a:xfrm>
          <a:prstGeom prst="rect">
            <a:avLst/>
          </a:prstGeom>
          <a:noFill/>
          <a:ln>
            <a:noFill/>
          </a:ln>
        </p:spPr>
      </p:pic>
      <p:pic>
        <p:nvPicPr>
          <p:cNvPr id="207" name="Google Shape;207;p25"/>
          <p:cNvPicPr preferRelativeResize="0"/>
          <p:nvPr/>
        </p:nvPicPr>
        <p:blipFill rotWithShape="1">
          <a:blip r:embed="rId4">
            <a:alphaModFix/>
          </a:blip>
          <a:srcRect/>
          <a:stretch/>
        </p:blipFill>
        <p:spPr>
          <a:xfrm>
            <a:off x="-1172393" y="328926"/>
            <a:ext cx="9690100" cy="1266792"/>
          </a:xfrm>
          <a:prstGeom prst="rect">
            <a:avLst/>
          </a:prstGeom>
          <a:noFill/>
          <a:ln>
            <a:noFill/>
          </a:ln>
        </p:spPr>
      </p:pic>
      <p:sp>
        <p:nvSpPr>
          <p:cNvPr id="208" name="Google Shape;208;p25"/>
          <p:cNvSpPr txBox="1"/>
          <p:nvPr/>
        </p:nvSpPr>
        <p:spPr>
          <a:xfrm rot="-60000">
            <a:off x="413548" y="648431"/>
            <a:ext cx="7755941"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Pourquoi dépendons-nous tant des océans?</a:t>
            </a:r>
            <a:endParaRPr/>
          </a:p>
        </p:txBody>
      </p:sp>
      <p:pic>
        <p:nvPicPr>
          <p:cNvPr id="209" name="Google Shape;209;p25" descr="A close up of a logo  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404088" y="4107515"/>
            <a:ext cx="7048500" cy="2463800"/>
          </a:xfrm>
          <a:prstGeom prst="rect">
            <a:avLst/>
          </a:prstGeom>
          <a:noFill/>
          <a:ln>
            <a:noFill/>
          </a:ln>
        </p:spPr>
      </p:pic>
      <p:pic>
        <p:nvPicPr>
          <p:cNvPr id="210" name="Google Shape;210;p25" descr="A close up of a logo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037516" y="2927350"/>
            <a:ext cx="1549400" cy="1003300"/>
          </a:xfrm>
          <a:prstGeom prst="rect">
            <a:avLst/>
          </a:prstGeom>
          <a:noFill/>
          <a:ln>
            <a:noFill/>
          </a:ln>
        </p:spPr>
      </p:pic>
      <p:pic>
        <p:nvPicPr>
          <p:cNvPr id="211" name="Google Shape;211;p25" descr="A picture containing bird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96100" y="4742027"/>
            <a:ext cx="2260600" cy="1003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26" descr="A picture containing shirt, room  Description automatically generated"/>
          <p:cNvPicPr preferRelativeResize="0"/>
          <p:nvPr/>
        </p:nvPicPr>
        <p:blipFill rotWithShape="1">
          <a:blip r:embed="rId3">
            <a:alphaModFix/>
          </a:blip>
          <a:srcRect/>
          <a:stretch/>
        </p:blipFill>
        <p:spPr>
          <a:xfrm>
            <a:off x="254022" y="476849"/>
            <a:ext cx="11634450" cy="6238427"/>
          </a:xfrm>
          <a:prstGeom prst="rect">
            <a:avLst/>
          </a:prstGeom>
          <a:noFill/>
          <a:ln>
            <a:noFill/>
          </a:ln>
        </p:spPr>
      </p:pic>
      <p:pic>
        <p:nvPicPr>
          <p:cNvPr id="218" name="Google Shape;218;p2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7268393" cy="1266792"/>
          </a:xfrm>
          <a:prstGeom prst="rect">
            <a:avLst/>
          </a:prstGeom>
          <a:noFill/>
          <a:ln>
            <a:noFill/>
          </a:ln>
        </p:spPr>
      </p:pic>
      <p:sp>
        <p:nvSpPr>
          <p:cNvPr id="219" name="Google Shape;219;p26"/>
          <p:cNvSpPr txBox="1"/>
          <p:nvPr/>
        </p:nvSpPr>
        <p:spPr>
          <a:xfrm rot="-60000">
            <a:off x="413747" y="671138"/>
            <a:ext cx="5153673"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Les menaces pour nos océans</a:t>
            </a:r>
            <a:endParaRPr/>
          </a:p>
        </p:txBody>
      </p:sp>
      <p:pic>
        <p:nvPicPr>
          <p:cNvPr id="220" name="Google Shape;220;p26" descr="A close up of a logo  Description automatically generated"/>
          <p:cNvPicPr preferRelativeResize="0"/>
          <p:nvPr/>
        </p:nvPicPr>
        <p:blipFill rotWithShape="1">
          <a:blip r:embed="rId5">
            <a:alphaModFix/>
          </a:blip>
          <a:srcRect/>
          <a:stretch/>
        </p:blipFill>
        <p:spPr>
          <a:xfrm>
            <a:off x="303528" y="1595718"/>
            <a:ext cx="11722100" cy="4851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7" descr="A picture containing table, coffee, sitting, black  Description automatically generated"/>
          <p:cNvPicPr preferRelativeResize="0"/>
          <p:nvPr/>
        </p:nvPicPr>
        <p:blipFill rotWithShape="1">
          <a:blip r:embed="rId3">
            <a:alphaModFix/>
          </a:blip>
          <a:srcRect/>
          <a:stretch/>
        </p:blipFill>
        <p:spPr>
          <a:xfrm>
            <a:off x="362502" y="1059765"/>
            <a:ext cx="11875084" cy="5636264"/>
          </a:xfrm>
          <a:prstGeom prst="rect">
            <a:avLst/>
          </a:prstGeom>
          <a:noFill/>
          <a:ln>
            <a:noFill/>
          </a:ln>
        </p:spPr>
      </p:pic>
      <p:pic>
        <p:nvPicPr>
          <p:cNvPr id="227" name="Google Shape;227;p2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7643531" cy="1266792"/>
          </a:xfrm>
          <a:prstGeom prst="rect">
            <a:avLst/>
          </a:prstGeom>
          <a:noFill/>
          <a:ln>
            <a:noFill/>
          </a:ln>
        </p:spPr>
      </p:pic>
      <p:sp>
        <p:nvSpPr>
          <p:cNvPr id="228" name="Google Shape;228;p27"/>
          <p:cNvSpPr txBox="1"/>
          <p:nvPr/>
        </p:nvSpPr>
        <p:spPr>
          <a:xfrm rot="-60000">
            <a:off x="413690" y="664578"/>
            <a:ext cx="5905464"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 et l’incidence de ces menaces</a:t>
            </a:r>
            <a:endParaRPr/>
          </a:p>
        </p:txBody>
      </p:sp>
      <p:pic>
        <p:nvPicPr>
          <p:cNvPr id="229" name="Google Shape;229;p27" descr="A close up of a logo  Description automatically generated"/>
          <p:cNvPicPr preferRelativeResize="0"/>
          <p:nvPr/>
        </p:nvPicPr>
        <p:blipFill rotWithShape="1">
          <a:blip r:embed="rId5">
            <a:alphaModFix/>
          </a:blip>
          <a:srcRect/>
          <a:stretch/>
        </p:blipFill>
        <p:spPr>
          <a:xfrm>
            <a:off x="790819" y="1856436"/>
            <a:ext cx="10680700" cy="3429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8" descr="A screenshot of a computer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7201" y="5949172"/>
            <a:ext cx="7682061" cy="592907"/>
          </a:xfrm>
          <a:prstGeom prst="rect">
            <a:avLst/>
          </a:prstGeom>
          <a:noFill/>
          <a:ln>
            <a:noFill/>
          </a:ln>
        </p:spPr>
      </p:pic>
      <p:pic>
        <p:nvPicPr>
          <p:cNvPr id="236" name="Google Shape;236;p28"/>
          <p:cNvPicPr preferRelativeResize="0"/>
          <p:nvPr/>
        </p:nvPicPr>
        <p:blipFill rotWithShape="1">
          <a:blip r:embed="rId4">
            <a:alphaModFix/>
          </a:blip>
          <a:srcRect/>
          <a:stretch/>
        </p:blipFill>
        <p:spPr>
          <a:xfrm>
            <a:off x="-1137223" y="293756"/>
            <a:ext cx="12712884" cy="1266792"/>
          </a:xfrm>
          <a:prstGeom prst="rect">
            <a:avLst/>
          </a:prstGeom>
          <a:noFill/>
          <a:ln>
            <a:noFill/>
          </a:ln>
        </p:spPr>
      </p:pic>
      <p:pic>
        <p:nvPicPr>
          <p:cNvPr id="237" name="Google Shape;237;p28" descr="A picture containing shirt  Description automatically generated"/>
          <p:cNvPicPr preferRelativeResize="0"/>
          <p:nvPr/>
        </p:nvPicPr>
        <p:blipFill rotWithShape="1">
          <a:blip r:embed="rId5">
            <a:alphaModFix/>
          </a:blip>
          <a:srcRect/>
          <a:stretch/>
        </p:blipFill>
        <p:spPr>
          <a:xfrm>
            <a:off x="409036" y="399171"/>
            <a:ext cx="11615343" cy="5403752"/>
          </a:xfrm>
          <a:prstGeom prst="rect">
            <a:avLst/>
          </a:prstGeom>
          <a:noFill/>
          <a:ln>
            <a:noFill/>
          </a:ln>
        </p:spPr>
      </p:pic>
      <p:sp>
        <p:nvSpPr>
          <p:cNvPr id="238" name="Google Shape;238;p28"/>
          <p:cNvSpPr txBox="1"/>
          <p:nvPr/>
        </p:nvSpPr>
        <p:spPr>
          <a:xfrm>
            <a:off x="413289" y="618742"/>
            <a:ext cx="11158118"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L’avenir que nous voulons pour l’océan dont nous avons besoin</a:t>
            </a:r>
            <a:endParaRPr/>
          </a:p>
        </p:txBody>
      </p:sp>
      <p:sp>
        <p:nvSpPr>
          <p:cNvPr id="239" name="Google Shape;239;p28"/>
          <p:cNvSpPr txBox="1"/>
          <p:nvPr/>
        </p:nvSpPr>
        <p:spPr>
          <a:xfrm>
            <a:off x="726421" y="6058719"/>
            <a:ext cx="7339510"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2000">
                <a:solidFill>
                  <a:schemeClr val="lt1"/>
                </a:solidFill>
                <a:latin typeface="Calibri"/>
                <a:ea typeface="Calibri"/>
                <a:cs typeface="Calibri"/>
                <a:sym typeface="Calibri"/>
              </a:rPr>
              <a:t>La durabilité veut dire </a:t>
            </a:r>
            <a:r>
              <a:rPr lang="fr-CA" sz="2000" b="1">
                <a:solidFill>
                  <a:schemeClr val="lt1"/>
                </a:solidFill>
                <a:latin typeface="Calibri"/>
                <a:ea typeface="Calibri"/>
                <a:cs typeface="Calibri"/>
                <a:sym typeface="Calibri"/>
              </a:rPr>
              <a:t>maintenir le monde dans lequel nous vivons. </a:t>
            </a:r>
            <a:endParaRPr/>
          </a:p>
        </p:txBody>
      </p:sp>
      <p:pic>
        <p:nvPicPr>
          <p:cNvPr id="240" name="Google Shape;240;p28" descr="A close up of a logo  Description automatically generated"/>
          <p:cNvPicPr preferRelativeResize="0"/>
          <p:nvPr/>
        </p:nvPicPr>
        <p:blipFill rotWithShape="1">
          <a:blip r:embed="rId6">
            <a:alphaModFix/>
          </a:blip>
          <a:srcRect/>
          <a:stretch/>
        </p:blipFill>
        <p:spPr>
          <a:xfrm>
            <a:off x="858227" y="1560548"/>
            <a:ext cx="9842500" cy="4546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2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174523" y="-281353"/>
            <a:ext cx="4389958" cy="2123162"/>
          </a:xfrm>
          <a:prstGeom prst="rect">
            <a:avLst/>
          </a:prstGeom>
          <a:noFill/>
          <a:ln>
            <a:noFill/>
          </a:ln>
        </p:spPr>
      </p:pic>
      <p:pic>
        <p:nvPicPr>
          <p:cNvPr id="247" name="Google Shape;247;p29"/>
          <p:cNvPicPr preferRelativeResize="0"/>
          <p:nvPr/>
        </p:nvPicPr>
        <p:blipFill rotWithShape="1">
          <a:blip r:embed="rId4">
            <a:alphaModFix/>
          </a:blip>
          <a:srcRect/>
          <a:stretch/>
        </p:blipFill>
        <p:spPr>
          <a:xfrm>
            <a:off x="730131" y="359419"/>
            <a:ext cx="10342161" cy="649858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30"/>
          <p:cNvPicPr preferRelativeResize="0"/>
          <p:nvPr/>
        </p:nvPicPr>
        <p:blipFill rotWithShape="1">
          <a:blip r:embed="rId3">
            <a:alphaModFix/>
          </a:blip>
          <a:srcRect/>
          <a:stretch/>
        </p:blipFill>
        <p:spPr>
          <a:xfrm>
            <a:off x="1658470" y="0"/>
            <a:ext cx="8875059"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31" descr="A picture containing mirror  Description automatically generated"/>
          <p:cNvPicPr preferRelativeResize="0"/>
          <p:nvPr/>
        </p:nvPicPr>
        <p:blipFill rotWithShape="1">
          <a:blip r:embed="rId3">
            <a:alphaModFix/>
          </a:blip>
          <a:srcRect/>
          <a:stretch/>
        </p:blipFill>
        <p:spPr>
          <a:xfrm>
            <a:off x="5627282" y="1907932"/>
            <a:ext cx="5586133" cy="3582706"/>
          </a:xfrm>
          <a:prstGeom prst="rect">
            <a:avLst/>
          </a:prstGeom>
          <a:noFill/>
          <a:ln>
            <a:noFill/>
          </a:ln>
        </p:spPr>
      </p:pic>
      <p:pic>
        <p:nvPicPr>
          <p:cNvPr id="260" name="Google Shape;260;p31"/>
          <p:cNvPicPr preferRelativeResize="0"/>
          <p:nvPr/>
        </p:nvPicPr>
        <p:blipFill rotWithShape="1">
          <a:blip r:embed="rId4">
            <a:alphaModFix/>
          </a:blip>
          <a:srcRect/>
          <a:stretch/>
        </p:blipFill>
        <p:spPr>
          <a:xfrm>
            <a:off x="-1053125" y="368682"/>
            <a:ext cx="9704756" cy="1266792"/>
          </a:xfrm>
          <a:prstGeom prst="rect">
            <a:avLst/>
          </a:prstGeom>
          <a:noFill/>
          <a:ln>
            <a:noFill/>
          </a:ln>
        </p:spPr>
      </p:pic>
      <p:sp>
        <p:nvSpPr>
          <p:cNvPr id="261" name="Google Shape;261;p31"/>
          <p:cNvSpPr txBox="1"/>
          <p:nvPr/>
        </p:nvSpPr>
        <p:spPr>
          <a:xfrm rot="-60000">
            <a:off x="413500" y="642895"/>
            <a:ext cx="839025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C’est le moment d’activer votre esprit inventif</a:t>
            </a:r>
            <a:endParaRPr/>
          </a:p>
        </p:txBody>
      </p:sp>
      <p:pic>
        <p:nvPicPr>
          <p:cNvPr id="262" name="Google Shape;262;p31" descr="A picture containing yellow  Description automatically generated"/>
          <p:cNvPicPr preferRelativeResize="0"/>
          <p:nvPr/>
        </p:nvPicPr>
        <p:blipFill rotWithShape="1">
          <a:blip r:embed="rId5">
            <a:alphaModFix/>
          </a:blip>
          <a:srcRect/>
          <a:stretch/>
        </p:blipFill>
        <p:spPr>
          <a:xfrm>
            <a:off x="1596993" y="1635474"/>
            <a:ext cx="4593469" cy="4996526"/>
          </a:xfrm>
          <a:prstGeom prst="rect">
            <a:avLst/>
          </a:prstGeom>
          <a:noFill/>
          <a:ln>
            <a:noFill/>
          </a:ln>
        </p:spPr>
      </p:pic>
      <p:sp>
        <p:nvSpPr>
          <p:cNvPr id="263" name="Google Shape;263;p31"/>
          <p:cNvSpPr txBox="1"/>
          <p:nvPr/>
        </p:nvSpPr>
        <p:spPr>
          <a:xfrm>
            <a:off x="6678758" y="2460334"/>
            <a:ext cx="4323644" cy="240065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000">
                <a:solidFill>
                  <a:schemeClr val="dk1"/>
                </a:solidFill>
                <a:latin typeface="Calibri"/>
                <a:ea typeface="Calibri"/>
                <a:cs typeface="Calibri"/>
                <a:sym typeface="Calibri"/>
              </a:rPr>
              <a:t>Comment pouvez-vous aider à protéger les océans?</a:t>
            </a:r>
            <a:endParaRPr/>
          </a:p>
          <a:p>
            <a:pPr marL="0" marR="0" lvl="0" indent="0" algn="l" rtl="0">
              <a:spcBef>
                <a:spcPts val="0"/>
              </a:spcBef>
              <a:spcAft>
                <a:spcPts val="0"/>
              </a:spcAft>
              <a:buNone/>
            </a:pPr>
            <a:endParaRPr sz="3000">
              <a:solidFill>
                <a:schemeClr val="dk1"/>
              </a:solidFill>
              <a:latin typeface="Calibri"/>
              <a:ea typeface="Calibri"/>
              <a:cs typeface="Calibri"/>
              <a:sym typeface="Calibri"/>
            </a:endParaRPr>
          </a:p>
          <a:p>
            <a:pPr marL="0" marR="0" lvl="0" indent="0" algn="l" rtl="0">
              <a:spcBef>
                <a:spcPts val="0"/>
              </a:spcBef>
              <a:spcAft>
                <a:spcPts val="0"/>
              </a:spcAft>
              <a:buNone/>
            </a:pPr>
            <a:r>
              <a:rPr lang="fr-CA" sz="3000">
                <a:solidFill>
                  <a:schemeClr val="dk1"/>
                </a:solidFill>
                <a:latin typeface="Calibri"/>
                <a:ea typeface="Calibri"/>
                <a:cs typeface="Calibri"/>
                <a:sym typeface="Calibri"/>
              </a:rPr>
              <a:t>Passons à l’invention!</a:t>
            </a:r>
            <a:endParaRPr/>
          </a:p>
        </p:txBody>
      </p:sp>
      <p:pic>
        <p:nvPicPr>
          <p:cNvPr id="264" name="Google Shape;264;p31" descr="A picture containing black, drawing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560336" y="5125629"/>
            <a:ext cx="1636165" cy="709945"/>
          </a:xfrm>
          <a:prstGeom prst="rect">
            <a:avLst/>
          </a:prstGeom>
          <a:noFill/>
          <a:ln>
            <a:noFill/>
          </a:ln>
        </p:spPr>
      </p:pic>
      <p:pic>
        <p:nvPicPr>
          <p:cNvPr id="265" name="Google Shape;265;p31" descr="A close up of a toy  Description automatically generated"/>
          <p:cNvPicPr preferRelativeResize="0"/>
          <p:nvPr/>
        </p:nvPicPr>
        <p:blipFill rotWithShape="1">
          <a:blip r:embed="rId7">
            <a:alphaModFix/>
          </a:blip>
          <a:srcRect/>
          <a:stretch/>
        </p:blipFill>
        <p:spPr>
          <a:xfrm flipH="1">
            <a:off x="9125466" y="1358653"/>
            <a:ext cx="2939081" cy="181386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a:off x="-588581" y="234723"/>
            <a:ext cx="9955605" cy="1628951"/>
          </a:xfrm>
          <a:prstGeom prst="rect">
            <a:avLst/>
          </a:prstGeom>
          <a:noFill/>
          <a:ln>
            <a:noFill/>
          </a:ln>
        </p:spPr>
      </p:pic>
      <p:pic>
        <p:nvPicPr>
          <p:cNvPr id="96" name="Google Shape;96;p14" descr="Little Inventors Inventions for Space challenge in Canada with NSERC and CSA"/>
          <p:cNvPicPr preferRelativeResize="0"/>
          <p:nvPr/>
        </p:nvPicPr>
        <p:blipFill rotWithShape="1">
          <a:blip r:embed="rId4">
            <a:alphaModFix/>
          </a:blip>
          <a:srcRect/>
          <a:stretch/>
        </p:blipFill>
        <p:spPr>
          <a:xfrm>
            <a:off x="545662" y="2421183"/>
            <a:ext cx="6096000" cy="3429000"/>
          </a:xfrm>
          <a:prstGeom prst="rect">
            <a:avLst/>
          </a:prstGeom>
          <a:noFill/>
          <a:ln>
            <a:noFill/>
          </a:ln>
        </p:spPr>
      </p:pic>
      <p:sp>
        <p:nvSpPr>
          <p:cNvPr id="97" name="Google Shape;97;p14"/>
          <p:cNvSpPr txBox="1"/>
          <p:nvPr/>
        </p:nvSpPr>
        <p:spPr>
          <a:xfrm rot="-60000">
            <a:off x="409777" y="732122"/>
            <a:ext cx="8856504"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0" i="0" u="none" strike="noStrike" cap="none">
                <a:solidFill>
                  <a:schemeClr val="dk1"/>
                </a:solidFill>
                <a:latin typeface="Calibri"/>
                <a:ea typeface="Calibri"/>
                <a:cs typeface="Calibri"/>
                <a:sym typeface="Calibri"/>
              </a:rPr>
              <a:t>Le </a:t>
            </a:r>
            <a:r>
              <a:rPr lang="fr-CA" sz="3200" b="1" i="0" u="none" strike="noStrike" cap="none">
                <a:solidFill>
                  <a:schemeClr val="dk1"/>
                </a:solidFill>
                <a:latin typeface="Calibri"/>
                <a:ea typeface="Calibri"/>
                <a:cs typeface="Calibri"/>
                <a:sym typeface="Calibri"/>
              </a:rPr>
              <a:t>CRSNG</a:t>
            </a:r>
            <a:r>
              <a:rPr lang="fr-CA" sz="3200" b="0" i="0" u="none" strike="noStrike" cap="none">
                <a:solidFill>
                  <a:schemeClr val="dk1"/>
                </a:solidFill>
                <a:latin typeface="Calibri"/>
                <a:ea typeface="Calibri"/>
                <a:cs typeface="Calibri"/>
                <a:sym typeface="Calibri"/>
              </a:rPr>
              <a:t> et </a:t>
            </a:r>
            <a:r>
              <a:rPr lang="fr-CA" sz="3200" b="1" i="0" u="none" strike="noStrike" cap="none">
                <a:solidFill>
                  <a:schemeClr val="dk1"/>
                </a:solidFill>
                <a:latin typeface="Calibri"/>
                <a:ea typeface="Calibri"/>
                <a:cs typeface="Calibri"/>
                <a:sym typeface="Calibri"/>
              </a:rPr>
              <a:t>l’UNESCO</a:t>
            </a:r>
            <a:r>
              <a:rPr lang="fr-CA" sz="3200" b="0" i="0" u="none" strike="noStrike" cap="none">
                <a:solidFill>
                  <a:schemeClr val="dk1"/>
                </a:solidFill>
                <a:latin typeface="Calibri"/>
                <a:ea typeface="Calibri"/>
                <a:cs typeface="Calibri"/>
                <a:sym typeface="Calibri"/>
              </a:rPr>
              <a:t> veulent connaître vos idées!</a:t>
            </a:r>
            <a:endParaRPr/>
          </a:p>
        </p:txBody>
      </p:sp>
      <p:sp>
        <p:nvSpPr>
          <p:cNvPr id="98" name="Google Shape;98;p14"/>
          <p:cNvSpPr txBox="1"/>
          <p:nvPr/>
        </p:nvSpPr>
        <p:spPr>
          <a:xfrm>
            <a:off x="7047299" y="1880102"/>
            <a:ext cx="5242474" cy="11793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2400">
                <a:solidFill>
                  <a:schemeClr val="dk1"/>
                </a:solidFill>
                <a:latin typeface="Calibri"/>
                <a:ea typeface="Calibri"/>
                <a:cs typeface="Calibri"/>
                <a:sym typeface="Calibri"/>
              </a:rPr>
              <a:t>Faites le grand saut et devenez un spécialiste en sciences océaniques en relevant un nouveau défi des Petits Inventeurs...</a:t>
            </a:r>
            <a:endParaRPr sz="1600">
              <a:solidFill>
                <a:schemeClr val="dk1"/>
              </a:solidFill>
              <a:latin typeface="Arial"/>
              <a:ea typeface="Arial"/>
              <a:cs typeface="Arial"/>
              <a:sym typeface="Arial"/>
            </a:endParaRPr>
          </a:p>
        </p:txBody>
      </p:sp>
      <p:pic>
        <p:nvPicPr>
          <p:cNvPr id="99" name="Google Shape;99;p14" descr="A close up of a logo  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935785" y="3657136"/>
            <a:ext cx="4599039" cy="262977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32" descr="A picture containing food  Description automatically generated"/>
          <p:cNvPicPr preferRelativeResize="0"/>
          <p:nvPr/>
        </p:nvPicPr>
        <p:blipFill rotWithShape="1">
          <a:blip r:embed="rId3">
            <a:alphaModFix/>
          </a:blip>
          <a:srcRect/>
          <a:stretch/>
        </p:blipFill>
        <p:spPr>
          <a:xfrm>
            <a:off x="209730" y="367054"/>
            <a:ext cx="11806422" cy="6330639"/>
          </a:xfrm>
          <a:prstGeom prst="rect">
            <a:avLst/>
          </a:prstGeom>
          <a:noFill/>
          <a:ln>
            <a:noFill/>
          </a:ln>
        </p:spPr>
      </p:pic>
      <p:pic>
        <p:nvPicPr>
          <p:cNvPr id="272" name="Google Shape;272;p3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053124" y="368682"/>
            <a:ext cx="4945186" cy="1266792"/>
          </a:xfrm>
          <a:prstGeom prst="rect">
            <a:avLst/>
          </a:prstGeom>
          <a:noFill/>
          <a:ln>
            <a:noFill/>
          </a:ln>
        </p:spPr>
      </p:pic>
      <p:sp>
        <p:nvSpPr>
          <p:cNvPr id="273" name="Google Shape;273;p32"/>
          <p:cNvSpPr txBox="1"/>
          <p:nvPr/>
        </p:nvSpPr>
        <p:spPr>
          <a:xfrm rot="-60000">
            <a:off x="413887" y="687286"/>
            <a:ext cx="330321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Trouver des idées</a:t>
            </a:r>
            <a:endParaRPr/>
          </a:p>
        </p:txBody>
      </p:sp>
      <p:pic>
        <p:nvPicPr>
          <p:cNvPr id="274" name="Google Shape;274;p32" descr="A close up of a logo  Description automatically generated"/>
          <p:cNvPicPr preferRelativeResize="0"/>
          <p:nvPr/>
        </p:nvPicPr>
        <p:blipFill rotWithShape="1">
          <a:blip r:embed="rId5">
            <a:alphaModFix/>
          </a:blip>
          <a:srcRect/>
          <a:stretch/>
        </p:blipFill>
        <p:spPr>
          <a:xfrm>
            <a:off x="796681" y="720848"/>
            <a:ext cx="9918700" cy="59563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3" descr="A picture containing knife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b="43777"/>
          <a:stretch/>
        </p:blipFill>
        <p:spPr>
          <a:xfrm>
            <a:off x="0" y="4583162"/>
            <a:ext cx="12192000" cy="2499088"/>
          </a:xfrm>
          <a:prstGeom prst="rect">
            <a:avLst/>
          </a:prstGeom>
          <a:noFill/>
          <a:ln>
            <a:noFill/>
          </a:ln>
        </p:spPr>
      </p:pic>
      <p:pic>
        <p:nvPicPr>
          <p:cNvPr id="280" name="Google Shape;280;p33" descr="A screenshot of a computer  Description automatically generated"/>
          <p:cNvPicPr preferRelativeResize="0"/>
          <p:nvPr/>
        </p:nvPicPr>
        <p:blipFill rotWithShape="1">
          <a:blip r:embed="rId4">
            <a:alphaModFix/>
          </a:blip>
          <a:srcRect/>
          <a:stretch/>
        </p:blipFill>
        <p:spPr>
          <a:xfrm>
            <a:off x="521087" y="1643705"/>
            <a:ext cx="10334481" cy="4353903"/>
          </a:xfrm>
          <a:prstGeom prst="rect">
            <a:avLst/>
          </a:prstGeom>
          <a:noFill/>
          <a:ln>
            <a:noFill/>
          </a:ln>
        </p:spPr>
      </p:pic>
      <p:pic>
        <p:nvPicPr>
          <p:cNvPr id="281" name="Google Shape;281;p3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053124" y="368682"/>
            <a:ext cx="5627828" cy="1266792"/>
          </a:xfrm>
          <a:prstGeom prst="rect">
            <a:avLst/>
          </a:prstGeom>
          <a:noFill/>
          <a:ln>
            <a:noFill/>
          </a:ln>
        </p:spPr>
      </p:pic>
      <p:sp>
        <p:nvSpPr>
          <p:cNvPr id="282" name="Google Shape;282;p33"/>
          <p:cNvSpPr txBox="1"/>
          <p:nvPr/>
        </p:nvSpPr>
        <p:spPr>
          <a:xfrm rot="-60000">
            <a:off x="413823" y="679843"/>
            <a:ext cx="4156094"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Pour en savoir plus</a:t>
            </a:r>
            <a:endParaRPr/>
          </a:p>
        </p:txBody>
      </p:sp>
      <p:sp>
        <p:nvSpPr>
          <p:cNvPr id="283" name="Google Shape;283;p33"/>
          <p:cNvSpPr txBox="1"/>
          <p:nvPr/>
        </p:nvSpPr>
        <p:spPr>
          <a:xfrm>
            <a:off x="933905" y="1992604"/>
            <a:ext cx="9921664" cy="3416320"/>
          </a:xfrm>
          <a:prstGeom prst="rect">
            <a:avLst/>
          </a:prstGeom>
          <a:noFill/>
          <a:ln>
            <a:noFill/>
          </a:ln>
        </p:spPr>
        <p:txBody>
          <a:bodyPr spcFirstLastPara="1" wrap="square" lIns="91425" tIns="45700" rIns="91425" bIns="45700" anchor="t" anchorCtr="0">
            <a:noAutofit/>
          </a:bodyPr>
          <a:lstStyle/>
          <a:p>
            <a:pPr marL="0" marR="0" lvl="0" indent="0" algn="l" rtl="0">
              <a:lnSpc>
                <a:spcPct val="200000"/>
              </a:lnSpc>
              <a:spcBef>
                <a:spcPts val="0"/>
              </a:spcBef>
              <a:spcAft>
                <a:spcPts val="0"/>
              </a:spcAft>
              <a:buNone/>
            </a:pPr>
            <a:r>
              <a:rPr lang="fr-CA" sz="2800" dirty="0">
                <a:solidFill>
                  <a:schemeClr val="dk1"/>
                </a:solidFill>
                <a:latin typeface="Calibri"/>
                <a:ea typeface="Calibri"/>
                <a:cs typeface="Calibri"/>
                <a:sym typeface="Calibri"/>
              </a:rPr>
              <a:t>Consultez nos deux prochaines ressources sur les océans</a:t>
            </a:r>
            <a:endParaRPr dirty="0"/>
          </a:p>
          <a:p>
            <a:pPr marL="742950" marR="0" lvl="0" indent="-742950" algn="l" rtl="0">
              <a:spcBef>
                <a:spcPts val="0"/>
              </a:spcBef>
              <a:spcAft>
                <a:spcPts val="0"/>
              </a:spcAft>
              <a:buClr>
                <a:schemeClr val="dk1"/>
              </a:buClr>
              <a:buSzPts val="2400"/>
              <a:buFont typeface="Calibri"/>
              <a:buAutoNum type="arabicPeriod"/>
            </a:pPr>
            <a:r>
              <a:rPr lang="fr-CA" sz="2400" dirty="0">
                <a:solidFill>
                  <a:schemeClr val="dk1"/>
                </a:solidFill>
                <a:latin typeface="Calibri"/>
                <a:ea typeface="Calibri"/>
                <a:cs typeface="Calibri"/>
                <a:sym typeface="Calibri"/>
              </a:rPr>
              <a:t>Un monde de pollution </a:t>
            </a:r>
            <a:endParaRPr sz="2400" dirty="0">
              <a:solidFill>
                <a:schemeClr val="dk1"/>
              </a:solidFill>
              <a:latin typeface="Calibri"/>
              <a:ea typeface="Calibri"/>
              <a:cs typeface="Calibri"/>
              <a:sym typeface="Calibri"/>
            </a:endParaRPr>
          </a:p>
          <a:p>
            <a:pPr marL="742950" marR="0" lvl="0" indent="-742950" algn="l" rtl="0">
              <a:spcBef>
                <a:spcPts val="0"/>
              </a:spcBef>
              <a:spcAft>
                <a:spcPts val="0"/>
              </a:spcAft>
              <a:buClr>
                <a:schemeClr val="dk1"/>
              </a:buClr>
              <a:buSzPts val="2400"/>
              <a:buFont typeface="Calibri"/>
              <a:buAutoNum type="arabicPeriod"/>
            </a:pPr>
            <a:r>
              <a:rPr lang="fr-CA" sz="2400" dirty="0">
                <a:solidFill>
                  <a:schemeClr val="dk1"/>
                </a:solidFill>
                <a:latin typeface="Calibri"/>
                <a:ea typeface="Calibri"/>
                <a:cs typeface="Calibri"/>
                <a:sym typeface="Calibri"/>
              </a:rPr>
              <a:t>Les océans : l’énergie climatique (date de publication : juin 2020)</a:t>
            </a:r>
            <a:endParaRPr sz="2000" dirty="0">
              <a:solidFill>
                <a:schemeClr val="dk1"/>
              </a:solidFill>
              <a:latin typeface="Calibri"/>
              <a:ea typeface="Calibri"/>
              <a:cs typeface="Calibri"/>
              <a:sym typeface="Calibri"/>
            </a:endParaRPr>
          </a:p>
          <a:p>
            <a:pPr marL="0" marR="0" lvl="0" indent="0" algn="l" rtl="0">
              <a:lnSpc>
                <a:spcPct val="200000"/>
              </a:lnSpc>
              <a:spcBef>
                <a:spcPts val="0"/>
              </a:spcBef>
              <a:spcAft>
                <a:spcPts val="0"/>
              </a:spcAft>
              <a:buNone/>
            </a:pPr>
            <a:r>
              <a:rPr lang="fr-CA" sz="2000" dirty="0">
                <a:solidFill>
                  <a:schemeClr val="dk1"/>
                </a:solidFill>
                <a:latin typeface="Calibri"/>
                <a:ea typeface="Calibri"/>
                <a:cs typeface="Calibri"/>
                <a:sym typeface="Calibri"/>
              </a:rPr>
              <a:t>Voici d’autres liens utiles!</a:t>
            </a:r>
            <a:endParaRPr dirty="0"/>
          </a:p>
          <a:p>
            <a:pPr marL="571500" marR="0" lvl="0" indent="-571500" algn="l" rtl="0">
              <a:spcBef>
                <a:spcPts val="0"/>
              </a:spcBef>
              <a:spcAft>
                <a:spcPts val="0"/>
              </a:spcAft>
              <a:buClr>
                <a:schemeClr val="dk1"/>
              </a:buClr>
              <a:buSzPts val="1800"/>
              <a:buFont typeface="Arial"/>
              <a:buChar char="•"/>
            </a:pPr>
            <a:r>
              <a:rPr lang="fr-CA" sz="1800" u="sng" dirty="0">
                <a:solidFill>
                  <a:schemeClr val="hlink"/>
                </a:solidFill>
                <a:latin typeface="Calibri"/>
                <a:ea typeface="Calibri"/>
                <a:cs typeface="Calibri"/>
                <a:sym typeface="Calibri"/>
                <a:hlinkClick r:id="rId6"/>
              </a:rPr>
              <a:t>Décennie des Nations Unies pour les sciences océaniques au service du développement durable</a:t>
            </a:r>
            <a:endParaRPr sz="1800" dirty="0">
              <a:solidFill>
                <a:schemeClr val="dk1"/>
              </a:solidFill>
              <a:latin typeface="Calibri"/>
              <a:ea typeface="Calibri"/>
              <a:cs typeface="Calibri"/>
              <a:sym typeface="Calibri"/>
            </a:endParaRPr>
          </a:p>
          <a:p>
            <a:pPr marL="571500" marR="0" lvl="0" indent="-571500" algn="l" rtl="0">
              <a:spcBef>
                <a:spcPts val="0"/>
              </a:spcBef>
              <a:spcAft>
                <a:spcPts val="0"/>
              </a:spcAft>
              <a:buClr>
                <a:schemeClr val="dk1"/>
              </a:buClr>
              <a:buSzPts val="1800"/>
              <a:buFont typeface="Arial"/>
              <a:buChar char="•"/>
            </a:pPr>
            <a:r>
              <a:rPr lang="fr-CA" sz="1800" u="sng" dirty="0">
                <a:solidFill>
                  <a:schemeClr val="hlink"/>
                </a:solidFill>
                <a:latin typeface="Calibri"/>
                <a:ea typeface="Calibri"/>
                <a:cs typeface="Calibri"/>
                <a:sym typeface="Calibri"/>
                <a:hlinkClick r:id="rId7"/>
              </a:rPr>
              <a:t>Portail d’alphabétisation des océans</a:t>
            </a:r>
            <a:r>
              <a:rPr lang="fr-CA" sz="1800" dirty="0">
                <a:solidFill>
                  <a:schemeClr val="dk1"/>
                </a:solidFill>
                <a:latin typeface="Calibri"/>
                <a:ea typeface="Calibri"/>
                <a:cs typeface="Calibri"/>
                <a:sym typeface="Calibri"/>
              </a:rPr>
              <a:t> </a:t>
            </a:r>
            <a:endParaRPr dirty="0"/>
          </a:p>
          <a:p>
            <a:pPr marL="571500" marR="0" lvl="0" indent="-571500" algn="l" rtl="0">
              <a:spcBef>
                <a:spcPts val="0"/>
              </a:spcBef>
              <a:spcAft>
                <a:spcPts val="0"/>
              </a:spcAft>
              <a:buClr>
                <a:schemeClr val="dk1"/>
              </a:buClr>
              <a:buSzPts val="1800"/>
              <a:buFont typeface="Arial"/>
              <a:buChar char="•"/>
            </a:pPr>
            <a:r>
              <a:rPr lang="fr-CA" sz="1800" u="sng" dirty="0">
                <a:solidFill>
                  <a:schemeClr val="hlink"/>
                </a:solidFill>
                <a:latin typeface="Calibri"/>
                <a:ea typeface="Calibri"/>
                <a:cs typeface="Calibri"/>
                <a:sym typeface="Calibri"/>
                <a:hlinkClick r:id="rId8"/>
              </a:rPr>
              <a:t>Pêches et Océans Canada</a:t>
            </a:r>
            <a:endParaRPr sz="1800" dirty="0">
              <a:solidFill>
                <a:schemeClr val="dk1"/>
              </a:solidFill>
              <a:latin typeface="Calibri"/>
              <a:ea typeface="Calibri"/>
              <a:cs typeface="Calibri"/>
              <a:sym typeface="Calibri"/>
            </a:endParaRPr>
          </a:p>
        </p:txBody>
      </p:sp>
      <p:pic>
        <p:nvPicPr>
          <p:cNvPr id="284" name="Google Shape;284;p33" descr="A picture containing black, drawing  Description automatically generated"/>
          <p:cNvPicPr preferRelativeResize="0"/>
          <p:nvPr/>
        </p:nvPicPr>
        <p:blipFill rotWithShape="1">
          <a:blip r:embed="rId9">
            <a:alphaModFix/>
          </a:blip>
          <a:srcRect/>
          <a:stretch/>
        </p:blipFill>
        <p:spPr>
          <a:xfrm rot="535808">
            <a:off x="7105869" y="5556577"/>
            <a:ext cx="1812237" cy="786344"/>
          </a:xfrm>
          <a:prstGeom prst="rect">
            <a:avLst/>
          </a:prstGeom>
          <a:noFill/>
          <a:ln>
            <a:noFill/>
          </a:ln>
        </p:spPr>
      </p:pic>
      <p:pic>
        <p:nvPicPr>
          <p:cNvPr id="285" name="Google Shape;285;p33" descr="A close up of a logo  Description automatically generated"/>
          <p:cNvPicPr preferRelativeResize="0"/>
          <p:nvPr/>
        </p:nvPicPr>
        <p:blipFill rotWithShape="1">
          <a:blip r:embed="rId10">
            <a:alphaModFix/>
          </a:blip>
          <a:srcRect/>
          <a:stretch/>
        </p:blipFill>
        <p:spPr>
          <a:xfrm>
            <a:off x="8471765" y="1152206"/>
            <a:ext cx="2786330" cy="952838"/>
          </a:xfrm>
          <a:prstGeom prst="rect">
            <a:avLst/>
          </a:prstGeom>
          <a:noFill/>
          <a:ln>
            <a:noFill/>
          </a:ln>
        </p:spPr>
      </p:pic>
      <p:pic>
        <p:nvPicPr>
          <p:cNvPr id="286" name="Google Shape;286;p33" descr="A picture containing table, drawing  Description automatically generated"/>
          <p:cNvPicPr preferRelativeResize="0"/>
          <p:nvPr/>
        </p:nvPicPr>
        <p:blipFill rotWithShape="1">
          <a:blip r:embed="rId11">
            <a:alphaModFix/>
          </a:blip>
          <a:srcRect/>
          <a:stretch/>
        </p:blipFill>
        <p:spPr>
          <a:xfrm>
            <a:off x="10447232" y="2988147"/>
            <a:ext cx="1219200" cy="2362200"/>
          </a:xfrm>
          <a:prstGeom prst="rect">
            <a:avLst/>
          </a:prstGeom>
          <a:noFill/>
          <a:ln>
            <a:noFill/>
          </a:ln>
        </p:spPr>
      </p:pic>
      <p:pic>
        <p:nvPicPr>
          <p:cNvPr id="287" name="Google Shape;287;p33" descr="A picture containing drawing  Description automatically generated"/>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rot="-1790645">
            <a:off x="1115973" y="5775963"/>
            <a:ext cx="1324802" cy="71669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292" name="Google Shape;292;p34" descr="A close up of a logo  Description automatically generated"/>
          <p:cNvPicPr preferRelativeResize="0"/>
          <p:nvPr/>
        </p:nvPicPr>
        <p:blipFill rotWithShape="1">
          <a:blip r:embed="rId3">
            <a:alphaModFix/>
          </a:blip>
          <a:srcRect/>
          <a:stretch/>
        </p:blipFill>
        <p:spPr>
          <a:xfrm>
            <a:off x="4333146" y="3347051"/>
            <a:ext cx="2118572" cy="602954"/>
          </a:xfrm>
          <a:prstGeom prst="rect">
            <a:avLst/>
          </a:prstGeom>
          <a:noFill/>
          <a:ln>
            <a:noFill/>
          </a:ln>
        </p:spPr>
      </p:pic>
      <p:pic>
        <p:nvPicPr>
          <p:cNvPr id="293" name="Google Shape;293;p34"/>
          <p:cNvPicPr preferRelativeResize="0"/>
          <p:nvPr/>
        </p:nvPicPr>
        <p:blipFill rotWithShape="1">
          <a:blip r:embed="rId4">
            <a:alphaModFix/>
          </a:blip>
          <a:srcRect/>
          <a:stretch/>
        </p:blipFill>
        <p:spPr>
          <a:xfrm>
            <a:off x="7149110" y="1472165"/>
            <a:ext cx="2551937" cy="1528697"/>
          </a:xfrm>
          <a:prstGeom prst="rect">
            <a:avLst/>
          </a:prstGeom>
          <a:noFill/>
          <a:ln>
            <a:noFill/>
          </a:ln>
        </p:spPr>
      </p:pic>
      <p:pic>
        <p:nvPicPr>
          <p:cNvPr id="294" name="Google Shape;294;p34"/>
          <p:cNvPicPr preferRelativeResize="0"/>
          <p:nvPr/>
        </p:nvPicPr>
        <p:blipFill rotWithShape="1">
          <a:blip r:embed="rId5">
            <a:alphaModFix/>
          </a:blip>
          <a:srcRect/>
          <a:stretch/>
        </p:blipFill>
        <p:spPr>
          <a:xfrm>
            <a:off x="4450380" y="1699869"/>
            <a:ext cx="2349004" cy="1155373"/>
          </a:xfrm>
          <a:prstGeom prst="rect">
            <a:avLst/>
          </a:prstGeom>
          <a:noFill/>
          <a:ln>
            <a:noFill/>
          </a:ln>
        </p:spPr>
      </p:pic>
      <p:pic>
        <p:nvPicPr>
          <p:cNvPr id="295" name="Google Shape;295;p34"/>
          <p:cNvPicPr preferRelativeResize="0"/>
          <p:nvPr/>
        </p:nvPicPr>
        <p:blipFill rotWithShape="1">
          <a:blip r:embed="rId6">
            <a:alphaModFix/>
          </a:blip>
          <a:srcRect/>
          <a:stretch/>
        </p:blipFill>
        <p:spPr>
          <a:xfrm>
            <a:off x="942378" y="1459067"/>
            <a:ext cx="3097898" cy="1656614"/>
          </a:xfrm>
          <a:prstGeom prst="rect">
            <a:avLst/>
          </a:prstGeom>
          <a:noFill/>
          <a:ln>
            <a:noFill/>
          </a:ln>
        </p:spPr>
      </p:pic>
      <p:pic>
        <p:nvPicPr>
          <p:cNvPr id="296" name="Google Shape;296;p34" descr="A picture containing knife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b="43777"/>
          <a:stretch/>
        </p:blipFill>
        <p:spPr>
          <a:xfrm>
            <a:off x="0" y="4583162"/>
            <a:ext cx="12192000" cy="2499088"/>
          </a:xfrm>
          <a:prstGeom prst="rect">
            <a:avLst/>
          </a:prstGeom>
          <a:noFill/>
          <a:ln>
            <a:noFill/>
          </a:ln>
        </p:spPr>
      </p:pic>
      <p:pic>
        <p:nvPicPr>
          <p:cNvPr id="297" name="Google Shape;297;p34" descr="A picture containing table, drawing  Description automatically generated"/>
          <p:cNvPicPr preferRelativeResize="0"/>
          <p:nvPr/>
        </p:nvPicPr>
        <p:blipFill rotWithShape="1">
          <a:blip r:embed="rId8">
            <a:alphaModFix/>
          </a:blip>
          <a:srcRect/>
          <a:stretch/>
        </p:blipFill>
        <p:spPr>
          <a:xfrm>
            <a:off x="10052536" y="2988147"/>
            <a:ext cx="1219200" cy="2362200"/>
          </a:xfrm>
          <a:prstGeom prst="rect">
            <a:avLst/>
          </a:prstGeom>
          <a:noFill/>
          <a:ln>
            <a:noFill/>
          </a:ln>
        </p:spPr>
      </p:pic>
      <p:sp>
        <p:nvSpPr>
          <p:cNvPr id="298" name="Google Shape;298;p34"/>
          <p:cNvSpPr txBox="1"/>
          <p:nvPr/>
        </p:nvSpPr>
        <p:spPr>
          <a:xfrm>
            <a:off x="4426934" y="1347179"/>
            <a:ext cx="1845132"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1200">
                <a:solidFill>
                  <a:schemeClr val="dk1"/>
                </a:solidFill>
                <a:latin typeface="Calibri"/>
                <a:ea typeface="Calibri"/>
                <a:cs typeface="Calibri"/>
                <a:sym typeface="Calibri"/>
              </a:rPr>
              <a:t>en partenariat avec</a:t>
            </a:r>
            <a:endParaRPr/>
          </a:p>
        </p:txBody>
      </p:sp>
      <p:sp>
        <p:nvSpPr>
          <p:cNvPr id="299" name="Google Shape;299;p34"/>
          <p:cNvSpPr txBox="1"/>
          <p:nvPr/>
        </p:nvSpPr>
        <p:spPr>
          <a:xfrm>
            <a:off x="4426934" y="3092235"/>
            <a:ext cx="1845132" cy="25391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1000">
                <a:solidFill>
                  <a:schemeClr val="dk1"/>
                </a:solidFill>
                <a:latin typeface="Calibri"/>
                <a:ea typeface="Calibri"/>
                <a:cs typeface="Calibri"/>
                <a:sym typeface="Calibri"/>
              </a:rPr>
              <a:t>En collaboration avec</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581873" y="1569504"/>
            <a:ext cx="5007511" cy="3869440"/>
          </a:xfrm>
          <a:prstGeom prst="rect">
            <a:avLst/>
          </a:prstGeom>
          <a:noFill/>
          <a:ln>
            <a:noFill/>
          </a:ln>
        </p:spPr>
      </p:pic>
      <p:pic>
        <p:nvPicPr>
          <p:cNvPr id="106" name="Google Shape;106;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15540" y="328925"/>
            <a:ext cx="7958667" cy="1266792"/>
          </a:xfrm>
          <a:prstGeom prst="rect">
            <a:avLst/>
          </a:prstGeom>
          <a:noFill/>
          <a:ln>
            <a:noFill/>
          </a:ln>
        </p:spPr>
      </p:pic>
      <p:sp>
        <p:nvSpPr>
          <p:cNvPr id="107" name="Google Shape;107;p15"/>
          <p:cNvSpPr txBox="1"/>
          <p:nvPr/>
        </p:nvSpPr>
        <p:spPr>
          <a:xfrm rot="-60000">
            <a:off x="413191" y="634076"/>
            <a:ext cx="6367390"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Pour participer au défi...</a:t>
            </a:r>
            <a:endParaRPr/>
          </a:p>
        </p:txBody>
      </p:sp>
      <p:sp>
        <p:nvSpPr>
          <p:cNvPr id="108" name="Google Shape;108;p15"/>
          <p:cNvSpPr txBox="1"/>
          <p:nvPr/>
        </p:nvSpPr>
        <p:spPr>
          <a:xfrm>
            <a:off x="807638" y="2042733"/>
            <a:ext cx="6367390"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600">
                <a:solidFill>
                  <a:schemeClr val="dk1"/>
                </a:solidFill>
                <a:latin typeface="Calibri"/>
                <a:ea typeface="Calibri"/>
                <a:cs typeface="Calibri"/>
                <a:sym typeface="Calibri"/>
              </a:rPr>
              <a:t>C’est simple!</a:t>
            </a:r>
            <a:endParaRPr sz="3600" b="0">
              <a:solidFill>
                <a:schemeClr val="dk1"/>
              </a:solidFill>
              <a:latin typeface="Calibri"/>
              <a:ea typeface="Calibri"/>
              <a:cs typeface="Calibri"/>
              <a:sym typeface="Calibri"/>
            </a:endParaRPr>
          </a:p>
        </p:txBody>
      </p:sp>
      <p:sp>
        <p:nvSpPr>
          <p:cNvPr id="109" name="Google Shape;109;p15"/>
          <p:cNvSpPr txBox="1"/>
          <p:nvPr/>
        </p:nvSpPr>
        <p:spPr>
          <a:xfrm>
            <a:off x="807638" y="3014775"/>
            <a:ext cx="5503515" cy="2308324"/>
          </a:xfrm>
          <a:prstGeom prst="rect">
            <a:avLst/>
          </a:prstGeom>
          <a:noFill/>
          <a:ln>
            <a:noFill/>
          </a:ln>
        </p:spPr>
        <p:txBody>
          <a:bodyPr spcFirstLastPara="1" wrap="square" lIns="91425" tIns="45700" rIns="91425" bIns="45700" anchor="t" anchorCtr="0">
            <a:noAutofit/>
          </a:bodyPr>
          <a:lstStyle/>
          <a:p>
            <a:pPr marL="571500" marR="0" lvl="0" indent="-571500" algn="l" rtl="0">
              <a:spcBef>
                <a:spcPts val="0"/>
              </a:spcBef>
              <a:spcAft>
                <a:spcPts val="0"/>
              </a:spcAft>
              <a:buClr>
                <a:schemeClr val="dk1"/>
              </a:buClr>
              <a:buSzPts val="3600"/>
              <a:buFont typeface="Arial"/>
              <a:buChar char="•"/>
            </a:pPr>
            <a:r>
              <a:rPr lang="fr-CA" sz="3600">
                <a:solidFill>
                  <a:schemeClr val="dk1"/>
                </a:solidFill>
                <a:latin typeface="Calibri"/>
                <a:ea typeface="Calibri"/>
                <a:cs typeface="Calibri"/>
                <a:sym typeface="Calibri"/>
              </a:rPr>
              <a:t>Découvrez les océans!</a:t>
            </a:r>
            <a:endParaRPr/>
          </a:p>
          <a:p>
            <a:pPr marL="571500" marR="0" lvl="0" indent="-571500" algn="l" rtl="0">
              <a:spcBef>
                <a:spcPts val="0"/>
              </a:spcBef>
              <a:spcAft>
                <a:spcPts val="0"/>
              </a:spcAft>
              <a:buClr>
                <a:schemeClr val="dk1"/>
              </a:buClr>
              <a:buSzPts val="3600"/>
              <a:buFont typeface="Arial"/>
              <a:buChar char="•"/>
            </a:pPr>
            <a:r>
              <a:rPr lang="fr-CA" sz="3600">
                <a:solidFill>
                  <a:schemeClr val="dk1"/>
                </a:solidFill>
                <a:latin typeface="Calibri"/>
                <a:ea typeface="Calibri"/>
                <a:cs typeface="Calibri"/>
                <a:sym typeface="Calibri"/>
              </a:rPr>
              <a:t>Créez une invention et dessinez-la. </a:t>
            </a:r>
            <a:endParaRPr/>
          </a:p>
          <a:p>
            <a:pPr marL="571500" marR="0" lvl="0" indent="-571500" algn="l" rtl="0">
              <a:spcBef>
                <a:spcPts val="0"/>
              </a:spcBef>
              <a:spcAft>
                <a:spcPts val="0"/>
              </a:spcAft>
              <a:buClr>
                <a:schemeClr val="dk1"/>
              </a:buClr>
              <a:buSzPts val="3600"/>
              <a:buFont typeface="Arial"/>
              <a:buChar char="•"/>
            </a:pPr>
            <a:r>
              <a:rPr lang="fr-CA" sz="3600">
                <a:solidFill>
                  <a:schemeClr val="dk1"/>
                </a:solidFill>
                <a:latin typeface="Calibri"/>
                <a:ea typeface="Calibri"/>
                <a:cs typeface="Calibri"/>
                <a:sym typeface="Calibri"/>
              </a:rPr>
              <a:t>Envoyez-la-nous!</a:t>
            </a:r>
            <a:endParaRPr/>
          </a:p>
        </p:txBody>
      </p:sp>
      <p:pic>
        <p:nvPicPr>
          <p:cNvPr id="110" name="Google Shape;110;p15" descr="A picture containing drawing  Description automatically generated"/>
          <p:cNvPicPr preferRelativeResize="0"/>
          <p:nvPr/>
        </p:nvPicPr>
        <p:blipFill rotWithShape="1">
          <a:blip r:embed="rId5">
            <a:alphaModFix/>
          </a:blip>
          <a:srcRect/>
          <a:stretch/>
        </p:blipFill>
        <p:spPr>
          <a:xfrm>
            <a:off x="8905365" y="5172635"/>
            <a:ext cx="750300" cy="784717"/>
          </a:xfrm>
          <a:prstGeom prst="rect">
            <a:avLst/>
          </a:prstGeom>
          <a:noFill/>
          <a:ln>
            <a:noFill/>
          </a:ln>
        </p:spPr>
      </p:pic>
      <p:pic>
        <p:nvPicPr>
          <p:cNvPr id="111" name="Google Shape;111;p15" descr="A close up of a logo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403465" y="5568458"/>
            <a:ext cx="2501900" cy="635000"/>
          </a:xfrm>
          <a:prstGeom prst="rect">
            <a:avLst/>
          </a:prstGeom>
          <a:noFill/>
          <a:ln>
            <a:noFill/>
          </a:ln>
        </p:spPr>
      </p:pic>
      <p:pic>
        <p:nvPicPr>
          <p:cNvPr id="112" name="Google Shape;112;p15" descr="A close up of a logo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7083415" y="681317"/>
            <a:ext cx="4394200" cy="914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16" descr="A picture containing computer  Description automatically generated"/>
          <p:cNvPicPr preferRelativeResize="0"/>
          <p:nvPr/>
        </p:nvPicPr>
        <p:blipFill rotWithShape="1">
          <a:blip r:embed="rId3">
            <a:alphaModFix/>
          </a:blip>
          <a:srcRect/>
          <a:stretch/>
        </p:blipFill>
        <p:spPr>
          <a:xfrm>
            <a:off x="1118143" y="788893"/>
            <a:ext cx="9955713" cy="5935527"/>
          </a:xfrm>
          <a:prstGeom prst="rect">
            <a:avLst/>
          </a:prstGeom>
          <a:noFill/>
          <a:ln>
            <a:noFill/>
          </a:ln>
        </p:spPr>
      </p:pic>
      <p:pic>
        <p:nvPicPr>
          <p:cNvPr id="119" name="Google Shape;119;p1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5483137" cy="1266530"/>
          </a:xfrm>
          <a:prstGeom prst="rect">
            <a:avLst/>
          </a:prstGeom>
          <a:noFill/>
          <a:ln>
            <a:noFill/>
          </a:ln>
        </p:spPr>
      </p:pic>
      <p:sp>
        <p:nvSpPr>
          <p:cNvPr id="120" name="Google Shape;120;p16"/>
          <p:cNvSpPr txBox="1"/>
          <p:nvPr/>
        </p:nvSpPr>
        <p:spPr>
          <a:xfrm rot="-60000">
            <a:off x="413385" y="656334"/>
            <a:ext cx="3816699"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Un monde d’océans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Google Shape;126;p17" descr="A picture containing computer  Description automatically generated"/>
          <p:cNvPicPr preferRelativeResize="0"/>
          <p:nvPr/>
        </p:nvPicPr>
        <p:blipFill rotWithShape="1">
          <a:blip r:embed="rId3">
            <a:alphaModFix/>
          </a:blip>
          <a:srcRect/>
          <a:stretch/>
        </p:blipFill>
        <p:spPr>
          <a:xfrm>
            <a:off x="1118143" y="788893"/>
            <a:ext cx="9955713" cy="5935527"/>
          </a:xfrm>
          <a:prstGeom prst="rect">
            <a:avLst/>
          </a:prstGeom>
          <a:noFill/>
          <a:ln>
            <a:noFill/>
          </a:ln>
        </p:spPr>
      </p:pic>
      <p:pic>
        <p:nvPicPr>
          <p:cNvPr id="127" name="Google Shape;127;p1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5483137" cy="1266530"/>
          </a:xfrm>
          <a:prstGeom prst="rect">
            <a:avLst/>
          </a:prstGeom>
          <a:noFill/>
          <a:ln>
            <a:noFill/>
          </a:ln>
        </p:spPr>
      </p:pic>
      <p:sp>
        <p:nvSpPr>
          <p:cNvPr id="128" name="Google Shape;128;p17"/>
          <p:cNvSpPr txBox="1"/>
          <p:nvPr/>
        </p:nvSpPr>
        <p:spPr>
          <a:xfrm rot="-60000">
            <a:off x="413385" y="656334"/>
            <a:ext cx="3816699"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Un monde d’océans</a:t>
            </a:r>
            <a:endParaRPr/>
          </a:p>
        </p:txBody>
      </p:sp>
      <p:pic>
        <p:nvPicPr>
          <p:cNvPr id="129" name="Google Shape;129;p17" descr="A picture containing bird  Description automatically generated"/>
          <p:cNvPicPr preferRelativeResize="0"/>
          <p:nvPr/>
        </p:nvPicPr>
        <p:blipFill rotWithShape="1">
          <a:blip r:embed="rId5">
            <a:alphaModFix/>
          </a:blip>
          <a:srcRect/>
          <a:stretch/>
        </p:blipFill>
        <p:spPr>
          <a:xfrm>
            <a:off x="4143605" y="5027534"/>
            <a:ext cx="2386181" cy="585565"/>
          </a:xfrm>
          <a:prstGeom prst="rect">
            <a:avLst/>
          </a:prstGeom>
          <a:noFill/>
          <a:ln>
            <a:noFill/>
          </a:ln>
        </p:spPr>
      </p:pic>
      <p:pic>
        <p:nvPicPr>
          <p:cNvPr id="130" name="Google Shape;130;p17"/>
          <p:cNvPicPr preferRelativeResize="0"/>
          <p:nvPr/>
        </p:nvPicPr>
        <p:blipFill rotWithShape="1">
          <a:blip r:embed="rId6">
            <a:alphaModFix/>
          </a:blip>
          <a:srcRect/>
          <a:stretch/>
        </p:blipFill>
        <p:spPr>
          <a:xfrm>
            <a:off x="5228483" y="1140938"/>
            <a:ext cx="2386181" cy="585565"/>
          </a:xfrm>
          <a:prstGeom prst="rect">
            <a:avLst/>
          </a:prstGeom>
          <a:noFill/>
          <a:ln>
            <a:noFill/>
          </a:ln>
        </p:spPr>
      </p:pic>
      <p:pic>
        <p:nvPicPr>
          <p:cNvPr id="131" name="Google Shape;131;p17"/>
          <p:cNvPicPr preferRelativeResize="0"/>
          <p:nvPr/>
        </p:nvPicPr>
        <p:blipFill rotWithShape="1">
          <a:blip r:embed="rId7">
            <a:alphaModFix/>
          </a:blip>
          <a:srcRect/>
          <a:stretch/>
        </p:blipFill>
        <p:spPr>
          <a:xfrm rot="-2754896">
            <a:off x="3471296" y="2614571"/>
            <a:ext cx="2181822" cy="535416"/>
          </a:xfrm>
          <a:prstGeom prst="rect">
            <a:avLst/>
          </a:prstGeom>
          <a:noFill/>
          <a:ln>
            <a:noFill/>
          </a:ln>
        </p:spPr>
      </p:pic>
      <p:pic>
        <p:nvPicPr>
          <p:cNvPr id="132" name="Google Shape;132;p17"/>
          <p:cNvPicPr preferRelativeResize="0"/>
          <p:nvPr/>
        </p:nvPicPr>
        <p:blipFill rotWithShape="1">
          <a:blip r:embed="rId8">
            <a:alphaModFix/>
          </a:blip>
          <a:srcRect/>
          <a:stretch/>
        </p:blipFill>
        <p:spPr>
          <a:xfrm>
            <a:off x="6637046" y="4108942"/>
            <a:ext cx="2386181" cy="585565"/>
          </a:xfrm>
          <a:prstGeom prst="rect">
            <a:avLst/>
          </a:prstGeom>
          <a:noFill/>
          <a:ln>
            <a:noFill/>
          </a:ln>
        </p:spPr>
      </p:pic>
      <p:pic>
        <p:nvPicPr>
          <p:cNvPr id="133" name="Google Shape;133;p17"/>
          <p:cNvPicPr preferRelativeResize="0"/>
          <p:nvPr/>
        </p:nvPicPr>
        <p:blipFill rotWithShape="1">
          <a:blip r:embed="rId9">
            <a:alphaModFix/>
          </a:blip>
          <a:srcRect/>
          <a:stretch/>
        </p:blipFill>
        <p:spPr>
          <a:xfrm>
            <a:off x="8746558" y="2979569"/>
            <a:ext cx="2386181" cy="585565"/>
          </a:xfrm>
          <a:prstGeom prst="rect">
            <a:avLst/>
          </a:prstGeom>
          <a:noFill/>
          <a:ln>
            <a:noFill/>
          </a:ln>
        </p:spPr>
      </p:pic>
      <p:pic>
        <p:nvPicPr>
          <p:cNvPr id="134" name="Google Shape;134;p17"/>
          <p:cNvPicPr preferRelativeResize="0"/>
          <p:nvPr/>
        </p:nvPicPr>
        <p:blipFill rotWithShape="1">
          <a:blip r:embed="rId9">
            <a:alphaModFix/>
          </a:blip>
          <a:srcRect/>
          <a:stretch/>
        </p:blipFill>
        <p:spPr>
          <a:xfrm>
            <a:off x="1405233" y="3563043"/>
            <a:ext cx="2386181" cy="5855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18"/>
          <p:cNvPicPr preferRelativeResize="0"/>
          <p:nvPr/>
        </p:nvPicPr>
        <p:blipFill rotWithShape="1">
          <a:blip r:embed="rId3">
            <a:alphaModFix/>
          </a:blip>
          <a:srcRect/>
          <a:stretch/>
        </p:blipFill>
        <p:spPr>
          <a:xfrm>
            <a:off x="517073" y="713865"/>
            <a:ext cx="11283237" cy="5928541"/>
          </a:xfrm>
          <a:prstGeom prst="rect">
            <a:avLst/>
          </a:prstGeom>
          <a:noFill/>
          <a:ln>
            <a:noFill/>
          </a:ln>
        </p:spPr>
      </p:pic>
      <p:pic>
        <p:nvPicPr>
          <p:cNvPr id="141" name="Google Shape;141;p1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6458497" cy="1266792"/>
          </a:xfrm>
          <a:prstGeom prst="rect">
            <a:avLst/>
          </a:prstGeom>
          <a:noFill/>
          <a:ln>
            <a:noFill/>
          </a:ln>
        </p:spPr>
      </p:pic>
      <p:sp>
        <p:nvSpPr>
          <p:cNvPr id="142" name="Google Shape;142;p18"/>
          <p:cNvSpPr txBox="1"/>
          <p:nvPr/>
        </p:nvSpPr>
        <p:spPr>
          <a:xfrm rot="-60000">
            <a:off x="413145" y="628799"/>
            <a:ext cx="6972109"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Notre lien avec les océans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19" descr="A close up of a computer  Description automatically generated"/>
          <p:cNvPicPr preferRelativeResize="0"/>
          <p:nvPr/>
        </p:nvPicPr>
        <p:blipFill rotWithShape="1">
          <a:blip r:embed="rId3">
            <a:alphaModFix/>
          </a:blip>
          <a:srcRect/>
          <a:stretch/>
        </p:blipFill>
        <p:spPr>
          <a:xfrm>
            <a:off x="-117402" y="-347457"/>
            <a:ext cx="12561700" cy="6989863"/>
          </a:xfrm>
          <a:prstGeom prst="rect">
            <a:avLst/>
          </a:prstGeom>
          <a:noFill/>
          <a:ln>
            <a:noFill/>
          </a:ln>
        </p:spPr>
      </p:pic>
      <p:pic>
        <p:nvPicPr>
          <p:cNvPr id="149" name="Google Shape;149;p19" descr="A close up of a logo  Description automatically generated"/>
          <p:cNvPicPr preferRelativeResize="0"/>
          <p:nvPr/>
        </p:nvPicPr>
        <p:blipFill rotWithShape="1">
          <a:blip r:embed="rId4">
            <a:alphaModFix/>
          </a:blip>
          <a:srcRect/>
          <a:stretch/>
        </p:blipFill>
        <p:spPr>
          <a:xfrm>
            <a:off x="1063285" y="2121561"/>
            <a:ext cx="10223500" cy="4292600"/>
          </a:xfrm>
          <a:prstGeom prst="rect">
            <a:avLst/>
          </a:prstGeom>
          <a:noFill/>
          <a:ln>
            <a:noFill/>
          </a:ln>
        </p:spPr>
      </p:pic>
      <p:pic>
        <p:nvPicPr>
          <p:cNvPr id="150" name="Google Shape;150;p1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172394" y="328926"/>
            <a:ext cx="6458497" cy="1266792"/>
          </a:xfrm>
          <a:prstGeom prst="rect">
            <a:avLst/>
          </a:prstGeom>
          <a:noFill/>
          <a:ln>
            <a:noFill/>
          </a:ln>
        </p:spPr>
      </p:pic>
      <p:sp>
        <p:nvSpPr>
          <p:cNvPr id="151" name="Google Shape;151;p19"/>
          <p:cNvSpPr txBox="1"/>
          <p:nvPr/>
        </p:nvSpPr>
        <p:spPr>
          <a:xfrm rot="-60000">
            <a:off x="413145" y="628799"/>
            <a:ext cx="6972109"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Notre lien avec les océans	</a:t>
            </a:r>
            <a:endParaRPr/>
          </a:p>
        </p:txBody>
      </p:sp>
      <p:pic>
        <p:nvPicPr>
          <p:cNvPr id="152" name="Google Shape;152;p19" descr="A picture containing food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084863" y="4364265"/>
            <a:ext cx="1638300" cy="1003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20" descr="A close up of a map  Description automatically generated"/>
          <p:cNvPicPr preferRelativeResize="0"/>
          <p:nvPr/>
        </p:nvPicPr>
        <p:blipFill rotWithShape="1">
          <a:blip r:embed="rId3">
            <a:alphaModFix/>
          </a:blip>
          <a:srcRect/>
          <a:stretch/>
        </p:blipFill>
        <p:spPr>
          <a:xfrm>
            <a:off x="45156" y="301817"/>
            <a:ext cx="11782965" cy="6479287"/>
          </a:xfrm>
          <a:prstGeom prst="rect">
            <a:avLst/>
          </a:prstGeom>
          <a:noFill/>
          <a:ln>
            <a:noFill/>
          </a:ln>
        </p:spPr>
      </p:pic>
      <p:pic>
        <p:nvPicPr>
          <p:cNvPr id="159" name="Google Shape;159;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5815645" cy="1266792"/>
          </a:xfrm>
          <a:prstGeom prst="rect">
            <a:avLst/>
          </a:prstGeom>
          <a:noFill/>
          <a:ln>
            <a:noFill/>
          </a:ln>
        </p:spPr>
      </p:pic>
      <p:sp>
        <p:nvSpPr>
          <p:cNvPr id="160" name="Google Shape;160;p20"/>
          <p:cNvSpPr txBox="1"/>
          <p:nvPr/>
        </p:nvSpPr>
        <p:spPr>
          <a:xfrm rot="-60000">
            <a:off x="413824" y="680135"/>
            <a:ext cx="412283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Nobles océans </a:t>
            </a:r>
            <a:endParaRPr/>
          </a:p>
        </p:txBody>
      </p:sp>
      <p:pic>
        <p:nvPicPr>
          <p:cNvPr id="161" name="Google Shape;161;p20" descr="A close up of a logo  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395194" y="687217"/>
            <a:ext cx="2413000" cy="800100"/>
          </a:xfrm>
          <a:prstGeom prst="rect">
            <a:avLst/>
          </a:prstGeom>
          <a:noFill/>
          <a:ln>
            <a:noFill/>
          </a:ln>
        </p:spPr>
      </p:pic>
      <p:pic>
        <p:nvPicPr>
          <p:cNvPr id="162" name="Google Shape;162;p20" descr="A close up of a logo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00270" y="3405547"/>
            <a:ext cx="2235200" cy="1155700"/>
          </a:xfrm>
          <a:prstGeom prst="rect">
            <a:avLst/>
          </a:prstGeom>
          <a:noFill/>
          <a:ln>
            <a:noFill/>
          </a:ln>
        </p:spPr>
      </p:pic>
      <p:pic>
        <p:nvPicPr>
          <p:cNvPr id="163" name="Google Shape;163;p20" descr="A close up of a logo  Description automatically generated"/>
          <p:cNvPicPr preferRelativeResize="0"/>
          <p:nvPr/>
        </p:nvPicPr>
        <p:blipFill rotWithShape="1">
          <a:blip r:embed="rId7">
            <a:alphaModFix/>
          </a:blip>
          <a:srcRect/>
          <a:stretch/>
        </p:blipFill>
        <p:spPr>
          <a:xfrm>
            <a:off x="447017" y="1910994"/>
            <a:ext cx="10261600" cy="412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21" descr="A picture containing screen, sign  Description automatically generated"/>
          <p:cNvPicPr preferRelativeResize="0"/>
          <p:nvPr/>
        </p:nvPicPr>
        <p:blipFill rotWithShape="1">
          <a:blip r:embed="rId3">
            <a:alphaModFix/>
          </a:blip>
          <a:srcRect/>
          <a:stretch/>
        </p:blipFill>
        <p:spPr>
          <a:xfrm>
            <a:off x="253725" y="453433"/>
            <a:ext cx="11655909" cy="6249933"/>
          </a:xfrm>
          <a:prstGeom prst="rect">
            <a:avLst/>
          </a:prstGeom>
          <a:noFill/>
          <a:ln>
            <a:noFill/>
          </a:ln>
        </p:spPr>
      </p:pic>
      <p:pic>
        <p:nvPicPr>
          <p:cNvPr id="170" name="Google Shape;170;p2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6308502" cy="1266792"/>
          </a:xfrm>
          <a:prstGeom prst="rect">
            <a:avLst/>
          </a:prstGeom>
          <a:noFill/>
          <a:ln>
            <a:noFill/>
          </a:ln>
        </p:spPr>
      </p:pic>
      <p:sp>
        <p:nvSpPr>
          <p:cNvPr id="171" name="Google Shape;171;p21"/>
          <p:cNvSpPr txBox="1"/>
          <p:nvPr/>
        </p:nvSpPr>
        <p:spPr>
          <a:xfrm rot="-60000">
            <a:off x="413779" y="674945"/>
            <a:ext cx="4717586"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CA" sz="3200" b="1">
                <a:solidFill>
                  <a:schemeClr val="dk1"/>
                </a:solidFill>
                <a:latin typeface="Calibri"/>
                <a:ea typeface="Calibri"/>
                <a:cs typeface="Calibri"/>
                <a:sym typeface="Calibri"/>
              </a:rPr>
              <a:t>L’immensité des océans </a:t>
            </a:r>
            <a:endParaRPr/>
          </a:p>
        </p:txBody>
      </p:sp>
      <p:pic>
        <p:nvPicPr>
          <p:cNvPr id="172" name="Google Shape;172;p21" descr="A close up of a logo  Description automatically generated"/>
          <p:cNvPicPr preferRelativeResize="0"/>
          <p:nvPr/>
        </p:nvPicPr>
        <p:blipFill rotWithShape="1">
          <a:blip r:embed="rId5">
            <a:alphaModFix/>
          </a:blip>
          <a:srcRect/>
          <a:stretch/>
        </p:blipFill>
        <p:spPr>
          <a:xfrm>
            <a:off x="2490855" y="2032241"/>
            <a:ext cx="9093200" cy="4635500"/>
          </a:xfrm>
          <a:prstGeom prst="rect">
            <a:avLst/>
          </a:prstGeom>
          <a:noFill/>
          <a:ln>
            <a:noFill/>
          </a:ln>
        </p:spPr>
      </p:pic>
      <p:pic>
        <p:nvPicPr>
          <p:cNvPr id="173" name="Google Shape;173;p21" descr="A picture containing bird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15250" y="3270767"/>
            <a:ext cx="2781300" cy="914400"/>
          </a:xfrm>
          <a:prstGeom prst="rect">
            <a:avLst/>
          </a:prstGeom>
          <a:noFill/>
          <a:ln>
            <a:noFill/>
          </a:ln>
        </p:spPr>
      </p:pic>
      <p:pic>
        <p:nvPicPr>
          <p:cNvPr id="174" name="Google Shape;174;p21" descr="A close up of a logo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269838" y="1965704"/>
            <a:ext cx="1092200" cy="685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3792</Words>
  <Application>Microsoft Macintosh PowerPoint</Application>
  <PresentationFormat>Widescreen</PresentationFormat>
  <Paragraphs>201</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Katherine Mengardon</cp:lastModifiedBy>
  <cp:revision>2</cp:revision>
  <dcterms:modified xsi:type="dcterms:W3CDTF">2020-04-20T09:09:38Z</dcterms:modified>
</cp:coreProperties>
</file>