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280"/>
  </p:normalViewPr>
  <p:slideViewPr>
    <p:cSldViewPr snapToGrid="0" snapToObjects="1">
      <p:cViewPr varScale="1">
        <p:scale>
          <a:sx n="75" d="100"/>
          <a:sy n="75" d="100"/>
        </p:scale>
        <p:origin x="632"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wrap="square" lIns="91425" tIns="91425" rIns="91425" bIns="91425" anchor="t" anchorCtr="0"/>
          <a:lstStyle>
            <a:lvl1pPr marL="0" marR="0" lvl="0" indent="0" algn="r"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lstStyle>
            <a:lvl1pPr marL="76200" marR="0" lvl="0"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1pPr>
            <a:lvl2pPr marL="533400" marR="0" lvl="1"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2pPr>
            <a:lvl3pPr marL="990600" marR="0" lvl="2"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3pPr>
            <a:lvl4pPr marL="1447800" marR="0" lvl="3"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4pPr>
            <a:lvl5pPr marL="1905000" marR="0" lvl="4"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5pPr>
            <a:lvl6pPr marL="2362200" marR="0" lvl="5"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6pPr>
            <a:lvl7pPr marL="2819400" marR="0" lvl="6"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7pPr>
            <a:lvl8pPr marL="3276600" marR="0" lvl="7"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8pPr>
            <a:lvl9pPr marL="3733800" marR="0" lvl="8" indent="0" algn="l" rtl="0">
              <a:spcBef>
                <a:spcPts val="0"/>
              </a:spcBef>
              <a:buClr>
                <a:schemeClr val="dk1"/>
              </a:buClr>
              <a:buSzPts val="1200"/>
              <a:buFont typeface="Calibri"/>
              <a:buChar char="■"/>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0107906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endParaRPr/>
          </a:p>
        </p:txBody>
      </p:sp>
      <p:sp>
        <p:nvSpPr>
          <p:cNvPr id="86" name="Shape 86"/>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1</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557301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endParaRPr/>
          </a:p>
        </p:txBody>
      </p:sp>
      <p:sp>
        <p:nvSpPr>
          <p:cNvPr id="93" name="Shape 93"/>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2</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1923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76200" algn="l" rtl="0">
              <a:spcBef>
                <a:spcPts val="0"/>
              </a:spcBef>
              <a:buClr>
                <a:schemeClr val="dk1"/>
              </a:buClr>
              <a:buSzPts val="1200"/>
              <a:buFont typeface="Calibri"/>
              <a:buNone/>
            </a:pPr>
            <a:r>
              <a:rPr lang="en-US" sz="1200" b="0" i="0" u="none" strike="noStrike" cap="none">
                <a:solidFill>
                  <a:schemeClr val="dk1"/>
                </a:solidFill>
                <a:latin typeface="Calibri"/>
                <a:ea typeface="Calibri"/>
                <a:cs typeface="Calibri"/>
                <a:sym typeface="Calibri"/>
              </a:rPr>
              <a:t>Here is more information about the Soyuz space craft http://asc-csa.gc.ca/eng/vehicles/soyuz/default.asp </a:t>
            </a:r>
          </a:p>
        </p:txBody>
      </p:sp>
      <p:sp>
        <p:nvSpPr>
          <p:cNvPr id="104" name="Shape 104"/>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11878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6" name="Shape 116"/>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76200" algn="l" rtl="0">
              <a:spcBef>
                <a:spcPts val="0"/>
              </a:spcBef>
              <a:spcAft>
                <a:spcPts val="0"/>
              </a:spcAft>
              <a:buClr>
                <a:schemeClr val="dk1"/>
              </a:buClr>
              <a:buSzPts val="1200"/>
              <a:buFont typeface="Calibri"/>
              <a:buNone/>
            </a:pPr>
            <a:r>
              <a:rPr lang="en-US"/>
              <a:t>Find out more about </a:t>
            </a:r>
            <a:r>
              <a:rPr lang="en-US" sz="1200" b="0" i="0" u="none" strike="noStrike" cap="none">
                <a:solidFill>
                  <a:schemeClr val="dk1"/>
                </a:solidFill>
                <a:latin typeface="Calibri"/>
                <a:ea typeface="Calibri"/>
                <a:cs typeface="Calibri"/>
                <a:sym typeface="Calibri"/>
              </a:rPr>
              <a:t>the International space station - </a:t>
            </a:r>
            <a:r>
              <a:rPr lang="en-US"/>
              <a:t>http://www.asc-csa.gc.ca/eng/iss/default.asp</a:t>
            </a:r>
          </a:p>
          <a:p>
            <a:pPr marL="0" marR="0" lvl="0" indent="-7620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0" marR="0" lvl="0" indent="-76200" algn="l" rtl="0">
              <a:spcBef>
                <a:spcPts val="0"/>
              </a:spcBef>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7" name="Shape 117"/>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1566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400550"/>
            <a:ext cx="5486399" cy="3600450"/>
          </a:xfrm>
          <a:prstGeom prst="rect">
            <a:avLst/>
          </a:prstGeom>
          <a:noFill/>
          <a:ln>
            <a:noFill/>
          </a:ln>
        </p:spPr>
        <p:txBody>
          <a:bodyPr wrap="square" lIns="91425" tIns="91425" rIns="91425" bIns="91425" anchor="t" anchorCtr="0">
            <a:noAutofit/>
          </a:bodyPr>
          <a:lstStyle/>
          <a:p>
            <a:pPr marL="0" marR="0" lvl="0" indent="-76200" algn="l" rtl="0">
              <a:spcBef>
                <a:spcPts val="0"/>
              </a:spcBef>
              <a:buClr>
                <a:schemeClr val="dk1"/>
              </a:buClr>
              <a:buSzPts val="1200"/>
              <a:buFont typeface="Calibri"/>
              <a:buNone/>
            </a:pPr>
            <a:r>
              <a:rPr lang="en-US"/>
              <a:t>For more info on space walks http://www.asc-csa.gc.ca/eng/astronauts/about-the-job/spacewalks.asp</a:t>
            </a:r>
          </a:p>
        </p:txBody>
      </p:sp>
      <p:sp>
        <p:nvSpPr>
          <p:cNvPr id="131" name="Shape 131"/>
          <p:cNvSpPr txBox="1">
            <a:spLocks noGrp="1"/>
          </p:cNvSpPr>
          <p:nvPr>
            <p:ph type="sldNum" idx="12"/>
          </p:nvPr>
        </p:nvSpPr>
        <p:spPr>
          <a:xfrm>
            <a:off x="3884612" y="8685213"/>
            <a:ext cx="2971799" cy="458786"/>
          </a:xfrm>
          <a:prstGeom prst="rect">
            <a:avLst/>
          </a:prstGeom>
          <a:noFill/>
          <a:ln>
            <a:noFill/>
          </a:ln>
        </p:spPr>
        <p:txBody>
          <a:bodyPr wrap="square" lIns="91425" tIns="45700" rIns="91425" bIns="45700" anchor="b" anchorCtr="0">
            <a:noAutofit/>
          </a:bodyPr>
          <a:lstStyle/>
          <a:p>
            <a:pPr marL="0" marR="0" lvl="0" indent="-1905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09296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2" name="Shape 142"/>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43" name="Shape 143"/>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chemeClr val="dk1"/>
              </a:buClr>
              <a:buSzPts val="350"/>
              <a:buFont typeface="Calibri"/>
              <a:buNone/>
            </a:pPr>
            <a:fld id="{00000000-1234-1234-1234-123412341234}" type="slidenum">
              <a:rPr lang="en-US" sz="1400" b="0" i="0" u="none" strike="noStrike" cap="none">
                <a:solidFill>
                  <a:srgbClr val="000000"/>
                </a:solidFill>
                <a:latin typeface="Arial"/>
                <a:ea typeface="Arial"/>
                <a:cs typeface="Arial"/>
                <a:sym typeface="Arial"/>
              </a:rPr>
              <a:t>6</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640752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5" name="Shape 155"/>
          <p:cNvSpPr txBox="1">
            <a:spLocks noGrp="1"/>
          </p:cNvSpPr>
          <p:nvPr>
            <p:ph type="body" idx="1"/>
          </p:nvPr>
        </p:nvSpPr>
        <p:spPr>
          <a:xfrm>
            <a:off x="685800" y="4400550"/>
            <a:ext cx="5486400" cy="3600600"/>
          </a:xfrm>
          <a:prstGeom prst="rect">
            <a:avLst/>
          </a:prstGeom>
          <a:noFill/>
          <a:ln>
            <a:noFill/>
          </a:ln>
        </p:spPr>
        <p:txBody>
          <a:bodyPr wrap="square" lIns="91425" tIns="91425" rIns="91425" bIns="91425" anchor="t" anchorCtr="0">
            <a:noAutofit/>
          </a:bodyPr>
          <a:lstStyle/>
          <a:p>
            <a:pPr marL="0" marR="0" lvl="0" indent="-19050" algn="l" rtl="0">
              <a:spcBef>
                <a:spcPts val="0"/>
              </a:spcBef>
              <a:buClr>
                <a:schemeClr val="dk1"/>
              </a:buClr>
              <a:buSzPts val="300"/>
              <a:buFont typeface="Calibri"/>
              <a:buNone/>
            </a:pPr>
            <a:r>
              <a:rPr lang="en-US" sz="1200" b="0" i="0" u="none" strike="noStrike" cap="none">
                <a:solidFill>
                  <a:schemeClr val="dk1"/>
                </a:solidFill>
                <a:latin typeface="Calibri"/>
                <a:ea typeface="Calibri"/>
                <a:cs typeface="Calibri"/>
                <a:sym typeface="Calibri"/>
              </a:rPr>
              <a:t>CSA to be included</a:t>
            </a:r>
          </a:p>
        </p:txBody>
      </p:sp>
      <p:sp>
        <p:nvSpPr>
          <p:cNvPr id="156" name="Shape 156"/>
          <p:cNvSpPr txBox="1">
            <a:spLocks noGrp="1"/>
          </p:cNvSpPr>
          <p:nvPr>
            <p:ph type="sldNum" idx="12"/>
          </p:nvPr>
        </p:nvSpPr>
        <p:spPr>
          <a:xfrm>
            <a:off x="3884612" y="8685213"/>
            <a:ext cx="2971800" cy="458700"/>
          </a:xfrm>
          <a:prstGeom prst="rect">
            <a:avLst/>
          </a:prstGeom>
          <a:noFill/>
          <a:ln>
            <a:noFill/>
          </a:ln>
        </p:spPr>
        <p:txBody>
          <a:bodyPr wrap="square" lIns="91425" tIns="45700" rIns="91425" bIns="45700" anchor="b" anchorCtr="0">
            <a:noAutofit/>
          </a:bodyPr>
          <a:lstStyle/>
          <a:p>
            <a:pPr marL="0" marR="0" lvl="0" indent="-22225"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7</a:t>
            </a:fld>
            <a:endParaRPr lang="en-US"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93117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5"/>
        <p:cNvGrpSpPr/>
        <p:nvPr/>
      </p:nvGrpSpPr>
      <p:grpSpPr>
        <a:xfrm>
          <a:off x="0" y="0"/>
          <a:ext cx="0" cy="0"/>
          <a:chOff x="0" y="0"/>
          <a:chExt cx="0" cy="0"/>
        </a:xfrm>
      </p:grpSpPr>
      <p:sp>
        <p:nvSpPr>
          <p:cNvPr id="16" name="Shape 16"/>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7" name="Shape 17"/>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73" name="Shape 73"/>
          <p:cNvSpPr txBox="1">
            <a:spLocks noGrp="1"/>
          </p:cNvSpPr>
          <p:nvPr>
            <p:ph type="body" idx="1"/>
          </p:nvPr>
        </p:nvSpPr>
        <p:spPr>
          <a:xfrm rot="5400000">
            <a:off x="3920331" y="-1256505"/>
            <a:ext cx="4351338" cy="10515599"/>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7133431" y="1956594"/>
            <a:ext cx="5811838" cy="2628899"/>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79" name="Shape 79"/>
          <p:cNvSpPr txBox="1">
            <a:spLocks noGrp="1"/>
          </p:cNvSpPr>
          <p:nvPr>
            <p:ph type="body" idx="1"/>
          </p:nvPr>
        </p:nvSpPr>
        <p:spPr>
          <a:xfrm rot="5400000">
            <a:off x="1799431" y="-596105"/>
            <a:ext cx="5811838" cy="7734299"/>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19"/>
        <p:cNvGrpSpPr/>
        <p:nvPr/>
      </p:nvGrpSpPr>
      <p:grpSpPr>
        <a:xfrm>
          <a:off x="0" y="0"/>
          <a:ext cx="0" cy="0"/>
          <a:chOff x="0" y="0"/>
          <a:chExt cx="0" cy="0"/>
        </a:xfrm>
      </p:grpSpPr>
      <p:sp>
        <p:nvSpPr>
          <p:cNvPr id="20" name="Shape 20"/>
          <p:cNvSpPr/>
          <p:nvPr/>
        </p:nvSpPr>
        <p:spPr>
          <a:xfrm>
            <a:off x="-110825" y="-76725"/>
            <a:ext cx="12425099" cy="1543875"/>
          </a:xfrm>
          <a:prstGeom prst="rect">
            <a:avLst/>
          </a:prstGeom>
          <a:solidFill>
            <a:srgbClr val="F8C013"/>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Shape 21"/>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4"/>
        <p:cNvGrpSpPr/>
        <p:nvPr/>
      </p:nvGrpSpPr>
      <p:grpSpPr>
        <a:xfrm>
          <a:off x="0" y="0"/>
          <a:ext cx="0" cy="0"/>
          <a:chOff x="0" y="0"/>
          <a:chExt cx="0" cy="0"/>
        </a:xfrm>
      </p:grpSpPr>
      <p:sp>
        <p:nvSpPr>
          <p:cNvPr id="25" name="Shape 25"/>
          <p:cNvSpPr txBox="1">
            <a:spLocks noGrp="1"/>
          </p:cNvSpPr>
          <p:nvPr>
            <p:ph type="ctrTitle"/>
          </p:nvPr>
        </p:nvSpPr>
        <p:spPr>
          <a:xfrm>
            <a:off x="1524000" y="1122362"/>
            <a:ext cx="9144000" cy="2387600"/>
          </a:xfrm>
          <a:prstGeom prst="rect">
            <a:avLst/>
          </a:prstGeom>
          <a:noFill/>
          <a:ln>
            <a:noFill/>
          </a:ln>
        </p:spPr>
        <p:txBody>
          <a:bodyPr wrap="square" lIns="91425" tIns="91425" rIns="91425" bIns="91425" anchor="b" anchorCtr="0"/>
          <a:lstStyle>
            <a:lvl1pPr marL="0" marR="0" lvl="0" indent="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26" name="Shape 26"/>
          <p:cNvSpPr txBox="1">
            <a:spLocks noGrp="1"/>
          </p:cNvSpPr>
          <p:nvPr>
            <p:ph type="subTitle" idx="1"/>
          </p:nvPr>
        </p:nvSpPr>
        <p:spPr>
          <a:xfrm>
            <a:off x="1524000" y="3602037"/>
            <a:ext cx="9144000" cy="1655761"/>
          </a:xfrm>
          <a:prstGeom prst="rect">
            <a:avLst/>
          </a:prstGeom>
          <a:noFill/>
          <a:ln>
            <a:noFill/>
          </a:ln>
        </p:spPr>
        <p:txBody>
          <a:bodyPr wrap="square" lIns="91425" tIns="91425" rIns="91425" bIns="91425" anchor="t" anchorCtr="0"/>
          <a:lstStyle>
            <a:lvl1pPr marL="0" marR="0" lvl="0" indent="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457200" marR="0" lvl="1" indent="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831850" y="1709738"/>
            <a:ext cx="10515599" cy="2852737"/>
          </a:xfrm>
          <a:prstGeom prst="rect">
            <a:avLst/>
          </a:prstGeom>
          <a:noFill/>
          <a:ln>
            <a:noFill/>
          </a:ln>
        </p:spPr>
        <p:txBody>
          <a:bodyPr wrap="square" lIns="91425" tIns="91425" rIns="91425" bIns="91425" anchor="b" anchorCtr="0"/>
          <a:lstStyle>
            <a:lvl1pPr marL="0" marR="0" lvl="0" indent="0" algn="l"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32" name="Shape 32"/>
          <p:cNvSpPr txBox="1">
            <a:spLocks noGrp="1"/>
          </p:cNvSpPr>
          <p:nvPr>
            <p:ph type="body" idx="1"/>
          </p:nvPr>
        </p:nvSpPr>
        <p:spPr>
          <a:xfrm>
            <a:off x="831850" y="4589462"/>
            <a:ext cx="10515599" cy="1500187"/>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L="457200" marR="0" lvl="1" indent="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914400" marR="0" lvl="2" indent="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371600" marR="0" lvl="3"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1828800" marR="0" lvl="4"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286000" marR="0" lvl="5"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2743200" marR="0" lvl="6"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200400" marR="0" lvl="7"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3657600" marR="0" lvl="8" indent="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3" name="Shape 33"/>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38" name="Shape 38"/>
          <p:cNvSpPr txBox="1">
            <a:spLocks noGrp="1"/>
          </p:cNvSpPr>
          <p:nvPr>
            <p:ph type="body" idx="1"/>
          </p:nvPr>
        </p:nvSpPr>
        <p:spPr>
          <a:xfrm>
            <a:off x="838200" y="1825625"/>
            <a:ext cx="5181600"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body" idx="2"/>
          </p:nvPr>
        </p:nvSpPr>
        <p:spPr>
          <a:xfrm>
            <a:off x="6172200" y="1825625"/>
            <a:ext cx="5181600"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839787"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45" name="Shape 45"/>
          <p:cNvSpPr txBox="1">
            <a:spLocks noGrp="1"/>
          </p:cNvSpPr>
          <p:nvPr>
            <p:ph type="body" idx="1"/>
          </p:nvPr>
        </p:nvSpPr>
        <p:spPr>
          <a:xfrm>
            <a:off x="839787" y="1681163"/>
            <a:ext cx="5157787" cy="823912"/>
          </a:xfrm>
          <a:prstGeom prst="rect">
            <a:avLst/>
          </a:prstGeom>
          <a:noFill/>
          <a:ln>
            <a:noFill/>
          </a:ln>
        </p:spPr>
        <p:txBody>
          <a:bodyPr wrap="square" lIns="91425" tIns="91425" rIns="91425" bIns="91425" anchor="b" anchorCtr="0"/>
          <a:lstStyle>
            <a:lvl1pPr marL="0" marR="0" lvl="0" indent="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body" idx="2"/>
          </p:nvPr>
        </p:nvSpPr>
        <p:spPr>
          <a:xfrm>
            <a:off x="839787" y="2505075"/>
            <a:ext cx="5157787" cy="368458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body" idx="3"/>
          </p:nvPr>
        </p:nvSpPr>
        <p:spPr>
          <a:xfrm>
            <a:off x="6172200" y="1681163"/>
            <a:ext cx="5183187" cy="823912"/>
          </a:xfrm>
          <a:prstGeom prst="rect">
            <a:avLst/>
          </a:prstGeom>
          <a:noFill/>
          <a:ln>
            <a:noFill/>
          </a:ln>
        </p:spPr>
        <p:txBody>
          <a:bodyPr wrap="square" lIns="91425" tIns="91425" rIns="91425" bIns="91425" anchor="b" anchorCtr="0"/>
          <a:lstStyle>
            <a:lvl1pPr marL="0" marR="0" lvl="0" indent="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4"/>
          </p:nvPr>
        </p:nvSpPr>
        <p:spPr>
          <a:xfrm>
            <a:off x="6172200" y="2505075"/>
            <a:ext cx="5183187" cy="368458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54" name="Shape 54"/>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839787" y="457200"/>
            <a:ext cx="3932237" cy="1600199"/>
          </a:xfrm>
          <a:prstGeom prst="rect">
            <a:avLst/>
          </a:prstGeom>
          <a:noFill/>
          <a:ln>
            <a:noFill/>
          </a:ln>
        </p:spPr>
        <p:txBody>
          <a:bodyPr wrap="square" lIns="91425" tIns="91425" rIns="91425" bIns="91425" anchor="b" anchorCtr="0"/>
          <a:lstStyle>
            <a:lvl1pPr marL="0" marR="0" lvl="0" indent="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59" name="Shape 59"/>
          <p:cNvSpPr txBox="1">
            <a:spLocks noGrp="1"/>
          </p:cNvSpPr>
          <p:nvPr>
            <p:ph type="body" idx="1"/>
          </p:nvPr>
        </p:nvSpPr>
        <p:spPr>
          <a:xfrm>
            <a:off x="5183187" y="987425"/>
            <a:ext cx="6172199" cy="4873624"/>
          </a:xfrm>
          <a:prstGeom prst="rect">
            <a:avLst/>
          </a:prstGeom>
          <a:noFill/>
          <a:ln>
            <a:noFill/>
          </a:ln>
        </p:spPr>
        <p:txBody>
          <a:bodyPr wrap="square" lIns="91425" tIns="91425" rIns="91425" bIns="91425" anchor="t" anchorCtr="0"/>
          <a:lstStyle>
            <a:lvl1pPr marL="431800" marR="0" lvl="0" indent="177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863600" marR="0" lvl="1" indent="1270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295400" marR="0" lvl="2"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727200" marR="0" lvl="3"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184400" marR="0" lvl="4"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641600" marR="0" lvl="5"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098800" marR="0" lvl="6"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556000" marR="0" lvl="7"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013200" marR="0" lvl="8"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body" idx="2"/>
          </p:nvPr>
        </p:nvSpPr>
        <p:spPr>
          <a:xfrm>
            <a:off x="839787" y="2057400"/>
            <a:ext cx="3932237" cy="3811588"/>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839787" y="457200"/>
            <a:ext cx="3932237" cy="1600199"/>
          </a:xfrm>
          <a:prstGeom prst="rect">
            <a:avLst/>
          </a:prstGeom>
          <a:noFill/>
          <a:ln>
            <a:noFill/>
          </a:ln>
        </p:spPr>
        <p:txBody>
          <a:bodyPr wrap="square" lIns="91425" tIns="91425" rIns="91425" bIns="91425" anchor="b" anchorCtr="0"/>
          <a:lstStyle>
            <a:lvl1pPr marL="0" marR="0" lvl="0" indent="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66" name="Shape 66"/>
          <p:cNvSpPr>
            <a:spLocks noGrp="1"/>
          </p:cNvSpPr>
          <p:nvPr>
            <p:ph type="pic" idx="2"/>
          </p:nvPr>
        </p:nvSpPr>
        <p:spPr>
          <a:xfrm>
            <a:off x="5183187" y="987425"/>
            <a:ext cx="6172199" cy="4873624"/>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body" idx="1"/>
          </p:nvPr>
        </p:nvSpPr>
        <p:spPr>
          <a:xfrm>
            <a:off x="839787" y="2057400"/>
            <a:ext cx="3932237" cy="3811588"/>
          </a:xfrm>
          <a:prstGeom prst="rect">
            <a:avLst/>
          </a:prstGeom>
          <a:noFill/>
          <a:ln>
            <a:noFill/>
          </a:ln>
        </p:spPr>
        <p:txBody>
          <a:bodyPr wrap="square" lIns="91425" tIns="91425" rIns="91425" bIns="91425" anchor="t" anchorCtr="0"/>
          <a:lstStyle>
            <a:lvl1pPr marL="0" marR="0" lvl="0" indent="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838200" y="365125"/>
            <a:ext cx="10515599" cy="13255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a:spcBef>
                <a:spcPts val="0"/>
              </a:spcBef>
              <a:buSzPts val="1800"/>
              <a:buFont typeface="Arial"/>
              <a:buNone/>
              <a:defRPr sz="1800"/>
            </a:lvl2pPr>
            <a:lvl3pPr lvl="2" indent="0">
              <a:spcBef>
                <a:spcPts val="0"/>
              </a:spcBef>
              <a:buSzPts val="1800"/>
              <a:buFont typeface="Arial"/>
              <a:buNone/>
              <a:defRPr sz="1800"/>
            </a:lvl3pPr>
            <a:lvl4pPr lvl="3" indent="0">
              <a:spcBef>
                <a:spcPts val="0"/>
              </a:spcBef>
              <a:buSzPts val="1800"/>
              <a:buFont typeface="Arial"/>
              <a:buNone/>
              <a:defRPr sz="1800"/>
            </a:lvl4pPr>
            <a:lvl5pPr lvl="4" indent="0">
              <a:spcBef>
                <a:spcPts val="0"/>
              </a:spcBef>
              <a:buSzPts val="1800"/>
              <a:buFont typeface="Arial"/>
              <a:buNone/>
              <a:defRPr sz="1800"/>
            </a:lvl5pPr>
            <a:lvl6pPr lvl="5" indent="0">
              <a:spcBef>
                <a:spcPts val="0"/>
              </a:spcBef>
              <a:buSzPts val="1800"/>
              <a:buFont typeface="Arial"/>
              <a:buNone/>
              <a:defRPr sz="1800"/>
            </a:lvl6pPr>
            <a:lvl7pPr lvl="6" indent="0">
              <a:spcBef>
                <a:spcPts val="0"/>
              </a:spcBef>
              <a:buSzPts val="1800"/>
              <a:buFont typeface="Arial"/>
              <a:buNone/>
              <a:defRPr sz="1800"/>
            </a:lvl7pPr>
            <a:lvl8pPr lvl="7" indent="0">
              <a:spcBef>
                <a:spcPts val="0"/>
              </a:spcBef>
              <a:buSzPts val="1800"/>
              <a:buFont typeface="Arial"/>
              <a:buNone/>
              <a:defRPr sz="1800"/>
            </a:lvl8pPr>
            <a:lvl9pPr lvl="8" indent="0">
              <a:spcBef>
                <a:spcPts val="0"/>
              </a:spcBef>
              <a:buSzPts val="1800"/>
              <a:buFont typeface="Arial"/>
              <a:buNone/>
              <a:defRPr sz="1800"/>
            </a:lvl9pPr>
          </a:lstStyle>
          <a:p>
            <a:endParaRPr/>
          </a:p>
        </p:txBody>
      </p:sp>
      <p:sp>
        <p:nvSpPr>
          <p:cNvPr id="11" name="Shape 11"/>
          <p:cNvSpPr txBox="1">
            <a:spLocks noGrp="1"/>
          </p:cNvSpPr>
          <p:nvPr>
            <p:ph type="body" idx="1"/>
          </p:nvPr>
        </p:nvSpPr>
        <p:spPr>
          <a:xfrm>
            <a:off x="838200" y="1825625"/>
            <a:ext cx="10515599" cy="4351338"/>
          </a:xfrm>
          <a:prstGeom prst="rect">
            <a:avLst/>
          </a:prstGeom>
          <a:noFill/>
          <a:ln>
            <a:noFill/>
          </a:ln>
        </p:spPr>
        <p:txBody>
          <a:bodyPr wrap="square" lIns="91425" tIns="91425" rIns="91425" bIns="91425" anchor="t" anchorCtr="0"/>
          <a:lstStyle>
            <a:lvl1pPr marL="406400" marR="0" lvl="0" indent="1270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8382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270000" marR="0" lvl="2" indent="254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714500" marR="0" lvl="3"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171700" marR="0" lvl="4"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628900" marR="0" lvl="5"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086100" marR="0" lvl="6"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543300" marR="0" lvl="7"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000500" marR="0" lvl="8" indent="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838200" y="6356350"/>
            <a:ext cx="2743199"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038600" y="6356350"/>
            <a:ext cx="4114800" cy="365125"/>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45720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610600" y="6356350"/>
            <a:ext cx="2743199" cy="365125"/>
          </a:xfrm>
          <a:prstGeom prst="rect">
            <a:avLst/>
          </a:prstGeom>
          <a:noFill/>
          <a:ln>
            <a:noFill/>
          </a:ln>
        </p:spPr>
        <p:txBody>
          <a:bodyPr wrap="square" lIns="91425" tIns="45700" rIns="91425" bIns="45700" anchor="ctr" anchorCtr="0">
            <a:noAutofit/>
          </a:bodyPr>
          <a:lstStyle/>
          <a:p>
            <a:pPr marL="0" marR="0" lvl="0" indent="-1905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asc-csa.gc.ca/eng/vehicles/soyuz/default.asp" TargetMode="External"/><Relationship Id="rId6"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www.asc-csa.gc.ca/eng/iss/default.asp" TargetMode="External"/><Relationship Id="rId6"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hyperlink" Target="http://www.asc-csa.gc.ca/eng/astronauts/canadian/active/bio-david-saint-jacques.asp" TargetMode="External"/><Relationship Id="rId5" Type="http://schemas.openxmlformats.org/officeDocument/2006/relationships/hyperlink" Target="http://www.asc-csa.gc.ca/eng/astronauts/about-the-job/spacewalks.asp" TargetMode="External"/><Relationship Id="rId6"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Shape 88"/>
          <p:cNvPicPr preferRelativeResize="0"/>
          <p:nvPr/>
        </p:nvPicPr>
        <p:blipFill rotWithShape="1">
          <a:blip r:embed="rId3">
            <a:alphaModFix/>
          </a:blip>
          <a:srcRect/>
          <a:stretch/>
        </p:blipFill>
        <p:spPr>
          <a:xfrm>
            <a:off x="5653088" y="3333750"/>
            <a:ext cx="1190625" cy="495002"/>
          </a:xfrm>
          <a:prstGeom prst="rect">
            <a:avLst/>
          </a:prstGeom>
          <a:noFill/>
          <a:ln>
            <a:noFill/>
          </a:ln>
        </p:spPr>
      </p:pic>
      <p:pic>
        <p:nvPicPr>
          <p:cNvPr id="89" name="Shape 89" descr="EN-PPT-space-travel.jpg"/>
          <p:cNvPicPr preferRelativeResize="0"/>
          <p:nvPr/>
        </p:nvPicPr>
        <p:blipFill rotWithShape="1">
          <a:blip r:embed="rId4">
            <a:alphaModFix/>
          </a:blip>
          <a:srcRect/>
          <a:stretch/>
        </p:blipFill>
        <p:spPr>
          <a:xfrm>
            <a:off x="0" y="0"/>
            <a:ext cx="12192000" cy="684085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idx="4294967295"/>
          </p:nvPr>
        </p:nvSpPr>
        <p:spPr>
          <a:xfrm>
            <a:off x="838200" y="377953"/>
            <a:ext cx="10515600" cy="879160"/>
          </a:xfrm>
          <a:prstGeom prst="rect">
            <a:avLst/>
          </a:prstGeom>
          <a:noFill/>
          <a:ln>
            <a:noFill/>
          </a:ln>
        </p:spPr>
        <p:txBody>
          <a:bodyPr wrap="square" lIns="91425" tIns="91425" rIns="91425" bIns="91425" anchor="ctr" anchorCtr="0">
            <a:noAutofit/>
          </a:bodyPr>
          <a:lstStyle/>
          <a:p>
            <a:pPr marL="0" marR="0" lvl="0" indent="-69850" algn="l" rtl="0">
              <a:lnSpc>
                <a:spcPct val="90000"/>
              </a:lnSpc>
              <a:spcBef>
                <a:spcPts val="0"/>
              </a:spcBef>
              <a:spcAft>
                <a:spcPts val="0"/>
              </a:spcAft>
              <a:buClr>
                <a:schemeClr val="dk1"/>
              </a:buClr>
              <a:buSzPts val="1100"/>
              <a:buFont typeface="Calibri"/>
              <a:buNone/>
            </a:pPr>
            <a:r>
              <a:rPr lang="en-US" sz="4400" b="0" i="0" u="none" strike="noStrike" cap="none">
                <a:solidFill>
                  <a:schemeClr val="dk1"/>
                </a:solidFill>
                <a:latin typeface="Calibri"/>
                <a:ea typeface="Calibri"/>
                <a:cs typeface="Calibri"/>
                <a:sym typeface="Calibri"/>
              </a:rPr>
              <a:t>Space travel</a:t>
            </a:r>
          </a:p>
        </p:txBody>
      </p:sp>
      <p:sp>
        <p:nvSpPr>
          <p:cNvPr id="96" name="Shape 96"/>
          <p:cNvSpPr txBox="1"/>
          <p:nvPr/>
        </p:nvSpPr>
        <p:spPr>
          <a:xfrm>
            <a:off x="838200" y="2100122"/>
            <a:ext cx="2946910" cy="3654115"/>
          </a:xfrm>
          <a:prstGeom prst="rect">
            <a:avLst/>
          </a:prstGeom>
          <a:noFill/>
          <a:ln>
            <a:noFill/>
          </a:ln>
        </p:spPr>
        <p:txBody>
          <a:bodyPr wrap="square" lIns="91425" tIns="45700" rIns="91425" bIns="45700" anchor="t" anchorCtr="0">
            <a:noAutofit/>
          </a:bodyPr>
          <a:lstStyle/>
          <a:p>
            <a:pPr marL="0" marR="0" lvl="0" indent="-127000" algn="l" rtl="0">
              <a:lnSpc>
                <a:spcPct val="100000"/>
              </a:lnSpc>
              <a:spcBef>
                <a:spcPts val="0"/>
              </a:spcBef>
              <a:spcAft>
                <a:spcPts val="0"/>
              </a:spcAft>
              <a:buClr>
                <a:schemeClr val="dk1"/>
              </a:buClr>
              <a:buSzPts val="2000"/>
              <a:buFont typeface="Calibri"/>
              <a:buNone/>
            </a:pPr>
            <a:r>
              <a:rPr lang="en-US" sz="2000" b="1" i="0" u="none" strike="noStrike" cap="none">
                <a:solidFill>
                  <a:schemeClr val="dk1"/>
                </a:solidFill>
                <a:latin typeface="Calibri"/>
                <a:ea typeface="Calibri"/>
                <a:cs typeface="Calibri"/>
                <a:sym typeface="Calibri"/>
              </a:rPr>
              <a:t>Once their training is complete, astronauts are ready to go into space!</a:t>
            </a:r>
          </a:p>
          <a:p>
            <a:pPr marL="0" marR="0" lvl="0" indent="-127000" algn="l" rtl="0">
              <a:lnSpc>
                <a:spcPct val="100000"/>
              </a:lnSpc>
              <a:spcBef>
                <a:spcPts val="0"/>
              </a:spcBef>
              <a:spcAft>
                <a:spcPts val="0"/>
              </a:spcAft>
              <a:buClr>
                <a:schemeClr val="dk1"/>
              </a:buClr>
              <a:buSzPts val="2000"/>
              <a:buFont typeface="Calibri"/>
              <a:buNone/>
            </a:pPr>
            <a:endParaRPr sz="2000" b="0" i="0" u="none" strike="noStrike" cap="none">
              <a:solidFill>
                <a:schemeClr val="dk1"/>
              </a:solidFill>
              <a:latin typeface="Calibri"/>
              <a:ea typeface="Calibri"/>
              <a:cs typeface="Calibri"/>
              <a:sym typeface="Calibri"/>
            </a:endParaRPr>
          </a:p>
          <a:p>
            <a:pPr marL="0" marR="0" lvl="0" indent="-127000" algn="l" rtl="0">
              <a:lnSpc>
                <a:spcPct val="100000"/>
              </a:lnSpc>
              <a:spcBef>
                <a:spcPts val="0"/>
              </a:spcBef>
              <a:spcAft>
                <a:spcPts val="0"/>
              </a:spcAft>
              <a:buClr>
                <a:schemeClr val="dk1"/>
              </a:buClr>
              <a:buSzPts val="2000"/>
              <a:buFont typeface="Calibri"/>
              <a:buNone/>
            </a:pPr>
            <a:r>
              <a:rPr lang="en-US" sz="2000" b="0" i="0" u="none" strike="noStrike" cap="none">
                <a:solidFill>
                  <a:schemeClr val="dk1"/>
                </a:solidFill>
                <a:latin typeface="Calibri"/>
                <a:ea typeface="Calibri"/>
                <a:cs typeface="Calibri"/>
                <a:sym typeface="Calibri"/>
              </a:rPr>
              <a:t>Since 1967, cosmonauts have used the Russian Soyuz spacecraft to blast off into the atmosphere, sitting on 102 tons of liquid nitrogen thrust!</a:t>
            </a:r>
          </a:p>
        </p:txBody>
      </p:sp>
      <p:sp>
        <p:nvSpPr>
          <p:cNvPr id="97" name="Shape 97"/>
          <p:cNvSpPr txBox="1"/>
          <p:nvPr/>
        </p:nvSpPr>
        <p:spPr>
          <a:xfrm>
            <a:off x="3785110" y="5449181"/>
            <a:ext cx="2796396" cy="1204474"/>
          </a:xfrm>
          <a:prstGeom prst="rect">
            <a:avLst/>
          </a:prstGeom>
          <a:noFill/>
          <a:ln>
            <a:noFill/>
          </a:ln>
        </p:spPr>
        <p:txBody>
          <a:bodyPr wrap="square" lIns="91425" tIns="91425" rIns="91425" bIns="91425" anchor="t" anchorCtr="0">
            <a:noAutofit/>
          </a:bodyPr>
          <a:lstStyle/>
          <a:p>
            <a:pPr marL="0" marR="0" lvl="0" indent="-88900" algn="l" rtl="0">
              <a:lnSpc>
                <a:spcPct val="100000"/>
              </a:lnSpc>
              <a:spcBef>
                <a:spcPts val="0"/>
              </a:spcBef>
              <a:spcAft>
                <a:spcPts val="0"/>
              </a:spcAft>
              <a:buClr>
                <a:schemeClr val="dk1"/>
              </a:buClr>
              <a:buSzPts val="1400"/>
              <a:buFont typeface="Calibri"/>
              <a:buNone/>
            </a:pPr>
            <a:r>
              <a:rPr lang="en-US" sz="1400" b="0" i="1" u="none" strike="noStrike" cap="none">
                <a:solidFill>
                  <a:schemeClr val="dk1"/>
                </a:solidFill>
                <a:latin typeface="Calibri"/>
                <a:ea typeface="Calibri"/>
                <a:cs typeface="Calibri"/>
                <a:sym typeface="Calibri"/>
              </a:rPr>
              <a:t>Even after completing numerous simulations nothing can compare to that amazing first journey!</a:t>
            </a:r>
          </a:p>
        </p:txBody>
      </p:sp>
      <p:pic>
        <p:nvPicPr>
          <p:cNvPr id="98" name="Shape 9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878323" y="2177417"/>
            <a:ext cx="3042068" cy="3288501"/>
          </a:xfrm>
          <a:prstGeom prst="rect">
            <a:avLst/>
          </a:prstGeom>
          <a:noFill/>
          <a:ln>
            <a:noFill/>
          </a:ln>
        </p:spPr>
      </p:pic>
      <p:sp>
        <p:nvSpPr>
          <p:cNvPr id="99" name="Shape 99"/>
          <p:cNvSpPr txBox="1"/>
          <p:nvPr/>
        </p:nvSpPr>
        <p:spPr>
          <a:xfrm>
            <a:off x="3796759" y="1800157"/>
            <a:ext cx="1472400" cy="388911"/>
          </a:xfrm>
          <a:prstGeom prst="rect">
            <a:avLst/>
          </a:prstGeom>
          <a:noFill/>
          <a:ln>
            <a:noFill/>
          </a:ln>
        </p:spPr>
        <p:txBody>
          <a:bodyPr wrap="square" lIns="91425" tIns="91425" rIns="91425" bIns="91425" anchor="t" anchorCtr="0">
            <a:noAutofit/>
          </a:bodyPr>
          <a:lstStyle/>
          <a:p>
            <a:pPr marL="0" marR="0" lvl="0" indent="-7620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rial"/>
                <a:ea typeface="Arial"/>
                <a:cs typeface="Arial"/>
                <a:sym typeface="Arial"/>
              </a:rPr>
              <a:t>(Credit: ESA)</a:t>
            </a:r>
          </a:p>
        </p:txBody>
      </p:sp>
      <p:sp>
        <p:nvSpPr>
          <p:cNvPr id="100" name="Shape 100"/>
          <p:cNvSpPr txBox="1"/>
          <p:nvPr/>
        </p:nvSpPr>
        <p:spPr>
          <a:xfrm>
            <a:off x="7244490" y="2276183"/>
            <a:ext cx="4255690" cy="3700719"/>
          </a:xfrm>
          <a:prstGeom prst="rect">
            <a:avLst/>
          </a:prstGeom>
          <a:noFill/>
          <a:ln>
            <a:noFill/>
          </a:ln>
        </p:spPr>
        <p:txBody>
          <a:bodyPr wrap="square" lIns="91425" tIns="45700" rIns="91425" bIns="45700" anchor="t" anchorCtr="0">
            <a:noAutofit/>
          </a:bodyPr>
          <a:lstStyle/>
          <a:p>
            <a:pPr marL="0" marR="0" lvl="0" indent="-127000" algn="l" rtl="0">
              <a:lnSpc>
                <a:spcPct val="100000"/>
              </a:lnSpc>
              <a:spcBef>
                <a:spcPts val="0"/>
              </a:spcBef>
              <a:spcAft>
                <a:spcPts val="0"/>
              </a:spcAft>
              <a:buClr>
                <a:srgbClr val="FF0000"/>
              </a:buClr>
              <a:buSzPts val="2000"/>
              <a:buFont typeface="Calibri"/>
              <a:buNone/>
            </a:pPr>
            <a:r>
              <a:rPr lang="en-US" sz="2000" b="0" i="0" u="none" strike="noStrike" cap="none">
                <a:solidFill>
                  <a:srgbClr val="000000"/>
                </a:solidFill>
                <a:latin typeface="Calibri"/>
                <a:ea typeface="Calibri"/>
                <a:cs typeface="Calibri"/>
                <a:sym typeface="Calibri"/>
              </a:rPr>
              <a:t>These days, </a:t>
            </a:r>
            <a:r>
              <a:rPr lang="en-US" sz="2000" b="1" i="0" u="none" strike="noStrike" cap="none">
                <a:solidFill>
                  <a:srgbClr val="000000"/>
                </a:solidFill>
                <a:latin typeface="Calibri"/>
                <a:ea typeface="Calibri"/>
                <a:cs typeface="Calibri"/>
                <a:sym typeface="Calibri"/>
              </a:rPr>
              <a:t>the International Space Station</a:t>
            </a:r>
            <a:r>
              <a:rPr lang="en-US" sz="2000" b="0" i="0" u="none" strike="noStrike" cap="none">
                <a:solidFill>
                  <a:srgbClr val="000000"/>
                </a:solidFill>
                <a:latin typeface="Calibri"/>
                <a:ea typeface="Calibri"/>
                <a:cs typeface="Calibri"/>
                <a:sym typeface="Calibri"/>
              </a:rPr>
              <a:t> (ISS) is the most common destination. For his first mission starting in November 2018, David will spend about six months on the ISS. </a:t>
            </a:r>
          </a:p>
          <a:p>
            <a:pPr marL="0" marR="0" lvl="0" indent="-127000" algn="l" rtl="0">
              <a:lnSpc>
                <a:spcPct val="100000"/>
              </a:lnSpc>
              <a:spcBef>
                <a:spcPts val="0"/>
              </a:spcBef>
              <a:spcAft>
                <a:spcPts val="0"/>
              </a:spcAft>
              <a:buClr>
                <a:srgbClr val="000000"/>
              </a:buClr>
              <a:buSzPts val="2000"/>
              <a:buFont typeface="Calibri"/>
              <a:buNone/>
            </a:pPr>
            <a:endParaRPr sz="2000" b="0" i="0" u="none" strike="noStrike" cap="none">
              <a:solidFill>
                <a:srgbClr val="000000"/>
              </a:solidFill>
              <a:latin typeface="Calibri"/>
              <a:ea typeface="Calibri"/>
              <a:cs typeface="Calibri"/>
              <a:sym typeface="Calibri"/>
            </a:endParaRPr>
          </a:p>
          <a:p>
            <a:pPr marL="0" marR="0" lvl="0" indent="-127000" algn="l" rtl="0">
              <a:lnSpc>
                <a:spcPct val="100000"/>
              </a:lnSpc>
              <a:spcBef>
                <a:spcPts val="0"/>
              </a:spcBef>
              <a:spcAft>
                <a:spcPts val="0"/>
              </a:spcAft>
              <a:buClr>
                <a:srgbClr val="000000"/>
              </a:buClr>
              <a:buSzPts val="2000"/>
              <a:buFont typeface="Calibri"/>
              <a:buNone/>
            </a:pPr>
            <a:r>
              <a:rPr lang="en-US" sz="2000" b="0" i="0" u="none" strike="noStrike" cap="none">
                <a:solidFill>
                  <a:srgbClr val="000000"/>
                </a:solidFill>
                <a:latin typeface="Calibri"/>
                <a:ea typeface="Calibri"/>
                <a:cs typeface="Calibri"/>
                <a:sym typeface="Calibri"/>
              </a:rPr>
              <a:t>During this time, he will conduct science experiments, carry out robotics tasks and technology demonstration, and perhaps even walk in space!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idx="4294967295"/>
          </p:nvPr>
        </p:nvSpPr>
        <p:spPr>
          <a:xfrm>
            <a:off x="838200" y="320689"/>
            <a:ext cx="10515599" cy="1049303"/>
          </a:xfrm>
          <a:prstGeom prst="rect">
            <a:avLst/>
          </a:prstGeom>
          <a:noFill/>
          <a:ln>
            <a:noFill/>
          </a:ln>
        </p:spPr>
        <p:txBody>
          <a:bodyPr wrap="square" lIns="91425" tIns="91425" rIns="91425" bIns="91425" anchor="ctr" anchorCtr="0">
            <a:noAutofit/>
          </a:bodyPr>
          <a:lstStyle/>
          <a:p>
            <a:pPr marL="0" marR="0" lvl="0" indent="-279400" algn="l" rtl="0">
              <a:lnSpc>
                <a:spcPct val="90000"/>
              </a:lnSpc>
              <a:spcBef>
                <a:spcPts val="0"/>
              </a:spcBef>
              <a:spcAft>
                <a:spcPts val="0"/>
              </a:spcAft>
              <a:buClr>
                <a:schemeClr val="dk1"/>
              </a:buClr>
              <a:buSzPts val="4400"/>
              <a:buFont typeface="Calibri"/>
              <a:buNone/>
            </a:pPr>
            <a:r>
              <a:rPr lang="en-US" sz="4400" b="0" i="0" u="none" strike="noStrike" cap="none">
                <a:solidFill>
                  <a:schemeClr val="dk1"/>
                </a:solidFill>
                <a:latin typeface="Calibri"/>
                <a:ea typeface="Calibri"/>
                <a:cs typeface="Calibri"/>
                <a:sym typeface="Calibri"/>
              </a:rPr>
              <a:t>The Soyuz capsule </a:t>
            </a:r>
          </a:p>
        </p:txBody>
      </p:sp>
      <p:pic>
        <p:nvPicPr>
          <p:cNvPr id="107" name="Shape 107"/>
          <p:cNvPicPr preferRelativeResize="0"/>
          <p:nvPr/>
        </p:nvPicPr>
        <p:blipFill rotWithShape="1">
          <a:blip r:embed="rId3">
            <a:alphaModFix/>
          </a:blip>
          <a:srcRect/>
          <a:stretch/>
        </p:blipFill>
        <p:spPr>
          <a:xfrm>
            <a:off x="6740959" y="2362654"/>
            <a:ext cx="4163925" cy="3130288"/>
          </a:xfrm>
          <a:prstGeom prst="rect">
            <a:avLst/>
          </a:prstGeom>
          <a:noFill/>
          <a:ln w="25400" cap="flat" cmpd="sng">
            <a:solidFill>
              <a:schemeClr val="lt1"/>
            </a:solidFill>
            <a:prstDash val="solid"/>
            <a:round/>
            <a:headEnd type="none" w="med" len="med"/>
            <a:tailEnd type="none" w="med" len="med"/>
          </a:ln>
        </p:spPr>
      </p:pic>
      <p:sp>
        <p:nvSpPr>
          <p:cNvPr id="108" name="Shape 108"/>
          <p:cNvSpPr txBox="1"/>
          <p:nvPr/>
        </p:nvSpPr>
        <p:spPr>
          <a:xfrm>
            <a:off x="6647743" y="2022062"/>
            <a:ext cx="2133462" cy="244045"/>
          </a:xfrm>
          <a:prstGeom prst="rect">
            <a:avLst/>
          </a:prstGeom>
          <a:noFill/>
          <a:ln>
            <a:noFill/>
          </a:ln>
        </p:spPr>
        <p:txBody>
          <a:bodyPr wrap="square" lIns="91425" tIns="45700" rIns="91425" bIns="45700" anchor="t" anchorCtr="0">
            <a:noAutofit/>
          </a:bodyPr>
          <a:lstStyle/>
          <a:p>
            <a:pPr marL="0" marR="0" lvl="0" indent="-6350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(Credit: Canadian Space Agency) </a:t>
            </a:r>
          </a:p>
        </p:txBody>
      </p:sp>
      <p:sp>
        <p:nvSpPr>
          <p:cNvPr id="109" name="Shape 109"/>
          <p:cNvSpPr txBox="1"/>
          <p:nvPr/>
        </p:nvSpPr>
        <p:spPr>
          <a:xfrm>
            <a:off x="6647743" y="5518325"/>
            <a:ext cx="3031347" cy="635574"/>
          </a:xfrm>
          <a:prstGeom prst="rect">
            <a:avLst/>
          </a:prstGeom>
          <a:noFill/>
          <a:ln>
            <a:noFill/>
          </a:ln>
        </p:spPr>
        <p:txBody>
          <a:bodyPr wrap="square" lIns="91425" tIns="91425" rIns="91425" bIns="91425" anchor="t" anchorCtr="0">
            <a:noAutofit/>
          </a:bodyPr>
          <a:lstStyle/>
          <a:p>
            <a:pPr marL="0" marR="0" lvl="0" indent="-49388" algn="l" rtl="0">
              <a:lnSpc>
                <a:spcPct val="110000"/>
              </a:lnSpc>
              <a:spcBef>
                <a:spcPts val="0"/>
              </a:spcBef>
              <a:spcAft>
                <a:spcPts val="0"/>
              </a:spcAft>
              <a:buClr>
                <a:schemeClr val="dk1"/>
              </a:buClr>
              <a:buSzPts val="778"/>
              <a:buFont typeface="Arial"/>
              <a:buNone/>
            </a:pPr>
            <a:r>
              <a:rPr lang="en-US" sz="1400" b="0" i="1" u="none" strike="noStrike" cap="none">
                <a:solidFill>
                  <a:schemeClr val="dk1"/>
                </a:solidFill>
                <a:latin typeface="Calibri"/>
                <a:ea typeface="Calibri"/>
                <a:cs typeface="Calibri"/>
                <a:sym typeface="Calibri"/>
              </a:rPr>
              <a:t>David Saint-Jacques in the Soyuz capsule simulator </a:t>
            </a:r>
          </a:p>
        </p:txBody>
      </p:sp>
      <p:sp>
        <p:nvSpPr>
          <p:cNvPr id="110" name="Shape 110"/>
          <p:cNvSpPr txBox="1"/>
          <p:nvPr/>
        </p:nvSpPr>
        <p:spPr>
          <a:xfrm>
            <a:off x="854099" y="1996841"/>
            <a:ext cx="5486013" cy="4205767"/>
          </a:xfrm>
          <a:prstGeom prst="rect">
            <a:avLst/>
          </a:prstGeom>
          <a:noFill/>
          <a:ln>
            <a:noFill/>
          </a:ln>
        </p:spPr>
        <p:txBody>
          <a:bodyPr wrap="square" lIns="91425" tIns="45700" rIns="91425" bIns="45700" anchor="t" anchorCtr="0">
            <a:noAutofit/>
          </a:bodyPr>
          <a:lstStyle/>
          <a:p>
            <a:pPr marL="0" marR="0" lvl="0" indent="-114300" algn="l" rtl="0">
              <a:lnSpc>
                <a:spcPct val="110000"/>
              </a:lnSpc>
              <a:spcBef>
                <a:spcPts val="0"/>
              </a:spcBef>
              <a:spcAft>
                <a:spcPts val="0"/>
              </a:spcAft>
              <a:buClr>
                <a:srgbClr val="000000"/>
              </a:buClr>
              <a:buSzPts val="1800"/>
              <a:buFont typeface="Arial"/>
              <a:buNone/>
            </a:pPr>
            <a:r>
              <a:rPr lang="en-US" sz="1800" b="0" i="0" u="none" strike="noStrike" cap="none">
                <a:solidFill>
                  <a:srgbClr val="000000"/>
                </a:solidFill>
                <a:latin typeface="Arial"/>
                <a:ea typeface="Arial"/>
                <a:cs typeface="Arial"/>
                <a:sym typeface="Arial"/>
              </a:rPr>
              <a:t>The Soyuz capsule is Russia's most reliable and long-serving spacecraft – it is the only vehicle used to ferry astronauts to and from the International Space Station and it acts as the Station's lifeboat should an emergency arise.</a:t>
            </a:r>
          </a:p>
          <a:p>
            <a:pPr marL="0" marR="0" lvl="0" indent="-114300" algn="l" rtl="0">
              <a:lnSpc>
                <a:spcPct val="110000"/>
              </a:lnSpc>
              <a:spcBef>
                <a:spcPts val="1200"/>
              </a:spcBef>
              <a:spcAft>
                <a:spcPts val="0"/>
              </a:spcAft>
              <a:buClr>
                <a:srgbClr val="000000"/>
              </a:buClr>
              <a:buSzPts val="1800"/>
              <a:buFont typeface="Arial"/>
              <a:buNone/>
            </a:pPr>
            <a:r>
              <a:rPr lang="en-US" sz="1800" b="0" i="0" u="none" strike="noStrike" cap="none">
                <a:solidFill>
                  <a:srgbClr val="000000"/>
                </a:solidFill>
                <a:latin typeface="Arial"/>
                <a:ea typeface="Arial"/>
                <a:cs typeface="Arial"/>
                <a:sym typeface="Arial"/>
              </a:rPr>
              <a:t>To fly on a Soyuz requires intensive training. For Canadian astronauts, this means not only learning technical aspects, but also learning all about Russian language and culture.</a:t>
            </a:r>
          </a:p>
          <a:p>
            <a:pPr marL="0" marR="0" lvl="0" indent="-114300" algn="l" rtl="0">
              <a:lnSpc>
                <a:spcPct val="110000"/>
              </a:lnSpc>
              <a:spcBef>
                <a:spcPts val="120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As the co-pilot for Expedition 58/59, David will be taking his seat on a Soyuz TMA-M</a:t>
            </a:r>
          </a:p>
          <a:p>
            <a:pPr marL="0" marR="0" lvl="0" indent="-114300" algn="l" rtl="0">
              <a:lnSpc>
                <a:spcPct val="110000"/>
              </a:lnSpc>
              <a:spcBef>
                <a:spcPts val="120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11" name="Shape 111">
            <a:hlinkClick r:id="rId4"/>
          </p:cNvPr>
          <p:cNvSpPr/>
          <p:nvPr/>
        </p:nvSpPr>
        <p:spPr>
          <a:xfrm>
            <a:off x="9338734" y="5574418"/>
            <a:ext cx="2414100" cy="941700"/>
          </a:xfrm>
          <a:prstGeom prst="roundRect">
            <a:avLst>
              <a:gd name="adj" fmla="val 16667"/>
            </a:avLst>
          </a:prstGeom>
          <a:solidFill>
            <a:srgbClr val="FFFFFF"/>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112" name="Shape 112"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489294" y="5709294"/>
            <a:ext cx="685744" cy="685744"/>
          </a:xfrm>
          <a:prstGeom prst="rect">
            <a:avLst/>
          </a:prstGeom>
          <a:noFill/>
          <a:ln>
            <a:noFill/>
          </a:ln>
        </p:spPr>
      </p:pic>
      <p:sp>
        <p:nvSpPr>
          <p:cNvPr id="113" name="Shape 113">
            <a:hlinkClick r:id="rId5"/>
          </p:cNvPr>
          <p:cNvSpPr txBox="1"/>
          <p:nvPr/>
        </p:nvSpPr>
        <p:spPr>
          <a:xfrm>
            <a:off x="10286999" y="5751629"/>
            <a:ext cx="1176900" cy="584700"/>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idx="4294967295"/>
          </p:nvPr>
        </p:nvSpPr>
        <p:spPr>
          <a:xfrm>
            <a:off x="838200" y="300985"/>
            <a:ext cx="10515599" cy="1021330"/>
          </a:xfrm>
          <a:prstGeom prst="rect">
            <a:avLst/>
          </a:prstGeom>
          <a:noFill/>
          <a:ln>
            <a:noFill/>
          </a:ln>
        </p:spPr>
        <p:txBody>
          <a:bodyPr wrap="square" lIns="91425" tIns="91425" rIns="91425" bIns="91425" anchor="ctr" anchorCtr="0">
            <a:noAutofit/>
          </a:bodyPr>
          <a:lstStyle/>
          <a:p>
            <a:pPr marL="0" marR="0" lvl="0" indent="-279400" algn="l" rtl="0">
              <a:lnSpc>
                <a:spcPct val="90000"/>
              </a:lnSpc>
              <a:spcBef>
                <a:spcPts val="0"/>
              </a:spcBef>
              <a:spcAft>
                <a:spcPts val="0"/>
              </a:spcAft>
              <a:buClr>
                <a:schemeClr val="dk1"/>
              </a:buClr>
              <a:buSzPts val="4400"/>
              <a:buFont typeface="Calibri"/>
              <a:buNone/>
            </a:pPr>
            <a:r>
              <a:rPr lang="en-US" sz="4400" b="0" i="0" u="none" strike="noStrike" cap="none">
                <a:solidFill>
                  <a:schemeClr val="dk1"/>
                </a:solidFill>
                <a:latin typeface="Calibri"/>
                <a:ea typeface="Calibri"/>
                <a:cs typeface="Calibri"/>
                <a:sym typeface="Calibri"/>
              </a:rPr>
              <a:t>The International Space Station (ISS)</a:t>
            </a:r>
          </a:p>
        </p:txBody>
      </p:sp>
      <p:pic>
        <p:nvPicPr>
          <p:cNvPr id="120" name="Shape 12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9889" y="2182559"/>
            <a:ext cx="4006901" cy="2679578"/>
          </a:xfrm>
          <a:prstGeom prst="rect">
            <a:avLst/>
          </a:prstGeom>
          <a:noFill/>
          <a:ln w="25400" cap="flat" cmpd="sng">
            <a:solidFill>
              <a:schemeClr val="lt1"/>
            </a:solidFill>
            <a:prstDash val="solid"/>
            <a:round/>
            <a:headEnd type="none" w="med" len="med"/>
            <a:tailEnd type="none" w="med" len="med"/>
          </a:ln>
        </p:spPr>
      </p:pic>
      <p:sp>
        <p:nvSpPr>
          <p:cNvPr id="121" name="Shape 121"/>
          <p:cNvSpPr txBox="1"/>
          <p:nvPr/>
        </p:nvSpPr>
        <p:spPr>
          <a:xfrm>
            <a:off x="790858" y="4890000"/>
            <a:ext cx="1531122" cy="420661"/>
          </a:xfrm>
          <a:prstGeom prst="rect">
            <a:avLst/>
          </a:prstGeom>
          <a:noFill/>
          <a:ln>
            <a:noFill/>
          </a:ln>
        </p:spPr>
        <p:txBody>
          <a:bodyPr wrap="square" lIns="91425" tIns="45700" rIns="91425" bIns="45700" anchor="t" anchorCtr="0">
            <a:noAutofit/>
          </a:bodyPr>
          <a:lstStyle/>
          <a:p>
            <a:pPr marL="0" marR="0" lvl="0" indent="-42332" algn="l" rtl="0">
              <a:lnSpc>
                <a:spcPct val="100000"/>
              </a:lnSpc>
              <a:spcBef>
                <a:spcPts val="0"/>
              </a:spcBef>
              <a:spcAft>
                <a:spcPts val="0"/>
              </a:spcAft>
              <a:buClr>
                <a:srgbClr val="000000"/>
              </a:buClr>
              <a:buSzPts val="667"/>
              <a:buFont typeface="Calibri"/>
              <a:buNone/>
            </a:pPr>
            <a:r>
              <a:rPr lang="en-US" sz="1200" b="0" i="0" u="none" strike="noStrike" cap="none">
                <a:solidFill>
                  <a:srgbClr val="000000"/>
                </a:solidFill>
                <a:latin typeface="Calibri"/>
                <a:ea typeface="Calibri"/>
                <a:cs typeface="Calibri"/>
                <a:sym typeface="Calibri"/>
              </a:rPr>
              <a:t> (credit: NASA)</a:t>
            </a:r>
          </a:p>
        </p:txBody>
      </p:sp>
      <p:sp>
        <p:nvSpPr>
          <p:cNvPr id="122" name="Shape 122"/>
          <p:cNvSpPr/>
          <p:nvPr/>
        </p:nvSpPr>
        <p:spPr>
          <a:xfrm>
            <a:off x="4002530" y="2026774"/>
            <a:ext cx="962146" cy="3040161"/>
          </a:xfrm>
          <a:prstGeom prst="rect">
            <a:avLst/>
          </a:prstGeom>
          <a:solidFill>
            <a:schemeClr val="lt1"/>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 name="Shape 123"/>
          <p:cNvSpPr txBox="1"/>
          <p:nvPr/>
        </p:nvSpPr>
        <p:spPr>
          <a:xfrm>
            <a:off x="790857" y="5197859"/>
            <a:ext cx="3109043" cy="638731"/>
          </a:xfrm>
          <a:prstGeom prst="rect">
            <a:avLst/>
          </a:prstGeom>
          <a:noFill/>
          <a:ln>
            <a:noFill/>
          </a:ln>
        </p:spPr>
        <p:txBody>
          <a:bodyPr wrap="square" lIns="91425" tIns="45700" rIns="91425" bIns="45700" anchor="t" anchorCtr="0">
            <a:noAutofit/>
          </a:bodyPr>
          <a:lstStyle/>
          <a:p>
            <a:pPr marL="0" marR="0" lvl="0" indent="-49388" algn="l" rtl="0">
              <a:lnSpc>
                <a:spcPct val="110000"/>
              </a:lnSpc>
              <a:spcBef>
                <a:spcPts val="0"/>
              </a:spcBef>
              <a:spcAft>
                <a:spcPts val="0"/>
              </a:spcAft>
              <a:buClr>
                <a:srgbClr val="000000"/>
              </a:buClr>
              <a:buSzPts val="778"/>
              <a:buFont typeface="Arial"/>
              <a:buNone/>
            </a:pPr>
            <a:r>
              <a:rPr lang="en-US" sz="1400" b="0" i="1" u="none" strike="noStrike" cap="none">
                <a:solidFill>
                  <a:schemeClr val="dk1"/>
                </a:solidFill>
                <a:latin typeface="Arial"/>
                <a:ea typeface="Arial"/>
                <a:cs typeface="Arial"/>
                <a:sym typeface="Arial"/>
              </a:rPr>
              <a:t>The ISS in orbit - try seeing it yourself, you don’t need a telescope!</a:t>
            </a:r>
          </a:p>
        </p:txBody>
      </p:sp>
      <p:sp>
        <p:nvSpPr>
          <p:cNvPr id="124" name="Shape 124"/>
          <p:cNvSpPr txBox="1">
            <a:spLocks noGrp="1"/>
          </p:cNvSpPr>
          <p:nvPr>
            <p:ph type="body" idx="4294967295"/>
          </p:nvPr>
        </p:nvSpPr>
        <p:spPr>
          <a:xfrm>
            <a:off x="4515674" y="2004999"/>
            <a:ext cx="7042544" cy="3842699"/>
          </a:xfrm>
          <a:prstGeom prst="rect">
            <a:avLst/>
          </a:prstGeom>
          <a:noFill/>
          <a:ln>
            <a:noFill/>
          </a:ln>
        </p:spPr>
        <p:txBody>
          <a:bodyPr wrap="square" lIns="91425" tIns="91425" rIns="91425" bIns="91425" anchor="t" anchorCtr="0">
            <a:noAutofit/>
          </a:bodyPr>
          <a:lstStyle/>
          <a:p>
            <a:pPr marL="0" marR="0" lvl="0" indent="-77610" algn="l" rtl="0">
              <a:lnSpc>
                <a:spcPct val="110000"/>
              </a:lnSpc>
              <a:spcBef>
                <a:spcPts val="0"/>
              </a:spcBef>
              <a:spcAft>
                <a:spcPts val="0"/>
              </a:spcAft>
              <a:buClr>
                <a:schemeClr val="dk1"/>
              </a:buClr>
              <a:buSzPts val="1222"/>
              <a:buFont typeface="Arial"/>
              <a:buNone/>
            </a:pPr>
            <a:r>
              <a:rPr lang="en-US" sz="2000" b="1" i="0" u="none" strike="noStrike" cap="none">
                <a:solidFill>
                  <a:schemeClr val="dk1"/>
                </a:solidFill>
                <a:highlight>
                  <a:srgbClr val="FFFFFF"/>
                </a:highlight>
                <a:latin typeface="Arial"/>
                <a:ea typeface="Arial"/>
                <a:cs typeface="Arial"/>
                <a:sym typeface="Arial"/>
              </a:rPr>
              <a:t>The International Space Station is a unique </a:t>
            </a:r>
            <a:r>
              <a:rPr lang="en-US" sz="2000" b="1" i="0" strike="noStrike" cap="none">
                <a:highlight>
                  <a:srgbClr val="FFFFFF"/>
                </a:highlight>
                <a:latin typeface="Arial"/>
                <a:ea typeface="Arial"/>
                <a:cs typeface="Arial"/>
                <a:sym typeface="Arial"/>
              </a:rPr>
              <a:t>microgravity laboratory</a:t>
            </a:r>
            <a:r>
              <a:rPr lang="en-US" sz="2000" b="1" i="0" u="none" strike="noStrike" cap="none">
                <a:solidFill>
                  <a:schemeClr val="dk1"/>
                </a:solidFill>
                <a:highlight>
                  <a:srgbClr val="FFFFFF"/>
                </a:highlight>
                <a:latin typeface="Arial"/>
                <a:ea typeface="Arial"/>
                <a:cs typeface="Arial"/>
                <a:sym typeface="Arial"/>
              </a:rPr>
              <a:t> where a crew of six astronauts live. </a:t>
            </a:r>
          </a:p>
          <a:p>
            <a:pPr marL="0" marR="0" lvl="0" indent="-77610" algn="l" rtl="0">
              <a:lnSpc>
                <a:spcPct val="110000"/>
              </a:lnSpc>
              <a:spcBef>
                <a:spcPts val="1100"/>
              </a:spcBef>
              <a:spcAft>
                <a:spcPts val="0"/>
              </a:spcAft>
              <a:buClr>
                <a:schemeClr val="dk1"/>
              </a:buClr>
              <a:buSzPts val="1222"/>
              <a:buFont typeface="Arial"/>
              <a:buNone/>
            </a:pPr>
            <a:r>
              <a:rPr lang="en-US" sz="2000" b="0" i="0" u="none" strike="noStrike" cap="none">
                <a:solidFill>
                  <a:schemeClr val="dk1"/>
                </a:solidFill>
                <a:highlight>
                  <a:srgbClr val="FFFFFF"/>
                </a:highlight>
                <a:latin typeface="Arial"/>
                <a:ea typeface="Arial"/>
                <a:cs typeface="Arial"/>
                <a:sym typeface="Arial"/>
              </a:rPr>
              <a:t>Over 200 representatives from 18 countries have visited the ISS since its opening in 2000. Astronauts work on advancing scientific knowledge in Earth, space, physical, and biological sciences for the benefit of people living on Earth.</a:t>
            </a:r>
          </a:p>
          <a:p>
            <a:pPr marL="0" marR="0" lvl="0" indent="-77610" algn="l" rtl="0">
              <a:lnSpc>
                <a:spcPct val="110000"/>
              </a:lnSpc>
              <a:spcBef>
                <a:spcPts val="1100"/>
              </a:spcBef>
              <a:spcAft>
                <a:spcPts val="0"/>
              </a:spcAft>
              <a:buClr>
                <a:schemeClr val="dk1"/>
              </a:buClr>
              <a:buSzPts val="1222"/>
              <a:buFont typeface="Arial"/>
              <a:buNone/>
            </a:pPr>
            <a:r>
              <a:rPr lang="en-US" sz="2000" b="1" i="0" u="none" strike="noStrike" cap="none">
                <a:solidFill>
                  <a:schemeClr val="dk1"/>
                </a:solidFill>
                <a:latin typeface="Arial"/>
                <a:ea typeface="Arial"/>
                <a:cs typeface="Arial"/>
                <a:sym typeface="Arial"/>
              </a:rPr>
              <a:t>The ISS is solar-powered and is the next brightest object in the night sky after the moon!</a:t>
            </a:r>
          </a:p>
          <a:p>
            <a:pPr marL="228600" marR="0" lvl="0" indent="-228600" algn="l" rtl="0">
              <a:lnSpc>
                <a:spcPct val="90000"/>
              </a:lnSpc>
              <a:spcBef>
                <a:spcPts val="21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5" name="Shape 125">
            <a:hlinkClick r:id="rId4"/>
          </p:cNvPr>
          <p:cNvSpPr/>
          <p:nvPr/>
        </p:nvSpPr>
        <p:spPr>
          <a:xfrm>
            <a:off x="9338734" y="5574418"/>
            <a:ext cx="2414100" cy="941700"/>
          </a:xfrm>
          <a:prstGeom prst="roundRect">
            <a:avLst>
              <a:gd name="adj" fmla="val 16667"/>
            </a:avLst>
          </a:prstGeom>
          <a:solidFill>
            <a:srgbClr val="FFFFFF"/>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126" name="Shape 126"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489294" y="5709294"/>
            <a:ext cx="685744" cy="685744"/>
          </a:xfrm>
          <a:prstGeom prst="rect">
            <a:avLst/>
          </a:prstGeom>
          <a:noFill/>
          <a:ln>
            <a:noFill/>
          </a:ln>
        </p:spPr>
      </p:pic>
      <p:sp>
        <p:nvSpPr>
          <p:cNvPr id="127" name="Shape 127">
            <a:hlinkClick r:id="rId5"/>
          </p:cNvPr>
          <p:cNvSpPr txBox="1"/>
          <p:nvPr/>
        </p:nvSpPr>
        <p:spPr>
          <a:xfrm>
            <a:off x="10286999" y="5751629"/>
            <a:ext cx="1176900" cy="584700"/>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idx="4294967295"/>
          </p:nvPr>
        </p:nvSpPr>
        <p:spPr>
          <a:xfrm>
            <a:off x="838200" y="333519"/>
            <a:ext cx="10515599" cy="962075"/>
          </a:xfrm>
          <a:prstGeom prst="rect">
            <a:avLst/>
          </a:prstGeom>
          <a:noFill/>
          <a:ln>
            <a:noFill/>
          </a:ln>
        </p:spPr>
        <p:txBody>
          <a:bodyPr wrap="square" lIns="91425" tIns="91425" rIns="91425" bIns="91425" anchor="ctr" anchorCtr="0">
            <a:noAutofit/>
          </a:bodyPr>
          <a:lstStyle/>
          <a:p>
            <a:pPr marL="0" marR="0" lvl="0" indent="-279400" algn="l" rtl="0">
              <a:lnSpc>
                <a:spcPct val="90000"/>
              </a:lnSpc>
              <a:spcBef>
                <a:spcPts val="0"/>
              </a:spcBef>
              <a:spcAft>
                <a:spcPts val="0"/>
              </a:spcAft>
              <a:buClr>
                <a:schemeClr val="dk1"/>
              </a:buClr>
              <a:buSzPts val="4400"/>
              <a:buFont typeface="Calibri"/>
              <a:buNone/>
            </a:pPr>
            <a:r>
              <a:rPr lang="en-US" sz="4400" b="0" i="0" u="none" strike="noStrike" cap="none">
                <a:solidFill>
                  <a:schemeClr val="dk1"/>
                </a:solidFill>
                <a:latin typeface="Calibri"/>
                <a:ea typeface="Calibri"/>
                <a:cs typeface="Calibri"/>
                <a:sym typeface="Calibri"/>
              </a:rPr>
              <a:t>Spacewalking</a:t>
            </a:r>
          </a:p>
        </p:txBody>
      </p:sp>
      <p:sp>
        <p:nvSpPr>
          <p:cNvPr id="134" name="Shape 134"/>
          <p:cNvSpPr txBox="1"/>
          <p:nvPr/>
        </p:nvSpPr>
        <p:spPr>
          <a:xfrm>
            <a:off x="4926190" y="1951341"/>
            <a:ext cx="6452700" cy="4169100"/>
          </a:xfrm>
          <a:prstGeom prst="rect">
            <a:avLst/>
          </a:prstGeom>
          <a:noFill/>
          <a:ln>
            <a:noFill/>
          </a:ln>
        </p:spPr>
        <p:txBody>
          <a:bodyPr wrap="square" lIns="91425" tIns="45700" rIns="91425" bIns="45700" anchor="t" anchorCtr="0">
            <a:noAutofit/>
          </a:bodyPr>
          <a:lstStyle/>
          <a:p>
            <a:pPr marL="0" marR="0" lvl="0" indent="-127000" algn="l" rtl="0">
              <a:lnSpc>
                <a:spcPct val="120000"/>
              </a:lnSpc>
              <a:spcBef>
                <a:spcPts val="0"/>
              </a:spcBef>
              <a:spcAft>
                <a:spcPts val="0"/>
              </a:spcAft>
              <a:buClr>
                <a:srgbClr val="000000"/>
              </a:buClr>
              <a:buSzPts val="2000"/>
              <a:buFont typeface="Calibri"/>
              <a:buNone/>
            </a:pPr>
            <a:r>
              <a:rPr lang="en-US" sz="2000" b="1" i="0" u="none" strike="noStrike" cap="none">
                <a:solidFill>
                  <a:schemeClr val="dk1"/>
                </a:solidFill>
                <a:latin typeface="Calibri"/>
                <a:ea typeface="Calibri"/>
                <a:cs typeface="Calibri"/>
                <a:sym typeface="Calibri"/>
              </a:rPr>
              <a:t>Spacewalks, also called extra-vehicular activities (EVAs), are one of the most difficult and dangerous tasks for the astronauts who work on board the ISS.</a:t>
            </a:r>
          </a:p>
          <a:p>
            <a:pPr marL="0" marR="0" lvl="0" indent="-127000" algn="l" rtl="0">
              <a:lnSpc>
                <a:spcPct val="120000"/>
              </a:lnSpc>
              <a:spcBef>
                <a:spcPts val="1000"/>
              </a:spcBef>
              <a:spcAft>
                <a:spcPts val="0"/>
              </a:spcAft>
              <a:buClr>
                <a:srgbClr val="000000"/>
              </a:buClr>
              <a:buSzPts val="2000"/>
              <a:buFont typeface="Calibri"/>
              <a:buNone/>
            </a:pPr>
            <a:r>
              <a:rPr lang="en-US" sz="2000" b="0" i="0" u="none" strike="noStrike" cap="none">
                <a:solidFill>
                  <a:srgbClr val="000000"/>
                </a:solidFill>
                <a:latin typeface="Calibri"/>
                <a:ea typeface="Calibri"/>
                <a:cs typeface="Calibri"/>
                <a:sym typeface="Calibri"/>
              </a:rPr>
              <a:t>EVAs happen when:</a:t>
            </a:r>
          </a:p>
          <a:p>
            <a:pPr marL="285750" marR="0" lvl="0" indent="-285750" algn="l" rtl="0">
              <a:lnSpc>
                <a:spcPct val="120000"/>
              </a:lnSpc>
              <a:spcBef>
                <a:spcPts val="100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equipment needs to be repaired or installed</a:t>
            </a:r>
          </a:p>
          <a:p>
            <a:pPr marL="285750" marR="0" lvl="0" indent="-285750" algn="l" rtl="0">
              <a:lnSpc>
                <a:spcPct val="120000"/>
              </a:lnSpc>
              <a:spcBef>
                <a:spcPts val="100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intricate manual work that can only be done by human hands is required</a:t>
            </a:r>
          </a:p>
          <a:p>
            <a:pPr marL="0" marR="0" lvl="0" indent="-127000" algn="l" rtl="0">
              <a:lnSpc>
                <a:spcPct val="120000"/>
              </a:lnSpc>
              <a:spcBef>
                <a:spcPts val="1000"/>
              </a:spcBef>
              <a:spcAft>
                <a:spcPts val="0"/>
              </a:spcAft>
              <a:buClr>
                <a:srgbClr val="000000"/>
              </a:buClr>
              <a:buSzPts val="2000"/>
              <a:buFont typeface="Calibri"/>
              <a:buNone/>
            </a:pPr>
            <a:r>
              <a:rPr lang="en-US" sz="2000" b="0" i="0" u="none" strike="noStrike" cap="none">
                <a:solidFill>
                  <a:srgbClr val="000000"/>
                </a:solidFill>
                <a:latin typeface="Calibri"/>
                <a:ea typeface="Calibri"/>
                <a:cs typeface="Calibri"/>
                <a:sym typeface="Calibri"/>
              </a:rPr>
              <a:t>It must be a magical thing to do!</a:t>
            </a:r>
          </a:p>
          <a:p>
            <a:pPr marL="0" marR="0" lvl="0" indent="-127000" algn="l" rtl="0">
              <a:lnSpc>
                <a:spcPct val="120000"/>
              </a:lnSpc>
              <a:spcBef>
                <a:spcPts val="1000"/>
              </a:spcBef>
              <a:spcAft>
                <a:spcPts val="0"/>
              </a:spcAft>
              <a:buClr>
                <a:srgbClr val="000000"/>
              </a:buClr>
              <a:buSzPts val="2000"/>
              <a:buFont typeface="Calibri"/>
              <a:buNone/>
            </a:pPr>
            <a:r>
              <a:rPr lang="en-US" sz="2000" b="1" i="0" u="none" strike="noStrike" cap="none">
                <a:solidFill>
                  <a:srgbClr val="000000"/>
                </a:solidFill>
                <a:latin typeface="Calibri"/>
                <a:ea typeface="Calibri"/>
                <a:cs typeface="Calibri"/>
                <a:sym typeface="Calibri"/>
              </a:rPr>
              <a:t>What do you think an astronaut might see during an EVA?</a:t>
            </a:r>
          </a:p>
        </p:txBody>
      </p:sp>
      <p:pic>
        <p:nvPicPr>
          <p:cNvPr id="135" name="Shape 13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14146" y="2088287"/>
            <a:ext cx="3554583" cy="2383114"/>
          </a:xfrm>
          <a:prstGeom prst="rect">
            <a:avLst/>
          </a:prstGeom>
          <a:noFill/>
          <a:ln w="28575" cap="flat" cmpd="sng">
            <a:solidFill>
              <a:schemeClr val="lt1"/>
            </a:solidFill>
            <a:prstDash val="solid"/>
            <a:round/>
            <a:headEnd type="none" w="med" len="med"/>
            <a:tailEnd type="none" w="med" len="med"/>
          </a:ln>
        </p:spPr>
      </p:pic>
      <p:sp>
        <p:nvSpPr>
          <p:cNvPr id="136" name="Shape 136"/>
          <p:cNvSpPr txBox="1"/>
          <p:nvPr/>
        </p:nvSpPr>
        <p:spPr>
          <a:xfrm>
            <a:off x="829621" y="4497882"/>
            <a:ext cx="3442200" cy="1207800"/>
          </a:xfrm>
          <a:prstGeom prst="rect">
            <a:avLst/>
          </a:prstGeom>
          <a:noFill/>
          <a:ln>
            <a:noFill/>
          </a:ln>
        </p:spPr>
        <p:txBody>
          <a:bodyPr wrap="square" lIns="91425" tIns="45700" rIns="91425" bIns="45700" anchor="t" anchorCtr="0">
            <a:noAutofit/>
          </a:bodyPr>
          <a:lstStyle/>
          <a:p>
            <a:pPr marL="0" marR="0" lvl="0" indent="-76200" algn="l" rtl="0">
              <a:lnSpc>
                <a:spcPct val="110000"/>
              </a:lnSpc>
              <a:spcBef>
                <a:spcPts val="0"/>
              </a:spcBef>
              <a:spcAft>
                <a:spcPts val="0"/>
              </a:spcAft>
              <a:buClr>
                <a:srgbClr val="000000"/>
              </a:buClr>
              <a:buSzPts val="1200"/>
              <a:buFont typeface="Calibri"/>
              <a:buNone/>
            </a:pPr>
            <a:r>
              <a:rPr lang="en-US" sz="1200" b="0" i="0" u="none" strike="noStrike" cap="none">
                <a:solidFill>
                  <a:schemeClr val="dk1"/>
                </a:solidFill>
                <a:latin typeface="Calibri"/>
                <a:ea typeface="Calibri"/>
                <a:cs typeface="Calibri"/>
                <a:sym typeface="Calibri"/>
              </a:rPr>
              <a:t>(credit: NASA)</a:t>
            </a:r>
          </a:p>
          <a:p>
            <a:pPr marL="0" marR="0" lvl="0" indent="-56443" algn="l" rtl="0">
              <a:lnSpc>
                <a:spcPct val="110000"/>
              </a:lnSpc>
              <a:spcBef>
                <a:spcPts val="0"/>
              </a:spcBef>
              <a:spcAft>
                <a:spcPts val="0"/>
              </a:spcAft>
              <a:buClr>
                <a:srgbClr val="000000"/>
              </a:buClr>
              <a:buSzPts val="889"/>
              <a:buFont typeface="Calibri"/>
              <a:buNone/>
            </a:pPr>
            <a:r>
              <a:rPr lang="en-US" sz="1600" b="0" i="1" u="none" strike="noStrike" cap="none">
                <a:solidFill>
                  <a:srgbClr val="000000"/>
                </a:solidFill>
                <a:latin typeface="Calibri"/>
                <a:ea typeface="Calibri"/>
                <a:cs typeface="Calibri"/>
                <a:sym typeface="Calibri"/>
              </a:rPr>
              <a:t>Astronaut Mark Vande Hei is attached to the outside of the space station during a spacewalk </a:t>
            </a:r>
          </a:p>
        </p:txBody>
      </p:sp>
      <p:sp>
        <p:nvSpPr>
          <p:cNvPr id="137" name="Shape 137">
            <a:hlinkClick r:id="rId4"/>
          </p:cNvPr>
          <p:cNvSpPr/>
          <p:nvPr/>
        </p:nvSpPr>
        <p:spPr>
          <a:xfrm>
            <a:off x="956734" y="5726818"/>
            <a:ext cx="2414100" cy="941700"/>
          </a:xfrm>
          <a:prstGeom prst="roundRect">
            <a:avLst>
              <a:gd name="adj" fmla="val 16667"/>
            </a:avLst>
          </a:prstGeom>
          <a:solidFill>
            <a:srgbClr val="FFFFFF"/>
          </a:solidFill>
          <a:ln w="28575" cap="flat" cmpd="sng">
            <a:solidFill>
              <a:srgbClr val="FDC300"/>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138" name="Shape 138" descr="CSA-circle-logo.jpg">
            <a:hlinkClick r:id="rId5"/>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1107294" y="5861694"/>
            <a:ext cx="685744" cy="685744"/>
          </a:xfrm>
          <a:prstGeom prst="rect">
            <a:avLst/>
          </a:prstGeom>
          <a:noFill/>
          <a:ln>
            <a:noFill/>
          </a:ln>
        </p:spPr>
      </p:pic>
      <p:sp>
        <p:nvSpPr>
          <p:cNvPr id="139" name="Shape 139">
            <a:hlinkClick r:id="rId5"/>
          </p:cNvPr>
          <p:cNvSpPr txBox="1"/>
          <p:nvPr/>
        </p:nvSpPr>
        <p:spPr>
          <a:xfrm>
            <a:off x="1904999" y="5904029"/>
            <a:ext cx="1176900" cy="584700"/>
          </a:xfrm>
          <a:prstGeom prst="rect">
            <a:avLst/>
          </a:prstGeom>
          <a:noFill/>
          <a:ln>
            <a:noFill/>
          </a:ln>
        </p:spPr>
        <p:txBody>
          <a:bodyPr wrap="square" lIns="91425" tIns="45700" rIns="91425" bIns="45700" anchor="t" anchorCtr="0">
            <a:noAutofit/>
          </a:bodyPr>
          <a:lstStyle/>
          <a:p>
            <a:pPr marL="0" marR="0" lvl="0" indent="-101600" algn="l" rtl="0">
              <a:lnSpc>
                <a:spcPct val="100000"/>
              </a:lnSpc>
              <a:spcBef>
                <a:spcPts val="0"/>
              </a:spcBef>
              <a:spcAft>
                <a:spcPts val="0"/>
              </a:spcAft>
              <a:buClr>
                <a:srgbClr val="FDC300"/>
              </a:buClr>
              <a:buSzPts val="1600"/>
              <a:buFont typeface="Arial"/>
              <a:buNone/>
            </a:pPr>
            <a:r>
              <a:rPr lang="en-US" sz="1600" b="1" i="0" u="none" strike="noStrike" cap="none">
                <a:solidFill>
                  <a:srgbClr val="FDC300"/>
                </a:solidFill>
                <a:latin typeface="Arial"/>
                <a:ea typeface="Arial"/>
                <a:cs typeface="Arial"/>
                <a:sym typeface="Arial"/>
              </a:rPr>
              <a:t>find out more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idx="4294967295"/>
          </p:nvPr>
        </p:nvSpPr>
        <p:spPr>
          <a:xfrm>
            <a:off x="838200" y="372003"/>
            <a:ext cx="10515600" cy="962076"/>
          </a:xfrm>
          <a:prstGeom prst="rect">
            <a:avLst/>
          </a:prstGeom>
          <a:noFill/>
          <a:ln>
            <a:noFill/>
          </a:ln>
        </p:spPr>
        <p:txBody>
          <a:bodyPr wrap="square" lIns="91425" tIns="91425" rIns="91425" bIns="91425" anchor="ctr" anchorCtr="0">
            <a:noAutofit/>
          </a:bodyPr>
          <a:lstStyle/>
          <a:p>
            <a:pPr marL="0" marR="0" lvl="0" indent="-279400" algn="l" rtl="0">
              <a:lnSpc>
                <a:spcPct val="90000"/>
              </a:lnSpc>
              <a:spcBef>
                <a:spcPts val="0"/>
              </a:spcBef>
              <a:spcAft>
                <a:spcPts val="0"/>
              </a:spcAft>
              <a:buClr>
                <a:schemeClr val="dk1"/>
              </a:buClr>
              <a:buSzPts val="4400"/>
              <a:buFont typeface="Calibri"/>
              <a:buNone/>
            </a:pPr>
            <a:r>
              <a:rPr lang="en-US" sz="4400" b="0" i="0" u="none" strike="noStrike" cap="none">
                <a:solidFill>
                  <a:schemeClr val="dk1"/>
                </a:solidFill>
                <a:latin typeface="Calibri"/>
                <a:ea typeface="Calibri"/>
                <a:cs typeface="Calibri"/>
                <a:sym typeface="Calibri"/>
              </a:rPr>
              <a:t>Thinking with no limits...</a:t>
            </a:r>
          </a:p>
        </p:txBody>
      </p:sp>
      <p:sp>
        <p:nvSpPr>
          <p:cNvPr id="146" name="Shape 146"/>
          <p:cNvSpPr txBox="1">
            <a:spLocks noGrp="1"/>
          </p:cNvSpPr>
          <p:nvPr>
            <p:ph type="body" idx="4294967295"/>
          </p:nvPr>
        </p:nvSpPr>
        <p:spPr>
          <a:xfrm>
            <a:off x="1223057" y="1851280"/>
            <a:ext cx="8488207" cy="4370146"/>
          </a:xfrm>
          <a:prstGeom prst="rect">
            <a:avLst/>
          </a:prstGeom>
          <a:noFill/>
          <a:ln>
            <a:noFill/>
          </a:ln>
        </p:spPr>
        <p:txBody>
          <a:bodyPr wrap="square" lIns="91425" tIns="91425" rIns="91425" bIns="91425" anchor="t" anchorCtr="0">
            <a:noAutofit/>
          </a:bodyPr>
          <a:lstStyle/>
          <a:p>
            <a:pPr marL="0" marR="0" lvl="0" indent="-127000" algn="l" rtl="0">
              <a:lnSpc>
                <a:spcPct val="100000"/>
              </a:lnSpc>
              <a:spcBef>
                <a:spcPts val="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Can you think of other reasons for </a:t>
            </a:r>
            <a:r>
              <a:rPr lang="en-US" sz="2000"/>
              <a:t>s</a:t>
            </a:r>
            <a:r>
              <a:rPr lang="en-US" sz="2000" b="0" i="0" u="none" strike="noStrike" cap="none">
                <a:solidFill>
                  <a:schemeClr val="dk1"/>
                </a:solidFill>
                <a:latin typeface="Calibri"/>
                <a:ea typeface="Calibri"/>
                <a:cs typeface="Calibri"/>
                <a:sym typeface="Calibri"/>
              </a:rPr>
              <a:t>pace </a:t>
            </a:r>
            <a:r>
              <a:rPr lang="en-US" sz="2000"/>
              <a:t>t</a:t>
            </a:r>
            <a:r>
              <a:rPr lang="en-US" sz="2000" b="0" i="0" u="none" strike="noStrike" cap="none">
                <a:solidFill>
                  <a:schemeClr val="dk1"/>
                </a:solidFill>
                <a:latin typeface="Calibri"/>
                <a:ea typeface="Calibri"/>
                <a:cs typeface="Calibri"/>
                <a:sym typeface="Calibri"/>
              </a:rPr>
              <a:t>ravel?</a:t>
            </a:r>
          </a:p>
          <a:p>
            <a:pPr marL="0" marR="0" lvl="0" indent="-127000" algn="l"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127000" algn="l" rtl="0">
              <a:lnSpc>
                <a:spcPct val="100000"/>
              </a:lnSpc>
              <a:spcBef>
                <a:spcPts val="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Could you imagine a way of reaching the ISS without Soyuz or a spaceship?</a:t>
            </a:r>
          </a:p>
          <a:p>
            <a:pPr marL="0" marR="0" lvl="0" indent="-127000" algn="l"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127000" algn="l" rtl="0">
              <a:lnSpc>
                <a:spcPct val="100000"/>
              </a:lnSpc>
              <a:spcBef>
                <a:spcPts val="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What invention would you want to take up to the Space Station?</a:t>
            </a:r>
          </a:p>
          <a:p>
            <a:pPr marL="0" marR="0" lvl="0" indent="-127000" algn="l"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127000" algn="l" rtl="0">
              <a:lnSpc>
                <a:spcPct val="100000"/>
              </a:lnSpc>
              <a:spcBef>
                <a:spcPts val="0"/>
              </a:spcBef>
              <a:spcAft>
                <a:spcPts val="0"/>
              </a:spcAft>
              <a:buClr>
                <a:schemeClr val="dk1"/>
              </a:buClr>
              <a:buSzPts val="2000"/>
              <a:buFont typeface="Arial"/>
              <a:buNone/>
            </a:pPr>
            <a:r>
              <a:rPr lang="en-US" sz="2000" b="0" i="0" u="none" strike="noStrike" cap="none">
                <a:solidFill>
                  <a:schemeClr val="dk1"/>
                </a:solidFill>
                <a:latin typeface="Calibri"/>
                <a:ea typeface="Calibri"/>
                <a:cs typeface="Calibri"/>
                <a:sym typeface="Calibri"/>
              </a:rPr>
              <a:t>Can you come up with an ingenious invention to make the astronauts lives easier on the ISS? </a:t>
            </a:r>
          </a:p>
          <a:p>
            <a:pPr marL="0" marR="0" lvl="0" indent="-127000" algn="l"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127000" algn="l" rtl="0">
              <a:lnSpc>
                <a:spcPct val="100000"/>
              </a:lnSpc>
              <a:spcBef>
                <a:spcPts val="0"/>
              </a:spcBef>
              <a:spcAft>
                <a:spcPts val="0"/>
              </a:spcAft>
              <a:buClr>
                <a:schemeClr val="dk1"/>
              </a:buClr>
              <a:buSzPts val="2000"/>
              <a:buFont typeface="Calibri"/>
              <a:buNone/>
            </a:pPr>
            <a:r>
              <a:rPr lang="en-US" sz="2000" b="0" i="0" u="none" strike="noStrike" cap="none">
                <a:solidFill>
                  <a:schemeClr val="dk1"/>
                </a:solidFill>
                <a:latin typeface="Calibri"/>
                <a:ea typeface="Calibri"/>
                <a:cs typeface="Calibri"/>
                <a:sym typeface="Calibri"/>
              </a:rPr>
              <a:t>Use your imagination to think up an idea that could be used on an EVA by an astronaut. What would it do? How would they use it? </a:t>
            </a:r>
          </a:p>
          <a:p>
            <a:pPr marL="0" marR="0" lvl="0" indent="-127000" algn="l" rtl="0">
              <a:lnSpc>
                <a:spcPct val="100000"/>
              </a:lnSpc>
              <a:spcBef>
                <a:spcPts val="0"/>
              </a:spcBef>
              <a:spcAft>
                <a:spcPts val="0"/>
              </a:spcAft>
              <a:buClr>
                <a:schemeClr val="dk1"/>
              </a:buClr>
              <a:buSzPts val="2000"/>
              <a:buFont typeface="Calibri"/>
              <a:buNone/>
            </a:pPr>
            <a:endParaRPr sz="2000" b="0" i="0" u="none" strike="noStrike" cap="none">
              <a:solidFill>
                <a:schemeClr val="dk1"/>
              </a:solidFill>
              <a:latin typeface="Calibri"/>
              <a:ea typeface="Calibri"/>
              <a:cs typeface="Calibri"/>
              <a:sym typeface="Calibri"/>
            </a:endParaRPr>
          </a:p>
          <a:p>
            <a:pPr marL="0" marR="0" lvl="0" indent="-127000" algn="l" rtl="0">
              <a:lnSpc>
                <a:spcPct val="100000"/>
              </a:lnSpc>
              <a:spcBef>
                <a:spcPts val="0"/>
              </a:spcBef>
              <a:spcAft>
                <a:spcPts val="0"/>
              </a:spcAft>
              <a:buClr>
                <a:schemeClr val="dk1"/>
              </a:buClr>
              <a:buSzPts val="2000"/>
              <a:buFont typeface="Calibri"/>
              <a:buNone/>
            </a:pPr>
            <a:r>
              <a:rPr lang="en-US" sz="2000" b="0" i="0" u="none" strike="noStrike" cap="none">
                <a:solidFill>
                  <a:schemeClr val="dk1"/>
                </a:solidFill>
                <a:latin typeface="Calibri"/>
                <a:ea typeface="Calibri"/>
                <a:cs typeface="Calibri"/>
                <a:sym typeface="Calibri"/>
              </a:rPr>
              <a:t>What else could you dream up about space?</a:t>
            </a:r>
          </a:p>
        </p:txBody>
      </p:sp>
      <p:sp>
        <p:nvSpPr>
          <p:cNvPr id="147" name="Shape 147"/>
          <p:cNvSpPr/>
          <p:nvPr/>
        </p:nvSpPr>
        <p:spPr>
          <a:xfrm>
            <a:off x="932533" y="2025372"/>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8" name="Shape 148"/>
          <p:cNvSpPr/>
          <p:nvPr/>
        </p:nvSpPr>
        <p:spPr>
          <a:xfrm>
            <a:off x="932533" y="2641101"/>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9" name="Shape 149"/>
          <p:cNvSpPr/>
          <p:nvPr/>
        </p:nvSpPr>
        <p:spPr>
          <a:xfrm>
            <a:off x="932533" y="3244003"/>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0" name="Shape 150"/>
          <p:cNvSpPr/>
          <p:nvPr/>
        </p:nvSpPr>
        <p:spPr>
          <a:xfrm>
            <a:off x="932533" y="3846904"/>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1" name="Shape 151"/>
          <p:cNvSpPr/>
          <p:nvPr/>
        </p:nvSpPr>
        <p:spPr>
          <a:xfrm>
            <a:off x="932533" y="4757669"/>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2" name="Shape 152"/>
          <p:cNvSpPr/>
          <p:nvPr/>
        </p:nvSpPr>
        <p:spPr>
          <a:xfrm>
            <a:off x="932533" y="5681263"/>
            <a:ext cx="190500" cy="190500"/>
          </a:xfrm>
          <a:prstGeom prst="ellipse">
            <a:avLst/>
          </a:prstGeom>
          <a:solidFill>
            <a:srgbClr val="FDC300"/>
          </a:solidFill>
          <a:ln>
            <a:noFill/>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Shape 158" descr="EN-PPT-space-travel.jpg"/>
          <p:cNvPicPr preferRelativeResize="0"/>
          <p:nvPr/>
        </p:nvPicPr>
        <p:blipFill rotWithShape="1">
          <a:blip r:embed="rId3">
            <a:alphaModFix/>
          </a:blip>
          <a:srcRect/>
          <a:stretch/>
        </p:blipFill>
        <p:spPr>
          <a:xfrm>
            <a:off x="0" y="0"/>
            <a:ext cx="12192000" cy="684085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581</Words>
  <Application>Microsoft Macintosh PowerPoint</Application>
  <PresentationFormat>Widescreen</PresentationFormat>
  <Paragraphs>56</Paragraphs>
  <Slides>7</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PowerPoint Presentation</vt:lpstr>
      <vt:lpstr>Space travel</vt:lpstr>
      <vt:lpstr>The Soyuz capsule </vt:lpstr>
      <vt:lpstr>The International Space Station (ISS)</vt:lpstr>
      <vt:lpstr>Spacewalking</vt:lpstr>
      <vt:lpstr>Thinking with no limits...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Katherine Mengardon</cp:lastModifiedBy>
  <cp:revision>1</cp:revision>
  <dcterms:modified xsi:type="dcterms:W3CDTF">2017-11-29T14:48:53Z</dcterms:modified>
</cp:coreProperties>
</file>