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280"/>
  </p:normalViewPr>
  <p:slideViewPr>
    <p:cSldViewPr snapToGrid="0" snapToObjects="1">
      <p:cViewPr varScale="1">
        <p:scale>
          <a:sx n="75" d="100"/>
          <a:sy n="75" d="100"/>
        </p:scale>
        <p:origin x="632"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wrap="square" lIns="91425" tIns="91425" rIns="91425" bIns="91425" anchor="t" anchorCtr="0"/>
          <a:lstStyle>
            <a:lvl1pPr marL="0" marR="0" lvl="0" indent="0" algn="r"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lstStyle>
            <a:lvl1pPr marL="76200" marR="0" lvl="0"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1pPr>
            <a:lvl2pPr marL="533400" marR="0" lvl="1"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2pPr>
            <a:lvl3pPr marL="990600" marR="0" lvl="2"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3pPr>
            <a:lvl4pPr marL="1447800" marR="0" lvl="3"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4pPr>
            <a:lvl5pPr marL="1905000" marR="0" lvl="4"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5pPr>
            <a:lvl6pPr marL="2362200" marR="0" lvl="5"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6pPr>
            <a:lvl7pPr marL="2819400" marR="0" lvl="6"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7pPr>
            <a:lvl8pPr marL="3276600" marR="0" lvl="7"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8pPr>
            <a:lvl9pPr marL="3733800" marR="0" lvl="8"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0644317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7" name="Shape 87"/>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19050" algn="l" rtl="0">
              <a:spcBef>
                <a:spcPts val="0"/>
              </a:spcBef>
              <a:buClr>
                <a:schemeClr val="dk1"/>
              </a:buClr>
              <a:buSzPts val="300"/>
              <a:buFont typeface="Calibri"/>
              <a:buNone/>
            </a:pPr>
            <a:r>
              <a:rPr lang="en-US" sz="1200" b="0" i="0" u="none" strike="noStrike" cap="none">
                <a:solidFill>
                  <a:schemeClr val="dk1"/>
                </a:solidFill>
                <a:latin typeface="Calibri"/>
                <a:ea typeface="Calibri"/>
                <a:cs typeface="Calibri"/>
                <a:sym typeface="Calibri"/>
              </a:rPr>
              <a:t>CSA to be included</a:t>
            </a:r>
          </a:p>
        </p:txBody>
      </p:sp>
      <p:sp>
        <p:nvSpPr>
          <p:cNvPr id="88" name="Shape 88"/>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1</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722487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400550"/>
            <a:ext cx="5486400" cy="3600600"/>
          </a:xfrm>
          <a:prstGeom prst="rect">
            <a:avLst/>
          </a:prstGeom>
          <a:noFill/>
          <a:ln>
            <a:noFill/>
          </a:ln>
        </p:spPr>
        <p:txBody>
          <a:bodyPr wrap="square" lIns="91425" tIns="45700" rIns="91425" bIns="45700" anchor="t" anchorCtr="0">
            <a:noAutofit/>
          </a:bodyPr>
          <a:lstStyle/>
          <a:p>
            <a:pPr marL="0" marR="0" lvl="0" indent="-1905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Basic training - http://asc-csa.gc.ca/eng/astronauts/about-the-job/basic-training.asp</a:t>
            </a:r>
          </a:p>
          <a:p>
            <a:pPr marL="0" marR="0" lvl="0" indent="-19050" algn="l" rtl="0">
              <a:spcBef>
                <a:spcPts val="0"/>
              </a:spcBef>
              <a:buClr>
                <a:schemeClr val="dk1"/>
              </a:buClr>
              <a:buSzPts val="300"/>
              <a:buFont typeface="Calibri"/>
              <a:buNone/>
            </a:pPr>
            <a:endParaRPr sz="1200" b="0" i="0" u="none" strike="noStrike" cap="none">
              <a:solidFill>
                <a:schemeClr val="dk1"/>
              </a:solidFill>
              <a:latin typeface="Calibri"/>
              <a:ea typeface="Calibri"/>
              <a:cs typeface="Calibri"/>
              <a:sym typeface="Calibri"/>
            </a:endParaRPr>
          </a:p>
        </p:txBody>
      </p:sp>
      <p:sp>
        <p:nvSpPr>
          <p:cNvPr id="94" name="Shape 94"/>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73161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7" name="Shape 107"/>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noAutofit/>
          </a:bodyPr>
          <a:lstStyle/>
          <a:p>
            <a:pPr marL="0" marR="0" lvl="0" indent="0" algn="l" rtl="0">
              <a:spcBef>
                <a:spcPts val="0"/>
              </a:spcBef>
              <a:buNone/>
            </a:pPr>
            <a:r>
              <a:rPr lang="en-US" sz="1200" b="0" i="0" u="none" strike="noStrike" cap="none">
                <a:solidFill>
                  <a:schemeClr val="dk1"/>
                </a:solidFill>
                <a:latin typeface="Calibri"/>
                <a:ea typeface="Calibri"/>
                <a:cs typeface="Calibri"/>
                <a:sym typeface="Calibri"/>
              </a:rPr>
              <a:t> Learn more about flight training: http://asc-csa.gc.ca/eng/astronauts/about-the-job/flight-training.asp.</a:t>
            </a:r>
          </a:p>
        </p:txBody>
      </p:sp>
      <p:sp>
        <p:nvSpPr>
          <p:cNvPr id="108" name="Shape 108"/>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02357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2" name="Shape 122"/>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noAutofit/>
          </a:bodyPr>
          <a:lstStyle/>
          <a:p>
            <a:pPr marL="0" marR="0" lvl="0" indent="-76200" algn="l" rtl="0">
              <a:spcBef>
                <a:spcPts val="0"/>
              </a:spcBef>
              <a:buClr>
                <a:schemeClr val="dk1"/>
              </a:buClr>
              <a:buSzPts val="1200"/>
              <a:buFont typeface="Calibri"/>
              <a:buNone/>
            </a:pPr>
            <a:r>
              <a:rPr lang="en-US" sz="1200" b="0" i="0" u="none" strike="noStrike" cap="none">
                <a:solidFill>
                  <a:schemeClr val="dk1"/>
                </a:solidFill>
                <a:latin typeface="Calibri"/>
                <a:ea typeface="Calibri"/>
                <a:cs typeface="Calibri"/>
                <a:sym typeface="Calibri"/>
              </a:rPr>
              <a:t>Please see more about the NEEMO challenge and explore more simulations and training missions here - http://asc-csa.gc.ca/eng/astronauts/about-the-job/ongoing-training.asp </a:t>
            </a:r>
          </a:p>
        </p:txBody>
      </p:sp>
      <p:sp>
        <p:nvSpPr>
          <p:cNvPr id="123" name="Shape 123"/>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8785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6" name="Shape 136"/>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noAutofit/>
          </a:bodyPr>
          <a:lstStyle/>
          <a:p>
            <a:pPr marL="0" marR="0" lvl="0" indent="-76200" algn="l" rtl="0">
              <a:spcBef>
                <a:spcPts val="0"/>
              </a:spcBef>
              <a:buClr>
                <a:schemeClr val="dk1"/>
              </a:buClr>
              <a:buSzPts val="1200"/>
              <a:buFont typeface="Calibri"/>
              <a:buNone/>
            </a:pPr>
            <a:r>
              <a:rPr lang="en-US"/>
              <a:t>For more information, go to http://www.asc-csa.gc.ca/eng/iss/moc.asp</a:t>
            </a:r>
          </a:p>
        </p:txBody>
      </p:sp>
      <p:sp>
        <p:nvSpPr>
          <p:cNvPr id="137" name="Shape 137"/>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6495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1" name="Shape 151"/>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noAutofit/>
          </a:bodyPr>
          <a:lstStyle/>
          <a:p>
            <a:pPr marL="0" marR="0" lvl="0" indent="-76200" algn="l" rtl="0">
              <a:spcBef>
                <a:spcPts val="0"/>
              </a:spcBef>
              <a:buClr>
                <a:schemeClr val="dk1"/>
              </a:buClr>
              <a:buSzPts val="1200"/>
              <a:buFont typeface="Calibri"/>
              <a:buNone/>
            </a:pPr>
            <a:r>
              <a:rPr lang="en-US" sz="1200" b="0" i="0" u="none" strike="noStrike" cap="none">
                <a:solidFill>
                  <a:schemeClr val="dk1"/>
                </a:solidFill>
                <a:latin typeface="Calibri"/>
                <a:ea typeface="Calibri"/>
                <a:cs typeface="Calibri"/>
                <a:sym typeface="Calibri"/>
              </a:rPr>
              <a:t>More about the job of a Capcom - http://asc-csa.gc.ca/eng/astronauts/about-the-job/capcom.asp</a:t>
            </a:r>
          </a:p>
        </p:txBody>
      </p:sp>
      <p:sp>
        <p:nvSpPr>
          <p:cNvPr id="152" name="Shape 152"/>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43328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5" name="Shape 165"/>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66" name="Shape 166"/>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chemeClr val="dk1"/>
              </a:buClr>
              <a:buSzPts val="350"/>
              <a:buFont typeface="Calibri"/>
              <a:buNone/>
            </a:pPr>
            <a:fld id="{00000000-1234-1234-1234-123412341234}" type="slidenum">
              <a:rPr lang="en-US" sz="1400" b="0" i="0" u="none" strike="noStrike" cap="none">
                <a:solidFill>
                  <a:srgbClr val="000000"/>
                </a:solidFill>
                <a:latin typeface="Arial"/>
                <a:ea typeface="Arial"/>
                <a:cs typeface="Arial"/>
                <a:sym typeface="Arial"/>
              </a:rPr>
              <a:t>7</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398891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19050" algn="l" rtl="0">
              <a:spcBef>
                <a:spcPts val="0"/>
              </a:spcBef>
              <a:buClr>
                <a:schemeClr val="dk1"/>
              </a:buClr>
              <a:buSzPts val="300"/>
              <a:buFont typeface="Calibri"/>
              <a:buNone/>
            </a:pPr>
            <a:r>
              <a:rPr lang="en-US" sz="1200" b="0" i="0" u="none" strike="noStrike" cap="none">
                <a:solidFill>
                  <a:schemeClr val="dk1"/>
                </a:solidFill>
                <a:latin typeface="Calibri"/>
                <a:ea typeface="Calibri"/>
                <a:cs typeface="Calibri"/>
                <a:sym typeface="Calibri"/>
              </a:rPr>
              <a:t>CSA to be included</a:t>
            </a:r>
          </a:p>
        </p:txBody>
      </p:sp>
      <p:sp>
        <p:nvSpPr>
          <p:cNvPr id="180" name="Shape 180"/>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8</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510775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5"/>
        <p:cNvGrpSpPr/>
        <p:nvPr/>
      </p:nvGrpSpPr>
      <p:grpSpPr>
        <a:xfrm>
          <a:off x="0" y="0"/>
          <a:ext cx="0" cy="0"/>
          <a:chOff x="0" y="0"/>
          <a:chExt cx="0" cy="0"/>
        </a:xfrm>
      </p:grpSpPr>
      <p:sp>
        <p:nvSpPr>
          <p:cNvPr id="16" name="Shape 16"/>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7" name="Shape 17"/>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75" name="Shape 75"/>
          <p:cNvSpPr txBox="1">
            <a:spLocks noGrp="1"/>
          </p:cNvSpPr>
          <p:nvPr>
            <p:ph type="body" idx="1"/>
          </p:nvPr>
        </p:nvSpPr>
        <p:spPr>
          <a:xfrm rot="5400000">
            <a:off x="3920331" y="-1256505"/>
            <a:ext cx="4351338" cy="10515599"/>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9"/>
        <p:cNvGrpSpPr/>
        <p:nvPr/>
      </p:nvGrpSpPr>
      <p:grpSpPr>
        <a:xfrm>
          <a:off x="0" y="0"/>
          <a:ext cx="0" cy="0"/>
          <a:chOff x="0" y="0"/>
          <a:chExt cx="0" cy="0"/>
        </a:xfrm>
      </p:grpSpPr>
      <p:sp>
        <p:nvSpPr>
          <p:cNvPr id="80" name="Shape 80"/>
          <p:cNvSpPr txBox="1">
            <a:spLocks noGrp="1"/>
          </p:cNvSpPr>
          <p:nvPr>
            <p:ph type="title"/>
          </p:nvPr>
        </p:nvSpPr>
        <p:spPr>
          <a:xfrm rot="5400000">
            <a:off x="7133431" y="1956594"/>
            <a:ext cx="5811838" cy="2628899"/>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81" name="Shape 81"/>
          <p:cNvSpPr txBox="1">
            <a:spLocks noGrp="1"/>
          </p:cNvSpPr>
          <p:nvPr>
            <p:ph type="body" idx="1"/>
          </p:nvPr>
        </p:nvSpPr>
        <p:spPr>
          <a:xfrm rot="5400000">
            <a:off x="1799431" y="-596105"/>
            <a:ext cx="5811838" cy="7734299"/>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9"/>
        <p:cNvGrpSpPr/>
        <p:nvPr/>
      </p:nvGrpSpPr>
      <p:grpSpPr>
        <a:xfrm>
          <a:off x="0" y="0"/>
          <a:ext cx="0" cy="0"/>
          <a:chOff x="0" y="0"/>
          <a:chExt cx="0" cy="0"/>
        </a:xfrm>
      </p:grpSpPr>
      <p:sp>
        <p:nvSpPr>
          <p:cNvPr id="20" name="Shape 20"/>
          <p:cNvSpPr/>
          <p:nvPr/>
        </p:nvSpPr>
        <p:spPr>
          <a:xfrm>
            <a:off x="-110825" y="-76725"/>
            <a:ext cx="12425099" cy="1464815"/>
          </a:xfrm>
          <a:prstGeom prst="rect">
            <a:avLst/>
          </a:prstGeom>
          <a:solidFill>
            <a:srgbClr val="F8C013"/>
          </a:solid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Shape 21"/>
          <p:cNvSpPr txBox="1">
            <a:spLocks noGrp="1"/>
          </p:cNvSpPr>
          <p:nvPr>
            <p:ph type="title"/>
          </p:nvPr>
        </p:nvSpPr>
        <p:spPr>
          <a:xfrm>
            <a:off x="838200" y="187915"/>
            <a:ext cx="10515599" cy="110172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3800"/>
              <a:buFont typeface="Calibri"/>
              <a:buNone/>
              <a:defRPr sz="38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22" name="Shape 22"/>
          <p:cNvSpPr txBox="1">
            <a:spLocks noGrp="1"/>
          </p:cNvSpPr>
          <p:nvPr>
            <p:ph type="body" idx="1"/>
          </p:nvPr>
        </p:nvSpPr>
        <p:spPr>
          <a:xfrm>
            <a:off x="838200" y="1825625"/>
            <a:ext cx="10515599" cy="435133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6"/>
        <p:cNvGrpSpPr/>
        <p:nvPr/>
      </p:nvGrpSpPr>
      <p:grpSpPr>
        <a:xfrm>
          <a:off x="0" y="0"/>
          <a:ext cx="0" cy="0"/>
          <a:chOff x="0" y="0"/>
          <a:chExt cx="0" cy="0"/>
        </a:xfrm>
      </p:grpSpPr>
      <p:sp>
        <p:nvSpPr>
          <p:cNvPr id="27" name="Shape 27"/>
          <p:cNvSpPr txBox="1">
            <a:spLocks noGrp="1"/>
          </p:cNvSpPr>
          <p:nvPr>
            <p:ph type="ctrTitle"/>
          </p:nvPr>
        </p:nvSpPr>
        <p:spPr>
          <a:xfrm>
            <a:off x="1524000" y="1122362"/>
            <a:ext cx="9144000" cy="2387600"/>
          </a:xfrm>
          <a:prstGeom prst="rect">
            <a:avLst/>
          </a:prstGeom>
          <a:noFill/>
          <a:ln>
            <a:noFill/>
          </a:ln>
        </p:spPr>
        <p:txBody>
          <a:bodyPr wrap="square" lIns="91425" tIns="91425" rIns="91425" bIns="91425" anchor="b" anchorCtr="0"/>
          <a:lstStyle>
            <a:lvl1pPr marL="0" marR="0" lvl="0" indent="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28" name="Shape 28"/>
          <p:cNvSpPr txBox="1">
            <a:spLocks noGrp="1"/>
          </p:cNvSpPr>
          <p:nvPr>
            <p:ph type="subTitle" idx="1"/>
          </p:nvPr>
        </p:nvSpPr>
        <p:spPr>
          <a:xfrm>
            <a:off x="1524000" y="3602037"/>
            <a:ext cx="9144000" cy="1655761"/>
          </a:xfrm>
          <a:prstGeom prst="rect">
            <a:avLst/>
          </a:prstGeom>
          <a:noFill/>
          <a:ln>
            <a:noFill/>
          </a:ln>
        </p:spPr>
        <p:txBody>
          <a:bodyPr wrap="square" lIns="91425" tIns="91425" rIns="91425" bIns="91425" anchor="t" anchorCtr="0"/>
          <a:lstStyle>
            <a:lvl1pPr marL="0" marR="0" lvl="0" indent="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457200" marR="0" lvl="1" indent="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831850" y="1709738"/>
            <a:ext cx="10515599" cy="2852737"/>
          </a:xfrm>
          <a:prstGeom prst="rect">
            <a:avLst/>
          </a:prstGeom>
          <a:noFill/>
          <a:ln>
            <a:noFill/>
          </a:ln>
        </p:spPr>
        <p:txBody>
          <a:bodyPr wrap="square" lIns="91425" tIns="91425" rIns="91425" bIns="91425" anchor="b" anchorCtr="0"/>
          <a:lstStyle>
            <a:lvl1pPr marL="0" marR="0" lvl="0" indent="0" algn="l"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34" name="Shape 34"/>
          <p:cNvSpPr txBox="1">
            <a:spLocks noGrp="1"/>
          </p:cNvSpPr>
          <p:nvPr>
            <p:ph type="body" idx="1"/>
          </p:nvPr>
        </p:nvSpPr>
        <p:spPr>
          <a:xfrm>
            <a:off x="831850" y="4589462"/>
            <a:ext cx="10515599" cy="1500187"/>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1pPr>
            <a:lvl2pPr marL="457200" marR="0" lvl="1" indent="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914400" marR="0" lvl="2" indent="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371600" marR="0" lvl="3"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1828800" marR="0" lvl="4"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286000" marR="0" lvl="5"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2743200" marR="0" lvl="6"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200400" marR="0" lvl="7"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3657600" marR="0" lvl="8"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35" name="Shape 35"/>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40" name="Shape 40"/>
          <p:cNvSpPr txBox="1">
            <a:spLocks noGrp="1"/>
          </p:cNvSpPr>
          <p:nvPr>
            <p:ph type="body" idx="1"/>
          </p:nvPr>
        </p:nvSpPr>
        <p:spPr>
          <a:xfrm>
            <a:off x="838200" y="1825625"/>
            <a:ext cx="5181600" cy="435133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body" idx="2"/>
          </p:nvPr>
        </p:nvSpPr>
        <p:spPr>
          <a:xfrm>
            <a:off x="6172200" y="1825625"/>
            <a:ext cx="5181600" cy="435133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839787"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47" name="Shape 47"/>
          <p:cNvSpPr txBox="1">
            <a:spLocks noGrp="1"/>
          </p:cNvSpPr>
          <p:nvPr>
            <p:ph type="body" idx="1"/>
          </p:nvPr>
        </p:nvSpPr>
        <p:spPr>
          <a:xfrm>
            <a:off x="839787" y="1681163"/>
            <a:ext cx="5157787" cy="823912"/>
          </a:xfrm>
          <a:prstGeom prst="rect">
            <a:avLst/>
          </a:prstGeom>
          <a:noFill/>
          <a:ln>
            <a:noFill/>
          </a:ln>
        </p:spPr>
        <p:txBody>
          <a:bodyPr wrap="square" lIns="91425" tIns="91425" rIns="91425" bIns="91425" anchor="b" anchorCtr="0"/>
          <a:lstStyle>
            <a:lvl1pPr marL="0" marR="0" lvl="0" indent="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2"/>
          </p:nvPr>
        </p:nvSpPr>
        <p:spPr>
          <a:xfrm>
            <a:off x="839787" y="2505075"/>
            <a:ext cx="5157787" cy="368458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body" idx="3"/>
          </p:nvPr>
        </p:nvSpPr>
        <p:spPr>
          <a:xfrm>
            <a:off x="6172200" y="1681163"/>
            <a:ext cx="5183187" cy="823912"/>
          </a:xfrm>
          <a:prstGeom prst="rect">
            <a:avLst/>
          </a:prstGeom>
          <a:noFill/>
          <a:ln>
            <a:noFill/>
          </a:ln>
        </p:spPr>
        <p:txBody>
          <a:bodyPr wrap="square" lIns="91425" tIns="91425" rIns="91425" bIns="91425" anchor="b" anchorCtr="0"/>
          <a:lstStyle>
            <a:lvl1pPr marL="0" marR="0" lvl="0" indent="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body" idx="4"/>
          </p:nvPr>
        </p:nvSpPr>
        <p:spPr>
          <a:xfrm>
            <a:off x="6172200" y="2505075"/>
            <a:ext cx="5183187" cy="368458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56" name="Shape 56"/>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839787" y="457200"/>
            <a:ext cx="3932237" cy="1600199"/>
          </a:xfrm>
          <a:prstGeom prst="rect">
            <a:avLst/>
          </a:prstGeom>
          <a:noFill/>
          <a:ln>
            <a:noFill/>
          </a:ln>
        </p:spPr>
        <p:txBody>
          <a:bodyPr wrap="square" lIns="91425" tIns="91425" rIns="91425" bIns="91425" anchor="b" anchorCtr="0"/>
          <a:lstStyle>
            <a:lvl1pPr marL="0" marR="0" lvl="0" indent="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61" name="Shape 61"/>
          <p:cNvSpPr txBox="1">
            <a:spLocks noGrp="1"/>
          </p:cNvSpPr>
          <p:nvPr>
            <p:ph type="body" idx="1"/>
          </p:nvPr>
        </p:nvSpPr>
        <p:spPr>
          <a:xfrm>
            <a:off x="5183187" y="987425"/>
            <a:ext cx="6172199" cy="4873624"/>
          </a:xfrm>
          <a:prstGeom prst="rect">
            <a:avLst/>
          </a:prstGeom>
          <a:noFill/>
          <a:ln>
            <a:noFill/>
          </a:ln>
        </p:spPr>
        <p:txBody>
          <a:bodyPr wrap="square" lIns="91425" tIns="91425" rIns="91425" bIns="91425" anchor="t" anchorCtr="0"/>
          <a:lstStyle>
            <a:lvl1pPr marL="431800" marR="0" lvl="0" indent="177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863600" marR="0" lvl="1" indent="1270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295400" marR="0" lvl="2"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727200" marR="0" lvl="3"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184400" marR="0" lvl="4"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641600" marR="0" lvl="5"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098800" marR="0" lvl="6"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556000" marR="0" lvl="7"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013200" marR="0" lvl="8"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body" idx="2"/>
          </p:nvPr>
        </p:nvSpPr>
        <p:spPr>
          <a:xfrm>
            <a:off x="839787" y="2057400"/>
            <a:ext cx="3932237" cy="3811588"/>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839787" y="457200"/>
            <a:ext cx="3932237" cy="1600199"/>
          </a:xfrm>
          <a:prstGeom prst="rect">
            <a:avLst/>
          </a:prstGeom>
          <a:noFill/>
          <a:ln>
            <a:noFill/>
          </a:ln>
        </p:spPr>
        <p:txBody>
          <a:bodyPr wrap="square" lIns="91425" tIns="91425" rIns="91425" bIns="91425" anchor="b" anchorCtr="0"/>
          <a:lstStyle>
            <a:lvl1pPr marL="0" marR="0" lvl="0" indent="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68" name="Shape 68"/>
          <p:cNvSpPr>
            <a:spLocks noGrp="1"/>
          </p:cNvSpPr>
          <p:nvPr>
            <p:ph type="pic" idx="2"/>
          </p:nvPr>
        </p:nvSpPr>
        <p:spPr>
          <a:xfrm>
            <a:off x="5183187" y="987425"/>
            <a:ext cx="6172199" cy="4873624"/>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body" idx="1"/>
          </p:nvPr>
        </p:nvSpPr>
        <p:spPr>
          <a:xfrm>
            <a:off x="839787" y="2057400"/>
            <a:ext cx="3932237" cy="3811588"/>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11" name="Shape 11"/>
          <p:cNvSpPr txBox="1">
            <a:spLocks noGrp="1"/>
          </p:cNvSpPr>
          <p:nvPr>
            <p:ph type="body" idx="1"/>
          </p:nvPr>
        </p:nvSpPr>
        <p:spPr>
          <a:xfrm>
            <a:off x="838200" y="1825625"/>
            <a:ext cx="10515599" cy="435133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eng/astronauts/about-the-job/basic-training.asp" TargetMode="External"/><Relationship Id="rId6"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eng/astronauts/about-the-job/flight-training.asp" TargetMode="External"/><Relationship Id="rId6"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eng/astronauts/about-the-job/ongoing-training.asp" TargetMode="External"/><Relationship Id="rId6"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eng/astronauts/about-the-job/capcom.asp" TargetMode="External"/><Relationship Id="rId6" Type="http://schemas.openxmlformats.org/officeDocument/2006/relationships/image" Target="../media/image3.jpeg"/><Relationship Id="rId7" Type="http://schemas.openxmlformats.org/officeDocument/2006/relationships/hyperlink" Target="http://asc-csa.gc.ca/eng/astronauts/about-the-job/ongoing-training.asp" TargetMode="Externa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hyperlink" Target="http://www.asc-csa.gc.ca/eng/astronauts/canadian/active/bio-david-saint-jacques.asp" TargetMode="External"/><Relationship Id="rId6" Type="http://schemas.openxmlformats.org/officeDocument/2006/relationships/hyperlink" Target="http://asc-csa.gc.ca/eng/astronauts/about-the-job/capcom.asp" TargetMode="External"/><Relationship Id="rId7" Type="http://schemas.openxmlformats.org/officeDocument/2006/relationships/image" Target="../media/image3.jpeg"/><Relationship Id="rId8" Type="http://schemas.openxmlformats.org/officeDocument/2006/relationships/hyperlink" Target="http://asc-csa.gc.ca/eng/astronauts/about-the-job/ongoing-training.asp"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Shape 90" descr="EN-PPT-astronaut.jpg"/>
          <p:cNvPicPr preferRelativeResize="0"/>
          <p:nvPr/>
        </p:nvPicPr>
        <p:blipFill rotWithShape="1">
          <a:blip r:embed="rId3">
            <a:alphaModFix/>
          </a:blip>
          <a:srcRect/>
          <a:stretch/>
        </p:blipFill>
        <p:spPr>
          <a:xfrm>
            <a:off x="0" y="0"/>
            <a:ext cx="12192000" cy="684085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838200" y="177203"/>
            <a:ext cx="10515600" cy="1053374"/>
          </a:xfrm>
          <a:prstGeom prst="rect">
            <a:avLst/>
          </a:prstGeom>
          <a:noFill/>
          <a:ln>
            <a:noFill/>
          </a:ln>
        </p:spPr>
        <p:txBody>
          <a:bodyPr wrap="square" lIns="91425" tIns="45700" rIns="91425" bIns="45700" anchor="ctr" anchorCtr="0">
            <a:noAutofit/>
          </a:bodyPr>
          <a:lstStyle/>
          <a:p>
            <a:pPr marL="0" marR="0" lvl="0" indent="-63500" algn="l" rtl="0">
              <a:lnSpc>
                <a:spcPct val="90000"/>
              </a:lnSpc>
              <a:spcBef>
                <a:spcPts val="0"/>
              </a:spcBef>
              <a:spcAft>
                <a:spcPts val="0"/>
              </a:spcAft>
              <a:buClr>
                <a:schemeClr val="dk1"/>
              </a:buClr>
              <a:buSzPts val="1000"/>
              <a:buFont typeface="Calibri"/>
              <a:buNone/>
            </a:pPr>
            <a:r>
              <a:rPr lang="en-US" sz="4000" b="0" i="0" u="none" strike="noStrike" cap="none">
                <a:solidFill>
                  <a:schemeClr val="dk1"/>
                </a:solidFill>
                <a:latin typeface="Calibri"/>
                <a:ea typeface="Calibri"/>
                <a:cs typeface="Calibri"/>
                <a:sym typeface="Calibri"/>
              </a:rPr>
              <a:t>How do you train to become an astronaut?</a:t>
            </a:r>
          </a:p>
        </p:txBody>
      </p:sp>
      <p:sp>
        <p:nvSpPr>
          <p:cNvPr id="97" name="Shape 97"/>
          <p:cNvSpPr txBox="1"/>
          <p:nvPr/>
        </p:nvSpPr>
        <p:spPr>
          <a:xfrm>
            <a:off x="838199" y="2864775"/>
            <a:ext cx="5797439" cy="3721261"/>
          </a:xfrm>
          <a:prstGeom prst="rect">
            <a:avLst/>
          </a:prstGeom>
          <a:noFill/>
          <a:ln>
            <a:noFill/>
          </a:ln>
        </p:spPr>
        <p:txBody>
          <a:bodyPr wrap="square" lIns="91425" tIns="91425" rIns="91425" bIns="91425" anchor="t" anchorCtr="0">
            <a:noAutofit/>
          </a:bodyPr>
          <a:lstStyle/>
          <a:p>
            <a:pPr marL="0" marR="0" lvl="0" indent="-114300" algn="l" rtl="0">
              <a:lnSpc>
                <a:spcPct val="120000"/>
              </a:lnSpc>
              <a:spcBef>
                <a:spcPts val="0"/>
              </a:spcBef>
              <a:spcAft>
                <a:spcPts val="0"/>
              </a:spcAft>
              <a:buClr>
                <a:srgbClr val="000000"/>
              </a:buClr>
              <a:buSzPts val="1800"/>
              <a:buFont typeface="Calibri"/>
              <a:buNone/>
            </a:pPr>
            <a:r>
              <a:rPr lang="en-US" sz="1800" b="0" i="0" u="none" strike="noStrike" cap="none">
                <a:solidFill>
                  <a:srgbClr val="000000"/>
                </a:solidFill>
                <a:latin typeface="Calibri"/>
                <a:ea typeface="Calibri"/>
                <a:cs typeface="Calibri"/>
                <a:sym typeface="Calibri"/>
              </a:rPr>
              <a:t>All recruits must go through a three-phase training program:</a:t>
            </a:r>
          </a:p>
          <a:p>
            <a:pPr marL="0" marR="0" lvl="0" indent="-114300" algn="l" rtl="0">
              <a:lnSpc>
                <a:spcPct val="120000"/>
              </a:lnSpc>
              <a:spcBef>
                <a:spcPts val="600"/>
              </a:spcBef>
              <a:spcAft>
                <a:spcPts val="0"/>
              </a:spcAft>
              <a:buClr>
                <a:srgbClr val="000000"/>
              </a:buClr>
              <a:buSzPts val="1800"/>
              <a:buFont typeface="Calibri"/>
              <a:buNone/>
            </a:pPr>
            <a:r>
              <a:rPr lang="en-US" sz="1800" b="0" i="0" u="none" strike="noStrike" cap="none">
                <a:solidFill>
                  <a:srgbClr val="000000"/>
                </a:solidFill>
                <a:latin typeface="Calibri"/>
                <a:ea typeface="Calibri"/>
                <a:cs typeface="Calibri"/>
                <a:sym typeface="Calibri"/>
              </a:rPr>
              <a:t>1. </a:t>
            </a:r>
            <a:r>
              <a:rPr lang="en-US" sz="1800" b="1" i="0" u="none" strike="noStrike" cap="none">
                <a:solidFill>
                  <a:srgbClr val="000000"/>
                </a:solidFill>
                <a:latin typeface="Calibri"/>
                <a:ea typeface="Calibri"/>
                <a:cs typeface="Calibri"/>
                <a:sym typeface="Calibri"/>
              </a:rPr>
              <a:t>Astronauts' basic training</a:t>
            </a:r>
          </a:p>
          <a:p>
            <a:pPr marL="0" marR="0" lvl="0" indent="-114300" algn="l" rtl="0">
              <a:lnSpc>
                <a:spcPct val="120000"/>
              </a:lnSpc>
              <a:spcBef>
                <a:spcPts val="600"/>
              </a:spcBef>
              <a:spcAft>
                <a:spcPts val="0"/>
              </a:spcAft>
              <a:buClr>
                <a:srgbClr val="FF0000"/>
              </a:buClr>
              <a:buSzPts val="1800"/>
              <a:buFont typeface="Calibri"/>
              <a:buNone/>
            </a:pPr>
            <a:r>
              <a:rPr lang="en-US" sz="1800" b="0" i="0" u="none" strike="noStrike" cap="none">
                <a:solidFill>
                  <a:srgbClr val="000000"/>
                </a:solidFill>
                <a:latin typeface="Calibri"/>
                <a:ea typeface="Calibri"/>
                <a:cs typeface="Calibri"/>
                <a:sym typeface="Calibri"/>
              </a:rPr>
              <a:t>2. </a:t>
            </a:r>
            <a:r>
              <a:rPr lang="en-US" sz="1800" b="1" i="0" u="none" strike="noStrike" cap="none">
                <a:solidFill>
                  <a:srgbClr val="000000"/>
                </a:solidFill>
                <a:latin typeface="Calibri"/>
                <a:ea typeface="Calibri"/>
                <a:cs typeface="Calibri"/>
                <a:sym typeface="Calibri"/>
              </a:rPr>
              <a:t>Ongoing training and tasks </a:t>
            </a:r>
            <a:r>
              <a:rPr lang="en-US" sz="1800" b="0" i="0" u="none" strike="noStrike" cap="none">
                <a:solidFill>
                  <a:srgbClr val="000000"/>
                </a:solidFill>
                <a:latin typeface="Calibri"/>
                <a:ea typeface="Calibri"/>
                <a:cs typeface="Calibri"/>
                <a:sym typeface="Calibri"/>
              </a:rPr>
              <a:t>while awaiting a mission</a:t>
            </a:r>
          </a:p>
          <a:p>
            <a:pPr marL="0" marR="0" lvl="0" indent="-114300" algn="l" rtl="0">
              <a:lnSpc>
                <a:spcPct val="120000"/>
              </a:lnSpc>
              <a:spcBef>
                <a:spcPts val="600"/>
              </a:spcBef>
              <a:spcAft>
                <a:spcPts val="0"/>
              </a:spcAft>
              <a:buClr>
                <a:srgbClr val="FF0000"/>
              </a:buClr>
              <a:buSzPts val="1800"/>
              <a:buFont typeface="Calibri"/>
              <a:buNone/>
            </a:pPr>
            <a:r>
              <a:rPr lang="en-US" sz="1800" b="0" i="0" u="none" strike="noStrike" cap="none">
                <a:solidFill>
                  <a:srgbClr val="000000"/>
                </a:solidFill>
                <a:latin typeface="Calibri"/>
                <a:ea typeface="Calibri"/>
                <a:cs typeface="Calibri"/>
                <a:sym typeface="Calibri"/>
              </a:rPr>
              <a:t>3. </a:t>
            </a:r>
            <a:r>
              <a:rPr lang="en-US" sz="1800" b="1" i="0" u="none" strike="noStrike" cap="none">
                <a:solidFill>
                  <a:srgbClr val="000000"/>
                </a:solidFill>
                <a:latin typeface="Calibri"/>
                <a:ea typeface="Calibri"/>
                <a:cs typeface="Calibri"/>
                <a:sym typeface="Calibri"/>
              </a:rPr>
              <a:t>Mission-specific training </a:t>
            </a:r>
          </a:p>
          <a:p>
            <a:pPr marL="0" marR="0" lvl="0" indent="-114300" algn="l" rtl="0">
              <a:lnSpc>
                <a:spcPct val="120000"/>
              </a:lnSpc>
              <a:spcBef>
                <a:spcPts val="600"/>
              </a:spcBef>
              <a:spcAft>
                <a:spcPts val="0"/>
              </a:spcAft>
              <a:buClr>
                <a:srgbClr val="000000"/>
              </a:buClr>
              <a:buSzPts val="1800"/>
              <a:buFont typeface="Calibri"/>
              <a:buNone/>
            </a:pPr>
            <a:r>
              <a:rPr lang="en-US" sz="1800" b="0" i="0" u="none" strike="noStrike" cap="none">
                <a:solidFill>
                  <a:srgbClr val="000000"/>
                </a:solidFill>
                <a:latin typeface="Calibri"/>
                <a:ea typeface="Calibri"/>
                <a:cs typeface="Calibri"/>
                <a:sym typeface="Calibri"/>
              </a:rPr>
              <a:t>This prepares them to go to space but also for other roles and responsibilities in the space program. Once their basic training is successfully completed, candidates officially receive the title of </a:t>
            </a:r>
            <a:r>
              <a:rPr lang="en-US" sz="1800" b="1" i="0" u="none" strike="noStrike" cap="none">
                <a:solidFill>
                  <a:srgbClr val="000000"/>
                </a:solidFill>
                <a:latin typeface="Calibri"/>
                <a:ea typeface="Calibri"/>
                <a:cs typeface="Calibri"/>
                <a:sym typeface="Calibri"/>
              </a:rPr>
              <a:t>astronaut</a:t>
            </a:r>
            <a:r>
              <a:rPr lang="en-US" sz="1800" b="0" i="0" u="none" strike="noStrike" cap="none">
                <a:solidFill>
                  <a:srgbClr val="000000"/>
                </a:solidFill>
                <a:latin typeface="Calibri"/>
                <a:ea typeface="Calibri"/>
                <a:cs typeface="Calibri"/>
                <a:sym typeface="Calibri"/>
              </a:rPr>
              <a:t>!</a:t>
            </a:r>
          </a:p>
          <a:p>
            <a:pPr marL="0" marR="0" lvl="0" indent="-114300" algn="l" rtl="0">
              <a:lnSpc>
                <a:spcPct val="120000"/>
              </a:lnSpc>
              <a:spcBef>
                <a:spcPts val="600"/>
              </a:spcBef>
              <a:spcAft>
                <a:spcPts val="0"/>
              </a:spcAft>
              <a:buClr>
                <a:srgbClr val="FF0000"/>
              </a:buClr>
              <a:buSzPts val="1800"/>
              <a:buFont typeface="Calibri"/>
              <a:buNone/>
            </a:pPr>
            <a:endParaRPr/>
          </a:p>
          <a:p>
            <a:pPr marL="0" marR="0" lvl="0" indent="-88900" algn="l" rtl="0">
              <a:lnSpc>
                <a:spcPct val="100000"/>
              </a:lnSpc>
              <a:spcBef>
                <a:spcPts val="60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a:p>
            <a:pPr marL="285750" marR="0" lvl="0" indent="-37465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Shape 98"/>
          <p:cNvSpPr txBox="1"/>
          <p:nvPr/>
        </p:nvSpPr>
        <p:spPr>
          <a:xfrm>
            <a:off x="838200" y="1790814"/>
            <a:ext cx="5165595" cy="1073961"/>
          </a:xfrm>
          <a:prstGeom prst="rect">
            <a:avLst/>
          </a:prstGeom>
          <a:noFill/>
          <a:ln>
            <a:noFill/>
          </a:ln>
        </p:spPr>
        <p:txBody>
          <a:bodyPr wrap="square" lIns="91425" tIns="45700" rIns="91425" bIns="45700" anchor="t" anchorCtr="0">
            <a:noAutofit/>
          </a:bodyPr>
          <a:lstStyle/>
          <a:p>
            <a:pPr marL="0" marR="0" lvl="0" indent="-127000" algn="l" rtl="0">
              <a:lnSpc>
                <a:spcPct val="100000"/>
              </a:lnSpc>
              <a:spcBef>
                <a:spcPts val="0"/>
              </a:spcBef>
              <a:spcAft>
                <a:spcPts val="0"/>
              </a:spcAft>
              <a:buClr>
                <a:srgbClr val="000000"/>
              </a:buClr>
              <a:buSzPts val="2000"/>
              <a:buFont typeface="Calibri"/>
              <a:buNone/>
            </a:pPr>
            <a:r>
              <a:rPr lang="en-US" sz="2000" b="0" i="0" u="none" strike="noStrike" cap="none">
                <a:solidFill>
                  <a:srgbClr val="000000"/>
                </a:solidFill>
                <a:latin typeface="Calibri"/>
                <a:ea typeface="Calibri"/>
                <a:cs typeface="Calibri"/>
                <a:sym typeface="Calibri"/>
              </a:rPr>
              <a:t>When the Canadian Space Agency (CSA) selects new candidates, the aspiring astronauts must first go back to school!</a:t>
            </a:r>
          </a:p>
        </p:txBody>
      </p:sp>
      <p:pic>
        <p:nvPicPr>
          <p:cNvPr id="99" name="Shape 99"/>
          <p:cNvPicPr preferRelativeResize="0"/>
          <p:nvPr/>
        </p:nvPicPr>
        <p:blipFill rotWithShape="1">
          <a:blip r:embed="rId3">
            <a:alphaModFix/>
          </a:blip>
          <a:srcRect/>
          <a:stretch/>
        </p:blipFill>
        <p:spPr>
          <a:xfrm>
            <a:off x="6927566" y="1853284"/>
            <a:ext cx="4392650" cy="2307960"/>
          </a:xfrm>
          <a:prstGeom prst="rect">
            <a:avLst/>
          </a:prstGeom>
          <a:noFill/>
          <a:ln w="25400" cap="flat" cmpd="sng">
            <a:solidFill>
              <a:schemeClr val="lt1"/>
            </a:solidFill>
            <a:prstDash val="solid"/>
            <a:round/>
            <a:headEnd type="none" w="med" len="med"/>
            <a:tailEnd type="none" w="med" len="med"/>
          </a:ln>
        </p:spPr>
      </p:pic>
      <p:sp>
        <p:nvSpPr>
          <p:cNvPr id="100" name="Shape 100"/>
          <p:cNvSpPr txBox="1"/>
          <p:nvPr/>
        </p:nvSpPr>
        <p:spPr>
          <a:xfrm>
            <a:off x="6809426" y="4222991"/>
            <a:ext cx="4638600" cy="988200"/>
          </a:xfrm>
          <a:prstGeom prst="rect">
            <a:avLst/>
          </a:prstGeom>
          <a:noFill/>
          <a:ln>
            <a:noFill/>
          </a:ln>
        </p:spPr>
        <p:txBody>
          <a:bodyPr wrap="square" lIns="91425" tIns="45700" rIns="91425" bIns="45700" anchor="t" anchorCtr="0">
            <a:noAutofit/>
          </a:bodyPr>
          <a:lstStyle/>
          <a:p>
            <a:pPr marL="0" marR="0" lvl="0" indent="-33866" algn="l" rtl="0">
              <a:lnSpc>
                <a:spcPct val="100000"/>
              </a:lnSpc>
              <a:spcBef>
                <a:spcPts val="0"/>
              </a:spcBef>
              <a:spcAft>
                <a:spcPts val="0"/>
              </a:spcAft>
              <a:buClr>
                <a:srgbClr val="000000"/>
              </a:buClr>
              <a:buSzPts val="533"/>
              <a:buFont typeface="Arial"/>
              <a:buNone/>
            </a:pPr>
            <a:r>
              <a:rPr lang="en-US" sz="1200" b="0" i="0" u="none" strike="noStrike" cap="none">
                <a:solidFill>
                  <a:srgbClr val="000000"/>
                </a:solidFill>
                <a:latin typeface="Arial"/>
                <a:ea typeface="Arial"/>
                <a:cs typeface="Arial"/>
                <a:sym typeface="Arial"/>
              </a:rPr>
              <a:t>(Credit: CSA)</a:t>
            </a:r>
          </a:p>
          <a:p>
            <a:pPr marL="0" marR="0" lvl="0" indent="-39510" algn="l" rtl="0">
              <a:lnSpc>
                <a:spcPct val="100000"/>
              </a:lnSpc>
              <a:spcBef>
                <a:spcPts val="0"/>
              </a:spcBef>
              <a:spcAft>
                <a:spcPts val="0"/>
              </a:spcAft>
              <a:buClr>
                <a:srgbClr val="000000"/>
              </a:buClr>
              <a:buSzPts val="622"/>
              <a:buFont typeface="Arial"/>
              <a:buNone/>
            </a:pPr>
            <a:r>
              <a:rPr lang="en-US" sz="1400" b="0" i="0" u="none" strike="noStrike" cap="none">
                <a:solidFill>
                  <a:srgbClr val="000000"/>
                </a:solidFill>
                <a:latin typeface="Arial"/>
                <a:ea typeface="Arial"/>
                <a:cs typeface="Arial"/>
                <a:sym typeface="Arial"/>
              </a:rPr>
              <a:t>The two astronaut candidates recruited in 2017: </a:t>
            </a:r>
          </a:p>
          <a:p>
            <a:pPr marL="0" marR="0" lvl="0" indent="-39510" algn="l" rtl="0">
              <a:lnSpc>
                <a:spcPct val="100000"/>
              </a:lnSpc>
              <a:spcBef>
                <a:spcPts val="0"/>
              </a:spcBef>
              <a:spcAft>
                <a:spcPts val="0"/>
              </a:spcAft>
              <a:buClr>
                <a:srgbClr val="000000"/>
              </a:buClr>
              <a:buSzPts val="622"/>
              <a:buFont typeface="Arial"/>
              <a:buNone/>
            </a:pPr>
            <a:r>
              <a:rPr lang="en-US" sz="1400" b="0" i="0" u="none" strike="noStrike" cap="none">
                <a:solidFill>
                  <a:srgbClr val="000000"/>
                </a:solidFill>
                <a:latin typeface="Arial"/>
                <a:ea typeface="Arial"/>
                <a:cs typeface="Arial"/>
                <a:sym typeface="Arial"/>
              </a:rPr>
              <a:t>Joshua Kutryk and Jennifer Sidey</a:t>
            </a:r>
          </a:p>
        </p:txBody>
      </p:sp>
      <p:sp>
        <p:nvSpPr>
          <p:cNvPr id="101" name="Shape 101"/>
          <p:cNvSpPr txBox="1"/>
          <p:nvPr/>
        </p:nvSpPr>
        <p:spPr>
          <a:xfrm>
            <a:off x="6891225" y="5940475"/>
            <a:ext cx="4785600" cy="1053300"/>
          </a:xfrm>
          <a:prstGeom prst="rect">
            <a:avLst/>
          </a:prstGeom>
          <a:noFill/>
          <a:ln>
            <a:noFill/>
          </a:ln>
        </p:spPr>
        <p:txBody>
          <a:bodyPr wrap="square" lIns="91425" tIns="91425" rIns="91425" bIns="91425" anchor="t" anchorCtr="0">
            <a:noAutofit/>
          </a:bodyPr>
          <a:lstStyle/>
          <a:p>
            <a:pPr lvl="0" rtl="0">
              <a:lnSpc>
                <a:spcPct val="120000"/>
              </a:lnSpc>
              <a:spcBef>
                <a:spcPts val="600"/>
              </a:spcBef>
              <a:buClr>
                <a:srgbClr val="FF0000"/>
              </a:buClr>
              <a:buSzPts val="1800"/>
              <a:buFont typeface="Calibri"/>
              <a:buNone/>
            </a:pPr>
            <a:r>
              <a:rPr lang="en-US" sz="1800">
                <a:solidFill>
                  <a:schemeClr val="dk1"/>
                </a:solidFill>
                <a:latin typeface="Calibri"/>
                <a:ea typeface="Calibri"/>
                <a:cs typeface="Calibri"/>
                <a:sym typeface="Calibri"/>
              </a:rPr>
              <a:t>Let’s take a closer look at </a:t>
            </a:r>
            <a:r>
              <a:rPr lang="en-US" sz="1800" b="1">
                <a:solidFill>
                  <a:schemeClr val="dk1"/>
                </a:solidFill>
                <a:latin typeface="Calibri"/>
                <a:ea typeface="Calibri"/>
                <a:cs typeface="Calibri"/>
                <a:sym typeface="Calibri"/>
              </a:rPr>
              <a:t>Flight, Robotics, and Communications and Survival Training</a:t>
            </a:r>
            <a:r>
              <a:rPr lang="en-US" sz="1800">
                <a:solidFill>
                  <a:schemeClr val="dk1"/>
                </a:solidFill>
                <a:latin typeface="Calibri"/>
                <a:ea typeface="Calibri"/>
                <a:cs typeface="Calibri"/>
                <a:sym typeface="Calibri"/>
              </a:rPr>
              <a:t>.</a:t>
            </a:r>
          </a:p>
        </p:txBody>
      </p:sp>
      <p:sp>
        <p:nvSpPr>
          <p:cNvPr id="102" name="Shape 102">
            <a:hlinkClick r:id="rId4"/>
          </p:cNvPr>
          <p:cNvSpPr/>
          <p:nvPr/>
        </p:nvSpPr>
        <p:spPr>
          <a:xfrm>
            <a:off x="6900334" y="4964818"/>
            <a:ext cx="2414100" cy="941700"/>
          </a:xfrm>
          <a:prstGeom prst="roundRect">
            <a:avLst>
              <a:gd name="adj" fmla="val 16667"/>
            </a:avLst>
          </a:prstGeom>
          <a:solidFill>
            <a:srgbClr val="FFFFFF"/>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103" name="Shape 103" descr="CSA-circle-logo.jpg">
            <a:hlinkClick r:id="rId5"/>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50894" y="5099694"/>
            <a:ext cx="685744" cy="685744"/>
          </a:xfrm>
          <a:prstGeom prst="rect">
            <a:avLst/>
          </a:prstGeom>
          <a:noFill/>
          <a:ln>
            <a:noFill/>
          </a:ln>
        </p:spPr>
      </p:pic>
      <p:sp>
        <p:nvSpPr>
          <p:cNvPr id="104" name="Shape 104">
            <a:hlinkClick r:id="rId5"/>
          </p:cNvPr>
          <p:cNvSpPr txBox="1"/>
          <p:nvPr/>
        </p:nvSpPr>
        <p:spPr>
          <a:xfrm>
            <a:off x="7848599" y="5142029"/>
            <a:ext cx="1176900" cy="584700"/>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838200" y="246985"/>
            <a:ext cx="10515599" cy="934367"/>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Flight training</a:t>
            </a:r>
          </a:p>
        </p:txBody>
      </p:sp>
      <p:sp>
        <p:nvSpPr>
          <p:cNvPr id="111" name="Shape 111"/>
          <p:cNvSpPr txBox="1">
            <a:spLocks noGrp="1"/>
          </p:cNvSpPr>
          <p:nvPr>
            <p:ph type="body" idx="1"/>
          </p:nvPr>
        </p:nvSpPr>
        <p:spPr>
          <a:xfrm>
            <a:off x="729904" y="1630203"/>
            <a:ext cx="5886044" cy="582831"/>
          </a:xfrm>
          <a:prstGeom prst="rect">
            <a:avLst/>
          </a:prstGeom>
          <a:noFill/>
          <a:ln>
            <a:noFill/>
          </a:ln>
        </p:spPr>
        <p:txBody>
          <a:bodyPr wrap="square" lIns="91425" tIns="91425" rIns="91425" bIns="91425" anchor="t" anchorCtr="0">
            <a:noAutofit/>
          </a:bodyPr>
          <a:lstStyle/>
          <a:p>
            <a:pPr marL="228600" marR="0" lvl="0" indent="-241300" algn="l" rtl="0">
              <a:lnSpc>
                <a:spcPct val="90000"/>
              </a:lnSpc>
              <a:spcBef>
                <a:spcPts val="0"/>
              </a:spcBef>
              <a:spcAft>
                <a:spcPts val="0"/>
              </a:spcAft>
              <a:buClr>
                <a:schemeClr val="dk1"/>
              </a:buClr>
              <a:buSzPts val="2000"/>
              <a:buFont typeface="Arial"/>
              <a:buNone/>
            </a:pPr>
            <a:r>
              <a:rPr lang="en-US" sz="2000" b="1" i="0" u="none" strike="noStrike" cap="none">
                <a:solidFill>
                  <a:schemeClr val="dk1"/>
                </a:solidFill>
                <a:latin typeface="Calibri"/>
                <a:ea typeface="Calibri"/>
                <a:cs typeface="Calibri"/>
                <a:sym typeface="Calibri"/>
              </a:rPr>
              <a:t>How do you prepare astronauts for space flight? </a:t>
            </a: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2" name="Shape 112"/>
          <p:cNvSpPr txBox="1"/>
          <p:nvPr/>
        </p:nvSpPr>
        <p:spPr>
          <a:xfrm>
            <a:off x="5700348" y="2314806"/>
            <a:ext cx="6057102" cy="1465523"/>
          </a:xfrm>
          <a:prstGeom prst="rect">
            <a:avLst/>
          </a:prstGeom>
          <a:noFill/>
          <a:ln>
            <a:noFill/>
          </a:ln>
        </p:spPr>
        <p:txBody>
          <a:bodyPr wrap="square" lIns="91425" tIns="45700" rIns="91425" bIns="45700" anchor="t" anchorCtr="0">
            <a:noAutofit/>
          </a:bodyPr>
          <a:lstStyle/>
          <a:p>
            <a:pPr marL="0" marR="0" lvl="0" indent="-127000" algn="l" rtl="0">
              <a:lnSpc>
                <a:spcPct val="100000"/>
              </a:lnSpc>
              <a:spcBef>
                <a:spcPts val="0"/>
              </a:spcBef>
              <a:spcAft>
                <a:spcPts val="0"/>
              </a:spcAft>
              <a:buClr>
                <a:srgbClr val="000000"/>
              </a:buClr>
              <a:buSzPts val="2000"/>
              <a:buFont typeface="Calibri"/>
              <a:buNone/>
            </a:pPr>
            <a:r>
              <a:rPr lang="en-US" sz="2000" b="0" i="0" u="none" strike="noStrike" cap="none">
                <a:solidFill>
                  <a:srgbClr val="000000"/>
                </a:solidFill>
                <a:latin typeface="Calibri"/>
                <a:ea typeface="Calibri"/>
                <a:cs typeface="Calibri"/>
                <a:sym typeface="Calibri"/>
              </a:rPr>
              <a:t>By teaching them how to fly in as many challenging situations as possible. Flying provides extreme conditions similar to those experienced in orbit.</a:t>
            </a:r>
          </a:p>
        </p:txBody>
      </p:sp>
      <p:pic>
        <p:nvPicPr>
          <p:cNvPr id="113" name="Shape 11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36651" y="2314805"/>
            <a:ext cx="4388752" cy="2930825"/>
          </a:xfrm>
          <a:prstGeom prst="rect">
            <a:avLst/>
          </a:prstGeom>
          <a:noFill/>
          <a:ln w="25400" cap="flat" cmpd="sng">
            <a:solidFill>
              <a:schemeClr val="lt1"/>
            </a:solidFill>
            <a:prstDash val="solid"/>
            <a:round/>
            <a:headEnd type="none" w="med" len="med"/>
            <a:tailEnd type="none" w="med" len="med"/>
          </a:ln>
        </p:spPr>
      </p:pic>
      <p:sp>
        <p:nvSpPr>
          <p:cNvPr id="114" name="Shape 114"/>
          <p:cNvSpPr txBox="1"/>
          <p:nvPr/>
        </p:nvSpPr>
        <p:spPr>
          <a:xfrm>
            <a:off x="848045" y="5581893"/>
            <a:ext cx="4310819" cy="639900"/>
          </a:xfrm>
          <a:prstGeom prst="rect">
            <a:avLst/>
          </a:prstGeom>
          <a:noFill/>
          <a:ln>
            <a:noFill/>
          </a:ln>
        </p:spPr>
        <p:txBody>
          <a:bodyPr wrap="square" lIns="91425" tIns="45700" rIns="91425" bIns="45700" anchor="t" anchorCtr="0">
            <a:noAutofit/>
          </a:bodyPr>
          <a:lstStyle/>
          <a:p>
            <a:pPr marL="0" marR="0" lvl="0" indent="-49388" algn="l" rtl="0">
              <a:lnSpc>
                <a:spcPct val="100000"/>
              </a:lnSpc>
              <a:spcBef>
                <a:spcPts val="0"/>
              </a:spcBef>
              <a:spcAft>
                <a:spcPts val="0"/>
              </a:spcAft>
              <a:buClr>
                <a:srgbClr val="000000"/>
              </a:buClr>
              <a:buSzPts val="778"/>
              <a:buFont typeface="Calibri"/>
              <a:buNone/>
            </a:pPr>
            <a:r>
              <a:rPr lang="en-US" sz="1400" b="0" i="0" u="none" strike="noStrike" cap="none">
                <a:solidFill>
                  <a:srgbClr val="000000"/>
                </a:solidFill>
                <a:latin typeface="Calibri"/>
                <a:ea typeface="Calibri"/>
                <a:cs typeface="Calibri"/>
                <a:sym typeface="Calibri"/>
              </a:rPr>
              <a:t>Jeremy Hansen and David Saint-Jacques participate in a training flight at 4 Wing in Cold Lake, Alberta.</a:t>
            </a:r>
          </a:p>
        </p:txBody>
      </p:sp>
      <p:sp>
        <p:nvSpPr>
          <p:cNvPr id="115" name="Shape 115"/>
          <p:cNvSpPr txBox="1"/>
          <p:nvPr/>
        </p:nvSpPr>
        <p:spPr>
          <a:xfrm>
            <a:off x="5700347" y="3474998"/>
            <a:ext cx="5653452" cy="2677882"/>
          </a:xfrm>
          <a:prstGeom prst="rect">
            <a:avLst/>
          </a:prstGeom>
          <a:noFill/>
          <a:ln>
            <a:noFill/>
          </a:ln>
        </p:spPr>
        <p:txBody>
          <a:bodyPr wrap="square" lIns="91425" tIns="45700" rIns="91425" bIns="45700" anchor="t" anchorCtr="0">
            <a:noAutofit/>
          </a:bodyPr>
          <a:lstStyle/>
          <a:p>
            <a:pPr marL="0" marR="0" lvl="0" indent="-127000" algn="l" rtl="0">
              <a:lnSpc>
                <a:spcPct val="100000"/>
              </a:lnSpc>
              <a:spcBef>
                <a:spcPts val="0"/>
              </a:spcBef>
              <a:spcAft>
                <a:spcPts val="0"/>
              </a:spcAft>
              <a:buClr>
                <a:srgbClr val="000000"/>
              </a:buClr>
              <a:buSzPts val="2000"/>
              <a:buFont typeface="Calibri"/>
              <a:buNone/>
            </a:pPr>
            <a:r>
              <a:rPr lang="en-US" sz="2000" b="1" i="0" u="none" strike="noStrike" cap="none">
                <a:solidFill>
                  <a:srgbClr val="000000"/>
                </a:solidFill>
                <a:latin typeface="Calibri"/>
                <a:ea typeface="Calibri"/>
                <a:cs typeface="Calibri"/>
                <a:sym typeface="Calibri"/>
              </a:rPr>
              <a:t>Piloting a plane provides excellent preparation for the conditions experienced in space flight:</a:t>
            </a:r>
          </a:p>
          <a:p>
            <a:pPr marL="0" marR="0" lvl="0" indent="-127000" algn="l"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Very confined cockpit space</a:t>
            </a:r>
          </a:p>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Quick decision making</a:t>
            </a:r>
          </a:p>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Mutiple visual and audio stimuli</a:t>
            </a:r>
          </a:p>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Real threats, hazards and emergencies</a:t>
            </a:r>
          </a:p>
        </p:txBody>
      </p:sp>
      <p:sp>
        <p:nvSpPr>
          <p:cNvPr id="116" name="Shape 116"/>
          <p:cNvSpPr txBox="1"/>
          <p:nvPr/>
        </p:nvSpPr>
        <p:spPr>
          <a:xfrm>
            <a:off x="838200" y="5271487"/>
            <a:ext cx="4310819" cy="428541"/>
          </a:xfrm>
          <a:prstGeom prst="rect">
            <a:avLst/>
          </a:prstGeom>
          <a:noFill/>
          <a:ln>
            <a:noFill/>
          </a:ln>
        </p:spPr>
        <p:txBody>
          <a:bodyPr wrap="square" lIns="91425" tIns="45700" rIns="91425" bIns="45700" anchor="t" anchorCtr="0">
            <a:noAutofit/>
          </a:bodyPr>
          <a:lstStyle/>
          <a:p>
            <a:pPr marL="0" marR="0" lvl="0" indent="-42332" algn="l" rtl="0">
              <a:lnSpc>
                <a:spcPct val="100000"/>
              </a:lnSpc>
              <a:spcBef>
                <a:spcPts val="0"/>
              </a:spcBef>
              <a:spcAft>
                <a:spcPts val="0"/>
              </a:spcAft>
              <a:buClr>
                <a:srgbClr val="000000"/>
              </a:buClr>
              <a:buSzPts val="667"/>
              <a:buFont typeface="Calibri"/>
              <a:buNone/>
            </a:pPr>
            <a:r>
              <a:rPr lang="en-US" sz="1200" b="0" i="0" u="none" strike="noStrike" cap="none">
                <a:solidFill>
                  <a:srgbClr val="000000"/>
                </a:solidFill>
                <a:latin typeface="Calibri"/>
                <a:ea typeface="Calibri"/>
                <a:cs typeface="Calibri"/>
                <a:sym typeface="Calibri"/>
              </a:rPr>
              <a:t>(Credit: Private Laura Brophy, Canadian Armed Forces)</a:t>
            </a:r>
          </a:p>
        </p:txBody>
      </p:sp>
      <p:sp>
        <p:nvSpPr>
          <p:cNvPr id="117" name="Shape 117">
            <a:hlinkClick r:id="rId4"/>
          </p:cNvPr>
          <p:cNvSpPr/>
          <p:nvPr/>
        </p:nvSpPr>
        <p:spPr>
          <a:xfrm>
            <a:off x="9262534" y="5726818"/>
            <a:ext cx="2414100" cy="941700"/>
          </a:xfrm>
          <a:prstGeom prst="roundRect">
            <a:avLst>
              <a:gd name="adj" fmla="val 16667"/>
            </a:avLst>
          </a:prstGeom>
          <a:solidFill>
            <a:srgbClr val="FFFFFF"/>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118" name="Shape 118" descr="CSA-circle-logo.jpg">
            <a:hlinkClick r:id="rId5"/>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9413094" y="5861694"/>
            <a:ext cx="685744" cy="685744"/>
          </a:xfrm>
          <a:prstGeom prst="rect">
            <a:avLst/>
          </a:prstGeom>
          <a:noFill/>
          <a:ln>
            <a:noFill/>
          </a:ln>
        </p:spPr>
      </p:pic>
      <p:sp>
        <p:nvSpPr>
          <p:cNvPr id="119" name="Shape 119">
            <a:hlinkClick r:id="rId5"/>
          </p:cNvPr>
          <p:cNvSpPr txBox="1"/>
          <p:nvPr/>
        </p:nvSpPr>
        <p:spPr>
          <a:xfrm>
            <a:off x="10210799" y="5904029"/>
            <a:ext cx="1176900" cy="584700"/>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838200" y="187047"/>
            <a:ext cx="10515599" cy="1053373"/>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Survival training </a:t>
            </a:r>
          </a:p>
        </p:txBody>
      </p:sp>
      <p:pic>
        <p:nvPicPr>
          <p:cNvPr id="126" name="Shape 12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33746" y="1913427"/>
            <a:ext cx="3962548" cy="2960995"/>
          </a:xfrm>
          <a:prstGeom prst="rect">
            <a:avLst/>
          </a:prstGeom>
          <a:noFill/>
          <a:ln w="25400" cap="flat" cmpd="sng">
            <a:solidFill>
              <a:schemeClr val="lt1"/>
            </a:solidFill>
            <a:prstDash val="solid"/>
            <a:round/>
            <a:headEnd type="none" w="med" len="med"/>
            <a:tailEnd type="none" w="med" len="med"/>
          </a:ln>
        </p:spPr>
      </p:pic>
      <p:sp>
        <p:nvSpPr>
          <p:cNvPr id="127" name="Shape 127"/>
          <p:cNvSpPr txBox="1"/>
          <p:nvPr/>
        </p:nvSpPr>
        <p:spPr>
          <a:xfrm>
            <a:off x="795109" y="3283541"/>
            <a:ext cx="5631300" cy="2660400"/>
          </a:xfrm>
          <a:prstGeom prst="rect">
            <a:avLst/>
          </a:prstGeom>
          <a:noFill/>
          <a:ln>
            <a:noFill/>
          </a:ln>
        </p:spPr>
        <p:txBody>
          <a:bodyPr wrap="square" lIns="216000" tIns="144000" rIns="216000" bIns="144000" anchor="t" anchorCtr="0">
            <a:noAutofit/>
          </a:bodyPr>
          <a:lstStyle/>
          <a:p>
            <a:pPr marL="0" marR="0" lvl="0" indent="-114300" algn="l" rtl="0">
              <a:lnSpc>
                <a:spcPct val="100000"/>
              </a:lnSpc>
              <a:spcBef>
                <a:spcPts val="0"/>
              </a:spcBef>
              <a:spcAft>
                <a:spcPts val="0"/>
              </a:spcAft>
              <a:buClr>
                <a:srgbClr val="FF0000"/>
              </a:buClr>
              <a:buSzPts val="1800"/>
              <a:buFont typeface="Calibri"/>
              <a:buNone/>
            </a:pPr>
            <a:r>
              <a:rPr lang="en-US" sz="1800" b="1" i="0" u="none" strike="noStrike" cap="none">
                <a:solidFill>
                  <a:srgbClr val="000000"/>
                </a:solidFill>
                <a:latin typeface="Calibri"/>
                <a:ea typeface="Calibri"/>
                <a:cs typeface="Calibri"/>
                <a:sym typeface="Calibri"/>
              </a:rPr>
              <a:t>The NEEMO challenge </a:t>
            </a:r>
            <a:r>
              <a:rPr lang="en-US" sz="1800" b="0" i="0" u="none" strike="noStrike" cap="none">
                <a:solidFill>
                  <a:srgbClr val="000000"/>
                </a:solidFill>
                <a:latin typeface="Calibri"/>
                <a:ea typeface="Calibri"/>
                <a:cs typeface="Calibri"/>
                <a:sym typeface="Calibri"/>
              </a:rPr>
              <a:t>– The Aquarius underwater laboratory provides space explorers with an environment similar to that of the International Space Station. Being underwater also simulates the effects of zero gravity.</a:t>
            </a:r>
          </a:p>
          <a:p>
            <a:pPr marL="0" marR="0" lvl="0" indent="-114300" algn="l" rtl="0">
              <a:lnSpc>
                <a:spcPct val="100000"/>
              </a:lnSpc>
              <a:spcBef>
                <a:spcPts val="600"/>
              </a:spcBef>
              <a:spcAft>
                <a:spcPts val="0"/>
              </a:spcAft>
              <a:buClr>
                <a:srgbClr val="000000"/>
              </a:buClr>
              <a:buSzPts val="1800"/>
              <a:buFont typeface="Calibri"/>
              <a:buNone/>
            </a:pPr>
            <a:r>
              <a:rPr lang="en-US" sz="1800" b="0" i="0" u="none" strike="noStrike" cap="none">
                <a:solidFill>
                  <a:srgbClr val="000000"/>
                </a:solidFill>
                <a:latin typeface="Calibri"/>
                <a:ea typeface="Calibri"/>
                <a:cs typeface="Calibri"/>
                <a:sym typeface="Calibri"/>
              </a:rPr>
              <a:t>This underwater adventure is typically about 10 days long. </a:t>
            </a:r>
            <a:r>
              <a:rPr lang="en-US" sz="1800" b="1" i="0" u="none" strike="noStrike" cap="none">
                <a:solidFill>
                  <a:srgbClr val="000000"/>
                </a:solidFill>
                <a:latin typeface="Calibri"/>
                <a:ea typeface="Calibri"/>
                <a:cs typeface="Calibri"/>
                <a:sym typeface="Calibri"/>
              </a:rPr>
              <a:t>It was designed to train astronauts to live and work together as a team.</a:t>
            </a:r>
          </a:p>
        </p:txBody>
      </p:sp>
      <p:sp>
        <p:nvSpPr>
          <p:cNvPr id="128" name="Shape 128"/>
          <p:cNvSpPr txBox="1"/>
          <p:nvPr/>
        </p:nvSpPr>
        <p:spPr>
          <a:xfrm>
            <a:off x="6964830" y="5188105"/>
            <a:ext cx="4317723" cy="1260109"/>
          </a:xfrm>
          <a:prstGeom prst="rect">
            <a:avLst/>
          </a:prstGeom>
          <a:noFill/>
          <a:ln>
            <a:noFill/>
          </a:ln>
        </p:spPr>
        <p:txBody>
          <a:bodyPr wrap="square" lIns="91425" tIns="45700" rIns="91425" bIns="45700" anchor="t" anchorCtr="0">
            <a:noAutofit/>
          </a:bodyPr>
          <a:lstStyle/>
          <a:p>
            <a:pPr marL="0" marR="0" lvl="0" indent="-88900" algn="l" rtl="0">
              <a:lnSpc>
                <a:spcPct val="110000"/>
              </a:lnSpc>
              <a:spcBef>
                <a:spcPts val="0"/>
              </a:spcBef>
              <a:spcAft>
                <a:spcPts val="0"/>
              </a:spcAft>
              <a:buClr>
                <a:srgbClr val="000000"/>
              </a:buClr>
              <a:buSzPts val="1400"/>
              <a:buFont typeface="Calibri"/>
              <a:buNone/>
            </a:pPr>
            <a:r>
              <a:rPr lang="en-US" sz="1400" b="0" i="0" u="none" strike="noStrike" cap="none">
                <a:solidFill>
                  <a:srgbClr val="000000"/>
                </a:solidFill>
                <a:latin typeface="Calibri"/>
                <a:ea typeface="Calibri"/>
                <a:cs typeface="Calibri"/>
                <a:sym typeface="Calibri"/>
              </a:rPr>
              <a:t>The NEEMO 19 aquanauts (from left to right): Jeremy Hansen, Canadian Space Agency (CSA) astronaut; Hervé Stevenin, Spacewalk Instructor, European Space Agency (ESA); Andreas Mogensen, ESA astronaut; Randy Bresnik, NEEMO astronaut and NEEMO 19 Commander. </a:t>
            </a:r>
          </a:p>
        </p:txBody>
      </p:sp>
      <p:sp>
        <p:nvSpPr>
          <p:cNvPr id="129" name="Shape 129"/>
          <p:cNvSpPr txBox="1"/>
          <p:nvPr/>
        </p:nvSpPr>
        <p:spPr>
          <a:xfrm>
            <a:off x="838200" y="1762184"/>
            <a:ext cx="5698986" cy="1611210"/>
          </a:xfrm>
          <a:prstGeom prst="rect">
            <a:avLst/>
          </a:prstGeom>
          <a:noFill/>
          <a:ln>
            <a:noFill/>
          </a:ln>
        </p:spPr>
        <p:txBody>
          <a:bodyPr wrap="square" lIns="91425" tIns="45700" rIns="91425" bIns="45700" anchor="t" anchorCtr="0">
            <a:noAutofit/>
          </a:bodyPr>
          <a:lstStyle/>
          <a:p>
            <a:pPr marL="0" marR="0" lvl="0" indent="-114300" algn="l" rtl="0">
              <a:lnSpc>
                <a:spcPct val="110000"/>
              </a:lnSpc>
              <a:spcBef>
                <a:spcPts val="0"/>
              </a:spcBef>
              <a:spcAft>
                <a:spcPts val="0"/>
              </a:spcAft>
              <a:buClr>
                <a:srgbClr val="000000"/>
              </a:buClr>
              <a:buSzPts val="1800"/>
              <a:buFont typeface="Arial"/>
              <a:buNone/>
            </a:pPr>
            <a:r>
              <a:rPr lang="en-US" sz="1800" b="0" i="0" u="none" strike="noStrike" cap="none">
                <a:solidFill>
                  <a:srgbClr val="000000"/>
                </a:solidFill>
                <a:latin typeface="Arial"/>
                <a:ea typeface="Arial"/>
                <a:cs typeface="Arial"/>
                <a:sym typeface="Arial"/>
              </a:rPr>
              <a:t>Astronauts take part in simulations of long-duration missions in hostile environments similar to those found in space. These missions involve real risks and help to prepare astronauts for the extreme conditions that await them in orbit…</a:t>
            </a:r>
          </a:p>
        </p:txBody>
      </p:sp>
      <p:sp>
        <p:nvSpPr>
          <p:cNvPr id="130" name="Shape 130"/>
          <p:cNvSpPr txBox="1"/>
          <p:nvPr/>
        </p:nvSpPr>
        <p:spPr>
          <a:xfrm>
            <a:off x="6935296" y="4912455"/>
            <a:ext cx="1738292" cy="492443"/>
          </a:xfrm>
          <a:prstGeom prst="rect">
            <a:avLst/>
          </a:prstGeom>
          <a:noFill/>
          <a:ln>
            <a:noFill/>
          </a:ln>
        </p:spPr>
        <p:txBody>
          <a:bodyPr wrap="square" lIns="91425" tIns="45700" rIns="91425" bIns="45700" anchor="t" anchorCtr="0">
            <a:noAutofit/>
          </a:bodyPr>
          <a:lstStyle/>
          <a:p>
            <a:pPr marL="0" marR="0" lvl="0" indent="-76200" algn="l"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(Credit: NASA)</a:t>
            </a:r>
          </a:p>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Shape 131">
            <a:hlinkClick r:id="rId4"/>
          </p:cNvPr>
          <p:cNvSpPr/>
          <p:nvPr/>
        </p:nvSpPr>
        <p:spPr>
          <a:xfrm>
            <a:off x="4004734" y="5726818"/>
            <a:ext cx="2414100" cy="941700"/>
          </a:xfrm>
          <a:prstGeom prst="roundRect">
            <a:avLst>
              <a:gd name="adj" fmla="val 16667"/>
            </a:avLst>
          </a:prstGeom>
          <a:solidFill>
            <a:srgbClr val="FFFFFF"/>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132" name="Shape 132" descr="CSA-circle-logo.jpg">
            <a:hlinkClick r:id="rId5"/>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4155294" y="5861694"/>
            <a:ext cx="685744" cy="685744"/>
          </a:xfrm>
          <a:prstGeom prst="rect">
            <a:avLst/>
          </a:prstGeom>
          <a:noFill/>
          <a:ln>
            <a:noFill/>
          </a:ln>
        </p:spPr>
      </p:pic>
      <p:sp>
        <p:nvSpPr>
          <p:cNvPr id="133" name="Shape 133">
            <a:hlinkClick r:id="rId5"/>
          </p:cNvPr>
          <p:cNvSpPr txBox="1"/>
          <p:nvPr/>
        </p:nvSpPr>
        <p:spPr>
          <a:xfrm>
            <a:off x="4952999" y="5904029"/>
            <a:ext cx="1176900" cy="584700"/>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838200" y="256830"/>
            <a:ext cx="10515599" cy="914674"/>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Robotics training</a:t>
            </a:r>
          </a:p>
        </p:txBody>
      </p:sp>
      <p:pic>
        <p:nvPicPr>
          <p:cNvPr id="140" name="Shape 140"/>
          <p:cNvPicPr preferRelativeResize="0"/>
          <p:nvPr/>
        </p:nvPicPr>
        <p:blipFill rotWithShape="1">
          <a:blip r:embed="rId3">
            <a:alphaModFix/>
          </a:blip>
          <a:srcRect/>
          <a:stretch/>
        </p:blipFill>
        <p:spPr>
          <a:xfrm>
            <a:off x="7182436" y="1787091"/>
            <a:ext cx="4320592" cy="2883551"/>
          </a:xfrm>
          <a:prstGeom prst="rect">
            <a:avLst/>
          </a:prstGeom>
          <a:noFill/>
          <a:ln w="25400" cap="sq" cmpd="sng">
            <a:solidFill>
              <a:schemeClr val="lt1"/>
            </a:solidFill>
            <a:prstDash val="solid"/>
            <a:miter lim="800000"/>
            <a:headEnd type="none" w="med" len="med"/>
            <a:tailEnd type="none" w="med" len="med"/>
          </a:ln>
        </p:spPr>
      </p:pic>
      <p:sp>
        <p:nvSpPr>
          <p:cNvPr id="141" name="Shape 141"/>
          <p:cNvSpPr/>
          <p:nvPr/>
        </p:nvSpPr>
        <p:spPr>
          <a:xfrm>
            <a:off x="7470667" y="4993811"/>
            <a:ext cx="4248000" cy="751200"/>
          </a:xfrm>
          <a:prstGeom prst="rect">
            <a:avLst/>
          </a:prstGeom>
          <a:noFill/>
          <a:ln>
            <a:noFill/>
          </a:ln>
        </p:spPr>
        <p:txBody>
          <a:bodyPr wrap="square" lIns="91425" tIns="45700" rIns="91425" bIns="45700" anchor="t" anchorCtr="0">
            <a:noAutofit/>
          </a:bodyPr>
          <a:lstStyle/>
          <a:p>
            <a:pPr marL="0" marR="0" lvl="0" indent="-88900" algn="l" rtl="0">
              <a:lnSpc>
                <a:spcPct val="100000"/>
              </a:lnSpc>
              <a:spcBef>
                <a:spcPts val="0"/>
              </a:spcBef>
              <a:spcAft>
                <a:spcPts val="0"/>
              </a:spcAft>
              <a:buClr>
                <a:srgbClr val="000000"/>
              </a:buClr>
              <a:buSzPts val="1400"/>
              <a:buFont typeface="Calibri"/>
              <a:buNone/>
            </a:pPr>
            <a:r>
              <a:rPr lang="en-US" sz="1400" b="0" i="0" u="none" strike="noStrike" cap="none">
                <a:solidFill>
                  <a:srgbClr val="000000"/>
                </a:solidFill>
                <a:latin typeface="Calibri"/>
                <a:ea typeface="Calibri"/>
                <a:cs typeface="Calibri"/>
                <a:sym typeface="Calibri"/>
              </a:rPr>
              <a:t>Canadian flight controllers monitor Dextre from the Remote Multipurpose Support Room at the CSA's headquarters in Saint-Hubert, Quebec. </a:t>
            </a:r>
          </a:p>
        </p:txBody>
      </p:sp>
      <p:sp>
        <p:nvSpPr>
          <p:cNvPr id="142" name="Shape 142"/>
          <p:cNvSpPr txBox="1">
            <a:spLocks noGrp="1"/>
          </p:cNvSpPr>
          <p:nvPr>
            <p:ph type="body" idx="1"/>
          </p:nvPr>
        </p:nvSpPr>
        <p:spPr>
          <a:xfrm>
            <a:off x="705392" y="1795261"/>
            <a:ext cx="5989317" cy="2378853"/>
          </a:xfrm>
          <a:prstGeom prst="rect">
            <a:avLst/>
          </a:prstGeom>
          <a:noFill/>
          <a:ln>
            <a:noFill/>
          </a:ln>
        </p:spPr>
        <p:txBody>
          <a:bodyPr wrap="square" lIns="91425" tIns="91425" rIns="91425" bIns="91425" anchor="t" anchorCtr="0">
            <a:noAutofit/>
          </a:bodyPr>
          <a:lstStyle/>
          <a:p>
            <a:pPr marL="228600" marR="0" lvl="0" indent="-241300" algn="l" rtl="0">
              <a:lnSpc>
                <a:spcPct val="90000"/>
              </a:lnSpc>
              <a:spcBef>
                <a:spcPts val="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T</a:t>
            </a:r>
            <a:r>
              <a:rPr lang="en-US" sz="2000" b="0" i="0" u="none" strike="noStrike" cap="none">
                <a:solidFill>
                  <a:srgbClr val="000000"/>
                </a:solidFill>
                <a:latin typeface="Calibri"/>
                <a:ea typeface="Calibri"/>
                <a:cs typeface="Calibri"/>
                <a:sym typeface="Calibri"/>
              </a:rPr>
              <a:t>he Canadian Space Agency is responsible for the creation of:</a:t>
            </a:r>
          </a:p>
          <a:p>
            <a:pPr marL="355600" marR="0" lvl="0" indent="-127000" algn="l" rtl="0">
              <a:lnSpc>
                <a:spcPct val="90000"/>
              </a:lnSpc>
              <a:spcBef>
                <a:spcPts val="1000"/>
              </a:spcBef>
              <a:spcAft>
                <a:spcPts val="0"/>
              </a:spcAft>
              <a:buClr>
                <a:srgbClr val="000000"/>
              </a:buClr>
              <a:buSzPts val="2000"/>
              <a:buFont typeface="Arial"/>
              <a:buChar char="•"/>
            </a:pPr>
            <a:r>
              <a:rPr lang="en-US" sz="2000" b="1" i="0" u="none" strike="noStrike" cap="none">
                <a:solidFill>
                  <a:srgbClr val="000000"/>
                </a:solidFill>
                <a:latin typeface="Calibri"/>
                <a:ea typeface="Calibri"/>
                <a:cs typeface="Calibri"/>
                <a:sym typeface="Calibri"/>
              </a:rPr>
              <a:t> Canadarm2</a:t>
            </a:r>
            <a:r>
              <a:rPr lang="en-US" sz="2000" b="0" i="0" u="none" strike="noStrike" cap="none">
                <a:solidFill>
                  <a:srgbClr val="000000"/>
                </a:solidFill>
                <a:latin typeface="Calibri"/>
                <a:ea typeface="Calibri"/>
                <a:cs typeface="Calibri"/>
                <a:sym typeface="Calibri"/>
              </a:rPr>
              <a:t> – a 17-metre long robotic arm</a:t>
            </a:r>
          </a:p>
          <a:p>
            <a:pPr marL="355600" marR="0" lvl="0" indent="-127000" algn="l" rtl="0">
              <a:lnSpc>
                <a:spcPct val="90000"/>
              </a:lnSpc>
              <a:spcBef>
                <a:spcPts val="100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 </a:t>
            </a:r>
            <a:r>
              <a:rPr lang="en-US" sz="2000" b="1" i="0" u="none" strike="noStrike" cap="none">
                <a:solidFill>
                  <a:srgbClr val="000000"/>
                </a:solidFill>
                <a:latin typeface="Calibri"/>
                <a:ea typeface="Calibri"/>
                <a:cs typeface="Calibri"/>
                <a:sym typeface="Calibri"/>
              </a:rPr>
              <a:t>Dextre</a:t>
            </a:r>
            <a:r>
              <a:rPr lang="en-US" sz="2000" b="0" i="0" u="none" strike="noStrike" cap="none">
                <a:solidFill>
                  <a:srgbClr val="000000"/>
                </a:solidFill>
                <a:latin typeface="Calibri"/>
                <a:ea typeface="Calibri"/>
                <a:cs typeface="Calibri"/>
                <a:sym typeface="Calibri"/>
              </a:rPr>
              <a:t> – the Station's two-armed robotic "handyman" </a:t>
            </a:r>
          </a:p>
          <a:p>
            <a:pPr marL="355600" marR="0" lvl="0" indent="-127000" algn="l" rtl="0">
              <a:lnSpc>
                <a:spcPct val="90000"/>
              </a:lnSpc>
              <a:spcBef>
                <a:spcPts val="1000"/>
              </a:spcBef>
              <a:spcAft>
                <a:spcPts val="0"/>
              </a:spcAft>
              <a:buClr>
                <a:srgbClr val="000000"/>
              </a:buClr>
              <a:buSzPts val="2000"/>
              <a:buFont typeface="Arial"/>
              <a:buChar char="•"/>
            </a:pPr>
            <a:r>
              <a:rPr lang="en-US" sz="2000" b="1" i="0" u="none" strike="noStrike" cap="none">
                <a:solidFill>
                  <a:srgbClr val="000000"/>
                </a:solidFill>
                <a:latin typeface="Calibri"/>
                <a:ea typeface="Calibri"/>
                <a:cs typeface="Calibri"/>
                <a:sym typeface="Calibri"/>
              </a:rPr>
              <a:t> The Mobile Base</a:t>
            </a:r>
            <a:r>
              <a:rPr lang="en-US" sz="2000" b="0" i="0" u="none" strike="noStrike" cap="none">
                <a:solidFill>
                  <a:srgbClr val="000000"/>
                </a:solidFill>
                <a:latin typeface="Calibri"/>
                <a:ea typeface="Calibri"/>
                <a:cs typeface="Calibri"/>
                <a:sym typeface="Calibri"/>
              </a:rPr>
              <a:t> – a moveable work platform and storage facility </a:t>
            </a:r>
          </a:p>
        </p:txBody>
      </p:sp>
      <p:sp>
        <p:nvSpPr>
          <p:cNvPr id="143" name="Shape 143"/>
          <p:cNvSpPr txBox="1"/>
          <p:nvPr/>
        </p:nvSpPr>
        <p:spPr>
          <a:xfrm>
            <a:off x="915600" y="4340449"/>
            <a:ext cx="6365286" cy="1688154"/>
          </a:xfrm>
          <a:prstGeom prst="rect">
            <a:avLst/>
          </a:prstGeom>
          <a:noFill/>
          <a:ln>
            <a:noFill/>
          </a:ln>
        </p:spPr>
        <p:txBody>
          <a:bodyPr wrap="square" lIns="91425" tIns="45700" rIns="91425" bIns="45700" anchor="t" anchorCtr="0">
            <a:noAutofit/>
          </a:bodyPr>
          <a:lstStyle/>
          <a:p>
            <a:pPr marL="0" marR="0" lvl="0" indent="-114300" algn="l" rtl="0">
              <a:lnSpc>
                <a:spcPct val="11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These giant tools are all being used on the    International Space Station right now! </a:t>
            </a:r>
          </a:p>
          <a:p>
            <a:pPr marL="0" marR="0" lvl="0" indent="-114300" algn="l" rtl="0">
              <a:lnSpc>
                <a:spcPct val="110000"/>
              </a:lnSpc>
              <a:spcBef>
                <a:spcPts val="600"/>
              </a:spcBef>
              <a:spcAft>
                <a:spcPts val="0"/>
              </a:spcAft>
              <a:buClr>
                <a:srgbClr val="000000"/>
              </a:buClr>
              <a:buSzPts val="1800"/>
              <a:buFont typeface="Arial"/>
              <a:buNone/>
            </a:pPr>
            <a:r>
              <a:rPr lang="en-US" sz="1800" b="0" i="0" u="none" strike="noStrike" cap="none">
                <a:solidFill>
                  <a:srgbClr val="000000"/>
                </a:solidFill>
                <a:latin typeface="Arial"/>
                <a:ea typeface="Arial"/>
                <a:cs typeface="Arial"/>
                <a:sym typeface="Arial"/>
              </a:rPr>
              <a:t>Training on how to use these systems is given to astronauts at the Canadian Space Agency so they are experts when they arrive on the International Space Station.</a:t>
            </a:r>
          </a:p>
        </p:txBody>
      </p:sp>
      <p:sp>
        <p:nvSpPr>
          <p:cNvPr id="144" name="Shape 144"/>
          <p:cNvSpPr/>
          <p:nvPr/>
        </p:nvSpPr>
        <p:spPr>
          <a:xfrm>
            <a:off x="7470667" y="4700989"/>
            <a:ext cx="1239600" cy="285600"/>
          </a:xfrm>
          <a:prstGeom prst="rect">
            <a:avLst/>
          </a:prstGeom>
          <a:noFill/>
          <a:ln>
            <a:noFill/>
          </a:ln>
        </p:spPr>
        <p:txBody>
          <a:bodyPr wrap="square" lIns="91425" tIns="45700" rIns="91425" bIns="45700" anchor="t" anchorCtr="0">
            <a:noAutofit/>
          </a:bodyPr>
          <a:lstStyle/>
          <a:p>
            <a:pPr marL="0" marR="0" lvl="0" indent="-63500" algn="l"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(Credit: CSA)</a:t>
            </a:r>
          </a:p>
        </p:txBody>
      </p:sp>
      <p:sp>
        <p:nvSpPr>
          <p:cNvPr id="145" name="Shape 145"/>
          <p:cNvSpPr/>
          <p:nvPr/>
        </p:nvSpPr>
        <p:spPr>
          <a:xfrm>
            <a:off x="7010239" y="1719061"/>
            <a:ext cx="575700" cy="3058200"/>
          </a:xfrm>
          <a:prstGeom prst="rect">
            <a:avLst/>
          </a:prstGeom>
          <a:solidFill>
            <a:schemeClr val="lt1"/>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6" name="Shape 146">
            <a:hlinkClick r:id="rId4"/>
          </p:cNvPr>
          <p:cNvSpPr/>
          <p:nvPr/>
        </p:nvSpPr>
        <p:spPr>
          <a:xfrm>
            <a:off x="7586134" y="5803018"/>
            <a:ext cx="2414100" cy="941700"/>
          </a:xfrm>
          <a:prstGeom prst="roundRect">
            <a:avLst>
              <a:gd name="adj" fmla="val 16667"/>
            </a:avLst>
          </a:prstGeom>
          <a:solidFill>
            <a:srgbClr val="FFFFFF"/>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147" name="Shape 147" descr="CSA-circle-logo.jpg">
            <a:hlinkClick r:id="rId5"/>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736694" y="5937894"/>
            <a:ext cx="685744" cy="685744"/>
          </a:xfrm>
          <a:prstGeom prst="rect">
            <a:avLst/>
          </a:prstGeom>
          <a:noFill/>
          <a:ln>
            <a:noFill/>
          </a:ln>
        </p:spPr>
      </p:pic>
      <p:sp>
        <p:nvSpPr>
          <p:cNvPr id="148" name="Shape 148">
            <a:hlinkClick r:id="rId7"/>
          </p:cNvPr>
          <p:cNvSpPr txBox="1"/>
          <p:nvPr/>
        </p:nvSpPr>
        <p:spPr>
          <a:xfrm>
            <a:off x="8534399" y="5980229"/>
            <a:ext cx="1176900" cy="584700"/>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4" name="Shape 15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563780" y="1721090"/>
            <a:ext cx="2954786" cy="1963150"/>
          </a:xfrm>
          <a:prstGeom prst="rect">
            <a:avLst/>
          </a:prstGeom>
          <a:noFill/>
          <a:ln w="25400" cap="flat" cmpd="sng">
            <a:solidFill>
              <a:schemeClr val="lt1"/>
            </a:solidFill>
            <a:prstDash val="solid"/>
            <a:round/>
            <a:headEnd type="none" w="med" len="med"/>
            <a:tailEnd type="none" w="med" len="med"/>
          </a:ln>
        </p:spPr>
      </p:pic>
      <p:pic>
        <p:nvPicPr>
          <p:cNvPr id="155" name="Shape 155"/>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8563780" y="4329551"/>
            <a:ext cx="2954786" cy="1973218"/>
          </a:xfrm>
          <a:prstGeom prst="rect">
            <a:avLst/>
          </a:prstGeom>
          <a:noFill/>
          <a:ln>
            <a:noFill/>
          </a:ln>
          <a:effectLst>
            <a:outerShdw blurRad="50800" dist="38100" dir="2700000" algn="tl" rotWithShape="0">
              <a:srgbClr val="000000">
                <a:alpha val="40000"/>
              </a:srgbClr>
            </a:outerShdw>
          </a:effectLst>
        </p:spPr>
      </p:pic>
      <p:sp>
        <p:nvSpPr>
          <p:cNvPr id="156" name="Shape 156"/>
          <p:cNvSpPr txBox="1"/>
          <p:nvPr/>
        </p:nvSpPr>
        <p:spPr>
          <a:xfrm>
            <a:off x="8465328" y="3717101"/>
            <a:ext cx="3257748" cy="400110"/>
          </a:xfrm>
          <a:prstGeom prst="rect">
            <a:avLst/>
          </a:prstGeom>
          <a:noFill/>
          <a:ln>
            <a:noFill/>
          </a:ln>
        </p:spPr>
        <p:txBody>
          <a:bodyPr wrap="square" lIns="91425" tIns="45700" rIns="91425" bIns="45700" anchor="t" anchorCtr="0">
            <a:noAutofit/>
          </a:bodyPr>
          <a:lstStyle/>
          <a:p>
            <a:pPr marL="0" marR="0" lvl="0" indent="-63500" algn="l"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Astronaut David Saint-Jacques in the Capcom seat at NASA's Mission Control Centre  (Credit: NASA)</a:t>
            </a:r>
          </a:p>
        </p:txBody>
      </p:sp>
      <p:sp>
        <p:nvSpPr>
          <p:cNvPr id="157" name="Shape 157"/>
          <p:cNvSpPr txBox="1"/>
          <p:nvPr/>
        </p:nvSpPr>
        <p:spPr>
          <a:xfrm>
            <a:off x="8465327" y="6346301"/>
            <a:ext cx="3257748" cy="246221"/>
          </a:xfrm>
          <a:prstGeom prst="rect">
            <a:avLst/>
          </a:prstGeom>
          <a:noFill/>
          <a:ln>
            <a:noFill/>
          </a:ln>
        </p:spPr>
        <p:txBody>
          <a:bodyPr wrap="square" lIns="91425" tIns="45700" rIns="91425" bIns="45700" anchor="t" anchorCtr="0">
            <a:noAutofit/>
          </a:bodyPr>
          <a:lstStyle/>
          <a:p>
            <a:pPr marL="0" marR="0" lvl="0" indent="-63500" algn="l"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Canadian astronaut Julie Payette (Credit: NASA)</a:t>
            </a:r>
          </a:p>
        </p:txBody>
      </p:sp>
      <p:sp>
        <p:nvSpPr>
          <p:cNvPr id="158" name="Shape 158"/>
          <p:cNvSpPr txBox="1">
            <a:spLocks noGrp="1"/>
          </p:cNvSpPr>
          <p:nvPr>
            <p:ph type="title"/>
          </p:nvPr>
        </p:nvSpPr>
        <p:spPr>
          <a:xfrm>
            <a:off x="838200" y="266675"/>
            <a:ext cx="10515599" cy="914674"/>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Communications training</a:t>
            </a:r>
          </a:p>
        </p:txBody>
      </p:sp>
      <p:sp>
        <p:nvSpPr>
          <p:cNvPr id="159" name="Shape 159"/>
          <p:cNvSpPr txBox="1"/>
          <p:nvPr/>
        </p:nvSpPr>
        <p:spPr>
          <a:xfrm>
            <a:off x="530925" y="1949225"/>
            <a:ext cx="7573800" cy="3670200"/>
          </a:xfrm>
          <a:prstGeom prst="rect">
            <a:avLst/>
          </a:prstGeom>
          <a:noFill/>
          <a:ln>
            <a:noFill/>
          </a:ln>
        </p:spPr>
        <p:txBody>
          <a:bodyPr wrap="square" lIns="91425" tIns="45700" rIns="91425" bIns="45700" anchor="t" anchorCtr="0">
            <a:noAutofit/>
          </a:bodyPr>
          <a:lstStyle/>
          <a:p>
            <a:pPr marL="0" marR="0" lvl="0" indent="-114300" algn="l" rtl="0">
              <a:lnSpc>
                <a:spcPct val="110000"/>
              </a:lnSpc>
              <a:spcBef>
                <a:spcPts val="0"/>
              </a:spcBef>
              <a:spcAft>
                <a:spcPts val="0"/>
              </a:spcAft>
              <a:buClr>
                <a:srgbClr val="000000"/>
              </a:buClr>
              <a:buSzPts val="1800"/>
              <a:buFont typeface="Arial"/>
              <a:buNone/>
            </a:pPr>
            <a:r>
              <a:rPr lang="en-US" sz="1800" b="0" i="0" u="none" strike="noStrike" cap="none">
                <a:solidFill>
                  <a:srgbClr val="000000"/>
                </a:solidFill>
                <a:latin typeface="Arial"/>
                <a:ea typeface="Arial"/>
                <a:cs typeface="Arial"/>
                <a:sym typeface="Arial"/>
              </a:rPr>
              <a:t>The term </a:t>
            </a:r>
            <a:r>
              <a:rPr lang="en-US" sz="1800" b="1" i="0" u="none" strike="noStrike" cap="none">
                <a:solidFill>
                  <a:srgbClr val="000000"/>
                </a:solidFill>
                <a:latin typeface="Arial"/>
                <a:ea typeface="Arial"/>
                <a:cs typeface="Arial"/>
                <a:sym typeface="Arial"/>
              </a:rPr>
              <a:t>Capcom</a:t>
            </a:r>
            <a:r>
              <a:rPr lang="en-US" sz="1800" b="0" i="0" u="none" strike="noStrike" cap="none">
                <a:solidFill>
                  <a:srgbClr val="000000"/>
                </a:solidFill>
                <a:latin typeface="Arial"/>
                <a:ea typeface="Arial"/>
                <a:cs typeface="Arial"/>
                <a:sym typeface="Arial"/>
              </a:rPr>
              <a:t> is a shortened form of "capsule communicator.“ A Capcom's chief role is to bridge two worlds: that of Mission Control Centre on Earth, and that of astronauts in space.</a:t>
            </a:r>
          </a:p>
          <a:p>
            <a:pPr marL="0" marR="0" lvl="0" indent="-114300" algn="l" rtl="0">
              <a:lnSpc>
                <a:spcPct val="110000"/>
              </a:lnSpc>
              <a:spcBef>
                <a:spcPts val="60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Capcoms</a:t>
            </a:r>
            <a:r>
              <a:rPr lang="en-US" sz="1800" b="0" i="0" u="none" strike="noStrike" cap="none">
                <a:solidFill>
                  <a:srgbClr val="000000"/>
                </a:solidFill>
                <a:latin typeface="Arial"/>
                <a:ea typeface="Arial"/>
                <a:cs typeface="Arial"/>
                <a:sym typeface="Arial"/>
              </a:rPr>
              <a:t> must choose their words carefully and be clear in what they say. Time is of the essence during space missions, especially in emergency situations where there is no room for error.</a:t>
            </a:r>
          </a:p>
          <a:p>
            <a:pPr marL="0" marR="0" lvl="0" indent="-114300" algn="l" rtl="0">
              <a:lnSpc>
                <a:spcPct val="110000"/>
              </a:lnSpc>
              <a:spcBef>
                <a:spcPts val="600"/>
              </a:spcBef>
              <a:spcAft>
                <a:spcPts val="0"/>
              </a:spcAft>
              <a:buClr>
                <a:srgbClr val="000000"/>
              </a:buClr>
              <a:buSzPts val="1800"/>
              <a:buFont typeface="Arial"/>
              <a:buNone/>
            </a:pPr>
            <a:r>
              <a:rPr lang="en-US" sz="1800" b="0" i="0" u="none" strike="noStrike" cap="none">
                <a:solidFill>
                  <a:srgbClr val="000000"/>
                </a:solidFill>
                <a:latin typeface="Arial"/>
                <a:ea typeface="Arial"/>
                <a:cs typeface="Arial"/>
                <a:sym typeface="Arial"/>
              </a:rPr>
              <a:t>Becoming a </a:t>
            </a:r>
            <a:r>
              <a:rPr lang="en-US" sz="1800" b="1" i="0" u="none" strike="noStrike" cap="none">
                <a:solidFill>
                  <a:srgbClr val="000000"/>
                </a:solidFill>
                <a:latin typeface="Arial"/>
                <a:ea typeface="Arial"/>
                <a:cs typeface="Arial"/>
                <a:sym typeface="Arial"/>
              </a:rPr>
              <a:t>Capcom</a:t>
            </a:r>
            <a:r>
              <a:rPr lang="en-US" sz="1800" b="0" i="0" u="none" strike="noStrike" cap="none">
                <a:solidFill>
                  <a:srgbClr val="000000"/>
                </a:solidFill>
                <a:latin typeface="Arial"/>
                <a:ea typeface="Arial"/>
                <a:cs typeface="Arial"/>
                <a:sym typeface="Arial"/>
              </a:rPr>
              <a:t> takes three to six months of training which involves carrying out simulations in a pretend control room with teams representing Russia and Europe, enacting the worst-case scenarios that capcoms may have to deal with. </a:t>
            </a:r>
          </a:p>
          <a:p>
            <a:pPr marL="0" marR="0" lvl="0" indent="-114300" algn="l" rtl="0">
              <a:lnSpc>
                <a:spcPct val="110000"/>
              </a:lnSpc>
              <a:spcBef>
                <a:spcPts val="60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It is very tough training, for an incredibly important job!</a:t>
            </a:r>
          </a:p>
        </p:txBody>
      </p:sp>
      <p:sp>
        <p:nvSpPr>
          <p:cNvPr id="160" name="Shape 160">
            <a:hlinkClick r:id="rId5"/>
          </p:cNvPr>
          <p:cNvSpPr/>
          <p:nvPr/>
        </p:nvSpPr>
        <p:spPr>
          <a:xfrm>
            <a:off x="5604934" y="5726818"/>
            <a:ext cx="2414100" cy="941700"/>
          </a:xfrm>
          <a:prstGeom prst="roundRect">
            <a:avLst>
              <a:gd name="adj" fmla="val 16667"/>
            </a:avLst>
          </a:prstGeom>
          <a:solidFill>
            <a:srgbClr val="FFFFFF"/>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161" name="Shape 161" descr="CSA-circle-logo.jpg">
            <a:hlinkClick r:id="rId6"/>
          </p:cNvPr>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5755494" y="5861694"/>
            <a:ext cx="685744" cy="685744"/>
          </a:xfrm>
          <a:prstGeom prst="rect">
            <a:avLst/>
          </a:prstGeom>
          <a:noFill/>
          <a:ln>
            <a:noFill/>
          </a:ln>
        </p:spPr>
      </p:pic>
      <p:sp>
        <p:nvSpPr>
          <p:cNvPr id="162" name="Shape 162">
            <a:hlinkClick r:id="rId8"/>
          </p:cNvPr>
          <p:cNvSpPr txBox="1"/>
          <p:nvPr/>
        </p:nvSpPr>
        <p:spPr>
          <a:xfrm>
            <a:off x="6553199" y="5904029"/>
            <a:ext cx="1176900" cy="584700"/>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838200" y="256830"/>
            <a:ext cx="10515600" cy="934363"/>
          </a:xfrm>
          <a:prstGeom prst="rect">
            <a:avLst/>
          </a:prstGeom>
          <a:noFill/>
          <a:ln>
            <a:noFill/>
          </a:ln>
        </p:spPr>
        <p:txBody>
          <a:bodyPr wrap="square" lIns="91425" tIns="91425" rIns="91425" bIns="91425" anchor="ctr" anchorCtr="0">
            <a:noAutofit/>
          </a:bodyPr>
          <a:lstStyle/>
          <a:p>
            <a:pPr marL="0" marR="0" lvl="0" indent="-254000" algn="l" rtl="0">
              <a:lnSpc>
                <a:spcPct val="90000"/>
              </a:lnSpc>
              <a:spcBef>
                <a:spcPts val="0"/>
              </a:spcBef>
              <a:spcAft>
                <a:spcPts val="0"/>
              </a:spcAft>
              <a:buClr>
                <a:schemeClr val="dk1"/>
              </a:buClr>
              <a:buSzPts val="4000"/>
              <a:buFont typeface="Calibri"/>
              <a:buNone/>
            </a:pPr>
            <a:r>
              <a:rPr lang="en-US" sz="4000" b="0" i="0" u="none" strike="noStrike" cap="none">
                <a:solidFill>
                  <a:schemeClr val="dk1"/>
                </a:solidFill>
                <a:latin typeface="Calibri"/>
                <a:ea typeface="Calibri"/>
                <a:cs typeface="Calibri"/>
                <a:sym typeface="Calibri"/>
              </a:rPr>
              <a:t>Thinking with no limits...</a:t>
            </a:r>
          </a:p>
        </p:txBody>
      </p:sp>
      <p:sp>
        <p:nvSpPr>
          <p:cNvPr id="169" name="Shape 169"/>
          <p:cNvSpPr txBox="1">
            <a:spLocks noGrp="1"/>
          </p:cNvSpPr>
          <p:nvPr>
            <p:ph type="body" idx="1"/>
          </p:nvPr>
        </p:nvSpPr>
        <p:spPr>
          <a:xfrm>
            <a:off x="1202471" y="1825624"/>
            <a:ext cx="8278418" cy="4425701"/>
          </a:xfrm>
          <a:prstGeom prst="rect">
            <a:avLst/>
          </a:prstGeom>
          <a:noFill/>
          <a:ln>
            <a:noFill/>
          </a:ln>
        </p:spPr>
        <p:txBody>
          <a:bodyPr wrap="square" lIns="91425" tIns="91425" rIns="91425" bIns="91425" anchor="t" anchorCtr="0">
            <a:noAutofit/>
          </a:bodyPr>
          <a:lstStyle/>
          <a:p>
            <a:pPr marL="0" marR="0" lvl="0" indent="-127000" algn="l" rtl="0">
              <a:lnSpc>
                <a:spcPct val="100000"/>
              </a:lnSpc>
              <a:spcBef>
                <a:spcPts val="120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You have to be really focused to be a good pilot. What could you invent to help make you an even better pilot?</a:t>
            </a:r>
          </a:p>
          <a:p>
            <a:pPr marL="0" marR="0" lvl="0" indent="-127000" algn="l" rtl="0">
              <a:lnSpc>
                <a:spcPct val="100000"/>
              </a:lnSpc>
              <a:spcBef>
                <a:spcPts val="120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As an astronaut, who else might you need or want to communicate with?  Can you invent a device that makes this communication possible?</a:t>
            </a:r>
          </a:p>
          <a:p>
            <a:pPr marL="0" marR="0" lvl="0" indent="-127000" algn="l" rtl="0">
              <a:lnSpc>
                <a:spcPct val="100000"/>
              </a:lnSpc>
              <a:spcBef>
                <a:spcPts val="120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If David ended up on a different planet, what would he need to survive? Can you create an invention that would help?</a:t>
            </a:r>
          </a:p>
          <a:p>
            <a:pPr marL="0" marR="0" lvl="0" indent="-127000" algn="l" rtl="0">
              <a:lnSpc>
                <a:spcPct val="100000"/>
              </a:lnSpc>
              <a:spcBef>
                <a:spcPts val="1200"/>
              </a:spcBef>
              <a:spcAft>
                <a:spcPts val="0"/>
              </a:spcAft>
              <a:buClr>
                <a:schemeClr val="dk1"/>
              </a:buClr>
              <a:buSzPts val="2000"/>
              <a:buFont typeface="Calibri"/>
              <a:buNone/>
            </a:pPr>
            <a:r>
              <a:rPr lang="en-US" sz="2000" b="0" i="0" u="none" strike="noStrike" cap="none">
                <a:solidFill>
                  <a:schemeClr val="dk1"/>
                </a:solidFill>
                <a:latin typeface="Calibri"/>
                <a:ea typeface="Calibri"/>
                <a:cs typeface="Calibri"/>
                <a:sym typeface="Calibri"/>
              </a:rPr>
              <a:t>Robots can do amazing things. What task that an astronaut has to do every day can you invent a robot to help with?</a:t>
            </a:r>
          </a:p>
          <a:p>
            <a:pPr marL="0" marR="0" lvl="0" indent="-127000" algn="l" rtl="0">
              <a:lnSpc>
                <a:spcPct val="100000"/>
              </a:lnSpc>
              <a:spcBef>
                <a:spcPts val="1200"/>
              </a:spcBef>
              <a:spcAft>
                <a:spcPts val="0"/>
              </a:spcAft>
              <a:buClr>
                <a:schemeClr val="dk1"/>
              </a:buClr>
              <a:buSzPts val="2000"/>
              <a:buFont typeface="Calibri"/>
              <a:buNone/>
            </a:pPr>
            <a:r>
              <a:rPr lang="en-US" sz="2000" b="0" i="0" u="none" strike="noStrike" cap="none">
                <a:solidFill>
                  <a:schemeClr val="dk1"/>
                </a:solidFill>
                <a:latin typeface="Calibri"/>
                <a:ea typeface="Calibri"/>
                <a:cs typeface="Calibri"/>
                <a:sym typeface="Calibri"/>
              </a:rPr>
              <a:t>What other inventions could you imagine about space?</a:t>
            </a:r>
          </a:p>
          <a:p>
            <a:pPr marL="0" marR="0" lvl="0" indent="-127000" algn="l" rtl="0">
              <a:lnSpc>
                <a:spcPct val="100000"/>
              </a:lnSpc>
              <a:spcBef>
                <a:spcPts val="1200"/>
              </a:spcBef>
              <a:spcAft>
                <a:spcPts val="0"/>
              </a:spcAft>
              <a:buClr>
                <a:schemeClr val="dk1"/>
              </a:buClr>
              <a:buSzPts val="2000"/>
              <a:buFont typeface="Arial"/>
              <a:buNone/>
            </a:pPr>
            <a:endParaRPr sz="2000"/>
          </a:p>
          <a:p>
            <a:pPr marL="0" marR="0" lvl="0" indent="-127000" algn="l" rtl="0">
              <a:lnSpc>
                <a:spcPct val="100000"/>
              </a:lnSpc>
              <a:spcBef>
                <a:spcPts val="1200"/>
              </a:spcBef>
              <a:spcAft>
                <a:spcPts val="0"/>
              </a:spcAft>
              <a:buClr>
                <a:schemeClr val="dk1"/>
              </a:buClr>
              <a:buSzPts val="2000"/>
              <a:buFont typeface="Arial"/>
              <a:buNone/>
            </a:pPr>
            <a:endParaRPr sz="2000" b="0" i="0" u="none" strike="noStrike" cap="none">
              <a:solidFill>
                <a:schemeClr val="dk1"/>
              </a:solidFill>
              <a:latin typeface="Calibri"/>
              <a:ea typeface="Calibri"/>
              <a:cs typeface="Calibri"/>
              <a:sym typeface="Calibri"/>
            </a:endParaRPr>
          </a:p>
          <a:p>
            <a:pPr marL="355600" marR="0" lvl="0" indent="-76200" algn="l" rtl="0">
              <a:lnSpc>
                <a:spcPct val="90000"/>
              </a:lnSpc>
              <a:spcBef>
                <a:spcPts val="1200"/>
              </a:spcBef>
              <a:spcAft>
                <a:spcPts val="0"/>
              </a:spcAft>
              <a:buClr>
                <a:schemeClr val="dk1"/>
              </a:buClr>
              <a:buSzPts val="2000"/>
              <a:buFont typeface="Arial"/>
              <a:buNone/>
            </a:pPr>
            <a:endParaRPr sz="2000" b="0" i="0" u="none" strike="noStrike" cap="none">
              <a:solidFill>
                <a:schemeClr val="dk1"/>
              </a:solidFill>
              <a:latin typeface="Calibri"/>
              <a:ea typeface="Calibri"/>
              <a:cs typeface="Calibri"/>
              <a:sym typeface="Calibri"/>
            </a:endParaRPr>
          </a:p>
        </p:txBody>
      </p:sp>
      <p:sp>
        <p:nvSpPr>
          <p:cNvPr id="170" name="Shape 170"/>
          <p:cNvSpPr/>
          <p:nvPr/>
        </p:nvSpPr>
        <p:spPr>
          <a:xfrm>
            <a:off x="961581" y="2133289"/>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1" name="Shape 171"/>
          <p:cNvSpPr/>
          <p:nvPr/>
        </p:nvSpPr>
        <p:spPr>
          <a:xfrm>
            <a:off x="961581" y="2901169"/>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2" name="Shape 172"/>
          <p:cNvSpPr/>
          <p:nvPr/>
        </p:nvSpPr>
        <p:spPr>
          <a:xfrm>
            <a:off x="961581" y="3669049"/>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3" name="Shape 173"/>
          <p:cNvSpPr/>
          <p:nvPr/>
        </p:nvSpPr>
        <p:spPr>
          <a:xfrm>
            <a:off x="961581" y="4436929"/>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4" name="Shape 174"/>
          <p:cNvSpPr/>
          <p:nvPr/>
        </p:nvSpPr>
        <p:spPr>
          <a:xfrm>
            <a:off x="961581" y="5185120"/>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5" name="Shape 175"/>
          <p:cNvSpPr txBox="1"/>
          <p:nvPr/>
        </p:nvSpPr>
        <p:spPr>
          <a:xfrm>
            <a:off x="1229300" y="5622950"/>
            <a:ext cx="8967000" cy="552300"/>
          </a:xfrm>
          <a:prstGeom prst="rect">
            <a:avLst/>
          </a:prstGeom>
          <a:noFill/>
          <a:ln>
            <a:noFill/>
          </a:ln>
        </p:spPr>
        <p:txBody>
          <a:bodyPr wrap="square" lIns="91425" tIns="91425" rIns="91425" bIns="91425" anchor="t" anchorCtr="0">
            <a:noAutofit/>
          </a:bodyPr>
          <a:lstStyle/>
          <a:p>
            <a:pPr lvl="0" rtl="0">
              <a:spcBef>
                <a:spcPts val="0"/>
              </a:spcBef>
              <a:buClr>
                <a:schemeClr val="dk1"/>
              </a:buClr>
              <a:buSzPts val="2000"/>
              <a:buFont typeface="Calibri"/>
              <a:buNone/>
            </a:pPr>
            <a:r>
              <a:rPr lang="en-US" sz="2000">
                <a:solidFill>
                  <a:schemeClr val="dk1"/>
                </a:solidFill>
                <a:latin typeface="Calibri"/>
                <a:ea typeface="Calibri"/>
                <a:cs typeface="Calibri"/>
                <a:sym typeface="Calibri"/>
              </a:rPr>
              <a:t>What do you think is the most important quality for an astronaut to have?</a:t>
            </a:r>
          </a:p>
          <a:p>
            <a:pPr lvl="0">
              <a:spcBef>
                <a:spcPts val="0"/>
              </a:spcBef>
              <a:buNone/>
            </a:pPr>
            <a:endParaRPr/>
          </a:p>
        </p:txBody>
      </p:sp>
      <p:sp>
        <p:nvSpPr>
          <p:cNvPr id="176" name="Shape 176"/>
          <p:cNvSpPr/>
          <p:nvPr/>
        </p:nvSpPr>
        <p:spPr>
          <a:xfrm>
            <a:off x="961581" y="5794720"/>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Shape 182"/>
          <p:cNvPicPr preferRelativeResize="0"/>
          <p:nvPr/>
        </p:nvPicPr>
        <p:blipFill rotWithShape="1">
          <a:blip r:embed="rId3">
            <a:alphaModFix/>
          </a:blip>
          <a:srcRect/>
          <a:stretch/>
        </p:blipFill>
        <p:spPr>
          <a:xfrm>
            <a:off x="5653088" y="3333750"/>
            <a:ext cx="1190625" cy="495002"/>
          </a:xfrm>
          <a:prstGeom prst="rect">
            <a:avLst/>
          </a:prstGeom>
          <a:noFill/>
          <a:ln>
            <a:noFill/>
          </a:ln>
        </p:spPr>
      </p:pic>
      <p:pic>
        <p:nvPicPr>
          <p:cNvPr id="183" name="Shape 183" descr="EN-PPT-astronaut.jpg"/>
          <p:cNvPicPr preferRelativeResize="0"/>
          <p:nvPr/>
        </p:nvPicPr>
        <p:blipFill rotWithShape="1">
          <a:blip r:embed="rId4">
            <a:alphaModFix/>
          </a:blip>
          <a:srcRect/>
          <a:stretch/>
        </p:blipFill>
        <p:spPr>
          <a:xfrm>
            <a:off x="0" y="0"/>
            <a:ext cx="12192000" cy="684085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787</Words>
  <Application>Microsoft Macintosh PowerPoint</Application>
  <PresentationFormat>Widescreen</PresentationFormat>
  <Paragraphs>75</Paragraphs>
  <Slides>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How do you train to become an astronaut?</vt:lpstr>
      <vt:lpstr>Flight training</vt:lpstr>
      <vt:lpstr>Survival training </vt:lpstr>
      <vt:lpstr>Robotics training</vt:lpstr>
      <vt:lpstr>Communications training</vt:lpstr>
      <vt:lpstr>Thinking with no limits...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Katherine Mengardon</cp:lastModifiedBy>
  <cp:revision>1</cp:revision>
  <dcterms:modified xsi:type="dcterms:W3CDTF">2017-11-29T14:49:15Z</dcterms:modified>
</cp:coreProperties>
</file>