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280"/>
  </p:normalViewPr>
  <p:slideViewPr>
    <p:cSldViewPr snapToGrid="0" snapToObjects="1">
      <p:cViewPr varScale="1">
        <p:scale>
          <a:sx n="75" d="100"/>
          <a:sy n="75" d="100"/>
        </p:scale>
        <p:origin x="632"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wrap="square" lIns="91425" tIns="91425" rIns="91425" bIns="91425" anchor="t" anchorCtr="0"/>
          <a:lstStyle>
            <a:lvl1pPr marL="0" marR="0" lvl="0" indent="0" algn="r"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lstStyle>
            <a:lvl1pPr marL="76200" marR="0" lvl="0"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1pPr>
            <a:lvl2pPr marL="533400" marR="0" lvl="1"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2pPr>
            <a:lvl3pPr marL="990600" marR="0" lvl="2"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3pPr>
            <a:lvl4pPr marL="1447800" marR="0" lvl="3"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4pPr>
            <a:lvl5pPr marL="1905000" marR="0" lvl="4"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5pPr>
            <a:lvl6pPr marL="2362200" marR="0" lvl="5"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6pPr>
            <a:lvl7pPr marL="2819400" marR="0" lvl="6"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7pPr>
            <a:lvl8pPr marL="3276600" marR="0" lvl="7"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8pPr>
            <a:lvl9pPr marL="3733800" marR="0" lvl="8"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8516525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7" name="Shape 87"/>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19050" algn="l" rtl="0">
              <a:spcBef>
                <a:spcPts val="0"/>
              </a:spcBef>
              <a:buClr>
                <a:schemeClr val="dk1"/>
              </a:buClr>
              <a:buSzPts val="300"/>
              <a:buFont typeface="Calibri"/>
              <a:buNone/>
            </a:pPr>
            <a:endParaRPr/>
          </a:p>
        </p:txBody>
      </p:sp>
      <p:sp>
        <p:nvSpPr>
          <p:cNvPr id="88" name="Shape 88"/>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1</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1462134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1" name="Shape 201"/>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noAutofit/>
          </a:bodyPr>
          <a:lstStyle/>
          <a:p>
            <a:pPr marL="0" marR="0" lvl="0" indent="-76200" algn="l" rtl="0">
              <a:spcBef>
                <a:spcPts val="0"/>
              </a:spcBef>
              <a:buClr>
                <a:schemeClr val="dk1"/>
              </a:buClr>
              <a:buSzPts val="1200"/>
              <a:buFont typeface="Calibri"/>
              <a:buNone/>
            </a:pPr>
            <a:r>
              <a:rPr lang="en-US" sz="1200" b="0" i="0" u="none" strike="noStrike" cap="none">
                <a:solidFill>
                  <a:schemeClr val="dk1"/>
                </a:solidFill>
                <a:latin typeface="Calibri"/>
                <a:ea typeface="Calibri"/>
                <a:cs typeface="Calibri"/>
                <a:sym typeface="Calibri"/>
              </a:rPr>
              <a:t>For more detailed information and videos of exercising in space go to - http://asc-csa.gc.ca/eng/astronauts/living-in-space/physical-activity-in-space.asp</a:t>
            </a:r>
          </a:p>
        </p:txBody>
      </p:sp>
      <p:sp>
        <p:nvSpPr>
          <p:cNvPr id="202" name="Shape 202"/>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82842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ts val="1200"/>
              <a:buFont typeface="Calibri"/>
              <a:buNone/>
            </a:pPr>
            <a:r>
              <a:rPr lang="en-US" sz="1200" b="0" i="0" u="none" strike="noStrike" cap="none">
                <a:solidFill>
                  <a:schemeClr val="dk1"/>
                </a:solidFill>
                <a:latin typeface="Calibri"/>
                <a:ea typeface="Calibri"/>
                <a:cs typeface="Calibri"/>
                <a:sym typeface="Calibri"/>
              </a:rPr>
              <a:t>Find out more information about relaxing and activities in space http://asc-csa.gc.ca/eng/astronauts/living-in-space/relaxing-in-space.asp</a:t>
            </a:r>
          </a:p>
        </p:txBody>
      </p:sp>
      <p:sp>
        <p:nvSpPr>
          <p:cNvPr id="221" name="Shape 22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883402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txBox="1">
            <a:spLocks noGrp="1"/>
          </p:cNvSpPr>
          <p:nvPr>
            <p:ph type="body" idx="1"/>
          </p:nvPr>
        </p:nvSpPr>
        <p:spPr>
          <a:xfrm>
            <a:off x="685800" y="4400550"/>
            <a:ext cx="5486399" cy="3600450"/>
          </a:xfrm>
          <a:prstGeom prst="rect">
            <a:avLst/>
          </a:prstGeom>
        </p:spPr>
        <p:txBody>
          <a:bodyPr wrap="square" lIns="91425" tIns="91425" rIns="91425" bIns="91425" anchor="t" anchorCtr="0">
            <a:noAutofit/>
          </a:bodyPr>
          <a:lstStyle/>
          <a:p>
            <a:pPr lvl="0">
              <a:spcBef>
                <a:spcPts val="0"/>
              </a:spcBef>
              <a:buNone/>
            </a:pPr>
            <a:endParaRPr/>
          </a:p>
        </p:txBody>
      </p:sp>
      <p:sp>
        <p:nvSpPr>
          <p:cNvPr id="244" name="Shape 244"/>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114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52" name="Shape 252"/>
          <p:cNvSpPr txBox="1">
            <a:spLocks noGrp="1"/>
          </p:cNvSpPr>
          <p:nvPr>
            <p:ph type="body" idx="1"/>
          </p:nvPr>
        </p:nvSpPr>
        <p:spPr>
          <a:xfrm>
            <a:off x="685800" y="4400550"/>
            <a:ext cx="5486400" cy="3600600"/>
          </a:xfrm>
          <a:prstGeom prst="rect">
            <a:avLst/>
          </a:prstGeom>
          <a:noFill/>
          <a:ln>
            <a:noFill/>
          </a:ln>
        </p:spPr>
        <p:txBody>
          <a:bodyPr wrap="square" lIns="91425" tIns="45700" rIns="91425" bIns="45700" anchor="t" anchorCtr="0">
            <a:noAutofit/>
          </a:bodyPr>
          <a:lstStyle/>
          <a:p>
            <a:pPr marL="0" marR="0" lvl="0" indent="-19050" algn="l" rtl="0">
              <a:spcBef>
                <a:spcPts val="0"/>
              </a:spcBef>
              <a:spcAft>
                <a:spcPts val="0"/>
              </a:spcAft>
              <a:buClr>
                <a:schemeClr val="dk1"/>
              </a:buClr>
              <a:buSzPts val="300"/>
              <a:buFont typeface="Calibri"/>
              <a:buNone/>
            </a:pPr>
            <a:endParaRPr/>
          </a:p>
          <a:p>
            <a:pPr marL="0" marR="0" lvl="0" indent="-19050" algn="l" rtl="0">
              <a:spcBef>
                <a:spcPts val="0"/>
              </a:spcBef>
              <a:spcAft>
                <a:spcPts val="0"/>
              </a:spcAft>
              <a:buClr>
                <a:schemeClr val="dk1"/>
              </a:buClr>
              <a:buSzPts val="300"/>
              <a:buFont typeface="Calibri"/>
              <a:buNone/>
            </a:pPr>
            <a:endParaRPr sz="1200" b="0" i="0" u="none" strike="noStrike" cap="none">
              <a:solidFill>
                <a:schemeClr val="dk1"/>
              </a:solidFill>
              <a:latin typeface="Calibri"/>
              <a:ea typeface="Calibri"/>
              <a:cs typeface="Calibri"/>
              <a:sym typeface="Calibri"/>
            </a:endParaRPr>
          </a:p>
          <a:p>
            <a:pPr marL="0" marR="0" lvl="0" indent="-19050" algn="l" rtl="0">
              <a:spcBef>
                <a:spcPts val="0"/>
              </a:spcBef>
              <a:spcAft>
                <a:spcPts val="0"/>
              </a:spcAft>
              <a:buClr>
                <a:schemeClr val="dk1"/>
              </a:buClr>
              <a:buSzPts val="300"/>
              <a:buFont typeface="Calibri"/>
              <a:buNone/>
            </a:pPr>
            <a:endParaRPr sz="1200" b="0" i="0" u="none" strike="noStrike" cap="none">
              <a:solidFill>
                <a:schemeClr val="dk1"/>
              </a:solidFill>
              <a:latin typeface="Calibri"/>
              <a:ea typeface="Calibri"/>
              <a:cs typeface="Calibri"/>
              <a:sym typeface="Calibri"/>
            </a:endParaRPr>
          </a:p>
          <a:p>
            <a:pPr marL="0" marR="0" lvl="0" indent="-19050" algn="l" rtl="0">
              <a:spcBef>
                <a:spcPts val="0"/>
              </a:spcBef>
              <a:spcAft>
                <a:spcPts val="0"/>
              </a:spcAft>
              <a:buClr>
                <a:schemeClr val="dk1"/>
              </a:buClr>
              <a:buSzPts val="300"/>
              <a:buFont typeface="Calibri"/>
              <a:buNone/>
            </a:pPr>
            <a:endParaRPr sz="1200" b="0" i="0" u="none" strike="noStrike" cap="none">
              <a:solidFill>
                <a:schemeClr val="dk1"/>
              </a:solidFill>
              <a:latin typeface="Calibri"/>
              <a:ea typeface="Calibri"/>
              <a:cs typeface="Calibri"/>
              <a:sym typeface="Calibri"/>
            </a:endParaRPr>
          </a:p>
          <a:p>
            <a:pPr marL="0" marR="0" lvl="0" indent="-19050" algn="l" rtl="0">
              <a:spcBef>
                <a:spcPts val="0"/>
              </a:spcBef>
              <a:spcAft>
                <a:spcPts val="0"/>
              </a:spcAft>
              <a:buClr>
                <a:schemeClr val="dk1"/>
              </a:buClr>
              <a:buSzPts val="300"/>
              <a:buFont typeface="Calibri"/>
              <a:buNone/>
            </a:pPr>
            <a:endParaRPr sz="1200" b="0" i="0" u="none" strike="noStrike" cap="none">
              <a:solidFill>
                <a:schemeClr val="dk1"/>
              </a:solidFill>
              <a:latin typeface="Calibri"/>
              <a:ea typeface="Calibri"/>
              <a:cs typeface="Calibri"/>
              <a:sym typeface="Calibri"/>
            </a:endParaRPr>
          </a:p>
          <a:p>
            <a:pPr marL="0" marR="0" lvl="0" indent="-19050" algn="l" rtl="0">
              <a:spcBef>
                <a:spcPts val="0"/>
              </a:spcBef>
              <a:spcAft>
                <a:spcPts val="0"/>
              </a:spcAft>
              <a:buClr>
                <a:schemeClr val="dk1"/>
              </a:buClr>
              <a:buSzPts val="300"/>
              <a:buFont typeface="Calibri"/>
              <a:buNone/>
            </a:pPr>
            <a:endParaRPr sz="1200" b="0" i="0" u="none" strike="noStrike" cap="none">
              <a:solidFill>
                <a:schemeClr val="dk1"/>
              </a:solidFill>
              <a:latin typeface="Calibri"/>
              <a:ea typeface="Calibri"/>
              <a:cs typeface="Calibri"/>
              <a:sym typeface="Calibri"/>
            </a:endParaRPr>
          </a:p>
          <a:p>
            <a:pPr marL="0" marR="0" lvl="0" indent="-19050" algn="l" rtl="0">
              <a:spcBef>
                <a:spcPts val="0"/>
              </a:spcBef>
              <a:buClr>
                <a:schemeClr val="dk1"/>
              </a:buClr>
              <a:buSzPts val="300"/>
              <a:buFont typeface="Calibri"/>
              <a:buNone/>
            </a:pPr>
            <a:endParaRPr sz="1200" b="0" i="0" u="none" strike="noStrike" cap="none">
              <a:solidFill>
                <a:schemeClr val="dk1"/>
              </a:solidFill>
              <a:latin typeface="Calibri"/>
              <a:ea typeface="Calibri"/>
              <a:cs typeface="Calibri"/>
              <a:sym typeface="Calibri"/>
            </a:endParaRPr>
          </a:p>
        </p:txBody>
      </p:sp>
      <p:sp>
        <p:nvSpPr>
          <p:cNvPr id="253" name="Shape 253"/>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25664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62" name="Shape 262"/>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lvl="0" indent="-19050" rtl="0">
              <a:spcBef>
                <a:spcPts val="0"/>
              </a:spcBef>
              <a:buClr>
                <a:schemeClr val="dk1"/>
              </a:buClr>
              <a:buSzPts val="300"/>
              <a:buFont typeface="Calibri"/>
              <a:buNone/>
            </a:pPr>
            <a:r>
              <a:rPr lang="en-US"/>
              <a:t>Hand student a Little Inventors drawing sheet and ask them to draw their invention idea for one of the challenges they have identified. Encourage them to draw in black pen and use colour to bring their design to life. Explain that they should also label different parts on the drawing to show how it works. Ask them to name their invention, and  write what challenge it is for, what it does  and what it is made of. Explain that this is how an inventor would explain their work to a designer or manufacturer. </a:t>
            </a:r>
          </a:p>
          <a:p>
            <a:pPr marL="0" marR="0" lvl="0" indent="-19050" algn="l" rtl="0">
              <a:spcBef>
                <a:spcPts val="0"/>
              </a:spcBef>
              <a:spcAft>
                <a:spcPts val="0"/>
              </a:spcAft>
              <a:buClr>
                <a:schemeClr val="dk1"/>
              </a:buClr>
              <a:buSzPts val="300"/>
              <a:buFont typeface="Calibri"/>
              <a:buNone/>
            </a:pPr>
            <a:endParaRPr/>
          </a:p>
          <a:p>
            <a:pPr marL="0" marR="0" lvl="0" indent="-19050" algn="l" rtl="0">
              <a:spcBef>
                <a:spcPts val="0"/>
              </a:spcBef>
              <a:spcAft>
                <a:spcPts val="0"/>
              </a:spcAft>
              <a:buClr>
                <a:schemeClr val="dk1"/>
              </a:buClr>
              <a:buSzPts val="300"/>
              <a:buFont typeface="Calibri"/>
              <a:buNone/>
            </a:pPr>
            <a:endParaRPr sz="1200" b="0" i="0" u="none" strike="noStrike" cap="none">
              <a:solidFill>
                <a:schemeClr val="dk1"/>
              </a:solidFill>
              <a:latin typeface="Calibri"/>
              <a:ea typeface="Calibri"/>
              <a:cs typeface="Calibri"/>
              <a:sym typeface="Calibri"/>
            </a:endParaRPr>
          </a:p>
          <a:p>
            <a:pPr marL="0" marR="0" lvl="0" indent="-19050" algn="l" rtl="0">
              <a:spcBef>
                <a:spcPts val="0"/>
              </a:spcBef>
              <a:buClr>
                <a:schemeClr val="dk1"/>
              </a:buClr>
              <a:buSzPts val="300"/>
              <a:buFont typeface="Calibri"/>
              <a:buNone/>
            </a:pPr>
            <a:endParaRPr sz="1200" b="0" i="0" u="none" strike="noStrike" cap="none">
              <a:solidFill>
                <a:schemeClr val="dk1"/>
              </a:solidFill>
              <a:latin typeface="Calibri"/>
              <a:ea typeface="Calibri"/>
              <a:cs typeface="Calibri"/>
              <a:sym typeface="Calibri"/>
            </a:endParaRPr>
          </a:p>
        </p:txBody>
      </p:sp>
      <p:sp>
        <p:nvSpPr>
          <p:cNvPr id="263" name="Shape 263"/>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14</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2733765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75" name="Shape 275"/>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19050" algn="l" rtl="0">
              <a:spcBef>
                <a:spcPts val="0"/>
              </a:spcBef>
              <a:buClr>
                <a:schemeClr val="dk1"/>
              </a:buClr>
              <a:buSzPts val="300"/>
              <a:buFont typeface="Calibri"/>
              <a:buNone/>
            </a:pPr>
            <a:r>
              <a:rPr lang="en-US" sz="1200" b="0" i="0" u="none" strike="noStrike" cap="none">
                <a:solidFill>
                  <a:schemeClr val="dk1"/>
                </a:solidFill>
                <a:latin typeface="Calibri"/>
                <a:ea typeface="Calibri"/>
                <a:cs typeface="Calibri"/>
                <a:sym typeface="Calibri"/>
              </a:rPr>
              <a:t>Use these questions and others to enable students to reflect on their invention ideas and to encourage more!</a:t>
            </a:r>
          </a:p>
        </p:txBody>
      </p:sp>
      <p:sp>
        <p:nvSpPr>
          <p:cNvPr id="276" name="Shape 276"/>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15</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964713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92" name="Shape 292"/>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19050" algn="l" rtl="0">
              <a:spcBef>
                <a:spcPts val="0"/>
              </a:spcBef>
              <a:buClr>
                <a:schemeClr val="dk1"/>
              </a:buClr>
              <a:buSzPts val="300"/>
              <a:buFont typeface="Calibri"/>
              <a:buNone/>
            </a:pPr>
            <a:r>
              <a:rPr lang="en-US" sz="1200" b="0" i="0" u="none" strike="noStrike" cap="none">
                <a:solidFill>
                  <a:schemeClr val="dk1"/>
                </a:solidFill>
                <a:latin typeface="Calibri"/>
                <a:ea typeface="Calibri"/>
                <a:cs typeface="Calibri"/>
                <a:sym typeface="Calibri"/>
              </a:rPr>
              <a:t>Explain that the drawings will be sent to the Little Inventors team</a:t>
            </a:r>
            <a:r>
              <a:rPr lang="en-US" sz="1100" b="0" i="0" u="none" strike="noStrike" cap="none">
                <a:solidFill>
                  <a:schemeClr val="dk1"/>
                </a:solidFill>
                <a:latin typeface="Arial"/>
                <a:ea typeface="Arial"/>
                <a:cs typeface="Arial"/>
                <a:sym typeface="Arial"/>
              </a:rPr>
              <a:t>, and the best ideas will get picked as Little Inventors team favorites, turned into animations or even get made into real objects!</a:t>
            </a:r>
          </a:p>
        </p:txBody>
      </p:sp>
      <p:sp>
        <p:nvSpPr>
          <p:cNvPr id="293" name="Shape 293"/>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16</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2282129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04" name="Shape 304"/>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ts val="1200"/>
              <a:buFont typeface="Calibri"/>
              <a:buNone/>
            </a:pPr>
            <a:r>
              <a:rPr lang="en-US" sz="1200" b="0" i="0" u="none" strike="noStrike" cap="none">
                <a:solidFill>
                  <a:schemeClr val="dk1"/>
                </a:solidFill>
                <a:latin typeface="Calibri"/>
                <a:ea typeface="Calibri"/>
                <a:cs typeface="Calibri"/>
                <a:sym typeface="Calibri"/>
              </a:rPr>
              <a:t>These two fact file powerpoints offer more insights in the life of astronauts from training to space travel. </a:t>
            </a:r>
          </a:p>
        </p:txBody>
      </p:sp>
      <p:sp>
        <p:nvSpPr>
          <p:cNvPr id="305" name="Shape 305"/>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chemeClr val="dk1"/>
              </a:buClr>
              <a:buSzPts val="350"/>
              <a:buFont typeface="Calibri"/>
              <a:buNone/>
            </a:pPr>
            <a:fld id="{00000000-1234-1234-1234-123412341234}" type="slidenum">
              <a:rPr lang="en-US" sz="1400" b="0" i="0" u="none" strike="noStrike" cap="none">
                <a:solidFill>
                  <a:srgbClr val="000000"/>
                </a:solidFill>
                <a:latin typeface="Arial"/>
                <a:ea typeface="Arial"/>
                <a:cs typeface="Arial"/>
                <a:sym typeface="Arial"/>
              </a:rPr>
              <a:t>17</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9625382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ts val="1200"/>
              <a:buFont typeface="Calibri"/>
              <a:buNone/>
            </a:pPr>
            <a:r>
              <a:rPr lang="en-US"/>
              <a:t>More links that your students can explore to find out a lot more about what it takes to be an astronaut</a:t>
            </a:r>
          </a:p>
        </p:txBody>
      </p:sp>
      <p:sp>
        <p:nvSpPr>
          <p:cNvPr id="316" name="Shape 31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854162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Shape 32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29" name="Shape 329"/>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19050" algn="l" rtl="0">
              <a:spcBef>
                <a:spcPts val="0"/>
              </a:spcBef>
              <a:buClr>
                <a:schemeClr val="dk1"/>
              </a:buClr>
              <a:buSzPts val="300"/>
              <a:buFont typeface="Calibri"/>
              <a:buNone/>
            </a:pPr>
            <a:endParaRPr/>
          </a:p>
        </p:txBody>
      </p:sp>
      <p:sp>
        <p:nvSpPr>
          <p:cNvPr id="330" name="Shape 330"/>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19</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879948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5" name="Shape 95"/>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lvl="0" indent="-114300" rtl="0">
              <a:lnSpc>
                <a:spcPct val="90000"/>
              </a:lnSpc>
              <a:spcBef>
                <a:spcPts val="0"/>
              </a:spcBef>
              <a:buClr>
                <a:schemeClr val="dk1"/>
              </a:buClr>
              <a:buSzPts val="1800"/>
              <a:buFont typeface="Arial"/>
              <a:buNone/>
            </a:pPr>
            <a:r>
              <a:rPr lang="en-US" sz="1000"/>
              <a:t>An invention is a new object or way of doing things which didn’t exist before, thought up by someone. It could be anyone, the main thing needed when inventing things is lots of ideas and not taking things too seriously.</a:t>
            </a:r>
          </a:p>
          <a:p>
            <a:pPr marL="0" lvl="0" indent="-114300" rtl="0">
              <a:lnSpc>
                <a:spcPct val="90000"/>
              </a:lnSpc>
              <a:spcBef>
                <a:spcPts val="0"/>
              </a:spcBef>
              <a:buClr>
                <a:schemeClr val="dk1"/>
              </a:buClr>
              <a:buSzPts val="1800"/>
              <a:buFont typeface="Arial"/>
              <a:buNone/>
            </a:pPr>
            <a:endParaRPr sz="1000"/>
          </a:p>
          <a:p>
            <a:pPr marL="0" lvl="0" indent="-28575" rtl="0">
              <a:spcBef>
                <a:spcPts val="0"/>
              </a:spcBef>
              <a:buClr>
                <a:schemeClr val="dk1"/>
              </a:buClr>
              <a:buSzPts val="450"/>
              <a:buFont typeface="Calibri"/>
              <a:buNone/>
            </a:pPr>
            <a:r>
              <a:rPr lang="en-US" sz="1000"/>
              <a:t>Coming up with inventions is one of the most natural things that humans (and some animals) do – it’s how we learn to adapt to our environment, how we solve problems around us. </a:t>
            </a:r>
          </a:p>
          <a:p>
            <a:pPr marL="0" lvl="0" indent="-114300" rtl="0">
              <a:lnSpc>
                <a:spcPct val="90000"/>
              </a:lnSpc>
              <a:spcBef>
                <a:spcPts val="0"/>
              </a:spcBef>
              <a:buClr>
                <a:schemeClr val="dk1"/>
              </a:buClr>
              <a:buSzPts val="1800"/>
              <a:buFont typeface="Arial"/>
              <a:buNone/>
            </a:pPr>
            <a:endParaRPr sz="1000"/>
          </a:p>
          <a:p>
            <a:pPr marL="0" lvl="0" indent="-127000" rtl="0">
              <a:lnSpc>
                <a:spcPct val="115000"/>
              </a:lnSpc>
              <a:spcBef>
                <a:spcPts val="0"/>
              </a:spcBef>
              <a:buClr>
                <a:schemeClr val="dk1"/>
              </a:buClr>
              <a:buSzPts val="2000"/>
              <a:buFont typeface="Arial"/>
              <a:buNone/>
            </a:pPr>
            <a:r>
              <a:rPr lang="en-US" sz="1000"/>
              <a:t>We believe young people have the best imagination, with no limit. </a:t>
            </a:r>
          </a:p>
          <a:p>
            <a:pPr marL="0" lvl="0" indent="-127000" rtl="0">
              <a:lnSpc>
                <a:spcPct val="115000"/>
              </a:lnSpc>
              <a:spcBef>
                <a:spcPts val="1600"/>
              </a:spcBef>
              <a:buClr>
                <a:schemeClr val="dk1"/>
              </a:buClr>
              <a:buSzPts val="2000"/>
              <a:buFont typeface="Arial"/>
              <a:buNone/>
            </a:pPr>
            <a:r>
              <a:rPr lang="en-US" sz="1000"/>
              <a:t>We ask Little inventors worldwide to solve big and little problems to make life better - or more fun! Ideas can be bonkers, scientific, or really practical, just draw your idea and describe how it works.  </a:t>
            </a:r>
          </a:p>
          <a:p>
            <a:pPr marL="0" lvl="0" indent="-127000" rtl="0">
              <a:lnSpc>
                <a:spcPct val="115000"/>
              </a:lnSpc>
              <a:spcBef>
                <a:spcPts val="1600"/>
              </a:spcBef>
              <a:buClr>
                <a:schemeClr val="dk1"/>
              </a:buClr>
              <a:buSzPts val="2000"/>
              <a:buFont typeface="Arial"/>
              <a:buNone/>
            </a:pPr>
            <a:r>
              <a:rPr lang="en-US" sz="1000"/>
              <a:t>All invention ideas will be featured onto the Little Inventors website, and the most interesting ones will be made into real objects by professional makers! Your challenge this year is to think about the challenges that are faced by astronauts going into space…</a:t>
            </a:r>
          </a:p>
          <a:p>
            <a:pPr marL="0" lvl="0" indent="-19050" rtl="0">
              <a:spcBef>
                <a:spcPts val="0"/>
              </a:spcBef>
              <a:buClr>
                <a:schemeClr val="dk1"/>
              </a:buClr>
              <a:buSzPts val="300"/>
              <a:buFont typeface="Calibri"/>
              <a:buNone/>
            </a:pPr>
            <a:endParaRPr/>
          </a:p>
          <a:p>
            <a:pPr marL="0" marR="0" lvl="0" indent="-19050" algn="l" rtl="0">
              <a:spcBef>
                <a:spcPts val="0"/>
              </a:spcBef>
              <a:buClr>
                <a:schemeClr val="dk1"/>
              </a:buClr>
              <a:buSzPts val="300"/>
              <a:buFont typeface="Calibri"/>
              <a:buNone/>
            </a:pPr>
            <a:endParaRPr sz="1000"/>
          </a:p>
        </p:txBody>
      </p:sp>
      <p:sp>
        <p:nvSpPr>
          <p:cNvPr id="96" name="Shape 96"/>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2</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25811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5" name="Shape 105"/>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lvl="0" indent="-127000" rtl="0">
              <a:spcBef>
                <a:spcPts val="0"/>
              </a:spcBef>
              <a:buClr>
                <a:schemeClr val="dk1"/>
              </a:buClr>
              <a:buSzPts val="2000"/>
              <a:buFont typeface="Calibri"/>
              <a:buNone/>
            </a:pPr>
            <a:r>
              <a:rPr lang="en-US" sz="1400"/>
              <a:t>As Little Inventors you are going to learn about this journey, identify some of the challenges that David and other astronauts might face – and then create your very own ‘out of this world’ inventions to help them out or just make them laugh! </a:t>
            </a:r>
          </a:p>
          <a:p>
            <a:pPr marL="0" marR="0" lvl="0" indent="0" algn="l" rtl="0">
              <a:spcBef>
                <a:spcPts val="0"/>
              </a:spcBef>
              <a:buClr>
                <a:schemeClr val="dk1"/>
              </a:buClr>
              <a:buSzPts val="1200"/>
              <a:buFont typeface="Calibri"/>
              <a:buNone/>
            </a:pPr>
            <a:endParaRPr/>
          </a:p>
        </p:txBody>
      </p:sp>
      <p:sp>
        <p:nvSpPr>
          <p:cNvPr id="106" name="Shape 106"/>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chemeClr val="dk1"/>
              </a:buClr>
              <a:buSzPts val="350"/>
              <a:buFont typeface="Calibri"/>
              <a:buNone/>
            </a:pPr>
            <a:fld id="{00000000-1234-1234-1234-123412341234}" type="slidenum">
              <a:rPr lang="en-US" sz="1400" b="0" i="0" u="none" strike="noStrike" cap="none">
                <a:solidFill>
                  <a:srgbClr val="000000"/>
                </a:solidFill>
                <a:latin typeface="Arial"/>
                <a:ea typeface="Arial"/>
                <a:cs typeface="Arial"/>
                <a:sym typeface="Arial"/>
              </a:rPr>
              <a:t>3</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397501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5" name="Shape 115"/>
          <p:cNvSpPr txBox="1">
            <a:spLocks noGrp="1"/>
          </p:cNvSpPr>
          <p:nvPr>
            <p:ph type="body" idx="1"/>
          </p:nvPr>
        </p:nvSpPr>
        <p:spPr>
          <a:xfrm>
            <a:off x="685800" y="4400550"/>
            <a:ext cx="5486399" cy="3600450"/>
          </a:xfrm>
          <a:prstGeom prst="rect">
            <a:avLst/>
          </a:prstGeom>
          <a:noFill/>
          <a:ln>
            <a:noFill/>
          </a:ln>
        </p:spPr>
        <p:txBody>
          <a:bodyPr wrap="square" lIns="91425" tIns="45700" rIns="91425" bIns="45700" anchor="t" anchorCtr="0">
            <a:noAutofit/>
          </a:bodyPr>
          <a:lstStyle/>
          <a:p>
            <a:pPr marL="0" lvl="0" indent="-19050" rtl="0">
              <a:spcBef>
                <a:spcPts val="0"/>
              </a:spcBef>
              <a:buClr>
                <a:schemeClr val="dk1"/>
              </a:buClr>
              <a:buSzPts val="300"/>
              <a:buFont typeface="Calibri"/>
              <a:buNone/>
            </a:pPr>
            <a:r>
              <a:rPr lang="en-US" i="1"/>
              <a:t>Play the video message from David by clicking on the image or follow this link: </a:t>
            </a:r>
            <a:r>
              <a:rPr lang="en-US" i="1">
                <a:solidFill>
                  <a:srgbClr val="000000"/>
                </a:solidFill>
                <a:highlight>
                  <a:srgbClr val="FFFFFF"/>
                </a:highlight>
              </a:rPr>
              <a:t>bit.ly/LIspacechallengevideo</a:t>
            </a:r>
          </a:p>
          <a:p>
            <a:pPr marL="0" lvl="0" indent="-19050" rtl="0">
              <a:spcBef>
                <a:spcPts val="0"/>
              </a:spcBef>
              <a:buClr>
                <a:schemeClr val="dk1"/>
              </a:buClr>
              <a:buSzPts val="300"/>
              <a:buFont typeface="Calibri"/>
              <a:buNone/>
            </a:pPr>
            <a:r>
              <a:rPr lang="en-US" i="1"/>
              <a:t>More information about David St Jacques here: http://asc-csa.gc.ca/eng/astronauts/canadian/active/bio-david-saint-jacques.asp</a:t>
            </a:r>
          </a:p>
          <a:p>
            <a:pPr marL="0" marR="0" lvl="0" indent="-19050" algn="l" rtl="0">
              <a:lnSpc>
                <a:spcPct val="100000"/>
              </a:lnSpc>
              <a:spcBef>
                <a:spcPts val="0"/>
              </a:spcBef>
              <a:spcAft>
                <a:spcPts val="0"/>
              </a:spcAft>
              <a:buClr>
                <a:schemeClr val="dk1"/>
              </a:buClr>
              <a:buSzPts val="300"/>
              <a:buFont typeface="Calibri"/>
              <a:buNone/>
            </a:pPr>
            <a:endParaRPr i="1"/>
          </a:p>
        </p:txBody>
      </p:sp>
      <p:sp>
        <p:nvSpPr>
          <p:cNvPr id="116" name="Shape 116"/>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77180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7" name="Shape 127"/>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lvl="0" indent="-76200" rtl="0">
              <a:spcBef>
                <a:spcPts val="0"/>
              </a:spcBef>
              <a:buClr>
                <a:schemeClr val="dk1"/>
              </a:buClr>
              <a:buSzPts val="1200"/>
              <a:buFont typeface="Calibri"/>
              <a:buNone/>
            </a:pPr>
            <a:r>
              <a:rPr lang="en-US"/>
              <a:t>Find out more about the International space station: http://www.asc-csa.gc.ca/eng/iss/default.asp</a:t>
            </a:r>
          </a:p>
          <a:p>
            <a:pPr marL="0" marR="0" lvl="0" indent="-7620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a:p>
            <a:pPr marL="0" marR="0" lvl="0" indent="-76200" algn="l" rtl="0">
              <a:spcBef>
                <a:spcPts val="0"/>
              </a:spcBef>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8" name="Shape 128"/>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83458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3" name="Shape 143"/>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19050" algn="l" rtl="0">
              <a:spcBef>
                <a:spcPts val="0"/>
              </a:spcBef>
              <a:buClr>
                <a:schemeClr val="dk1"/>
              </a:buClr>
              <a:buSzPts val="300"/>
              <a:buFont typeface="Calibri"/>
              <a:buNone/>
            </a:pPr>
            <a:endParaRPr/>
          </a:p>
        </p:txBody>
      </p:sp>
      <p:sp>
        <p:nvSpPr>
          <p:cNvPr id="144" name="Shape 144"/>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6</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176275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2" name="Shape 152"/>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ts val="1200"/>
              <a:buFont typeface="Calibri"/>
              <a:buNone/>
            </a:pPr>
            <a:endParaRPr/>
          </a:p>
        </p:txBody>
      </p:sp>
      <p:sp>
        <p:nvSpPr>
          <p:cNvPr id="153" name="Shape 153"/>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chemeClr val="dk1"/>
              </a:buClr>
              <a:buSzPts val="350"/>
              <a:buFont typeface="Calibri"/>
              <a:buNone/>
            </a:pPr>
            <a:fld id="{00000000-1234-1234-1234-123412341234}" type="slidenum">
              <a:rPr lang="en-US" sz="1400" b="0" i="0" u="none" strike="noStrike" cap="none">
                <a:solidFill>
                  <a:srgbClr val="000000"/>
                </a:solidFill>
                <a:latin typeface="Arial"/>
                <a:ea typeface="Arial"/>
                <a:cs typeface="Arial"/>
                <a:sym typeface="Arial"/>
              </a:rPr>
              <a:t>7</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081778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400550"/>
            <a:ext cx="5486399" cy="3600450"/>
          </a:xfrm>
          <a:prstGeom prst="rect">
            <a:avLst/>
          </a:prstGeom>
        </p:spPr>
        <p:txBody>
          <a:bodyPr wrap="square" lIns="91425" tIns="91425" rIns="91425" bIns="91425" anchor="t" anchorCtr="0">
            <a:noAutofit/>
          </a:bodyPr>
          <a:lstStyle/>
          <a:p>
            <a:pPr marL="0" lvl="0" indent="-19050" rtl="0">
              <a:spcBef>
                <a:spcPts val="0"/>
              </a:spcBef>
              <a:buClr>
                <a:schemeClr val="dk1"/>
              </a:buClr>
              <a:buSzPts val="300"/>
              <a:buFont typeface="Calibri"/>
              <a:buNone/>
            </a:pPr>
            <a:r>
              <a:rPr lang="en-US"/>
              <a:t>Find out more facts about eating in space: http://asc-csa.gc.ca/eng/astronauts/living-in-space/eating-in-space.asp</a:t>
            </a:r>
          </a:p>
          <a:p>
            <a:pPr lvl="0">
              <a:spcBef>
                <a:spcPts val="0"/>
              </a:spcBef>
              <a:buNone/>
            </a:pPr>
            <a:endParaRPr/>
          </a:p>
        </p:txBody>
      </p:sp>
      <p:sp>
        <p:nvSpPr>
          <p:cNvPr id="161" name="Shape 161"/>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41605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1" name="Shape 181"/>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noAutofit/>
          </a:bodyPr>
          <a:lstStyle/>
          <a:p>
            <a:pPr marL="0" marR="0" lvl="0" indent="-76200" algn="l" rtl="0">
              <a:spcBef>
                <a:spcPts val="0"/>
              </a:spcBef>
              <a:buClr>
                <a:schemeClr val="dk1"/>
              </a:buClr>
              <a:buSzPts val="1200"/>
              <a:buFont typeface="Calibri"/>
              <a:buNone/>
            </a:pPr>
            <a:r>
              <a:rPr lang="en-US" sz="1200" b="0" i="0" u="none" strike="noStrike" cap="none">
                <a:solidFill>
                  <a:schemeClr val="dk1"/>
                </a:solidFill>
                <a:latin typeface="Calibri"/>
                <a:ea typeface="Calibri"/>
                <a:cs typeface="Calibri"/>
                <a:sym typeface="Calibri"/>
              </a:rPr>
              <a:t>Find out more about sleeping in space: http://asc-csa.gc.ca/eng/astronauts/living-in-space/sleeping-in-space.asp</a:t>
            </a:r>
          </a:p>
        </p:txBody>
      </p:sp>
      <p:sp>
        <p:nvSpPr>
          <p:cNvPr id="182" name="Shape 182"/>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37006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5"/>
        <p:cNvGrpSpPr/>
        <p:nvPr/>
      </p:nvGrpSpPr>
      <p:grpSpPr>
        <a:xfrm>
          <a:off x="0" y="0"/>
          <a:ext cx="0" cy="0"/>
          <a:chOff x="0" y="0"/>
          <a:chExt cx="0" cy="0"/>
        </a:xfrm>
      </p:grpSpPr>
      <p:sp>
        <p:nvSpPr>
          <p:cNvPr id="16" name="Shape 16"/>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7" name="Shape 17"/>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75" name="Shape 75"/>
          <p:cNvSpPr txBox="1">
            <a:spLocks noGrp="1"/>
          </p:cNvSpPr>
          <p:nvPr>
            <p:ph type="body" idx="1"/>
          </p:nvPr>
        </p:nvSpPr>
        <p:spPr>
          <a:xfrm rot="5400000">
            <a:off x="3920331" y="-1256505"/>
            <a:ext cx="4351338" cy="10515599"/>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9"/>
        <p:cNvGrpSpPr/>
        <p:nvPr/>
      </p:nvGrpSpPr>
      <p:grpSpPr>
        <a:xfrm>
          <a:off x="0" y="0"/>
          <a:ext cx="0" cy="0"/>
          <a:chOff x="0" y="0"/>
          <a:chExt cx="0" cy="0"/>
        </a:xfrm>
      </p:grpSpPr>
      <p:sp>
        <p:nvSpPr>
          <p:cNvPr id="80" name="Shape 80"/>
          <p:cNvSpPr txBox="1">
            <a:spLocks noGrp="1"/>
          </p:cNvSpPr>
          <p:nvPr>
            <p:ph type="title"/>
          </p:nvPr>
        </p:nvSpPr>
        <p:spPr>
          <a:xfrm rot="5400000">
            <a:off x="7133431" y="1956594"/>
            <a:ext cx="5811838" cy="2628899"/>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81" name="Shape 81"/>
          <p:cNvSpPr txBox="1">
            <a:spLocks noGrp="1"/>
          </p:cNvSpPr>
          <p:nvPr>
            <p:ph type="body" idx="1"/>
          </p:nvPr>
        </p:nvSpPr>
        <p:spPr>
          <a:xfrm rot="5400000">
            <a:off x="1799431" y="-596105"/>
            <a:ext cx="5811838" cy="7734299"/>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9"/>
        <p:cNvGrpSpPr/>
        <p:nvPr/>
      </p:nvGrpSpPr>
      <p:grpSpPr>
        <a:xfrm>
          <a:off x="0" y="0"/>
          <a:ext cx="0" cy="0"/>
          <a:chOff x="0" y="0"/>
          <a:chExt cx="0" cy="0"/>
        </a:xfrm>
      </p:grpSpPr>
      <p:sp>
        <p:nvSpPr>
          <p:cNvPr id="20" name="Shape 20"/>
          <p:cNvSpPr/>
          <p:nvPr/>
        </p:nvSpPr>
        <p:spPr>
          <a:xfrm>
            <a:off x="-110825" y="-76725"/>
            <a:ext cx="12425099" cy="1541458"/>
          </a:xfrm>
          <a:prstGeom prst="rect">
            <a:avLst/>
          </a:prstGeom>
          <a:solidFill>
            <a:srgbClr val="F8C013"/>
          </a:solid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Shape 21"/>
          <p:cNvSpPr txBox="1">
            <a:spLocks noGrp="1"/>
          </p:cNvSpPr>
          <p:nvPr>
            <p:ph type="title"/>
          </p:nvPr>
        </p:nvSpPr>
        <p:spPr>
          <a:xfrm>
            <a:off x="838200" y="161917"/>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000"/>
              <a:buFont typeface="Calibri"/>
              <a:buNone/>
              <a:defRPr sz="40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22" name="Shape 22"/>
          <p:cNvSpPr txBox="1">
            <a:spLocks noGrp="1"/>
          </p:cNvSpPr>
          <p:nvPr>
            <p:ph type="body" idx="1"/>
          </p:nvPr>
        </p:nvSpPr>
        <p:spPr>
          <a:xfrm>
            <a:off x="838200" y="1825625"/>
            <a:ext cx="10515599" cy="4351338"/>
          </a:xfrm>
          <a:prstGeom prst="rect">
            <a:avLst/>
          </a:prstGeom>
          <a:noFill/>
          <a:ln>
            <a:noFill/>
          </a:ln>
        </p:spPr>
        <p:txBody>
          <a:bodyPr wrap="square" lIns="91425" tIns="91425" rIns="91425" bIns="91425" anchor="t" anchorCtr="0"/>
          <a:lstStyle>
            <a:lvl1pPr marL="355600" marR="0" lvl="0" indent="0" algn="l" rtl="0">
              <a:lnSpc>
                <a:spcPct val="90000"/>
              </a:lnSpc>
              <a:spcBef>
                <a:spcPts val="10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6"/>
        <p:cNvGrpSpPr/>
        <p:nvPr/>
      </p:nvGrpSpPr>
      <p:grpSpPr>
        <a:xfrm>
          <a:off x="0" y="0"/>
          <a:ext cx="0" cy="0"/>
          <a:chOff x="0" y="0"/>
          <a:chExt cx="0" cy="0"/>
        </a:xfrm>
      </p:grpSpPr>
      <p:sp>
        <p:nvSpPr>
          <p:cNvPr id="27" name="Shape 27"/>
          <p:cNvSpPr txBox="1">
            <a:spLocks noGrp="1"/>
          </p:cNvSpPr>
          <p:nvPr>
            <p:ph type="ctrTitle"/>
          </p:nvPr>
        </p:nvSpPr>
        <p:spPr>
          <a:xfrm>
            <a:off x="1524000" y="1122362"/>
            <a:ext cx="9144000" cy="2387600"/>
          </a:xfrm>
          <a:prstGeom prst="rect">
            <a:avLst/>
          </a:prstGeom>
          <a:noFill/>
          <a:ln>
            <a:noFill/>
          </a:ln>
        </p:spPr>
        <p:txBody>
          <a:bodyPr wrap="square" lIns="91425" tIns="91425" rIns="91425" bIns="91425" anchor="b" anchorCtr="0"/>
          <a:lstStyle>
            <a:lvl1pPr marL="0" marR="0" lvl="0" indent="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28" name="Shape 28"/>
          <p:cNvSpPr txBox="1">
            <a:spLocks noGrp="1"/>
          </p:cNvSpPr>
          <p:nvPr>
            <p:ph type="subTitle" idx="1"/>
          </p:nvPr>
        </p:nvSpPr>
        <p:spPr>
          <a:xfrm>
            <a:off x="1524000" y="3602037"/>
            <a:ext cx="9144000" cy="1655761"/>
          </a:xfrm>
          <a:prstGeom prst="rect">
            <a:avLst/>
          </a:prstGeom>
          <a:noFill/>
          <a:ln>
            <a:noFill/>
          </a:ln>
        </p:spPr>
        <p:txBody>
          <a:bodyPr wrap="square" lIns="91425" tIns="91425" rIns="91425" bIns="91425" anchor="t" anchorCtr="0"/>
          <a:lstStyle>
            <a:lvl1pPr marL="0" marR="0" lvl="0" indent="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457200" marR="0" lvl="1" indent="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831850" y="1709738"/>
            <a:ext cx="10515599" cy="2852737"/>
          </a:xfrm>
          <a:prstGeom prst="rect">
            <a:avLst/>
          </a:prstGeom>
          <a:noFill/>
          <a:ln>
            <a:noFill/>
          </a:ln>
        </p:spPr>
        <p:txBody>
          <a:bodyPr wrap="square" lIns="91425" tIns="91425" rIns="91425" bIns="91425" anchor="b" anchorCtr="0"/>
          <a:lstStyle>
            <a:lvl1pPr marL="0" marR="0" lvl="0" indent="0" algn="l"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34" name="Shape 34"/>
          <p:cNvSpPr txBox="1">
            <a:spLocks noGrp="1"/>
          </p:cNvSpPr>
          <p:nvPr>
            <p:ph type="body" idx="1"/>
          </p:nvPr>
        </p:nvSpPr>
        <p:spPr>
          <a:xfrm>
            <a:off x="831850" y="4589462"/>
            <a:ext cx="10515599" cy="1500187"/>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1pPr>
            <a:lvl2pPr marL="457200" marR="0" lvl="1" indent="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914400" marR="0" lvl="2" indent="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371600" marR="0" lvl="3"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1828800" marR="0" lvl="4"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286000" marR="0" lvl="5"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2743200" marR="0" lvl="6"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200400" marR="0" lvl="7"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3657600" marR="0" lvl="8"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35" name="Shape 35"/>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40" name="Shape 40"/>
          <p:cNvSpPr txBox="1">
            <a:spLocks noGrp="1"/>
          </p:cNvSpPr>
          <p:nvPr>
            <p:ph type="body" idx="1"/>
          </p:nvPr>
        </p:nvSpPr>
        <p:spPr>
          <a:xfrm>
            <a:off x="838200" y="1825625"/>
            <a:ext cx="5181600" cy="435133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body" idx="2"/>
          </p:nvPr>
        </p:nvSpPr>
        <p:spPr>
          <a:xfrm>
            <a:off x="6172200" y="1825625"/>
            <a:ext cx="5181600" cy="435133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839787"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47" name="Shape 47"/>
          <p:cNvSpPr txBox="1">
            <a:spLocks noGrp="1"/>
          </p:cNvSpPr>
          <p:nvPr>
            <p:ph type="body" idx="1"/>
          </p:nvPr>
        </p:nvSpPr>
        <p:spPr>
          <a:xfrm>
            <a:off x="839787" y="1681163"/>
            <a:ext cx="5157787" cy="823912"/>
          </a:xfrm>
          <a:prstGeom prst="rect">
            <a:avLst/>
          </a:prstGeom>
          <a:noFill/>
          <a:ln>
            <a:noFill/>
          </a:ln>
        </p:spPr>
        <p:txBody>
          <a:bodyPr wrap="square" lIns="91425" tIns="91425" rIns="91425" bIns="91425" anchor="b" anchorCtr="0"/>
          <a:lstStyle>
            <a:lvl1pPr marL="0" marR="0" lvl="0" indent="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2"/>
          </p:nvPr>
        </p:nvSpPr>
        <p:spPr>
          <a:xfrm>
            <a:off x="839787" y="2505075"/>
            <a:ext cx="5157787" cy="368458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body" idx="3"/>
          </p:nvPr>
        </p:nvSpPr>
        <p:spPr>
          <a:xfrm>
            <a:off x="6172200" y="1681163"/>
            <a:ext cx="5183187" cy="823912"/>
          </a:xfrm>
          <a:prstGeom prst="rect">
            <a:avLst/>
          </a:prstGeom>
          <a:noFill/>
          <a:ln>
            <a:noFill/>
          </a:ln>
        </p:spPr>
        <p:txBody>
          <a:bodyPr wrap="square" lIns="91425" tIns="91425" rIns="91425" bIns="91425" anchor="b" anchorCtr="0"/>
          <a:lstStyle>
            <a:lvl1pPr marL="0" marR="0" lvl="0" indent="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body" idx="4"/>
          </p:nvPr>
        </p:nvSpPr>
        <p:spPr>
          <a:xfrm>
            <a:off x="6172200" y="2505075"/>
            <a:ext cx="5183187" cy="368458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56" name="Shape 56"/>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839787" y="457200"/>
            <a:ext cx="3932237" cy="1600199"/>
          </a:xfrm>
          <a:prstGeom prst="rect">
            <a:avLst/>
          </a:prstGeom>
          <a:noFill/>
          <a:ln>
            <a:noFill/>
          </a:ln>
        </p:spPr>
        <p:txBody>
          <a:bodyPr wrap="square" lIns="91425" tIns="91425" rIns="91425" bIns="91425" anchor="b" anchorCtr="0"/>
          <a:lstStyle>
            <a:lvl1pPr marL="0" marR="0" lvl="0" indent="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61" name="Shape 61"/>
          <p:cNvSpPr txBox="1">
            <a:spLocks noGrp="1"/>
          </p:cNvSpPr>
          <p:nvPr>
            <p:ph type="body" idx="1"/>
          </p:nvPr>
        </p:nvSpPr>
        <p:spPr>
          <a:xfrm>
            <a:off x="5183187" y="987425"/>
            <a:ext cx="6172199" cy="4873624"/>
          </a:xfrm>
          <a:prstGeom prst="rect">
            <a:avLst/>
          </a:prstGeom>
          <a:noFill/>
          <a:ln>
            <a:noFill/>
          </a:ln>
        </p:spPr>
        <p:txBody>
          <a:bodyPr wrap="square" lIns="91425" tIns="91425" rIns="91425" bIns="91425" anchor="t" anchorCtr="0"/>
          <a:lstStyle>
            <a:lvl1pPr marL="431800" marR="0" lvl="0" indent="177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863600" marR="0" lvl="1" indent="1270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295400" marR="0" lvl="2"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727200" marR="0" lvl="3"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184400" marR="0" lvl="4"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641600" marR="0" lvl="5"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098800" marR="0" lvl="6"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556000" marR="0" lvl="7"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013200" marR="0" lvl="8"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body" idx="2"/>
          </p:nvPr>
        </p:nvSpPr>
        <p:spPr>
          <a:xfrm>
            <a:off x="839787" y="2057400"/>
            <a:ext cx="3932237" cy="3811588"/>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839787" y="457200"/>
            <a:ext cx="3932237" cy="1600199"/>
          </a:xfrm>
          <a:prstGeom prst="rect">
            <a:avLst/>
          </a:prstGeom>
          <a:noFill/>
          <a:ln>
            <a:noFill/>
          </a:ln>
        </p:spPr>
        <p:txBody>
          <a:bodyPr wrap="square" lIns="91425" tIns="91425" rIns="91425" bIns="91425" anchor="b" anchorCtr="0"/>
          <a:lstStyle>
            <a:lvl1pPr marL="0" marR="0" lvl="0" indent="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68" name="Shape 68"/>
          <p:cNvSpPr>
            <a:spLocks noGrp="1"/>
          </p:cNvSpPr>
          <p:nvPr>
            <p:ph type="pic" idx="2"/>
          </p:nvPr>
        </p:nvSpPr>
        <p:spPr>
          <a:xfrm>
            <a:off x="5183187" y="987425"/>
            <a:ext cx="6172199" cy="4873624"/>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body" idx="1"/>
          </p:nvPr>
        </p:nvSpPr>
        <p:spPr>
          <a:xfrm>
            <a:off x="839787" y="2057400"/>
            <a:ext cx="3932237" cy="3811588"/>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11" name="Shape 11"/>
          <p:cNvSpPr txBox="1">
            <a:spLocks noGrp="1"/>
          </p:cNvSpPr>
          <p:nvPr>
            <p:ph type="body" idx="1"/>
          </p:nvPr>
        </p:nvSpPr>
        <p:spPr>
          <a:xfrm>
            <a:off x="838200" y="1825625"/>
            <a:ext cx="10515599" cy="435133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eng/astronauts/living-in-space/physical-activity-in-space.asp" TargetMode="External"/><Relationship Id="rId6" Type="http://schemas.openxmlformats.org/officeDocument/2006/relationships/image" Target="../media/image6.jpeg"/><Relationship Id="rId7"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png"/><Relationship Id="rId5" Type="http://schemas.openxmlformats.org/officeDocument/2006/relationships/hyperlink" Target="http://www.asc-csa.gc.ca/eng/astronauts/canadian/active/bio-david-saint-jacques.asp" TargetMode="External"/><Relationship Id="rId6" Type="http://schemas.openxmlformats.org/officeDocument/2006/relationships/hyperlink" Target="http://asc-csa.gc.ca/eng/astronauts/living-in-space/relaxing-in-space.asp" TargetMode="External"/><Relationship Id="rId7"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hyperlink" Target="http://asc-csa.gc.ca/eng/astronauts/how-to-become-an-astronaut/requirements-and-conditions.asp" TargetMode="External"/><Relationship Id="rId4" Type="http://schemas.openxmlformats.org/officeDocument/2006/relationships/hyperlink" Target="http://asc-csa.gc.ca/eng/astronauts/faq.asp" TargetMode="External"/><Relationship Id="rId5" Type="http://schemas.openxmlformats.org/officeDocument/2006/relationships/hyperlink" Target="http://www.asc-csa.gc.ca/eng/astronauts/canadian/active/bio-david-saint-jacques.asp" TargetMode="External"/><Relationship Id="rId6" Type="http://schemas.openxmlformats.org/officeDocument/2006/relationships/hyperlink" Target="http://asc-csa.gc.ca/eng/missions/expedition58-59/default.asp" TargetMode="External"/><Relationship Id="rId7" Type="http://schemas.openxmlformats.org/officeDocument/2006/relationships/hyperlink" Target="http://asc-csa.gc.ca/eng/search/images/default.asp" TargetMode="External"/><Relationship Id="rId8" Type="http://schemas.openxmlformats.org/officeDocument/2006/relationships/hyperlink" Target="http://asc-csa.gc.ca/eng/resources/vocabulary/default.asp"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hyperlink" Target="http://bit.ly/LIspacechallengevideo" TargetMode="External"/><Relationship Id="rId4" Type="http://schemas.openxmlformats.org/officeDocument/2006/relationships/image" Target="../media/image5.png"/><Relationship Id="rId5" Type="http://schemas.openxmlformats.org/officeDocument/2006/relationships/hyperlink" Target="http://www.asc-csa.gc.ca/eng/astronauts/canadian/active/bio-david-saint-jacques.asp" TargetMode="External"/><Relationship Id="rId6" Type="http://schemas.openxmlformats.org/officeDocument/2006/relationships/hyperlink" Target="http://asc-csa.gc.ca/eng/astronauts/canadian/active/bio-david-saint-jacques.asp" TargetMode="External"/><Relationship Id="rId7"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g"/><Relationship Id="rId5" Type="http://schemas.openxmlformats.org/officeDocument/2006/relationships/hyperlink" Target="https://www.nasa.gov/mission_pages/station/main/index.html" TargetMode="External"/><Relationship Id="rId6"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eng/astronauts/living-in-space/eating-in-space.asp" TargetMode="External"/><Relationship Id="rId6" Type="http://schemas.openxmlformats.org/officeDocument/2006/relationships/image" Target="../media/image6.jpeg"/><Relationship Id="rId7"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eng/astronauts/living-in-space/sleeping-in-space.asp" TargetMode="External"/><Relationship Id="rId6" Type="http://schemas.openxmlformats.org/officeDocument/2006/relationships/image" Target="../media/image6.jpeg"/><Relationship Id="rId7"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Shape 90"/>
          <p:cNvPicPr preferRelativeResize="0"/>
          <p:nvPr/>
        </p:nvPicPr>
        <p:blipFill rotWithShape="1">
          <a:blip r:embed="rId3">
            <a:alphaModFix/>
          </a:blip>
          <a:srcRect/>
          <a:stretch/>
        </p:blipFill>
        <p:spPr>
          <a:xfrm>
            <a:off x="5653088" y="3333750"/>
            <a:ext cx="1190625" cy="495002"/>
          </a:xfrm>
          <a:prstGeom prst="rect">
            <a:avLst/>
          </a:prstGeom>
          <a:noFill/>
          <a:ln>
            <a:noFill/>
          </a:ln>
        </p:spPr>
      </p:pic>
      <p:sp>
        <p:nvSpPr>
          <p:cNvPr id="91" name="Shape 91"/>
          <p:cNvSpPr txBox="1"/>
          <p:nvPr/>
        </p:nvSpPr>
        <p:spPr>
          <a:xfrm>
            <a:off x="4459451" y="395637"/>
            <a:ext cx="4000500" cy="328500"/>
          </a:xfrm>
          <a:prstGeom prst="rect">
            <a:avLst/>
          </a:prstGeom>
          <a:noFill/>
          <a:ln>
            <a:noFill/>
          </a:ln>
        </p:spPr>
        <p:txBody>
          <a:bodyPr wrap="square" lIns="91425" tIns="91425" rIns="91425" bIns="91425" anchor="t" anchorCtr="0">
            <a:noAutofit/>
          </a:bodyPr>
          <a:lstStyle/>
          <a:p>
            <a:pPr marL="0" marR="0" lvl="0" indent="-76200" algn="l" rtl="0">
              <a:lnSpc>
                <a:spcPct val="100000"/>
              </a:lnSpc>
              <a:spcBef>
                <a:spcPts val="0"/>
              </a:spcBef>
              <a:spcAft>
                <a:spcPts val="0"/>
              </a:spcAft>
              <a:buClr>
                <a:schemeClr val="accent3"/>
              </a:buClr>
              <a:buSzPts val="1200"/>
              <a:buFont typeface="Arial"/>
              <a:buNone/>
            </a:pPr>
            <a:r>
              <a:rPr lang="en-US" sz="1200" b="0" i="0" u="none" strike="noStrike" cap="none">
                <a:solidFill>
                  <a:schemeClr val="accent3"/>
                </a:solidFill>
                <a:latin typeface="Arial"/>
                <a:ea typeface="Arial"/>
                <a:cs typeface="Arial"/>
                <a:sym typeface="Arial"/>
              </a:rPr>
              <a:t>In collaboration with</a:t>
            </a:r>
          </a:p>
        </p:txBody>
      </p:sp>
      <p:pic>
        <p:nvPicPr>
          <p:cNvPr id="92" name="Shape 92" descr="life-of-an-astronaut.jpg"/>
          <p:cNvPicPr preferRelativeResize="0"/>
          <p:nvPr/>
        </p:nvPicPr>
        <p:blipFill rotWithShape="1">
          <a:blip r:embed="rId4">
            <a:alphaModFix/>
          </a:blip>
          <a:srcRect/>
          <a:stretch/>
        </p:blipFill>
        <p:spPr>
          <a:xfrm>
            <a:off x="0" y="0"/>
            <a:ext cx="12192000" cy="684085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04" name="Shape 20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790313" y="2457713"/>
            <a:ext cx="2517086" cy="3781463"/>
          </a:xfrm>
          <a:prstGeom prst="rect">
            <a:avLst/>
          </a:prstGeom>
          <a:noFill/>
          <a:ln w="25400" cap="flat" cmpd="sng">
            <a:solidFill>
              <a:schemeClr val="lt1"/>
            </a:solidFill>
            <a:prstDash val="solid"/>
            <a:round/>
            <a:headEnd type="none" w="med" len="med"/>
            <a:tailEnd type="none" w="med" len="med"/>
          </a:ln>
        </p:spPr>
      </p:pic>
      <p:sp>
        <p:nvSpPr>
          <p:cNvPr id="205" name="Shape 205"/>
          <p:cNvSpPr txBox="1"/>
          <p:nvPr/>
        </p:nvSpPr>
        <p:spPr>
          <a:xfrm>
            <a:off x="4688713" y="6289923"/>
            <a:ext cx="1242300" cy="354000"/>
          </a:xfrm>
          <a:prstGeom prst="rect">
            <a:avLst/>
          </a:prstGeom>
          <a:noFill/>
          <a:ln>
            <a:noFill/>
          </a:ln>
        </p:spPr>
        <p:txBody>
          <a:bodyPr wrap="square" lIns="91425" tIns="45700" rIns="91425" bIns="45700" anchor="t" anchorCtr="0">
            <a:noAutofit/>
          </a:bodyPr>
          <a:lstStyle/>
          <a:p>
            <a:pPr marL="0" marR="0" lvl="0" indent="-63500" algn="l"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(Credit: NASA)</a:t>
            </a:r>
          </a:p>
        </p:txBody>
      </p:sp>
      <p:sp>
        <p:nvSpPr>
          <p:cNvPr id="206" name="Shape 206"/>
          <p:cNvSpPr/>
          <p:nvPr/>
        </p:nvSpPr>
        <p:spPr>
          <a:xfrm>
            <a:off x="922866" y="2554105"/>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07" name="Shape 207"/>
          <p:cNvSpPr txBox="1"/>
          <p:nvPr/>
        </p:nvSpPr>
        <p:spPr>
          <a:xfrm>
            <a:off x="1185333" y="2423418"/>
            <a:ext cx="3420600" cy="3964200"/>
          </a:xfrm>
          <a:prstGeom prst="rect">
            <a:avLst/>
          </a:prstGeom>
          <a:noFill/>
          <a:ln>
            <a:noFill/>
          </a:ln>
        </p:spPr>
        <p:txBody>
          <a:bodyPr wrap="square" lIns="91425" tIns="45700" rIns="91425" bIns="45700" anchor="t" anchorCtr="0">
            <a:noAutofit/>
          </a:bodyPr>
          <a:lstStyle/>
          <a:p>
            <a:pPr marL="0" marR="0" lvl="0" indent="-114300" algn="l" rtl="0">
              <a:lnSpc>
                <a:spcPct val="110000"/>
              </a:lnSpc>
              <a:spcBef>
                <a:spcPts val="0"/>
              </a:spcBef>
              <a:spcAft>
                <a:spcPts val="0"/>
              </a:spcAft>
              <a:buClr>
                <a:schemeClr val="dk1"/>
              </a:buClr>
              <a:buSzPts val="1800"/>
              <a:buFont typeface="Calibri"/>
              <a:buNone/>
            </a:pPr>
            <a:r>
              <a:rPr lang="en-US" sz="1800" b="0" i="0" u="none" strike="noStrike" cap="none">
                <a:solidFill>
                  <a:schemeClr val="dk1"/>
                </a:solidFill>
                <a:latin typeface="Calibri"/>
                <a:ea typeface="Calibri"/>
                <a:cs typeface="Calibri"/>
                <a:sym typeface="Calibri"/>
              </a:rPr>
              <a:t>What do you think happens to your body in microgravity?</a:t>
            </a:r>
          </a:p>
          <a:p>
            <a:pPr marL="0" marR="0" lvl="0" indent="-114300" algn="l" rtl="0">
              <a:lnSpc>
                <a:spcPct val="110000"/>
              </a:lnSpc>
              <a:spcBef>
                <a:spcPts val="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0" marR="0" lvl="0" indent="-114300" algn="l" rtl="0">
              <a:lnSpc>
                <a:spcPct val="110000"/>
              </a:lnSpc>
              <a:spcBef>
                <a:spcPts val="0"/>
              </a:spcBef>
              <a:spcAft>
                <a:spcPts val="0"/>
              </a:spcAft>
              <a:buClr>
                <a:schemeClr val="dk1"/>
              </a:buClr>
              <a:buSzPts val="1800"/>
              <a:buFont typeface="Calibri"/>
              <a:buNone/>
            </a:pPr>
            <a:r>
              <a:rPr lang="en-US" sz="1800" b="0" i="0" u="none" strike="noStrike" cap="none">
                <a:solidFill>
                  <a:schemeClr val="dk1"/>
                </a:solidFill>
                <a:latin typeface="Calibri"/>
                <a:ea typeface="Calibri"/>
                <a:cs typeface="Calibri"/>
                <a:sym typeface="Calibri"/>
              </a:rPr>
              <a:t>What activities can you come up with that would keep you fit and healthy in orbit?</a:t>
            </a:r>
          </a:p>
          <a:p>
            <a:pPr marL="0" marR="0" lvl="0" indent="-114300" algn="l" rtl="0">
              <a:lnSpc>
                <a:spcPct val="110000"/>
              </a:lnSpc>
              <a:spcBef>
                <a:spcPts val="0"/>
              </a:spcBef>
              <a:spcAft>
                <a:spcPts val="0"/>
              </a:spcAft>
              <a:buClr>
                <a:schemeClr val="dk1"/>
              </a:buClr>
              <a:buSzPts val="1800"/>
              <a:buFont typeface="Calibri"/>
              <a:buNone/>
            </a:pPr>
            <a:r>
              <a:rPr lang="en-US" sz="1800" b="0" i="0" u="none" strike="noStrike" cap="none">
                <a:solidFill>
                  <a:schemeClr val="dk1"/>
                </a:solidFill>
                <a:latin typeface="Calibri"/>
                <a:ea typeface="Calibri"/>
                <a:cs typeface="Calibri"/>
                <a:sym typeface="Calibri"/>
              </a:rPr>
              <a:t> </a:t>
            </a:r>
          </a:p>
          <a:p>
            <a:pPr marL="0" marR="0" lvl="0" indent="-114300" algn="l" rtl="0">
              <a:lnSpc>
                <a:spcPct val="110000"/>
              </a:lnSpc>
              <a:spcBef>
                <a:spcPts val="0"/>
              </a:spcBef>
              <a:spcAft>
                <a:spcPts val="0"/>
              </a:spcAft>
              <a:buClr>
                <a:schemeClr val="dk1"/>
              </a:buClr>
              <a:buSzPts val="1800"/>
              <a:buFont typeface="Calibri"/>
              <a:buNone/>
            </a:pPr>
            <a:r>
              <a:rPr lang="en-US" sz="1800" b="0" i="0" u="none" strike="noStrike" cap="none">
                <a:solidFill>
                  <a:schemeClr val="dk1"/>
                </a:solidFill>
                <a:latin typeface="Calibri"/>
                <a:ea typeface="Calibri"/>
                <a:cs typeface="Calibri"/>
                <a:sym typeface="Calibri"/>
              </a:rPr>
              <a:t>How else could an astronaut stay in shape up in space?</a:t>
            </a:r>
          </a:p>
          <a:p>
            <a:pPr marL="0" marR="0" lvl="0" indent="-114300" algn="l" rtl="0">
              <a:lnSpc>
                <a:spcPct val="110000"/>
              </a:lnSpc>
              <a:spcBef>
                <a:spcPts val="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0" marR="0" lvl="0" indent="-114300" algn="l" rtl="0">
              <a:lnSpc>
                <a:spcPct val="110000"/>
              </a:lnSpc>
              <a:spcBef>
                <a:spcPts val="0"/>
              </a:spcBef>
              <a:spcAft>
                <a:spcPts val="0"/>
              </a:spcAft>
              <a:buClr>
                <a:schemeClr val="dk1"/>
              </a:buClr>
              <a:buSzPts val="1800"/>
              <a:buFont typeface="Calibri"/>
              <a:buNone/>
            </a:pPr>
            <a:r>
              <a:rPr lang="en-US" sz="1800" b="0" i="0" u="none" strike="noStrike" cap="none">
                <a:solidFill>
                  <a:schemeClr val="dk1"/>
                </a:solidFill>
                <a:latin typeface="Calibri"/>
                <a:ea typeface="Calibri"/>
                <a:cs typeface="Calibri"/>
                <a:sym typeface="Calibri"/>
              </a:rPr>
              <a:t>How could you practice your favourite sport in the ISS?</a:t>
            </a:r>
          </a:p>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Shape 208"/>
          <p:cNvSpPr/>
          <p:nvPr/>
        </p:nvSpPr>
        <p:spPr>
          <a:xfrm>
            <a:off x="922866" y="3451572"/>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09" name="Shape 209"/>
          <p:cNvSpPr/>
          <p:nvPr/>
        </p:nvSpPr>
        <p:spPr>
          <a:xfrm>
            <a:off x="922866" y="4662305"/>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10" name="Shape 210"/>
          <p:cNvSpPr/>
          <p:nvPr/>
        </p:nvSpPr>
        <p:spPr>
          <a:xfrm>
            <a:off x="922866" y="5559772"/>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11" name="Shape 211">
            <a:hlinkClick r:id="rId4"/>
          </p:cNvPr>
          <p:cNvSpPr/>
          <p:nvPr/>
        </p:nvSpPr>
        <p:spPr>
          <a:xfrm>
            <a:off x="9338734" y="5337351"/>
            <a:ext cx="2414072" cy="941574"/>
          </a:xfrm>
          <a:prstGeom prst="roundRect">
            <a:avLst>
              <a:gd name="adj" fmla="val 16667"/>
            </a:avLst>
          </a:prstGeom>
          <a:solidFill>
            <a:schemeClr val="lt1"/>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212" name="Shape 212" descr="CSA-circle-logo.jpg">
            <a:hlinkClick r:id="rId5"/>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9489294" y="5472227"/>
            <a:ext cx="685744" cy="685744"/>
          </a:xfrm>
          <a:prstGeom prst="rect">
            <a:avLst/>
          </a:prstGeom>
          <a:noFill/>
          <a:ln>
            <a:noFill/>
          </a:ln>
        </p:spPr>
      </p:pic>
      <p:sp>
        <p:nvSpPr>
          <p:cNvPr id="213" name="Shape 213">
            <a:hlinkClick r:id="rId5"/>
          </p:cNvPr>
          <p:cNvSpPr txBox="1"/>
          <p:nvPr/>
        </p:nvSpPr>
        <p:spPr>
          <a:xfrm>
            <a:off x="10286999" y="5514562"/>
            <a:ext cx="1176867" cy="584776"/>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pic>
        <p:nvPicPr>
          <p:cNvPr id="214" name="Shape 214" descr="exercise.png"/>
          <p:cNvPicPr preferRelativeResize="0"/>
          <p:nvPr/>
        </p:nvPicPr>
        <p:blipFill rotWithShape="1">
          <a:blip r:embed="rId7">
            <a:alphaModFix/>
          </a:blip>
          <a:srcRect/>
          <a:stretch/>
        </p:blipFill>
        <p:spPr>
          <a:xfrm>
            <a:off x="8845549" y="1616431"/>
            <a:ext cx="2879441" cy="3668312"/>
          </a:xfrm>
          <a:prstGeom prst="rect">
            <a:avLst/>
          </a:prstGeom>
          <a:noFill/>
          <a:ln>
            <a:noFill/>
          </a:ln>
        </p:spPr>
      </p:pic>
      <p:sp>
        <p:nvSpPr>
          <p:cNvPr id="215" name="Shape 215"/>
          <p:cNvSpPr txBox="1"/>
          <p:nvPr/>
        </p:nvSpPr>
        <p:spPr>
          <a:xfrm>
            <a:off x="7442177" y="2320985"/>
            <a:ext cx="1701900" cy="1853100"/>
          </a:xfrm>
          <a:prstGeom prst="rect">
            <a:avLst/>
          </a:prstGeom>
          <a:noFill/>
          <a:ln>
            <a:noFill/>
          </a:ln>
        </p:spPr>
        <p:txBody>
          <a:bodyPr wrap="square" lIns="91425" tIns="91425" rIns="91425" bIns="91425" anchor="t" anchorCtr="0">
            <a:noAutofit/>
          </a:bodyPr>
          <a:lstStyle/>
          <a:p>
            <a:pPr marL="0" marR="0" lvl="0" indent="-42332" algn="l" rtl="0">
              <a:lnSpc>
                <a:spcPct val="110000"/>
              </a:lnSpc>
              <a:spcBef>
                <a:spcPts val="0"/>
              </a:spcBef>
              <a:spcAft>
                <a:spcPts val="0"/>
              </a:spcAft>
              <a:buClr>
                <a:schemeClr val="dk1"/>
              </a:buClr>
              <a:buSzPts val="667"/>
              <a:buFont typeface="Calibri"/>
              <a:buNone/>
            </a:pPr>
            <a:r>
              <a:rPr lang="en-US" sz="1200" b="0" i="0" u="none" strike="noStrike" cap="none">
                <a:solidFill>
                  <a:schemeClr val="dk1"/>
                </a:solidFill>
                <a:latin typeface="Calibri"/>
                <a:ea typeface="Calibri"/>
                <a:cs typeface="Calibri"/>
                <a:sym typeface="Calibri"/>
              </a:rPr>
              <a:t>Astronaut Bob Thirsk exercises on the Treadmill Vibration Isolation System in the Zvezda Service Module of the International Space Station.</a:t>
            </a:r>
          </a:p>
        </p:txBody>
      </p:sp>
      <p:sp>
        <p:nvSpPr>
          <p:cNvPr id="216" name="Shape 216"/>
          <p:cNvSpPr txBox="1">
            <a:spLocks noGrp="1"/>
          </p:cNvSpPr>
          <p:nvPr>
            <p:ph type="title"/>
          </p:nvPr>
        </p:nvSpPr>
        <p:spPr>
          <a:xfrm>
            <a:off x="838200" y="161917"/>
            <a:ext cx="10515599" cy="1325562"/>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Exercising in Space</a:t>
            </a:r>
          </a:p>
        </p:txBody>
      </p:sp>
      <p:sp>
        <p:nvSpPr>
          <p:cNvPr id="217" name="Shape 217"/>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9</a:t>
            </a:r>
          </a:p>
        </p:txBody>
      </p:sp>
      <p:sp>
        <p:nvSpPr>
          <p:cNvPr id="218" name="Shape 218"/>
          <p:cNvSpPr txBox="1"/>
          <p:nvPr/>
        </p:nvSpPr>
        <p:spPr>
          <a:xfrm>
            <a:off x="609600" y="1372625"/>
            <a:ext cx="8805300" cy="941700"/>
          </a:xfrm>
          <a:prstGeom prst="rect">
            <a:avLst/>
          </a:prstGeom>
          <a:noFill/>
          <a:ln>
            <a:noFill/>
          </a:ln>
        </p:spPr>
        <p:txBody>
          <a:bodyPr wrap="square" lIns="91425" tIns="91425" rIns="91425" bIns="91425" anchor="ctr" anchorCtr="0">
            <a:noAutofit/>
          </a:bodyPr>
          <a:lstStyle/>
          <a:p>
            <a:pPr marL="228600" lvl="0" indent="0" rtl="0">
              <a:lnSpc>
                <a:spcPct val="90000"/>
              </a:lnSpc>
              <a:spcBef>
                <a:spcPts val="0"/>
              </a:spcBef>
              <a:buNone/>
            </a:pPr>
            <a:r>
              <a:rPr lang="en-US" sz="1800" b="1">
                <a:solidFill>
                  <a:schemeClr val="dk1"/>
                </a:solidFill>
                <a:latin typeface="Calibri"/>
                <a:ea typeface="Calibri"/>
                <a:cs typeface="Calibri"/>
                <a:sym typeface="Calibri"/>
              </a:rPr>
              <a:t>Exercising in space is extremely important to prevent astronauts bones and muscles from becoming weak.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grpSp>
        <p:nvGrpSpPr>
          <p:cNvPr id="225" name="Shape 225"/>
          <p:cNvGrpSpPr/>
          <p:nvPr/>
        </p:nvGrpSpPr>
        <p:grpSpPr>
          <a:xfrm>
            <a:off x="843350" y="2898917"/>
            <a:ext cx="3177114" cy="3495189"/>
            <a:chOff x="840700" y="2666017"/>
            <a:chExt cx="3177114" cy="3495189"/>
          </a:xfrm>
        </p:grpSpPr>
        <p:pic>
          <p:nvPicPr>
            <p:cNvPr id="226" name="Shape 22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36284" y="2666017"/>
              <a:ext cx="3081530" cy="2343692"/>
            </a:xfrm>
            <a:prstGeom prst="rect">
              <a:avLst/>
            </a:prstGeom>
            <a:noFill/>
            <a:ln>
              <a:noFill/>
            </a:ln>
          </p:spPr>
        </p:pic>
        <p:sp>
          <p:nvSpPr>
            <p:cNvPr id="227" name="Shape 227"/>
            <p:cNvSpPr txBox="1"/>
            <p:nvPr/>
          </p:nvSpPr>
          <p:spPr>
            <a:xfrm>
              <a:off x="840700" y="5016129"/>
              <a:ext cx="1153200" cy="284002"/>
            </a:xfrm>
            <a:prstGeom prst="rect">
              <a:avLst/>
            </a:prstGeom>
            <a:noFill/>
            <a:ln>
              <a:noFill/>
            </a:ln>
          </p:spPr>
          <p:txBody>
            <a:bodyPr wrap="square" lIns="91425" tIns="45700" rIns="91425" bIns="45700" anchor="t" anchorCtr="0">
              <a:noAutofit/>
            </a:bodyPr>
            <a:lstStyle/>
            <a:p>
              <a:pPr marL="0" marR="0" lvl="0" indent="-63500" algn="l"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(Credit: NASA)</a:t>
              </a:r>
            </a:p>
          </p:txBody>
        </p:sp>
        <p:sp>
          <p:nvSpPr>
            <p:cNvPr id="228" name="Shape 228"/>
            <p:cNvSpPr txBox="1"/>
            <p:nvPr/>
          </p:nvSpPr>
          <p:spPr>
            <a:xfrm>
              <a:off x="843350" y="5198478"/>
              <a:ext cx="2693825" cy="962728"/>
            </a:xfrm>
            <a:prstGeom prst="rect">
              <a:avLst/>
            </a:prstGeom>
            <a:noFill/>
            <a:ln>
              <a:noFill/>
            </a:ln>
          </p:spPr>
          <p:txBody>
            <a:bodyPr wrap="square" lIns="91425" tIns="91425" rIns="91425" bIns="91425" anchor="t" anchorCtr="0">
              <a:noAutofit/>
            </a:bodyPr>
            <a:lstStyle/>
            <a:p>
              <a:pPr marL="0" marR="0" lvl="0" indent="-42332" algn="l" rtl="0">
                <a:lnSpc>
                  <a:spcPct val="110000"/>
                </a:lnSpc>
                <a:spcBef>
                  <a:spcPts val="0"/>
                </a:spcBef>
                <a:spcAft>
                  <a:spcPts val="0"/>
                </a:spcAft>
                <a:buClr>
                  <a:schemeClr val="dk1"/>
                </a:buClr>
                <a:buSzPts val="667"/>
                <a:buFont typeface="Calibri"/>
                <a:buNone/>
              </a:pPr>
              <a:r>
                <a:rPr lang="en-US" sz="1200" b="0" i="0" u="none" strike="noStrike" cap="none">
                  <a:solidFill>
                    <a:schemeClr val="dk1"/>
                  </a:solidFill>
                  <a:latin typeface="Calibri"/>
                  <a:ea typeface="Calibri"/>
                  <a:cs typeface="Calibri"/>
                  <a:sym typeface="Calibri"/>
                </a:rPr>
                <a:t>NASA astronaut Catherine Coleman brought four flutes with her to space on her latest mission! </a:t>
              </a:r>
            </a:p>
          </p:txBody>
        </p:sp>
      </p:grpSp>
      <p:sp>
        <p:nvSpPr>
          <p:cNvPr id="229" name="Shape 229"/>
          <p:cNvSpPr txBox="1"/>
          <p:nvPr/>
        </p:nvSpPr>
        <p:spPr>
          <a:xfrm>
            <a:off x="843350" y="1830740"/>
            <a:ext cx="6573450" cy="819327"/>
          </a:xfrm>
          <a:prstGeom prst="rect">
            <a:avLst/>
          </a:prstGeom>
          <a:noFill/>
          <a:ln>
            <a:noFill/>
          </a:ln>
        </p:spPr>
        <p:txBody>
          <a:bodyPr wrap="square" lIns="91425" tIns="45700" rIns="91425" bIns="45700" anchor="t" anchorCtr="0">
            <a:noAutofit/>
          </a:bodyPr>
          <a:lstStyle/>
          <a:p>
            <a:pPr marL="0" marR="0" lvl="0" indent="-127000" algn="l" rtl="0">
              <a:lnSpc>
                <a:spcPct val="110000"/>
              </a:lnSpc>
              <a:spcBef>
                <a:spcPts val="0"/>
              </a:spcBef>
              <a:spcAft>
                <a:spcPts val="0"/>
              </a:spcAft>
              <a:buClr>
                <a:schemeClr val="dk1"/>
              </a:buClr>
              <a:buSzPts val="2000"/>
              <a:buFont typeface="Calibri"/>
              <a:buNone/>
            </a:pPr>
            <a:r>
              <a:rPr lang="en-US" sz="2000" b="0" i="0" u="none" strike="noStrike" cap="none">
                <a:solidFill>
                  <a:schemeClr val="dk1"/>
                </a:solidFill>
                <a:latin typeface="Calibri"/>
                <a:ea typeface="Calibri"/>
                <a:cs typeface="Calibri"/>
                <a:sym typeface="Calibri"/>
              </a:rPr>
              <a:t>Life as an astronaut can’t be just </a:t>
            </a:r>
            <a:r>
              <a:rPr lang="en-US" sz="2000" b="1" i="0" u="none" strike="noStrike" cap="none">
                <a:solidFill>
                  <a:schemeClr val="dk1"/>
                </a:solidFill>
                <a:latin typeface="Calibri"/>
                <a:ea typeface="Calibri"/>
                <a:cs typeface="Calibri"/>
                <a:sym typeface="Calibri"/>
              </a:rPr>
              <a:t>work work work</a:t>
            </a:r>
            <a:r>
              <a:rPr lang="en-US" sz="2000" b="0" i="0" u="none" strike="noStrike" cap="none">
                <a:solidFill>
                  <a:schemeClr val="dk1"/>
                </a:solidFill>
                <a:latin typeface="Calibri"/>
                <a:ea typeface="Calibri"/>
                <a:cs typeface="Calibri"/>
                <a:sym typeface="Calibri"/>
              </a:rPr>
              <a:t>! </a:t>
            </a:r>
          </a:p>
          <a:p>
            <a:pPr marL="0" marR="0" lvl="0" indent="-127000" algn="l" rtl="0">
              <a:lnSpc>
                <a:spcPct val="110000"/>
              </a:lnSpc>
              <a:spcBef>
                <a:spcPts val="0"/>
              </a:spcBef>
              <a:spcAft>
                <a:spcPts val="0"/>
              </a:spcAft>
              <a:buClr>
                <a:schemeClr val="dk1"/>
              </a:buClr>
              <a:buSzPts val="2000"/>
              <a:buFont typeface="Calibri"/>
              <a:buNone/>
            </a:pPr>
            <a:r>
              <a:rPr lang="en-US" sz="2000" b="0" i="0" u="none" strike="noStrike" cap="none">
                <a:solidFill>
                  <a:schemeClr val="dk1"/>
                </a:solidFill>
                <a:latin typeface="Calibri"/>
                <a:ea typeface="Calibri"/>
                <a:cs typeface="Calibri"/>
                <a:sym typeface="Calibri"/>
              </a:rPr>
              <a:t>We all need to relax and have fun after all...</a:t>
            </a:r>
          </a:p>
        </p:txBody>
      </p:sp>
      <p:sp>
        <p:nvSpPr>
          <p:cNvPr id="230" name="Shape 230"/>
          <p:cNvSpPr/>
          <p:nvPr/>
        </p:nvSpPr>
        <p:spPr>
          <a:xfrm>
            <a:off x="4298941" y="2946686"/>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31" name="Shape 231"/>
          <p:cNvSpPr/>
          <p:nvPr/>
        </p:nvSpPr>
        <p:spPr>
          <a:xfrm>
            <a:off x="4298941" y="3424398"/>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32" name="Shape 232"/>
          <p:cNvSpPr/>
          <p:nvPr/>
        </p:nvSpPr>
        <p:spPr>
          <a:xfrm>
            <a:off x="4292590" y="4157421"/>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33" name="Shape 233"/>
          <p:cNvSpPr/>
          <p:nvPr/>
        </p:nvSpPr>
        <p:spPr>
          <a:xfrm>
            <a:off x="4292590" y="4637901"/>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34" name="Shape 234"/>
          <p:cNvSpPr/>
          <p:nvPr/>
        </p:nvSpPr>
        <p:spPr>
          <a:xfrm>
            <a:off x="4292590" y="5118155"/>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235" name="Shape 235" descr="relaxing.png"/>
          <p:cNvPicPr preferRelativeResize="0"/>
          <p:nvPr/>
        </p:nvPicPr>
        <p:blipFill rotWithShape="1">
          <a:blip r:embed="rId4">
            <a:alphaModFix/>
          </a:blip>
          <a:srcRect/>
          <a:stretch/>
        </p:blipFill>
        <p:spPr>
          <a:xfrm>
            <a:off x="9795934" y="2452121"/>
            <a:ext cx="2139496" cy="3033057"/>
          </a:xfrm>
          <a:prstGeom prst="rect">
            <a:avLst/>
          </a:prstGeom>
          <a:noFill/>
          <a:ln>
            <a:noFill/>
          </a:ln>
        </p:spPr>
      </p:pic>
      <p:sp>
        <p:nvSpPr>
          <p:cNvPr id="236" name="Shape 236"/>
          <p:cNvSpPr/>
          <p:nvPr/>
        </p:nvSpPr>
        <p:spPr>
          <a:xfrm>
            <a:off x="4529660" y="2855279"/>
            <a:ext cx="5367870" cy="2800766"/>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000000"/>
              </a:buClr>
              <a:buSzPts val="1600"/>
              <a:buFont typeface="Arial"/>
              <a:buNone/>
            </a:pPr>
            <a:r>
              <a:rPr lang="en-US" sz="1600" i="0" u="none" strike="noStrike" cap="none">
                <a:solidFill>
                  <a:srgbClr val="000000"/>
                </a:solidFill>
                <a:latin typeface="Calibri"/>
                <a:ea typeface="Calibri"/>
                <a:cs typeface="Calibri"/>
                <a:sym typeface="Calibri"/>
              </a:rPr>
              <a:t>Think of your favourite hobby. How would it work in orbit?</a:t>
            </a:r>
          </a:p>
          <a:p>
            <a:pPr marL="0" marR="0" lvl="0" indent="-101600" algn="l" rtl="0">
              <a:lnSpc>
                <a:spcPct val="100000"/>
              </a:lnSpc>
              <a:spcBef>
                <a:spcPts val="0"/>
              </a:spcBef>
              <a:spcAft>
                <a:spcPts val="0"/>
              </a:spcAft>
              <a:buClr>
                <a:srgbClr val="000000"/>
              </a:buClr>
              <a:buSzPts val="1600"/>
              <a:buFont typeface="Arial"/>
              <a:buNone/>
            </a:pPr>
            <a:endParaRPr sz="1600" i="0" u="none" strike="noStrike" cap="none">
              <a:solidFill>
                <a:srgbClr val="000000"/>
              </a:solidFill>
              <a:latin typeface="Calibri"/>
              <a:ea typeface="Calibri"/>
              <a:cs typeface="Calibri"/>
              <a:sym typeface="Calibri"/>
            </a:endParaRPr>
          </a:p>
          <a:p>
            <a:pPr marL="0" marR="0" lvl="0" indent="-101600" algn="l" rtl="0">
              <a:lnSpc>
                <a:spcPct val="100000"/>
              </a:lnSpc>
              <a:spcBef>
                <a:spcPts val="0"/>
              </a:spcBef>
              <a:spcAft>
                <a:spcPts val="0"/>
              </a:spcAft>
              <a:buClr>
                <a:srgbClr val="000000"/>
              </a:buClr>
              <a:buSzPts val="1600"/>
              <a:buFont typeface="Arial"/>
              <a:buNone/>
            </a:pPr>
            <a:r>
              <a:rPr lang="en-US" sz="1600" i="0" u="none" strike="noStrike" cap="none">
                <a:solidFill>
                  <a:srgbClr val="000000"/>
                </a:solidFill>
                <a:latin typeface="Calibri"/>
                <a:ea typeface="Calibri"/>
                <a:cs typeface="Calibri"/>
                <a:sym typeface="Calibri"/>
              </a:rPr>
              <a:t>What could you invent to help astronauts when they miss their family and friends back on earth? </a:t>
            </a:r>
          </a:p>
          <a:p>
            <a:pPr marL="0" marR="0" lvl="0" indent="-101600" algn="l" rtl="0">
              <a:lnSpc>
                <a:spcPct val="100000"/>
              </a:lnSpc>
              <a:spcBef>
                <a:spcPts val="0"/>
              </a:spcBef>
              <a:spcAft>
                <a:spcPts val="0"/>
              </a:spcAft>
              <a:buClr>
                <a:srgbClr val="000000"/>
              </a:buClr>
              <a:buSzPts val="1600"/>
              <a:buFont typeface="Arial"/>
              <a:buNone/>
            </a:pPr>
            <a:endParaRPr sz="1600" i="0" u="none" strike="noStrike" cap="none">
              <a:solidFill>
                <a:srgbClr val="000000"/>
              </a:solidFill>
              <a:latin typeface="Calibri"/>
              <a:ea typeface="Calibri"/>
              <a:cs typeface="Calibri"/>
              <a:sym typeface="Calibri"/>
            </a:endParaRPr>
          </a:p>
          <a:p>
            <a:pPr marL="0" marR="0" lvl="0" indent="-101600" algn="l" rtl="0">
              <a:lnSpc>
                <a:spcPct val="100000"/>
              </a:lnSpc>
              <a:spcBef>
                <a:spcPts val="0"/>
              </a:spcBef>
              <a:spcAft>
                <a:spcPts val="0"/>
              </a:spcAft>
              <a:buClr>
                <a:srgbClr val="000000"/>
              </a:buClr>
              <a:buSzPts val="1600"/>
              <a:buFont typeface="Arial"/>
              <a:buNone/>
            </a:pPr>
            <a:r>
              <a:rPr lang="en-US" sz="1600" i="0" u="none" strike="noStrike" cap="none">
                <a:solidFill>
                  <a:srgbClr val="000000"/>
                </a:solidFill>
                <a:latin typeface="Calibri"/>
                <a:ea typeface="Calibri"/>
                <a:cs typeface="Calibri"/>
                <a:sym typeface="Calibri"/>
              </a:rPr>
              <a:t>What would be a good invention to relax in space?</a:t>
            </a:r>
          </a:p>
          <a:p>
            <a:pPr marL="0" marR="0" lvl="0" indent="-101600" algn="l" rtl="0">
              <a:lnSpc>
                <a:spcPct val="100000"/>
              </a:lnSpc>
              <a:spcBef>
                <a:spcPts val="0"/>
              </a:spcBef>
              <a:spcAft>
                <a:spcPts val="0"/>
              </a:spcAft>
              <a:buClr>
                <a:srgbClr val="000000"/>
              </a:buClr>
              <a:buSzPts val="1600"/>
              <a:buFont typeface="Arial"/>
              <a:buNone/>
            </a:pPr>
            <a:endParaRPr sz="1600" i="0" u="none" strike="noStrike" cap="none">
              <a:solidFill>
                <a:srgbClr val="000000"/>
              </a:solidFill>
              <a:latin typeface="Calibri"/>
              <a:ea typeface="Calibri"/>
              <a:cs typeface="Calibri"/>
              <a:sym typeface="Calibri"/>
            </a:endParaRPr>
          </a:p>
          <a:p>
            <a:pPr marL="0" marR="0" lvl="0" indent="-101600" algn="l" rtl="0">
              <a:lnSpc>
                <a:spcPct val="100000"/>
              </a:lnSpc>
              <a:spcBef>
                <a:spcPts val="0"/>
              </a:spcBef>
              <a:spcAft>
                <a:spcPts val="0"/>
              </a:spcAft>
              <a:buClr>
                <a:srgbClr val="000000"/>
              </a:buClr>
              <a:buSzPts val="1600"/>
              <a:buFont typeface="Arial"/>
              <a:buNone/>
            </a:pPr>
            <a:r>
              <a:rPr lang="en-US" sz="1600" i="0" u="none" strike="noStrike" cap="none">
                <a:solidFill>
                  <a:srgbClr val="000000"/>
                </a:solidFill>
                <a:latin typeface="Calibri"/>
                <a:ea typeface="Calibri"/>
                <a:cs typeface="Calibri"/>
                <a:sym typeface="Calibri"/>
              </a:rPr>
              <a:t>What invention could help astronauts feel less isolated?</a:t>
            </a:r>
          </a:p>
          <a:p>
            <a:pPr marL="0" marR="0" lvl="0" indent="-101600" algn="l" rtl="0">
              <a:lnSpc>
                <a:spcPct val="100000"/>
              </a:lnSpc>
              <a:spcBef>
                <a:spcPts val="0"/>
              </a:spcBef>
              <a:spcAft>
                <a:spcPts val="0"/>
              </a:spcAft>
              <a:buClr>
                <a:srgbClr val="000000"/>
              </a:buClr>
              <a:buSzPts val="1600"/>
              <a:buFont typeface="Arial"/>
              <a:buNone/>
            </a:pPr>
            <a:endParaRPr sz="1600" i="0" u="none" strike="noStrike" cap="none">
              <a:solidFill>
                <a:srgbClr val="000000"/>
              </a:solidFill>
              <a:latin typeface="Calibri"/>
              <a:ea typeface="Calibri"/>
              <a:cs typeface="Calibri"/>
              <a:sym typeface="Calibri"/>
            </a:endParaRPr>
          </a:p>
          <a:p>
            <a:pPr marL="0" marR="0" lvl="0" indent="-101600" algn="l" rtl="0">
              <a:lnSpc>
                <a:spcPct val="100000"/>
              </a:lnSpc>
              <a:spcBef>
                <a:spcPts val="0"/>
              </a:spcBef>
              <a:spcAft>
                <a:spcPts val="0"/>
              </a:spcAft>
              <a:buClr>
                <a:srgbClr val="000000"/>
              </a:buClr>
              <a:buSzPts val="1600"/>
              <a:buFont typeface="Arial"/>
              <a:buNone/>
            </a:pPr>
            <a:r>
              <a:rPr lang="en-US" sz="1600" i="0" u="none" strike="noStrike" cap="none">
                <a:solidFill>
                  <a:srgbClr val="000000"/>
                </a:solidFill>
                <a:latin typeface="Calibri"/>
                <a:ea typeface="Calibri"/>
                <a:cs typeface="Calibri"/>
                <a:sym typeface="Calibri"/>
              </a:rPr>
              <a:t>What could David take up to the ISS that would help him have fun and smile?</a:t>
            </a:r>
          </a:p>
        </p:txBody>
      </p:sp>
      <p:sp>
        <p:nvSpPr>
          <p:cNvPr id="237" name="Shape 237"/>
          <p:cNvSpPr txBox="1">
            <a:spLocks noGrp="1"/>
          </p:cNvSpPr>
          <p:nvPr>
            <p:ph type="title"/>
          </p:nvPr>
        </p:nvSpPr>
        <p:spPr>
          <a:xfrm>
            <a:off x="838200" y="161917"/>
            <a:ext cx="10515599" cy="1325562"/>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Having fun and relaxing in Space</a:t>
            </a:r>
          </a:p>
        </p:txBody>
      </p:sp>
      <p:sp>
        <p:nvSpPr>
          <p:cNvPr id="238" name="Shape 238">
            <a:hlinkClick r:id="rId5"/>
          </p:cNvPr>
          <p:cNvSpPr/>
          <p:nvPr/>
        </p:nvSpPr>
        <p:spPr>
          <a:xfrm>
            <a:off x="9338734" y="5489751"/>
            <a:ext cx="2414100" cy="941700"/>
          </a:xfrm>
          <a:prstGeom prst="roundRect">
            <a:avLst>
              <a:gd name="adj" fmla="val 16667"/>
            </a:avLst>
          </a:prstGeom>
          <a:solidFill>
            <a:schemeClr val="lt1"/>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239" name="Shape 239" descr="CSA-circle-logo.jpg">
            <a:hlinkClick r:id="rId6"/>
          </p:cNvPr>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9489294" y="5624627"/>
            <a:ext cx="685744" cy="685744"/>
          </a:xfrm>
          <a:prstGeom prst="rect">
            <a:avLst/>
          </a:prstGeom>
          <a:noFill/>
          <a:ln>
            <a:noFill/>
          </a:ln>
        </p:spPr>
      </p:pic>
      <p:sp>
        <p:nvSpPr>
          <p:cNvPr id="240" name="Shape 240">
            <a:hlinkClick r:id="rId6"/>
          </p:cNvPr>
          <p:cNvSpPr txBox="1"/>
          <p:nvPr/>
        </p:nvSpPr>
        <p:spPr>
          <a:xfrm>
            <a:off x="10286999" y="5666962"/>
            <a:ext cx="1176900" cy="584700"/>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sp>
        <p:nvSpPr>
          <p:cNvPr id="241" name="Shape 241"/>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838200" y="161917"/>
            <a:ext cx="10515599" cy="1325562"/>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Activity: Astronaut Diary</a:t>
            </a:r>
          </a:p>
        </p:txBody>
      </p:sp>
      <p:sp>
        <p:nvSpPr>
          <p:cNvPr id="247" name="Shape 247"/>
          <p:cNvSpPr txBox="1"/>
          <p:nvPr/>
        </p:nvSpPr>
        <p:spPr>
          <a:xfrm>
            <a:off x="819786" y="1961355"/>
            <a:ext cx="5572548" cy="2424382"/>
          </a:xfrm>
          <a:prstGeom prst="rect">
            <a:avLst/>
          </a:prstGeom>
          <a:noFill/>
          <a:ln>
            <a:noFill/>
          </a:ln>
        </p:spPr>
        <p:txBody>
          <a:bodyPr wrap="square" lIns="91425" tIns="91425" rIns="91425" bIns="91425" anchor="t" anchorCtr="0">
            <a:noAutofit/>
          </a:bodyPr>
          <a:lstStyle/>
          <a:p>
            <a:pPr marL="0" marR="0" lvl="0" indent="-127000" algn="l" rtl="0">
              <a:lnSpc>
                <a:spcPct val="100000"/>
              </a:lnSpc>
              <a:spcBef>
                <a:spcPts val="0"/>
              </a:spcBef>
              <a:spcAft>
                <a:spcPts val="0"/>
              </a:spcAft>
              <a:buClr>
                <a:srgbClr val="000000"/>
              </a:buClr>
              <a:buSzPts val="2000"/>
              <a:buFont typeface="Calibri"/>
              <a:buNone/>
            </a:pPr>
            <a:r>
              <a:rPr lang="en-US" sz="2000" b="1" i="0" u="none" strike="noStrike" cap="none">
                <a:solidFill>
                  <a:srgbClr val="000000"/>
                </a:solidFill>
                <a:latin typeface="Calibri"/>
                <a:ea typeface="Calibri"/>
                <a:cs typeface="Calibri"/>
                <a:sym typeface="Calibri"/>
              </a:rPr>
              <a:t>Think about what a day might look like for an astronaut like David Saint-Jacques. </a:t>
            </a:r>
            <a:r>
              <a:rPr lang="en-US" sz="2000" b="1" i="0" u="none" strike="noStrike" cap="none">
                <a:solidFill>
                  <a:srgbClr val="000000"/>
                </a:solidFill>
                <a:latin typeface="Arial"/>
                <a:ea typeface="Arial"/>
                <a:cs typeface="Arial"/>
                <a:sym typeface="Arial"/>
              </a:rPr>
              <a:t> </a:t>
            </a:r>
          </a:p>
          <a:p>
            <a:pPr marL="0" marR="0" lvl="0" indent="-127000" algn="l" rtl="0">
              <a:lnSpc>
                <a:spcPct val="100000"/>
              </a:lnSpc>
              <a:spcBef>
                <a:spcPts val="0"/>
              </a:spcBef>
              <a:spcAft>
                <a:spcPts val="0"/>
              </a:spcAft>
              <a:buClr>
                <a:srgbClr val="000000"/>
              </a:buClr>
              <a:buSzPts val="2000"/>
              <a:buFont typeface="Calibri"/>
              <a:buNone/>
            </a:pPr>
            <a:endParaRPr sz="2000" b="0" i="0" u="none" strike="noStrike" cap="none">
              <a:solidFill>
                <a:schemeClr val="dk1"/>
              </a:solidFill>
              <a:latin typeface="Calibri"/>
              <a:ea typeface="Calibri"/>
              <a:cs typeface="Calibri"/>
              <a:sym typeface="Calibri"/>
            </a:endParaRPr>
          </a:p>
          <a:p>
            <a:pPr marL="0" marR="0" lvl="0" indent="-127000" algn="l" rtl="0">
              <a:lnSpc>
                <a:spcPct val="100000"/>
              </a:lnSpc>
              <a:spcBef>
                <a:spcPts val="0"/>
              </a:spcBef>
              <a:spcAft>
                <a:spcPts val="0"/>
              </a:spcAft>
              <a:buClr>
                <a:srgbClr val="000000"/>
              </a:buClr>
              <a:buSzPts val="2000"/>
              <a:buFont typeface="Calibri"/>
              <a:buNone/>
            </a:pPr>
            <a:r>
              <a:rPr lang="en-US" sz="2000" b="0" i="0" u="none" strike="noStrike" cap="none">
                <a:solidFill>
                  <a:schemeClr val="dk1"/>
                </a:solidFill>
                <a:latin typeface="Calibri"/>
                <a:ea typeface="Calibri"/>
                <a:cs typeface="Calibri"/>
                <a:sym typeface="Calibri"/>
              </a:rPr>
              <a:t>Can you use your astronaut's diary to identify a challenge or a problem that David might face and how you could help?</a:t>
            </a:r>
          </a:p>
          <a:p>
            <a:pPr marL="0" marR="0" lvl="0" indent="-127000" algn="l"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127000" algn="l"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p:txBody>
      </p:sp>
      <p:sp>
        <p:nvSpPr>
          <p:cNvPr id="248" name="Shape 248"/>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11</a:t>
            </a:r>
          </a:p>
        </p:txBody>
      </p:sp>
      <p:pic>
        <p:nvPicPr>
          <p:cNvPr id="249" name="Shape 249"/>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6919176" y="1875651"/>
            <a:ext cx="3011175" cy="4261200"/>
          </a:xfrm>
          <a:prstGeom prst="rect">
            <a:avLst/>
          </a:prstGeom>
          <a:noFill/>
          <a:ln>
            <a:noFill/>
          </a:ln>
          <a:effectLst>
            <a:outerShdw blurRad="157163" dist="76200" dir="180000" algn="bl" rotWithShape="0">
              <a:srgbClr val="000000">
                <a:alpha val="5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Shape 255"/>
          <p:cNvSpPr txBox="1">
            <a:spLocks noGrp="1"/>
          </p:cNvSpPr>
          <p:nvPr>
            <p:ph type="title"/>
          </p:nvPr>
        </p:nvSpPr>
        <p:spPr>
          <a:xfrm>
            <a:off x="838200" y="339724"/>
            <a:ext cx="10515600" cy="1006475"/>
          </a:xfrm>
          <a:prstGeom prst="rect">
            <a:avLst/>
          </a:prstGeom>
          <a:noFill/>
          <a:ln>
            <a:noFill/>
          </a:ln>
        </p:spPr>
        <p:txBody>
          <a:bodyPr wrap="square" lIns="91425" tIns="45700" rIns="91425" bIns="45700" anchor="ctr" anchorCtr="0">
            <a:noAutofit/>
          </a:bodyPr>
          <a:lstStyle/>
          <a:p>
            <a:pPr marL="0" marR="0" lvl="0" indent="-63500" algn="l" rtl="0">
              <a:lnSpc>
                <a:spcPct val="90000"/>
              </a:lnSpc>
              <a:spcBef>
                <a:spcPts val="0"/>
              </a:spcBef>
              <a:spcAft>
                <a:spcPts val="0"/>
              </a:spcAft>
              <a:buClr>
                <a:schemeClr val="dk1"/>
              </a:buClr>
              <a:buSzPts val="1000"/>
              <a:buFont typeface="Calibri"/>
              <a:buNone/>
            </a:pPr>
            <a:r>
              <a:rPr lang="en-US" sz="4000" b="0" i="0" u="none" strike="noStrike" cap="none">
                <a:solidFill>
                  <a:schemeClr val="dk1"/>
                </a:solidFill>
                <a:latin typeface="Calibri"/>
                <a:ea typeface="Calibri"/>
                <a:cs typeface="Calibri"/>
                <a:sym typeface="Calibri"/>
              </a:rPr>
              <a:t>Activity: Space Station mind map!</a:t>
            </a:r>
          </a:p>
        </p:txBody>
      </p:sp>
      <p:sp>
        <p:nvSpPr>
          <p:cNvPr id="256" name="Shape 256"/>
          <p:cNvSpPr txBox="1"/>
          <p:nvPr/>
        </p:nvSpPr>
        <p:spPr>
          <a:xfrm>
            <a:off x="821266" y="2099030"/>
            <a:ext cx="4427692" cy="1583618"/>
          </a:xfrm>
          <a:prstGeom prst="rect">
            <a:avLst/>
          </a:prstGeom>
          <a:noFill/>
          <a:ln>
            <a:noFill/>
          </a:ln>
        </p:spPr>
        <p:txBody>
          <a:bodyPr wrap="square" lIns="91425" tIns="91425" rIns="91425" bIns="91425" anchor="t" anchorCtr="0">
            <a:noAutofit/>
          </a:bodyPr>
          <a:lstStyle/>
          <a:p>
            <a:pPr marL="0" marR="0" lvl="0" indent="-127000" algn="l" rtl="0">
              <a:lnSpc>
                <a:spcPct val="100000"/>
              </a:lnSpc>
              <a:spcBef>
                <a:spcPts val="0"/>
              </a:spcBef>
              <a:spcAft>
                <a:spcPts val="0"/>
              </a:spcAft>
              <a:buClr>
                <a:srgbClr val="000000"/>
              </a:buClr>
              <a:buSzPts val="2000"/>
              <a:buFont typeface="Calibri"/>
              <a:buNone/>
            </a:pPr>
            <a:r>
              <a:rPr lang="en-US" sz="2000" b="0" i="0" u="none" strike="noStrike" cap="none">
                <a:solidFill>
                  <a:srgbClr val="000000"/>
                </a:solidFill>
                <a:latin typeface="Calibri"/>
                <a:ea typeface="Calibri"/>
                <a:cs typeface="Calibri"/>
                <a:sym typeface="Calibri"/>
              </a:rPr>
              <a:t>Use this </a:t>
            </a:r>
            <a:r>
              <a:rPr lang="en-US" sz="2000" b="1" i="0" u="none" strike="noStrike" cap="none">
                <a:solidFill>
                  <a:srgbClr val="000000"/>
                </a:solidFill>
                <a:latin typeface="Calibri"/>
                <a:ea typeface="Calibri"/>
                <a:cs typeface="Calibri"/>
                <a:sym typeface="Calibri"/>
              </a:rPr>
              <a:t>mind map</a:t>
            </a:r>
            <a:r>
              <a:rPr lang="en-US" sz="2000" b="0" i="0" u="none" strike="noStrike" cap="none">
                <a:solidFill>
                  <a:srgbClr val="000000"/>
                </a:solidFill>
                <a:latin typeface="Calibri"/>
                <a:ea typeface="Calibri"/>
                <a:cs typeface="Calibri"/>
                <a:sym typeface="Calibri"/>
              </a:rPr>
              <a:t> to think about all the challenges and ideas you might have about making life on the Space station easier or more fun!</a:t>
            </a:r>
          </a:p>
          <a:p>
            <a:pPr marL="0" marR="0" lvl="0" indent="-28575" algn="l" rtl="0">
              <a:lnSpc>
                <a:spcPct val="100000"/>
              </a:lnSpc>
              <a:spcBef>
                <a:spcPts val="0"/>
              </a:spcBef>
              <a:spcAft>
                <a:spcPts val="0"/>
              </a:spcAft>
              <a:buClr>
                <a:schemeClr val="dk1"/>
              </a:buClr>
              <a:buSzPts val="450"/>
              <a:buFont typeface="Calibri"/>
              <a:buNone/>
            </a:pPr>
            <a:endParaRPr sz="1800" b="0" i="0" u="none" strike="noStrike" cap="none">
              <a:solidFill>
                <a:schemeClr val="dk1"/>
              </a:solidFill>
              <a:latin typeface="Calibri"/>
              <a:ea typeface="Calibri"/>
              <a:cs typeface="Calibri"/>
              <a:sym typeface="Calibri"/>
            </a:endParaRPr>
          </a:p>
          <a:p>
            <a:pPr marL="0" marR="0" lvl="0" indent="-28575" algn="l" rtl="0">
              <a:lnSpc>
                <a:spcPct val="100000"/>
              </a:lnSpc>
              <a:spcBef>
                <a:spcPts val="0"/>
              </a:spcBef>
              <a:spcAft>
                <a:spcPts val="0"/>
              </a:spcAft>
              <a:buClr>
                <a:schemeClr val="dk1"/>
              </a:buClr>
              <a:buSzPts val="450"/>
              <a:buFont typeface="Calibri"/>
              <a:buNone/>
            </a:pPr>
            <a:endParaRPr sz="1800" b="0" i="0" u="none" strike="noStrike" cap="none">
              <a:solidFill>
                <a:schemeClr val="dk1"/>
              </a:solidFill>
              <a:latin typeface="Calibri"/>
              <a:ea typeface="Calibri"/>
              <a:cs typeface="Calibri"/>
              <a:sym typeface="Calibri"/>
            </a:endParaRPr>
          </a:p>
          <a:p>
            <a:pPr marL="0" marR="0" lvl="0" indent="-28575" algn="l" rtl="0">
              <a:lnSpc>
                <a:spcPct val="100000"/>
              </a:lnSpc>
              <a:spcBef>
                <a:spcPts val="0"/>
              </a:spcBef>
              <a:spcAft>
                <a:spcPts val="0"/>
              </a:spcAft>
              <a:buClr>
                <a:schemeClr val="dk1"/>
              </a:buClr>
              <a:buSzPts val="450"/>
              <a:buFont typeface="Calibri"/>
              <a:buNone/>
            </a:pPr>
            <a:endParaRPr sz="1800" b="0" i="0" u="none" strike="noStrike" cap="none">
              <a:solidFill>
                <a:schemeClr val="dk1"/>
              </a:solidFill>
              <a:latin typeface="Calibri"/>
              <a:ea typeface="Calibri"/>
              <a:cs typeface="Calibri"/>
              <a:sym typeface="Calibri"/>
            </a:endParaRPr>
          </a:p>
          <a:p>
            <a:pPr marL="0" marR="0" lvl="0" indent="-114299" algn="l" rtl="0">
              <a:lnSpc>
                <a:spcPct val="100000"/>
              </a:lnSpc>
              <a:spcBef>
                <a:spcPts val="0"/>
              </a:spcBef>
              <a:spcAft>
                <a:spcPts val="0"/>
              </a:spcAft>
              <a:buClr>
                <a:srgbClr val="000000"/>
              </a:buClr>
              <a:buSzPts val="1800"/>
              <a:buFont typeface="Calibri"/>
              <a:buNone/>
            </a:pPr>
            <a:endParaRPr sz="1400" b="0" i="0" u="none" strike="noStrike" cap="none">
              <a:solidFill>
                <a:srgbClr val="000000"/>
              </a:solidFill>
              <a:latin typeface="Arial"/>
              <a:ea typeface="Arial"/>
              <a:cs typeface="Arial"/>
              <a:sym typeface="Arial"/>
            </a:endParaRPr>
          </a:p>
          <a:p>
            <a:pPr marL="0" marR="0" lvl="0" indent="-11430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a:p>
            <a:pPr marL="285750" marR="0" lvl="0" indent="-40005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a:p>
            <a:pPr marL="285750" marR="0" lvl="0" indent="-40005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a:p>
            <a:pPr marL="0" marR="0" lvl="0" indent="-11430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a:p>
            <a:pPr marL="0" marR="0" lvl="0" indent="-11430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a:p>
            <a:pPr marL="0" marR="0" lvl="0" indent="-11430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pic>
        <p:nvPicPr>
          <p:cNvPr id="257" name="Shape 257" descr="spacestaitonillustration.jpg"/>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511672" y="3564115"/>
            <a:ext cx="3270767" cy="1914930"/>
          </a:xfrm>
          <a:prstGeom prst="rect">
            <a:avLst/>
          </a:prstGeom>
          <a:noFill/>
          <a:ln>
            <a:noFill/>
          </a:ln>
        </p:spPr>
      </p:pic>
      <p:pic>
        <p:nvPicPr>
          <p:cNvPr id="258" name="Shape 258" descr="mind-map-EN-500.jpg"/>
          <p:cNvPicPr preferRelativeResize="0"/>
          <p:nvPr/>
        </p:nvPicPr>
        <p:blipFill rotWithShape="1">
          <a:blip r:embed="rId4">
            <a:alphaModFix/>
          </a:blip>
          <a:srcRect/>
          <a:stretch/>
        </p:blipFill>
        <p:spPr>
          <a:xfrm>
            <a:off x="6316132" y="2459567"/>
            <a:ext cx="4778990" cy="3364604"/>
          </a:xfrm>
          <a:prstGeom prst="rect">
            <a:avLst/>
          </a:prstGeom>
          <a:noFill/>
          <a:ln>
            <a:noFill/>
          </a:ln>
          <a:effectLst>
            <a:outerShdw blurRad="123825" dist="88900" dir="2700000" algn="tl" rotWithShape="0">
              <a:srgbClr val="000000">
                <a:alpha val="42745"/>
              </a:srgbClr>
            </a:outerShdw>
          </a:effectLst>
        </p:spPr>
      </p:pic>
      <p:sp>
        <p:nvSpPr>
          <p:cNvPr id="259" name="Shape 259"/>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Shape 265"/>
          <p:cNvSpPr txBox="1">
            <a:spLocks noGrp="1"/>
          </p:cNvSpPr>
          <p:nvPr>
            <p:ph type="body" idx="1"/>
          </p:nvPr>
        </p:nvSpPr>
        <p:spPr>
          <a:xfrm>
            <a:off x="1409625" y="2222925"/>
            <a:ext cx="10084800" cy="3754500"/>
          </a:xfrm>
          <a:prstGeom prst="rect">
            <a:avLst/>
          </a:prstGeom>
          <a:noFill/>
          <a:ln>
            <a:noFill/>
          </a:ln>
        </p:spPr>
        <p:txBody>
          <a:bodyPr wrap="square" lIns="91425" tIns="91425" rIns="91425" bIns="91425" anchor="t" anchorCtr="0">
            <a:noAutofit/>
          </a:bodyPr>
          <a:lstStyle/>
          <a:p>
            <a:pPr marL="0" marR="0" lvl="0" indent="-152400" algn="l" rtl="0">
              <a:lnSpc>
                <a:spcPct val="90000"/>
              </a:lnSpc>
              <a:spcBef>
                <a:spcPts val="0"/>
              </a:spcBef>
              <a:spcAft>
                <a:spcPts val="0"/>
              </a:spcAft>
              <a:buClr>
                <a:schemeClr val="dk1"/>
              </a:buClr>
              <a:buSzPts val="2400"/>
              <a:buFont typeface="Arial"/>
              <a:buNone/>
            </a:pPr>
            <a:r>
              <a:rPr lang="en-US" sz="2400" b="1" i="0" u="none" strike="noStrike" cap="none">
                <a:solidFill>
                  <a:schemeClr val="dk1"/>
                </a:solidFill>
                <a:latin typeface="Calibri"/>
                <a:ea typeface="Calibri"/>
                <a:cs typeface="Calibri"/>
                <a:sym typeface="Calibri"/>
              </a:rPr>
              <a:t>Draw and explain your invention!</a:t>
            </a:r>
          </a:p>
          <a:p>
            <a:pPr marL="0" marR="0" lvl="0" indent="-177800" algn="l" rtl="0">
              <a:lnSpc>
                <a:spcPct val="90000"/>
              </a:lnSpc>
              <a:spcBef>
                <a:spcPts val="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50800" marR="0" lvl="0" indent="-127000" algn="l" rtl="0">
              <a:lnSpc>
                <a:spcPct val="90000"/>
              </a:lnSpc>
              <a:spcBef>
                <a:spcPts val="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	What does it do?</a:t>
            </a:r>
          </a:p>
          <a:p>
            <a:pPr marL="50800" marR="0" lvl="0" indent="-127000" algn="l" rtl="0">
              <a:lnSpc>
                <a:spcPct val="90000"/>
              </a:lnSpc>
              <a:spcBef>
                <a:spcPts val="0"/>
              </a:spcBef>
              <a:spcAft>
                <a:spcPts val="0"/>
              </a:spcAft>
              <a:buClr>
                <a:schemeClr val="dk1"/>
              </a:buClr>
              <a:buSzPts val="2000"/>
              <a:buFont typeface="Arial"/>
              <a:buNone/>
            </a:pPr>
            <a:endParaRPr sz="2000" b="0" i="0" u="none" strike="noStrike" cap="none">
              <a:solidFill>
                <a:schemeClr val="dk1"/>
              </a:solidFill>
              <a:latin typeface="Calibri"/>
              <a:ea typeface="Calibri"/>
              <a:cs typeface="Calibri"/>
              <a:sym typeface="Calibri"/>
            </a:endParaRPr>
          </a:p>
          <a:p>
            <a:pPr marL="50800" marR="0" lvl="0" indent="-127000" algn="l" rtl="0">
              <a:lnSpc>
                <a:spcPct val="90000"/>
              </a:lnSpc>
              <a:spcBef>
                <a:spcPts val="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	How would it help an astronaut?</a:t>
            </a:r>
          </a:p>
          <a:p>
            <a:pPr marL="457200" marR="0" lvl="0" indent="-406400" algn="l" rtl="0">
              <a:lnSpc>
                <a:spcPct val="90000"/>
              </a:lnSpc>
              <a:spcBef>
                <a:spcPts val="0"/>
              </a:spcBef>
              <a:spcAft>
                <a:spcPts val="0"/>
              </a:spcAft>
              <a:buClr>
                <a:schemeClr val="dk1"/>
              </a:buClr>
              <a:buSzPts val="2000"/>
              <a:buFont typeface="Arial"/>
              <a:buNone/>
            </a:pPr>
            <a:endParaRPr sz="2000" b="0" i="0" u="none" strike="noStrike" cap="none">
              <a:solidFill>
                <a:schemeClr val="dk1"/>
              </a:solidFill>
              <a:latin typeface="Calibri"/>
              <a:ea typeface="Calibri"/>
              <a:cs typeface="Calibri"/>
              <a:sym typeface="Calibri"/>
            </a:endParaRPr>
          </a:p>
          <a:p>
            <a:pPr marL="50800" marR="0" lvl="0" indent="-127000" algn="l" rtl="0">
              <a:lnSpc>
                <a:spcPct val="90000"/>
              </a:lnSpc>
              <a:spcBef>
                <a:spcPts val="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	What is it made of?</a:t>
            </a:r>
          </a:p>
          <a:p>
            <a:pPr marL="457200" marR="0" lvl="0" indent="-406400" algn="l" rtl="0">
              <a:lnSpc>
                <a:spcPct val="90000"/>
              </a:lnSpc>
              <a:spcBef>
                <a:spcPts val="0"/>
              </a:spcBef>
              <a:spcAft>
                <a:spcPts val="0"/>
              </a:spcAft>
              <a:buClr>
                <a:schemeClr val="dk1"/>
              </a:buClr>
              <a:buSzPts val="2000"/>
              <a:buFont typeface="Arial"/>
              <a:buNone/>
            </a:pPr>
            <a:endParaRPr sz="2000" b="0" i="0" u="none" strike="noStrike" cap="none">
              <a:solidFill>
                <a:schemeClr val="dk1"/>
              </a:solidFill>
              <a:latin typeface="Calibri"/>
              <a:ea typeface="Calibri"/>
              <a:cs typeface="Calibri"/>
              <a:sym typeface="Calibri"/>
            </a:endParaRPr>
          </a:p>
          <a:p>
            <a:pPr marL="50800" marR="0" lvl="0" indent="-127000" algn="l" rtl="0">
              <a:lnSpc>
                <a:spcPct val="90000"/>
              </a:lnSpc>
              <a:spcBef>
                <a:spcPts val="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	Where would it be used?</a:t>
            </a:r>
          </a:p>
        </p:txBody>
      </p:sp>
      <p:pic>
        <p:nvPicPr>
          <p:cNvPr id="266" name="Shape 266" descr="Drawing-Sheet.jpg"/>
          <p:cNvPicPr preferRelativeResize="0"/>
          <p:nvPr/>
        </p:nvPicPr>
        <p:blipFill rotWithShape="1">
          <a:blip r:embed="rId3">
            <a:alphaModFix/>
          </a:blip>
          <a:srcRect/>
          <a:stretch/>
        </p:blipFill>
        <p:spPr>
          <a:xfrm>
            <a:off x="5997061" y="2375325"/>
            <a:ext cx="5009606" cy="3539885"/>
          </a:xfrm>
          <a:prstGeom prst="rect">
            <a:avLst/>
          </a:prstGeom>
          <a:noFill/>
          <a:ln>
            <a:noFill/>
          </a:ln>
          <a:effectLst>
            <a:outerShdw blurRad="152400" dist="139700" dir="2700000" algn="tl" rotWithShape="0">
              <a:srgbClr val="000000">
                <a:alpha val="42745"/>
              </a:srgbClr>
            </a:outerShdw>
          </a:effectLst>
        </p:spPr>
      </p:pic>
      <p:sp>
        <p:nvSpPr>
          <p:cNvPr id="267" name="Shape 267"/>
          <p:cNvSpPr/>
          <p:nvPr/>
        </p:nvSpPr>
        <p:spPr>
          <a:xfrm>
            <a:off x="1445678" y="3158353"/>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68" name="Shape 268"/>
          <p:cNvSpPr/>
          <p:nvPr/>
        </p:nvSpPr>
        <p:spPr>
          <a:xfrm>
            <a:off x="1445678" y="3767953"/>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69" name="Shape 269"/>
          <p:cNvSpPr/>
          <p:nvPr/>
        </p:nvSpPr>
        <p:spPr>
          <a:xfrm>
            <a:off x="1445678" y="4394486"/>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70" name="Shape 270"/>
          <p:cNvSpPr/>
          <p:nvPr/>
        </p:nvSpPr>
        <p:spPr>
          <a:xfrm>
            <a:off x="1445678" y="5012552"/>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71" name="Shape 271"/>
          <p:cNvSpPr txBox="1">
            <a:spLocks noGrp="1"/>
          </p:cNvSpPr>
          <p:nvPr>
            <p:ph type="title"/>
          </p:nvPr>
        </p:nvSpPr>
        <p:spPr>
          <a:xfrm>
            <a:off x="838200" y="339724"/>
            <a:ext cx="10515600" cy="1006475"/>
          </a:xfrm>
          <a:prstGeom prst="rect">
            <a:avLst/>
          </a:prstGeom>
          <a:noFill/>
          <a:ln>
            <a:noFill/>
          </a:ln>
        </p:spPr>
        <p:txBody>
          <a:bodyPr wrap="square" lIns="91425" tIns="45700" rIns="91425" bIns="45700" anchor="ctr" anchorCtr="0">
            <a:noAutofit/>
          </a:bodyPr>
          <a:lstStyle/>
          <a:p>
            <a:pPr marL="0" marR="0" lvl="0" indent="-63500" algn="l" rtl="0">
              <a:lnSpc>
                <a:spcPct val="90000"/>
              </a:lnSpc>
              <a:spcBef>
                <a:spcPts val="0"/>
              </a:spcBef>
              <a:spcAft>
                <a:spcPts val="0"/>
              </a:spcAft>
              <a:buClr>
                <a:schemeClr val="dk1"/>
              </a:buClr>
              <a:buSzPts val="1000"/>
              <a:buFont typeface="Calibri"/>
              <a:buNone/>
            </a:pPr>
            <a:r>
              <a:rPr lang="en-US" sz="4000" b="0" i="0" u="none" strike="noStrike" cap="none">
                <a:solidFill>
                  <a:schemeClr val="dk1"/>
                </a:solidFill>
                <a:latin typeface="Calibri"/>
                <a:ea typeface="Calibri"/>
                <a:cs typeface="Calibri"/>
                <a:sym typeface="Calibri"/>
              </a:rPr>
              <a:t>Start your imagination – get drawing!</a:t>
            </a:r>
          </a:p>
        </p:txBody>
      </p:sp>
      <p:sp>
        <p:nvSpPr>
          <p:cNvPr id="272" name="Shape 272"/>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13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p:nvPr/>
        </p:nvSpPr>
        <p:spPr>
          <a:xfrm>
            <a:off x="6612992" y="5147738"/>
            <a:ext cx="4664609" cy="609600"/>
          </a:xfrm>
          <a:prstGeom prst="rect">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79" name="Shape 279"/>
          <p:cNvSpPr/>
          <p:nvPr/>
        </p:nvSpPr>
        <p:spPr>
          <a:xfrm>
            <a:off x="6002868" y="4648203"/>
            <a:ext cx="4868333" cy="609600"/>
          </a:xfrm>
          <a:prstGeom prst="rect">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80" name="Shape 280"/>
          <p:cNvSpPr txBox="1">
            <a:spLocks noGrp="1"/>
          </p:cNvSpPr>
          <p:nvPr>
            <p:ph type="body" idx="1"/>
          </p:nvPr>
        </p:nvSpPr>
        <p:spPr>
          <a:xfrm>
            <a:off x="1086367" y="2021669"/>
            <a:ext cx="4527034" cy="2550331"/>
          </a:xfrm>
          <a:prstGeom prst="rect">
            <a:avLst/>
          </a:prstGeom>
          <a:noFill/>
          <a:ln>
            <a:noFill/>
          </a:ln>
        </p:spPr>
        <p:txBody>
          <a:bodyPr wrap="square" lIns="91425" tIns="91425" rIns="91425" bIns="91425" anchor="t" anchorCtr="0">
            <a:noAutofit/>
          </a:bodyPr>
          <a:lstStyle/>
          <a:p>
            <a:pPr marL="12700" marR="0" lvl="0" indent="-152400" algn="l" rtl="0">
              <a:lnSpc>
                <a:spcPct val="110000"/>
              </a:lnSpc>
              <a:spcBef>
                <a:spcPts val="0"/>
              </a:spcBef>
              <a:spcAft>
                <a:spcPts val="0"/>
              </a:spcAft>
              <a:buClr>
                <a:schemeClr val="dk1"/>
              </a:buClr>
              <a:buSzPts val="2400"/>
              <a:buFont typeface="Arial"/>
              <a:buNone/>
            </a:pPr>
            <a:r>
              <a:rPr lang="en-US" sz="2400" b="0" i="0" u="none" strike="noStrike" cap="none">
                <a:solidFill>
                  <a:schemeClr val="dk1"/>
                </a:solidFill>
                <a:latin typeface="Calibri"/>
                <a:ea typeface="Calibri"/>
                <a:cs typeface="Calibri"/>
                <a:sym typeface="Calibri"/>
              </a:rPr>
              <a:t>Now that you have draw</a:t>
            </a:r>
            <a:r>
              <a:rPr lang="en-US" sz="2400" b="0" i="0" u="none" strike="noStrike" cap="none">
                <a:solidFill>
                  <a:srgbClr val="000000"/>
                </a:solidFill>
                <a:latin typeface="Calibri"/>
                <a:ea typeface="Calibri"/>
                <a:cs typeface="Calibri"/>
                <a:sym typeface="Calibri"/>
              </a:rPr>
              <a:t>n your invention, what do you think of it?</a:t>
            </a:r>
          </a:p>
          <a:p>
            <a:pPr marL="12700" marR="0" lvl="0" indent="-152400" algn="l" rtl="0">
              <a:lnSpc>
                <a:spcPct val="110000"/>
              </a:lnSpc>
              <a:spcBef>
                <a:spcPts val="0"/>
              </a:spcBef>
              <a:spcAft>
                <a:spcPts val="0"/>
              </a:spcAft>
              <a:buClr>
                <a:srgbClr val="000000"/>
              </a:buClr>
              <a:buSzPts val="2400"/>
              <a:buFont typeface="Arial"/>
              <a:buNone/>
            </a:pPr>
            <a:endParaRPr sz="2400" b="0" i="0" u="none" strike="noStrike" cap="none">
              <a:solidFill>
                <a:srgbClr val="000000"/>
              </a:solidFill>
              <a:latin typeface="Calibri"/>
              <a:ea typeface="Calibri"/>
              <a:cs typeface="Calibri"/>
              <a:sym typeface="Calibri"/>
            </a:endParaRPr>
          </a:p>
          <a:p>
            <a:pPr marL="12700" marR="0" lvl="0" indent="-152400" algn="l" rtl="0">
              <a:lnSpc>
                <a:spcPct val="110000"/>
              </a:lnSpc>
              <a:spcBef>
                <a:spcPts val="0"/>
              </a:spcBef>
              <a:spcAft>
                <a:spcPts val="0"/>
              </a:spcAft>
              <a:buClr>
                <a:srgbClr val="000000"/>
              </a:buClr>
              <a:buSzPts val="2400"/>
              <a:buFont typeface="Arial"/>
              <a:buNone/>
            </a:pPr>
            <a:r>
              <a:rPr lang="en-US" sz="2400" b="0" i="0" u="none" strike="noStrike" cap="none">
                <a:solidFill>
                  <a:srgbClr val="000000"/>
                </a:solidFill>
                <a:latin typeface="Calibri"/>
                <a:ea typeface="Calibri"/>
                <a:cs typeface="Calibri"/>
                <a:sym typeface="Calibri"/>
              </a:rPr>
              <a:t>What’s the best part? Is there anything you want to change?</a:t>
            </a:r>
          </a:p>
        </p:txBody>
      </p:sp>
      <p:pic>
        <p:nvPicPr>
          <p:cNvPr id="281" name="Shape 28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193088" y="1798819"/>
            <a:ext cx="4556662" cy="2532904"/>
          </a:xfrm>
          <a:prstGeom prst="rect">
            <a:avLst/>
          </a:prstGeom>
          <a:noFill/>
          <a:ln>
            <a:noFill/>
          </a:ln>
        </p:spPr>
      </p:pic>
      <p:sp>
        <p:nvSpPr>
          <p:cNvPr id="282" name="Shape 282"/>
          <p:cNvSpPr txBox="1"/>
          <p:nvPr/>
        </p:nvSpPr>
        <p:spPr>
          <a:xfrm>
            <a:off x="1086366" y="4454479"/>
            <a:ext cx="4527035" cy="1796797"/>
          </a:xfrm>
          <a:prstGeom prst="rect">
            <a:avLst/>
          </a:prstGeom>
          <a:noFill/>
          <a:ln>
            <a:noFill/>
          </a:ln>
        </p:spPr>
        <p:txBody>
          <a:bodyPr wrap="square" lIns="91425" tIns="91425" rIns="91425" bIns="91425" anchor="t" anchorCtr="0">
            <a:noAutofit/>
          </a:bodyPr>
          <a:lstStyle/>
          <a:p>
            <a:pPr marL="12700" marR="0" lvl="0" indent="-152400" algn="l" rtl="0">
              <a:lnSpc>
                <a:spcPct val="110000"/>
              </a:lnSpc>
              <a:spcBef>
                <a:spcPts val="0"/>
              </a:spcBef>
              <a:spcAft>
                <a:spcPts val="0"/>
              </a:spcAft>
              <a:buClr>
                <a:srgbClr val="000000"/>
              </a:buClr>
              <a:buSzPts val="2400"/>
              <a:buFont typeface="Arial"/>
              <a:buNone/>
            </a:pPr>
            <a:r>
              <a:rPr lang="en-US" sz="2400" b="0" i="0" u="none" strike="noStrike" cap="none">
                <a:solidFill>
                  <a:srgbClr val="000000"/>
                </a:solidFill>
                <a:latin typeface="Calibri"/>
                <a:ea typeface="Calibri"/>
                <a:cs typeface="Calibri"/>
                <a:sym typeface="Calibri"/>
              </a:rPr>
              <a:t>Can you imagine David or a crew member using it? What do you think they would say about it?</a:t>
            </a:r>
          </a:p>
        </p:txBody>
      </p:sp>
      <p:sp>
        <p:nvSpPr>
          <p:cNvPr id="283" name="Shape 283"/>
          <p:cNvSpPr txBox="1"/>
          <p:nvPr/>
        </p:nvSpPr>
        <p:spPr>
          <a:xfrm>
            <a:off x="6214545" y="4653953"/>
            <a:ext cx="4580457" cy="688514"/>
          </a:xfrm>
          <a:prstGeom prst="rect">
            <a:avLst/>
          </a:prstGeom>
          <a:noFill/>
          <a:ln>
            <a:noFill/>
          </a:ln>
        </p:spPr>
        <p:txBody>
          <a:bodyPr wrap="square" lIns="91425" tIns="91425" rIns="91425" bIns="91425" anchor="t" anchorCtr="0">
            <a:noAutofit/>
          </a:bodyPr>
          <a:lstStyle/>
          <a:p>
            <a:pPr marL="12700" marR="0" lvl="0" indent="-127000" algn="l" rtl="0">
              <a:lnSpc>
                <a:spcPct val="110000"/>
              </a:lnSpc>
              <a:spcBef>
                <a:spcPts val="0"/>
              </a:spcBef>
              <a:spcAft>
                <a:spcPts val="0"/>
              </a:spcAft>
              <a:buClr>
                <a:schemeClr val="dk1"/>
              </a:buClr>
              <a:buSzPts val="2000"/>
              <a:buFont typeface="Arial"/>
              <a:buNone/>
            </a:pPr>
            <a:r>
              <a:rPr lang="en-US" sz="2000" b="1" i="0" u="none" strike="noStrike" cap="none">
                <a:solidFill>
                  <a:schemeClr val="dk1"/>
                </a:solidFill>
                <a:latin typeface="Calibri"/>
                <a:ea typeface="Calibri"/>
                <a:cs typeface="Calibri"/>
                <a:sym typeface="Calibri"/>
              </a:rPr>
              <a:t>Can you think of more invention ideas? </a:t>
            </a:r>
          </a:p>
        </p:txBody>
      </p:sp>
      <p:sp>
        <p:nvSpPr>
          <p:cNvPr id="284" name="Shape 284"/>
          <p:cNvSpPr txBox="1"/>
          <p:nvPr/>
        </p:nvSpPr>
        <p:spPr>
          <a:xfrm>
            <a:off x="6849537" y="5139271"/>
            <a:ext cx="4495800" cy="688514"/>
          </a:xfrm>
          <a:prstGeom prst="rect">
            <a:avLst/>
          </a:prstGeom>
          <a:noFill/>
          <a:ln>
            <a:noFill/>
          </a:ln>
        </p:spPr>
        <p:txBody>
          <a:bodyPr wrap="square" lIns="91425" tIns="91425" rIns="91425" bIns="91425" anchor="t" anchorCtr="0">
            <a:noAutofit/>
          </a:bodyPr>
          <a:lstStyle/>
          <a:p>
            <a:pPr marL="12700" marR="0" lvl="0" indent="-127000" algn="l" rtl="0">
              <a:lnSpc>
                <a:spcPct val="110000"/>
              </a:lnSpc>
              <a:spcBef>
                <a:spcPts val="0"/>
              </a:spcBef>
              <a:spcAft>
                <a:spcPts val="0"/>
              </a:spcAft>
              <a:buClr>
                <a:schemeClr val="dk1"/>
              </a:buClr>
              <a:buSzPts val="2000"/>
              <a:buFont typeface="Arial"/>
              <a:buNone/>
            </a:pPr>
            <a:r>
              <a:rPr lang="en-US" sz="2000" b="1" i="0" u="none" strike="noStrike" cap="none">
                <a:solidFill>
                  <a:schemeClr val="dk1"/>
                </a:solidFill>
                <a:latin typeface="Calibri"/>
                <a:ea typeface="Calibri"/>
                <a:cs typeface="Calibri"/>
                <a:sym typeface="Calibri"/>
              </a:rPr>
              <a:t>Would you like to draw another one?</a:t>
            </a:r>
          </a:p>
        </p:txBody>
      </p:sp>
      <p:sp>
        <p:nvSpPr>
          <p:cNvPr id="285" name="Shape 285"/>
          <p:cNvSpPr/>
          <p:nvPr/>
        </p:nvSpPr>
        <p:spPr>
          <a:xfrm>
            <a:off x="819666" y="2260886"/>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86" name="Shape 286"/>
          <p:cNvSpPr/>
          <p:nvPr/>
        </p:nvSpPr>
        <p:spPr>
          <a:xfrm>
            <a:off x="819666" y="3463153"/>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87" name="Shape 287"/>
          <p:cNvSpPr/>
          <p:nvPr/>
        </p:nvSpPr>
        <p:spPr>
          <a:xfrm>
            <a:off x="819666" y="4690820"/>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88" name="Shape 288"/>
          <p:cNvSpPr txBox="1">
            <a:spLocks noGrp="1"/>
          </p:cNvSpPr>
          <p:nvPr>
            <p:ph type="title"/>
          </p:nvPr>
        </p:nvSpPr>
        <p:spPr>
          <a:xfrm>
            <a:off x="838200" y="339724"/>
            <a:ext cx="10515600" cy="1006475"/>
          </a:xfrm>
          <a:prstGeom prst="rect">
            <a:avLst/>
          </a:prstGeom>
          <a:noFill/>
          <a:ln>
            <a:noFill/>
          </a:ln>
        </p:spPr>
        <p:txBody>
          <a:bodyPr wrap="square" lIns="91425" tIns="45700" rIns="91425" bIns="45700" anchor="ctr" anchorCtr="0">
            <a:noAutofit/>
          </a:bodyPr>
          <a:lstStyle/>
          <a:p>
            <a:pPr marL="0" marR="0" lvl="0" indent="-63500" algn="l" rtl="0">
              <a:lnSpc>
                <a:spcPct val="90000"/>
              </a:lnSpc>
              <a:spcBef>
                <a:spcPts val="0"/>
              </a:spcBef>
              <a:spcAft>
                <a:spcPts val="0"/>
              </a:spcAft>
              <a:buClr>
                <a:schemeClr val="dk1"/>
              </a:buClr>
              <a:buSzPts val="1000"/>
              <a:buFont typeface="Calibri"/>
              <a:buNone/>
            </a:pPr>
            <a:r>
              <a:rPr lang="en-US" sz="4000" b="0" i="0" u="none" strike="noStrike" cap="none">
                <a:solidFill>
                  <a:schemeClr val="dk1"/>
                </a:solidFill>
                <a:latin typeface="Calibri"/>
                <a:ea typeface="Calibri"/>
                <a:cs typeface="Calibri"/>
                <a:sym typeface="Calibri"/>
              </a:rPr>
              <a:t>What do you think?</a:t>
            </a:r>
          </a:p>
        </p:txBody>
      </p:sp>
      <p:sp>
        <p:nvSpPr>
          <p:cNvPr id="289" name="Shape 289"/>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14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p:nvPr/>
        </p:nvSpPr>
        <p:spPr>
          <a:xfrm>
            <a:off x="2302934" y="3264071"/>
            <a:ext cx="4106332" cy="828359"/>
          </a:xfrm>
          <a:prstGeom prst="rect">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96" name="Shape 296"/>
          <p:cNvSpPr/>
          <p:nvPr/>
        </p:nvSpPr>
        <p:spPr>
          <a:xfrm>
            <a:off x="2006600" y="2657149"/>
            <a:ext cx="4478865" cy="736239"/>
          </a:xfrm>
          <a:prstGeom prst="rect">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97" name="Shape 297"/>
          <p:cNvSpPr txBox="1"/>
          <p:nvPr/>
        </p:nvSpPr>
        <p:spPr>
          <a:xfrm>
            <a:off x="2260599" y="2757366"/>
            <a:ext cx="2933760" cy="568987"/>
          </a:xfrm>
          <a:prstGeom prst="rect">
            <a:avLst/>
          </a:prstGeom>
          <a:noFill/>
          <a:ln>
            <a:noFill/>
          </a:ln>
        </p:spPr>
        <p:txBody>
          <a:bodyPr wrap="square" lIns="91425" tIns="91425" rIns="91425" bIns="91425" anchor="t" anchorCtr="0">
            <a:noAutofit/>
          </a:bodyPr>
          <a:lstStyle/>
          <a:p>
            <a:pPr marL="12700" marR="0" lvl="0" indent="-127000" algn="l" rtl="0">
              <a:lnSpc>
                <a:spcPct val="110000"/>
              </a:lnSpc>
              <a:spcBef>
                <a:spcPts val="0"/>
              </a:spcBef>
              <a:spcAft>
                <a:spcPts val="0"/>
              </a:spcAft>
              <a:buClr>
                <a:schemeClr val="dk1"/>
              </a:buClr>
              <a:buSzPts val="2000"/>
              <a:buFont typeface="Arial"/>
              <a:buNone/>
            </a:pPr>
            <a:r>
              <a:rPr lang="en-US" sz="2000" b="1" i="0" u="none" strike="noStrike" cap="none">
                <a:solidFill>
                  <a:schemeClr val="dk1"/>
                </a:solidFill>
                <a:latin typeface="Calibri"/>
                <a:ea typeface="Calibri"/>
                <a:cs typeface="Calibri"/>
                <a:sym typeface="Calibri"/>
              </a:rPr>
              <a:t>Keep an eye on…</a:t>
            </a:r>
          </a:p>
        </p:txBody>
      </p:sp>
      <p:pic>
        <p:nvPicPr>
          <p:cNvPr id="298" name="Shape 298"/>
          <p:cNvPicPr preferRelativeResize="0"/>
          <p:nvPr/>
        </p:nvPicPr>
        <p:blipFill rotWithShape="1">
          <a:blip r:embed="rId3">
            <a:alphaModFix/>
          </a:blip>
          <a:srcRect/>
          <a:stretch/>
        </p:blipFill>
        <p:spPr>
          <a:xfrm>
            <a:off x="6019309" y="542874"/>
            <a:ext cx="4045028" cy="5589042"/>
          </a:xfrm>
          <a:prstGeom prst="rect">
            <a:avLst/>
          </a:prstGeom>
          <a:noFill/>
          <a:ln>
            <a:noFill/>
          </a:ln>
          <a:effectLst>
            <a:outerShdw blurRad="50800" dist="38100" dir="2700000" algn="tl" rotWithShape="0">
              <a:srgbClr val="000000">
                <a:alpha val="40000"/>
              </a:srgbClr>
            </a:outerShdw>
          </a:effectLst>
        </p:spPr>
      </p:pic>
      <p:sp>
        <p:nvSpPr>
          <p:cNvPr id="299" name="Shape 299"/>
          <p:cNvSpPr txBox="1">
            <a:spLocks noGrp="1"/>
          </p:cNvSpPr>
          <p:nvPr>
            <p:ph type="body" idx="1"/>
          </p:nvPr>
        </p:nvSpPr>
        <p:spPr>
          <a:xfrm>
            <a:off x="2421467" y="3264072"/>
            <a:ext cx="3233774" cy="718716"/>
          </a:xfrm>
          <a:prstGeom prst="rect">
            <a:avLst/>
          </a:prstGeom>
          <a:noFill/>
          <a:ln>
            <a:noFill/>
          </a:ln>
        </p:spPr>
        <p:txBody>
          <a:bodyPr wrap="square" lIns="91425" tIns="91425" rIns="91425" bIns="91425" anchor="t" anchorCtr="0">
            <a:noAutofit/>
          </a:bodyPr>
          <a:lstStyle/>
          <a:p>
            <a:pPr marL="50800" marR="0" lvl="0" indent="-203200" algn="l" rtl="0">
              <a:lnSpc>
                <a:spcPct val="90000"/>
              </a:lnSpc>
              <a:spcBef>
                <a:spcPts val="0"/>
              </a:spcBef>
              <a:spcAft>
                <a:spcPts val="0"/>
              </a:spcAft>
              <a:buClr>
                <a:schemeClr val="dk1"/>
              </a:buClr>
              <a:buSzPts val="3200"/>
              <a:buFont typeface="Arial"/>
              <a:buNone/>
            </a:pPr>
            <a:r>
              <a:rPr lang="en-US" sz="3200" b="0" i="1" u="none" strike="noStrike" cap="none">
                <a:solidFill>
                  <a:schemeClr val="dk1"/>
                </a:solidFill>
                <a:latin typeface="Calibri"/>
                <a:ea typeface="Calibri"/>
                <a:cs typeface="Calibri"/>
                <a:sym typeface="Calibri"/>
              </a:rPr>
              <a:t>littleinventors.org</a:t>
            </a:r>
          </a:p>
          <a:p>
            <a:pPr marL="0" marR="0" lvl="0" indent="-177800" algn="l" rtl="0">
              <a:lnSpc>
                <a:spcPct val="90000"/>
              </a:lnSpc>
              <a:spcBef>
                <a:spcPts val="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sp>
        <p:nvSpPr>
          <p:cNvPr id="300" name="Shape 300"/>
          <p:cNvSpPr txBox="1"/>
          <p:nvPr/>
        </p:nvSpPr>
        <p:spPr>
          <a:xfrm>
            <a:off x="838200" y="339724"/>
            <a:ext cx="10515600" cy="1006475"/>
          </a:xfrm>
          <a:prstGeom prst="rect">
            <a:avLst/>
          </a:prstGeom>
          <a:noFill/>
          <a:ln>
            <a:noFill/>
          </a:ln>
        </p:spPr>
        <p:txBody>
          <a:bodyPr wrap="square" lIns="91425" tIns="45700" rIns="91425" bIns="45700" anchor="ctr" anchorCtr="0">
            <a:noAutofit/>
          </a:bodyPr>
          <a:lstStyle/>
          <a:p>
            <a:pPr marL="0" marR="0" lvl="0" indent="-63500" algn="l" rtl="0">
              <a:lnSpc>
                <a:spcPct val="90000"/>
              </a:lnSpc>
              <a:spcBef>
                <a:spcPts val="0"/>
              </a:spcBef>
              <a:spcAft>
                <a:spcPts val="0"/>
              </a:spcAft>
              <a:buClr>
                <a:schemeClr val="dk1"/>
              </a:buClr>
              <a:buSzPts val="1000"/>
              <a:buFont typeface="Calibri"/>
              <a:buNone/>
            </a:pPr>
            <a:r>
              <a:rPr lang="en-US" sz="4000" b="0" i="0" u="none" strike="noStrike" cap="none">
                <a:solidFill>
                  <a:schemeClr val="dk1"/>
                </a:solidFill>
                <a:latin typeface="Calibri"/>
                <a:ea typeface="Calibri"/>
                <a:cs typeface="Calibri"/>
                <a:sym typeface="Calibri"/>
              </a:rPr>
              <a:t>Share your invention…</a:t>
            </a:r>
          </a:p>
        </p:txBody>
      </p:sp>
      <p:sp>
        <p:nvSpPr>
          <p:cNvPr id="301" name="Shape 301"/>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body" idx="1"/>
          </p:nvPr>
        </p:nvSpPr>
        <p:spPr>
          <a:xfrm>
            <a:off x="823194" y="1729317"/>
            <a:ext cx="5018805" cy="734484"/>
          </a:xfrm>
          <a:prstGeom prst="rect">
            <a:avLst/>
          </a:prstGeom>
          <a:noFill/>
          <a:ln>
            <a:noFill/>
          </a:ln>
        </p:spPr>
        <p:txBody>
          <a:bodyPr wrap="square" lIns="91425" tIns="91425" rIns="91425" bIns="91425" anchor="t" anchorCtr="0">
            <a:noAutofit/>
          </a:bodyPr>
          <a:lstStyle/>
          <a:p>
            <a:pPr marL="0" marR="0" lvl="0" indent="-152400" algn="l" rtl="0">
              <a:lnSpc>
                <a:spcPct val="110000"/>
              </a:lnSpc>
              <a:spcBef>
                <a:spcPts val="0"/>
              </a:spcBef>
              <a:spcAft>
                <a:spcPts val="0"/>
              </a:spcAft>
              <a:buClr>
                <a:schemeClr val="dk1"/>
              </a:buClr>
              <a:buSzPts val="2400"/>
              <a:buFont typeface="Arial"/>
              <a:buNone/>
            </a:pPr>
            <a:r>
              <a:rPr lang="en-US" sz="2400" b="0" i="1" u="none" strike="noStrike" cap="none">
                <a:solidFill>
                  <a:schemeClr val="dk1"/>
                </a:solidFill>
                <a:latin typeface="Calibri"/>
                <a:ea typeface="Calibri"/>
                <a:cs typeface="Calibri"/>
                <a:sym typeface="Calibri"/>
              </a:rPr>
              <a:t>Check out </a:t>
            </a:r>
            <a:r>
              <a:rPr lang="en-US" sz="2400" i="1"/>
              <a:t>the</a:t>
            </a:r>
            <a:r>
              <a:rPr lang="en-US" sz="2400" b="0" i="1" u="none" strike="noStrike" cap="none">
                <a:solidFill>
                  <a:schemeClr val="dk1"/>
                </a:solidFill>
                <a:latin typeface="Calibri"/>
                <a:ea typeface="Calibri"/>
                <a:cs typeface="Calibri"/>
                <a:sym typeface="Calibri"/>
              </a:rPr>
              <a:t> other CSA space files!</a:t>
            </a:r>
          </a:p>
        </p:txBody>
      </p:sp>
      <p:pic>
        <p:nvPicPr>
          <p:cNvPr id="308" name="Shape 308" descr="space.png"/>
          <p:cNvPicPr preferRelativeResize="0"/>
          <p:nvPr/>
        </p:nvPicPr>
        <p:blipFill rotWithShape="1">
          <a:blip r:embed="rId3">
            <a:alphaModFix/>
          </a:blip>
          <a:srcRect/>
          <a:stretch/>
        </p:blipFill>
        <p:spPr>
          <a:xfrm>
            <a:off x="5736463" y="3249077"/>
            <a:ext cx="4722761" cy="2638429"/>
          </a:xfrm>
          <a:prstGeom prst="rect">
            <a:avLst/>
          </a:prstGeom>
          <a:noFill/>
          <a:ln>
            <a:noFill/>
          </a:ln>
          <a:effectLst>
            <a:outerShdw blurRad="292100" dist="139700" dir="2700000" algn="tl" rotWithShape="0">
              <a:srgbClr val="333333">
                <a:alpha val="64705"/>
              </a:srgbClr>
            </a:outerShdw>
          </a:effectLst>
        </p:spPr>
      </p:pic>
      <p:pic>
        <p:nvPicPr>
          <p:cNvPr id="309" name="Shape 309" descr="training.png"/>
          <p:cNvPicPr preferRelativeResize="0"/>
          <p:nvPr/>
        </p:nvPicPr>
        <p:blipFill rotWithShape="1">
          <a:blip r:embed="rId4">
            <a:alphaModFix/>
          </a:blip>
          <a:srcRect/>
          <a:stretch/>
        </p:blipFill>
        <p:spPr>
          <a:xfrm>
            <a:off x="1269702" y="3054344"/>
            <a:ext cx="4560523" cy="2714402"/>
          </a:xfrm>
          <a:prstGeom prst="rect">
            <a:avLst/>
          </a:prstGeom>
          <a:noFill/>
          <a:ln>
            <a:noFill/>
          </a:ln>
          <a:effectLst>
            <a:outerShdw blurRad="292100" dist="139700" dir="2700000" algn="tl" rotWithShape="0">
              <a:srgbClr val="333333">
                <a:alpha val="64705"/>
              </a:srgbClr>
            </a:outerShdw>
          </a:effectLst>
        </p:spPr>
      </p:pic>
      <p:sp>
        <p:nvSpPr>
          <p:cNvPr id="310" name="Shape 310"/>
          <p:cNvSpPr txBox="1"/>
          <p:nvPr/>
        </p:nvSpPr>
        <p:spPr>
          <a:xfrm>
            <a:off x="1269702" y="2387585"/>
            <a:ext cx="2561168" cy="615950"/>
          </a:xfrm>
          <a:prstGeom prst="rect">
            <a:avLst/>
          </a:prstGeom>
          <a:noFill/>
          <a:ln>
            <a:noFill/>
          </a:ln>
        </p:spPr>
        <p:txBody>
          <a:bodyPr wrap="square" lIns="91425" tIns="91425" rIns="91425" bIns="91425" anchor="t" anchorCtr="0">
            <a:noAutofit/>
          </a:bodyPr>
          <a:lstStyle/>
          <a:p>
            <a:pPr marL="0" marR="0" lvl="0" indent="-127000" algn="l" rtl="0">
              <a:lnSpc>
                <a:spcPct val="110000"/>
              </a:lnSpc>
              <a:spcBef>
                <a:spcPts val="0"/>
              </a:spcBef>
              <a:spcAft>
                <a:spcPts val="0"/>
              </a:spcAft>
              <a:buClr>
                <a:schemeClr val="dk1"/>
              </a:buClr>
              <a:buSzPts val="2000"/>
              <a:buFont typeface="Arial"/>
              <a:buNone/>
            </a:pPr>
            <a:r>
              <a:rPr lang="en-US" sz="2000" b="1" i="0" u="none" strike="noStrike" cap="none">
                <a:solidFill>
                  <a:schemeClr val="dk1"/>
                </a:solidFill>
                <a:latin typeface="Calibri"/>
                <a:ea typeface="Calibri"/>
                <a:cs typeface="Calibri"/>
                <a:sym typeface="Calibri"/>
              </a:rPr>
              <a:t>Astronaut Training </a:t>
            </a:r>
          </a:p>
        </p:txBody>
      </p:sp>
      <p:sp>
        <p:nvSpPr>
          <p:cNvPr id="311" name="Shape 311"/>
          <p:cNvSpPr txBox="1"/>
          <p:nvPr/>
        </p:nvSpPr>
        <p:spPr>
          <a:xfrm>
            <a:off x="5736463" y="2396059"/>
            <a:ext cx="2442337" cy="548216"/>
          </a:xfrm>
          <a:prstGeom prst="rect">
            <a:avLst/>
          </a:prstGeom>
          <a:noFill/>
          <a:ln>
            <a:noFill/>
          </a:ln>
        </p:spPr>
        <p:txBody>
          <a:bodyPr wrap="square" lIns="91425" tIns="91425" rIns="91425" bIns="91425" anchor="t" anchorCtr="0">
            <a:noAutofit/>
          </a:bodyPr>
          <a:lstStyle/>
          <a:p>
            <a:pPr marL="0" marR="0" lvl="0" indent="-127000" algn="l" rtl="0">
              <a:lnSpc>
                <a:spcPct val="110000"/>
              </a:lnSpc>
              <a:spcBef>
                <a:spcPts val="0"/>
              </a:spcBef>
              <a:spcAft>
                <a:spcPts val="0"/>
              </a:spcAft>
              <a:buClr>
                <a:schemeClr val="dk1"/>
              </a:buClr>
              <a:buSzPts val="2000"/>
              <a:buFont typeface="Arial"/>
              <a:buNone/>
            </a:pPr>
            <a:r>
              <a:rPr lang="en-US" sz="2000" b="1" i="0" u="none" strike="noStrike" cap="none">
                <a:solidFill>
                  <a:schemeClr val="dk1"/>
                </a:solidFill>
                <a:latin typeface="Calibri"/>
                <a:ea typeface="Calibri"/>
                <a:cs typeface="Calibri"/>
                <a:sym typeface="Calibri"/>
              </a:rPr>
              <a:t>…and Space Travel</a:t>
            </a:r>
          </a:p>
        </p:txBody>
      </p:sp>
      <p:sp>
        <p:nvSpPr>
          <p:cNvPr id="312" name="Shape 312"/>
          <p:cNvSpPr txBox="1"/>
          <p:nvPr/>
        </p:nvSpPr>
        <p:spPr>
          <a:xfrm>
            <a:off x="838200" y="339724"/>
            <a:ext cx="10515600" cy="1006475"/>
          </a:xfrm>
          <a:prstGeom prst="rect">
            <a:avLst/>
          </a:prstGeom>
          <a:noFill/>
          <a:ln>
            <a:noFill/>
          </a:ln>
        </p:spPr>
        <p:txBody>
          <a:bodyPr wrap="square" lIns="91425" tIns="45700" rIns="91425" bIns="45700" anchor="ctr" anchorCtr="0">
            <a:noAutofit/>
          </a:bodyPr>
          <a:lstStyle/>
          <a:p>
            <a:pPr marL="0" marR="0" lvl="0" indent="-63500" algn="l" rtl="0">
              <a:lnSpc>
                <a:spcPct val="90000"/>
              </a:lnSpc>
              <a:spcBef>
                <a:spcPts val="0"/>
              </a:spcBef>
              <a:spcAft>
                <a:spcPts val="0"/>
              </a:spcAft>
              <a:buClr>
                <a:schemeClr val="dk1"/>
              </a:buClr>
              <a:buSzPts val="1000"/>
              <a:buFont typeface="Calibri"/>
              <a:buNone/>
            </a:pPr>
            <a:r>
              <a:rPr lang="en-US" sz="4000" b="0" i="0" u="none" strike="noStrike" cap="none">
                <a:solidFill>
                  <a:schemeClr val="dk1"/>
                </a:solidFill>
                <a:latin typeface="Calibri"/>
                <a:ea typeface="Calibri"/>
                <a:cs typeface="Calibri"/>
                <a:sym typeface="Calibri"/>
              </a:rPr>
              <a:t>Want to expand your horizon?</a:t>
            </a:r>
          </a:p>
        </p:txBody>
      </p:sp>
      <p:sp>
        <p:nvSpPr>
          <p:cNvPr id="313" name="Shape 313"/>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16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Shape 318"/>
          <p:cNvSpPr txBox="1">
            <a:spLocks noGrp="1"/>
          </p:cNvSpPr>
          <p:nvPr>
            <p:ph type="body" idx="1"/>
          </p:nvPr>
        </p:nvSpPr>
        <p:spPr>
          <a:xfrm>
            <a:off x="1769533" y="2201333"/>
            <a:ext cx="8949266" cy="4140199"/>
          </a:xfrm>
          <a:prstGeom prst="rect">
            <a:avLst/>
          </a:prstGeom>
          <a:noFill/>
          <a:ln>
            <a:noFill/>
          </a:ln>
        </p:spPr>
        <p:txBody>
          <a:bodyPr wrap="square" lIns="91425" tIns="91425" rIns="91425" bIns="91425" anchor="t" anchorCtr="0">
            <a:noAutofit/>
          </a:bodyPr>
          <a:lstStyle/>
          <a:p>
            <a:pPr marL="0" marR="0" lvl="0" indent="-88900" algn="l" rtl="0">
              <a:lnSpc>
                <a:spcPct val="90000"/>
              </a:lnSpc>
              <a:spcBef>
                <a:spcPts val="0"/>
              </a:spcBef>
              <a:spcAft>
                <a:spcPts val="0"/>
              </a:spcAft>
              <a:buClr>
                <a:schemeClr val="dk1"/>
              </a:buClr>
              <a:buSzPts val="1400"/>
              <a:buFont typeface="Arial"/>
              <a:buNone/>
            </a:pPr>
            <a:r>
              <a:rPr lang="en-US" sz="1400" b="0" i="0" u="none" strike="noStrike" cap="none">
                <a:solidFill>
                  <a:schemeClr val="dk1"/>
                </a:solidFill>
                <a:latin typeface="Calibri"/>
                <a:ea typeface="Calibri"/>
                <a:cs typeface="Calibri"/>
                <a:sym typeface="Calibri"/>
              </a:rPr>
              <a:t>Do you dream of becoming an astronaut? You can find out what it takes: </a:t>
            </a:r>
          </a:p>
          <a:p>
            <a:pPr marL="0" marR="0" lvl="0" indent="-88900" algn="l" rtl="0">
              <a:lnSpc>
                <a:spcPct val="90000"/>
              </a:lnSpc>
              <a:spcBef>
                <a:spcPts val="1000"/>
              </a:spcBef>
              <a:spcAft>
                <a:spcPts val="0"/>
              </a:spcAft>
              <a:buClr>
                <a:schemeClr val="dk1"/>
              </a:buClr>
              <a:buSzPts val="1400"/>
              <a:buFont typeface="Arial"/>
              <a:buNone/>
            </a:pPr>
            <a:r>
              <a:rPr lang="en-US" sz="1400" b="0" i="0" u="sng" strike="noStrike" cap="none">
                <a:solidFill>
                  <a:schemeClr val="hlink"/>
                </a:solidFill>
                <a:latin typeface="Calibri"/>
                <a:ea typeface="Calibri"/>
                <a:cs typeface="Calibri"/>
                <a:sym typeface="Calibri"/>
                <a:hlinkClick r:id="rId3"/>
              </a:rPr>
              <a:t>http://asc-csa.gc.ca/eng/astronauts/how-to-become-an-astronaut/requirements-and-conditions.asp</a:t>
            </a:r>
          </a:p>
          <a:p>
            <a:pPr marL="0" marR="0" lvl="0" indent="-88900" algn="l" rtl="0">
              <a:lnSpc>
                <a:spcPct val="90000"/>
              </a:lnSpc>
              <a:spcBef>
                <a:spcPts val="1000"/>
              </a:spcBef>
              <a:spcAft>
                <a:spcPts val="0"/>
              </a:spcAft>
              <a:buClr>
                <a:schemeClr val="dk1"/>
              </a:buClr>
              <a:buSzPts val="1400"/>
              <a:buFont typeface="Arial"/>
              <a:buNone/>
            </a:pPr>
            <a:r>
              <a:rPr lang="en-US" sz="1400" b="0" i="0" u="none" strike="noStrike" cap="none">
                <a:solidFill>
                  <a:schemeClr val="dk1"/>
                </a:solidFill>
                <a:latin typeface="Calibri"/>
                <a:ea typeface="Calibri"/>
                <a:cs typeface="Calibri"/>
                <a:sym typeface="Calibri"/>
              </a:rPr>
              <a:t>Frequently asked questions to the CSA</a:t>
            </a:r>
            <a:r>
              <a:rPr lang="en-US" sz="1400" b="0" i="0" u="none" strike="noStrike" cap="none">
                <a:solidFill>
                  <a:srgbClr val="000000"/>
                </a:solidFill>
                <a:latin typeface="Calibri"/>
                <a:ea typeface="Calibri"/>
                <a:cs typeface="Calibri"/>
                <a:sym typeface="Calibri"/>
              </a:rPr>
              <a:t> on astronauts: </a:t>
            </a:r>
          </a:p>
          <a:p>
            <a:pPr marL="0" marR="0" lvl="0" indent="-88900" algn="l" rtl="0">
              <a:lnSpc>
                <a:spcPct val="90000"/>
              </a:lnSpc>
              <a:spcBef>
                <a:spcPts val="1000"/>
              </a:spcBef>
              <a:spcAft>
                <a:spcPts val="0"/>
              </a:spcAft>
              <a:buClr>
                <a:schemeClr val="dk1"/>
              </a:buClr>
              <a:buSzPts val="1400"/>
              <a:buFont typeface="Arial"/>
              <a:buNone/>
            </a:pPr>
            <a:r>
              <a:rPr lang="en-US" sz="1400" b="0" i="0" u="sng" strike="noStrike" cap="none">
                <a:solidFill>
                  <a:schemeClr val="hlink"/>
                </a:solidFill>
                <a:latin typeface="Calibri"/>
                <a:ea typeface="Calibri"/>
                <a:cs typeface="Calibri"/>
                <a:sym typeface="Calibri"/>
                <a:hlinkClick r:id="rId4"/>
              </a:rPr>
              <a:t>http://asc-csa.gc.ca/eng/astronauts/faq.asp</a:t>
            </a:r>
          </a:p>
          <a:p>
            <a:pPr marL="0" marR="0" lvl="0" indent="-88900" algn="l" rtl="0">
              <a:lnSpc>
                <a:spcPct val="90000"/>
              </a:lnSpc>
              <a:spcBef>
                <a:spcPts val="1000"/>
              </a:spcBef>
              <a:spcAft>
                <a:spcPts val="0"/>
              </a:spcAft>
              <a:buClr>
                <a:schemeClr val="dk1"/>
              </a:buClr>
              <a:buSzPts val="1400"/>
              <a:buFont typeface="Arial"/>
              <a:buNone/>
            </a:pPr>
            <a:r>
              <a:rPr lang="en-US" sz="1400" b="0" i="0" u="none" strike="noStrike" cap="none">
                <a:solidFill>
                  <a:schemeClr val="dk1"/>
                </a:solidFill>
                <a:latin typeface="Calibri"/>
                <a:ea typeface="Calibri"/>
                <a:cs typeface="Calibri"/>
                <a:sym typeface="Calibri"/>
              </a:rPr>
              <a:t>Learn more abo</a:t>
            </a:r>
            <a:r>
              <a:rPr lang="en-US" sz="1400" b="0" i="0" u="none" strike="noStrike" cap="none">
                <a:solidFill>
                  <a:srgbClr val="000000"/>
                </a:solidFill>
                <a:latin typeface="Calibri"/>
                <a:ea typeface="Calibri"/>
                <a:cs typeface="Calibri"/>
                <a:sym typeface="Calibri"/>
              </a:rPr>
              <a:t>ut Canadian as</a:t>
            </a:r>
            <a:r>
              <a:rPr lang="en-US" sz="1400" b="0" i="0" u="none" strike="noStrike" cap="none">
                <a:solidFill>
                  <a:schemeClr val="dk1"/>
                </a:solidFill>
                <a:latin typeface="Calibri"/>
                <a:ea typeface="Calibri"/>
                <a:cs typeface="Calibri"/>
                <a:sym typeface="Calibri"/>
              </a:rPr>
              <a:t>tronaut David Saint-Jacques : </a:t>
            </a:r>
          </a:p>
          <a:p>
            <a:pPr marL="0" marR="0" lvl="0" indent="-88900" algn="l" rtl="0">
              <a:lnSpc>
                <a:spcPct val="90000"/>
              </a:lnSpc>
              <a:spcBef>
                <a:spcPts val="1000"/>
              </a:spcBef>
              <a:spcAft>
                <a:spcPts val="0"/>
              </a:spcAft>
              <a:buClr>
                <a:schemeClr val="dk1"/>
              </a:buClr>
              <a:buSzPts val="1400"/>
              <a:buFont typeface="Arial"/>
              <a:buNone/>
            </a:pPr>
            <a:r>
              <a:rPr lang="en-US" sz="1400" b="0" i="0" u="sng" strike="noStrike" cap="none">
                <a:solidFill>
                  <a:schemeClr val="hlink"/>
                </a:solidFill>
                <a:latin typeface="Calibri"/>
                <a:ea typeface="Calibri"/>
                <a:cs typeface="Calibri"/>
                <a:sym typeface="Calibri"/>
                <a:hlinkClick r:id="rId5"/>
              </a:rPr>
              <a:t>http://www.asc-csa.gc.ca/eng/astronauts/canadian/active/bio-david-saint-jacques.asp</a:t>
            </a:r>
            <a:r>
              <a:rPr lang="en-US" sz="1400" b="0" i="0" u="none" strike="noStrike" cap="none">
                <a:solidFill>
                  <a:schemeClr val="dk1"/>
                </a:solidFill>
                <a:latin typeface="Calibri"/>
                <a:ea typeface="Calibri"/>
                <a:cs typeface="Calibri"/>
                <a:sym typeface="Calibri"/>
              </a:rPr>
              <a:t>.</a:t>
            </a:r>
          </a:p>
          <a:p>
            <a:pPr marL="0" marR="0" lvl="0" indent="-88900" algn="l" rtl="0">
              <a:lnSpc>
                <a:spcPct val="90000"/>
              </a:lnSpc>
              <a:spcBef>
                <a:spcPts val="1000"/>
              </a:spcBef>
              <a:spcAft>
                <a:spcPts val="0"/>
              </a:spcAft>
              <a:buClr>
                <a:schemeClr val="dk1"/>
              </a:buClr>
              <a:buSzPts val="1400"/>
              <a:buFont typeface="Arial"/>
              <a:buNone/>
            </a:pPr>
            <a:r>
              <a:rPr lang="en-US" sz="1400" b="0" i="0" u="none" strike="noStrike" cap="none">
                <a:solidFill>
                  <a:srgbClr val="000000"/>
                </a:solidFill>
                <a:latin typeface="Calibri"/>
                <a:ea typeface="Calibri"/>
                <a:cs typeface="Calibri"/>
                <a:sym typeface="Calibri"/>
              </a:rPr>
              <a:t>Learn more about David’s mission to the ISS:  </a:t>
            </a:r>
          </a:p>
          <a:p>
            <a:pPr marL="0" marR="0" lvl="0" indent="-88900" algn="l" rtl="0">
              <a:lnSpc>
                <a:spcPct val="90000"/>
              </a:lnSpc>
              <a:spcBef>
                <a:spcPts val="1000"/>
              </a:spcBef>
              <a:spcAft>
                <a:spcPts val="0"/>
              </a:spcAft>
              <a:buClr>
                <a:schemeClr val="dk1"/>
              </a:buClr>
              <a:buSzPts val="1400"/>
              <a:buFont typeface="Arial"/>
              <a:buNone/>
            </a:pPr>
            <a:r>
              <a:rPr lang="en-US" sz="1400" b="0" i="0" u="sng" strike="noStrike" cap="none">
                <a:solidFill>
                  <a:schemeClr val="hlink"/>
                </a:solidFill>
                <a:latin typeface="Calibri"/>
                <a:ea typeface="Calibri"/>
                <a:cs typeface="Calibri"/>
                <a:sym typeface="Calibri"/>
                <a:hlinkClick r:id="rId6"/>
              </a:rPr>
              <a:t>http://asc-csa.gc.ca/eng/missions/expedition58-59/default.asp</a:t>
            </a:r>
            <a:r>
              <a:rPr lang="en-US" sz="1400" b="0" i="0" u="none" strike="noStrike" cap="none">
                <a:solidFill>
                  <a:schemeClr val="dk1"/>
                </a:solidFill>
                <a:latin typeface="Calibri"/>
                <a:ea typeface="Calibri"/>
                <a:cs typeface="Calibri"/>
                <a:sym typeface="Calibri"/>
              </a:rPr>
              <a:t> </a:t>
            </a:r>
          </a:p>
          <a:p>
            <a:pPr marL="0" marR="0" lvl="0" indent="-88900" algn="l" rtl="0">
              <a:lnSpc>
                <a:spcPct val="90000"/>
              </a:lnSpc>
              <a:spcBef>
                <a:spcPts val="1000"/>
              </a:spcBef>
              <a:spcAft>
                <a:spcPts val="0"/>
              </a:spcAft>
              <a:buClr>
                <a:schemeClr val="dk1"/>
              </a:buClr>
              <a:buSzPts val="1400"/>
              <a:buFont typeface="Arial"/>
              <a:buNone/>
            </a:pPr>
            <a:r>
              <a:rPr lang="en-US" sz="1400" b="0" i="0" u="none" strike="noStrike" cap="none">
                <a:solidFill>
                  <a:schemeClr val="dk1"/>
                </a:solidFill>
                <a:latin typeface="Calibri"/>
                <a:ea typeface="Calibri"/>
                <a:cs typeface="Calibri"/>
                <a:sym typeface="Calibri"/>
              </a:rPr>
              <a:t>For access to a wealth of CSA images:</a:t>
            </a:r>
          </a:p>
          <a:p>
            <a:pPr marL="0" marR="0" lvl="0" indent="-88900" algn="l" rtl="0">
              <a:lnSpc>
                <a:spcPct val="90000"/>
              </a:lnSpc>
              <a:spcBef>
                <a:spcPts val="1000"/>
              </a:spcBef>
              <a:spcAft>
                <a:spcPts val="0"/>
              </a:spcAft>
              <a:buClr>
                <a:schemeClr val="dk1"/>
              </a:buClr>
              <a:buSzPts val="1400"/>
              <a:buFont typeface="Arial"/>
              <a:buNone/>
            </a:pPr>
            <a:r>
              <a:rPr lang="en-US" sz="1400" b="0" i="0" u="sng" strike="noStrike" cap="none">
                <a:solidFill>
                  <a:schemeClr val="hlink"/>
                </a:solidFill>
                <a:latin typeface="Calibri"/>
                <a:ea typeface="Calibri"/>
                <a:cs typeface="Calibri"/>
                <a:sym typeface="Calibri"/>
                <a:hlinkClick r:id="rId7"/>
              </a:rPr>
              <a:t>http://asc-csa.gc.ca/eng/search/images/default.asp</a:t>
            </a:r>
          </a:p>
          <a:p>
            <a:pPr marL="0" marR="0" lvl="0" indent="-88900" algn="l" rtl="0">
              <a:lnSpc>
                <a:spcPct val="90000"/>
              </a:lnSpc>
              <a:spcBef>
                <a:spcPts val="1000"/>
              </a:spcBef>
              <a:spcAft>
                <a:spcPts val="0"/>
              </a:spcAft>
              <a:buClr>
                <a:schemeClr val="dk1"/>
              </a:buClr>
              <a:buSzPts val="1400"/>
              <a:buFont typeface="Arial"/>
              <a:buNone/>
            </a:pPr>
            <a:r>
              <a:rPr lang="en-US" sz="1400" b="0" i="0" u="none" strike="noStrike" cap="none">
                <a:solidFill>
                  <a:schemeClr val="dk1"/>
                </a:solidFill>
                <a:latin typeface="Calibri"/>
                <a:ea typeface="Calibri"/>
                <a:cs typeface="Calibri"/>
                <a:sym typeface="Calibri"/>
              </a:rPr>
              <a:t>For a glossary of words for all things space related: </a:t>
            </a:r>
          </a:p>
          <a:p>
            <a:pPr marL="0" marR="0" lvl="0" indent="-88900" algn="l" rtl="0">
              <a:lnSpc>
                <a:spcPct val="90000"/>
              </a:lnSpc>
              <a:spcBef>
                <a:spcPts val="1000"/>
              </a:spcBef>
              <a:spcAft>
                <a:spcPts val="0"/>
              </a:spcAft>
              <a:buClr>
                <a:schemeClr val="dk1"/>
              </a:buClr>
              <a:buSzPts val="1400"/>
              <a:buFont typeface="Arial"/>
              <a:buNone/>
            </a:pPr>
            <a:r>
              <a:rPr lang="en-US" sz="1400" b="0" i="0" u="sng" strike="noStrike" cap="none">
                <a:solidFill>
                  <a:schemeClr val="hlink"/>
                </a:solidFill>
                <a:latin typeface="Calibri"/>
                <a:ea typeface="Calibri"/>
                <a:cs typeface="Calibri"/>
                <a:sym typeface="Calibri"/>
                <a:hlinkClick r:id="rId8"/>
              </a:rPr>
              <a:t>http://asc-csa.gc.ca/eng/resources/vocabulary/default.asp</a:t>
            </a:r>
          </a:p>
          <a:p>
            <a:pPr marL="355600" marR="0" lvl="0" indent="-215900" algn="l" rtl="0">
              <a:lnSpc>
                <a:spcPct val="90000"/>
              </a:lnSpc>
              <a:spcBef>
                <a:spcPts val="1000"/>
              </a:spcBef>
              <a:spcAft>
                <a:spcPts val="0"/>
              </a:spcAft>
              <a:buClr>
                <a:schemeClr val="dk1"/>
              </a:buClr>
              <a:buSzPts val="1400"/>
              <a:buFont typeface="Arial"/>
              <a:buNone/>
            </a:pPr>
            <a:endParaRPr sz="1400" b="0" i="0" u="none" strike="noStrike" cap="none">
              <a:solidFill>
                <a:schemeClr val="dk1"/>
              </a:solidFill>
              <a:latin typeface="Calibri"/>
              <a:ea typeface="Calibri"/>
              <a:cs typeface="Calibri"/>
              <a:sym typeface="Calibri"/>
            </a:endParaRPr>
          </a:p>
          <a:p>
            <a:pPr marL="228600" marR="0" lvl="0" indent="-177800" algn="l" rtl="0">
              <a:lnSpc>
                <a:spcPct val="90000"/>
              </a:lnSpc>
              <a:spcBef>
                <a:spcPts val="1000"/>
              </a:spcBef>
              <a:spcAft>
                <a:spcPts val="0"/>
              </a:spcAft>
              <a:buClr>
                <a:schemeClr val="dk1"/>
              </a:buClr>
              <a:buSzPts val="1400"/>
              <a:buFont typeface="Arial"/>
              <a:buNone/>
            </a:pPr>
            <a:endParaRPr sz="1400" b="0" i="0" u="none" strike="noStrike" cap="none">
              <a:solidFill>
                <a:schemeClr val="dk1"/>
              </a:solidFill>
              <a:latin typeface="Calibri"/>
              <a:ea typeface="Calibri"/>
              <a:cs typeface="Calibri"/>
              <a:sym typeface="Calibri"/>
            </a:endParaRPr>
          </a:p>
          <a:p>
            <a:pPr marL="228600" marR="0" lvl="0" indent="-177800" algn="l" rtl="0">
              <a:lnSpc>
                <a:spcPct val="90000"/>
              </a:lnSpc>
              <a:spcBef>
                <a:spcPts val="1000"/>
              </a:spcBef>
              <a:spcAft>
                <a:spcPts val="0"/>
              </a:spcAft>
              <a:buClr>
                <a:schemeClr val="dk1"/>
              </a:buClr>
              <a:buSzPts val="1400"/>
              <a:buFont typeface="Arial"/>
              <a:buNone/>
            </a:pPr>
            <a:endParaRPr sz="1400" b="0" i="0" u="none" strike="noStrike" cap="none">
              <a:solidFill>
                <a:schemeClr val="dk1"/>
              </a:solidFill>
              <a:latin typeface="Calibri"/>
              <a:ea typeface="Calibri"/>
              <a:cs typeface="Calibri"/>
              <a:sym typeface="Calibri"/>
            </a:endParaRPr>
          </a:p>
          <a:p>
            <a:pPr marL="228600" marR="0" lvl="0" indent="-177800" algn="l" rtl="0">
              <a:lnSpc>
                <a:spcPct val="90000"/>
              </a:lnSpc>
              <a:spcBef>
                <a:spcPts val="1000"/>
              </a:spcBef>
              <a:spcAft>
                <a:spcPts val="0"/>
              </a:spcAft>
              <a:buClr>
                <a:schemeClr val="dk1"/>
              </a:buClr>
              <a:buSzPts val="1400"/>
              <a:buFont typeface="Arial"/>
              <a:buNone/>
            </a:pPr>
            <a:endParaRPr sz="14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152400" algn="l" rtl="0">
              <a:lnSpc>
                <a:spcPct val="90000"/>
              </a:lnSpc>
              <a:spcBef>
                <a:spcPts val="100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319" name="Shape 319"/>
          <p:cNvSpPr/>
          <p:nvPr/>
        </p:nvSpPr>
        <p:spPr>
          <a:xfrm>
            <a:off x="1445678" y="2294753"/>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20" name="Shape 320"/>
          <p:cNvSpPr/>
          <p:nvPr/>
        </p:nvSpPr>
        <p:spPr>
          <a:xfrm>
            <a:off x="1445678" y="2946687"/>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21" name="Shape 321"/>
          <p:cNvSpPr/>
          <p:nvPr/>
        </p:nvSpPr>
        <p:spPr>
          <a:xfrm>
            <a:off x="1445678" y="3573220"/>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22" name="Shape 322"/>
          <p:cNvSpPr/>
          <p:nvPr/>
        </p:nvSpPr>
        <p:spPr>
          <a:xfrm>
            <a:off x="1445678" y="4208220"/>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23" name="Shape 323"/>
          <p:cNvSpPr/>
          <p:nvPr/>
        </p:nvSpPr>
        <p:spPr>
          <a:xfrm>
            <a:off x="1445678" y="4860153"/>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24" name="Shape 324"/>
          <p:cNvSpPr/>
          <p:nvPr/>
        </p:nvSpPr>
        <p:spPr>
          <a:xfrm>
            <a:off x="1445678" y="5495153"/>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25" name="Shape 325"/>
          <p:cNvSpPr txBox="1"/>
          <p:nvPr/>
        </p:nvSpPr>
        <p:spPr>
          <a:xfrm>
            <a:off x="838200" y="339724"/>
            <a:ext cx="10515600" cy="1006475"/>
          </a:xfrm>
          <a:prstGeom prst="rect">
            <a:avLst/>
          </a:prstGeom>
          <a:noFill/>
          <a:ln>
            <a:noFill/>
          </a:ln>
        </p:spPr>
        <p:txBody>
          <a:bodyPr wrap="square" lIns="91425" tIns="45700" rIns="91425" bIns="45700" anchor="ctr" anchorCtr="0">
            <a:noAutofit/>
          </a:bodyPr>
          <a:lstStyle/>
          <a:p>
            <a:pPr marL="0" marR="0" lvl="0" indent="-63500" algn="l" rtl="0">
              <a:lnSpc>
                <a:spcPct val="90000"/>
              </a:lnSpc>
              <a:spcBef>
                <a:spcPts val="0"/>
              </a:spcBef>
              <a:spcAft>
                <a:spcPts val="0"/>
              </a:spcAft>
              <a:buClr>
                <a:schemeClr val="dk1"/>
              </a:buClr>
              <a:buSzPts val="1000"/>
              <a:buFont typeface="Calibri"/>
              <a:buNone/>
            </a:pPr>
            <a:r>
              <a:rPr lang="en-US" sz="4000" b="0" i="0" u="none" strike="noStrike" cap="none">
                <a:solidFill>
                  <a:schemeClr val="dk1"/>
                </a:solidFill>
                <a:latin typeface="Calibri"/>
                <a:ea typeface="Calibri"/>
                <a:cs typeface="Calibri"/>
                <a:sym typeface="Calibri"/>
              </a:rPr>
              <a:t>And there’s even more…</a:t>
            </a:r>
          </a:p>
        </p:txBody>
      </p:sp>
      <p:sp>
        <p:nvSpPr>
          <p:cNvPr id="326" name="Shape 326"/>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17</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pic>
        <p:nvPicPr>
          <p:cNvPr id="332" name="Shape 332"/>
          <p:cNvPicPr preferRelativeResize="0"/>
          <p:nvPr/>
        </p:nvPicPr>
        <p:blipFill rotWithShape="1">
          <a:blip r:embed="rId3">
            <a:alphaModFix/>
          </a:blip>
          <a:srcRect/>
          <a:stretch/>
        </p:blipFill>
        <p:spPr>
          <a:xfrm>
            <a:off x="5653088" y="3333750"/>
            <a:ext cx="1190625" cy="495002"/>
          </a:xfrm>
          <a:prstGeom prst="rect">
            <a:avLst/>
          </a:prstGeom>
          <a:noFill/>
          <a:ln>
            <a:noFill/>
          </a:ln>
        </p:spPr>
      </p:pic>
      <p:sp>
        <p:nvSpPr>
          <p:cNvPr id="333" name="Shape 333"/>
          <p:cNvSpPr txBox="1"/>
          <p:nvPr/>
        </p:nvSpPr>
        <p:spPr>
          <a:xfrm>
            <a:off x="4459451" y="395637"/>
            <a:ext cx="4000500" cy="328500"/>
          </a:xfrm>
          <a:prstGeom prst="rect">
            <a:avLst/>
          </a:prstGeom>
          <a:noFill/>
          <a:ln>
            <a:noFill/>
          </a:ln>
        </p:spPr>
        <p:txBody>
          <a:bodyPr wrap="square" lIns="91425" tIns="91425" rIns="91425" bIns="91425" anchor="t" anchorCtr="0">
            <a:noAutofit/>
          </a:bodyPr>
          <a:lstStyle/>
          <a:p>
            <a:pPr marL="0" marR="0" lvl="0" indent="-76200" algn="l" rtl="0">
              <a:lnSpc>
                <a:spcPct val="100000"/>
              </a:lnSpc>
              <a:spcBef>
                <a:spcPts val="0"/>
              </a:spcBef>
              <a:spcAft>
                <a:spcPts val="0"/>
              </a:spcAft>
              <a:buClr>
                <a:schemeClr val="accent3"/>
              </a:buClr>
              <a:buSzPts val="1200"/>
              <a:buFont typeface="Arial"/>
              <a:buNone/>
            </a:pPr>
            <a:r>
              <a:rPr lang="en-US" sz="1200" b="0" i="0" u="none" strike="noStrike" cap="none">
                <a:solidFill>
                  <a:schemeClr val="accent3"/>
                </a:solidFill>
                <a:latin typeface="Arial"/>
                <a:ea typeface="Arial"/>
                <a:cs typeface="Arial"/>
                <a:sym typeface="Arial"/>
              </a:rPr>
              <a:t>In collaboration with</a:t>
            </a:r>
          </a:p>
        </p:txBody>
      </p:sp>
      <p:pic>
        <p:nvPicPr>
          <p:cNvPr id="334" name="Shape 334" descr="life-of-an-astronaut.jpg"/>
          <p:cNvPicPr preferRelativeResize="0"/>
          <p:nvPr/>
        </p:nvPicPr>
        <p:blipFill rotWithShape="1">
          <a:blip r:embed="rId4">
            <a:alphaModFix/>
          </a:blip>
          <a:srcRect/>
          <a:stretch/>
        </p:blipFill>
        <p:spPr>
          <a:xfrm>
            <a:off x="0" y="0"/>
            <a:ext cx="12192000" cy="684085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7204978" y="1948881"/>
            <a:ext cx="4148922" cy="4087843"/>
          </a:xfrm>
          <a:prstGeom prst="rect">
            <a:avLst/>
          </a:prstGeom>
          <a:noFill/>
          <a:ln>
            <a:noFill/>
          </a:ln>
        </p:spPr>
        <p:txBody>
          <a:bodyPr wrap="square" lIns="91425" tIns="91425" rIns="91425" bIns="91425" anchor="t" anchorCtr="0">
            <a:noAutofit/>
          </a:bodyPr>
          <a:lstStyle/>
          <a:p>
            <a:pPr marL="0" marR="0" lvl="0" indent="-114300" algn="l" rtl="0">
              <a:lnSpc>
                <a:spcPct val="100000"/>
              </a:lnSpc>
              <a:spcBef>
                <a:spcPts val="0"/>
              </a:spcBef>
              <a:spcAft>
                <a:spcPts val="0"/>
              </a:spcAft>
              <a:buClr>
                <a:schemeClr val="dk1"/>
              </a:buClr>
              <a:buSzPts val="1800"/>
              <a:buFont typeface="Arial"/>
              <a:buNone/>
            </a:pPr>
            <a:r>
              <a:rPr lang="en-US" sz="2000" b="0" i="0" u="none" strike="noStrike" cap="none">
                <a:solidFill>
                  <a:schemeClr val="dk1"/>
                </a:solidFill>
                <a:latin typeface="Calibri"/>
                <a:ea typeface="Calibri"/>
                <a:cs typeface="Calibri"/>
                <a:sym typeface="Calibri"/>
              </a:rPr>
              <a:t>We believe young people have the best imagination, with no limits.</a:t>
            </a:r>
          </a:p>
          <a:p>
            <a:pPr marL="0" marR="0" lvl="0" indent="-114300" algn="l" rtl="0">
              <a:lnSpc>
                <a:spcPct val="100000"/>
              </a:lnSpc>
              <a:spcBef>
                <a:spcPts val="0"/>
              </a:spcBef>
              <a:spcAft>
                <a:spcPts val="0"/>
              </a:spcAft>
              <a:buClr>
                <a:schemeClr val="dk1"/>
              </a:buClr>
              <a:buSzPts val="1800"/>
              <a:buFont typeface="Arial"/>
              <a:buNone/>
            </a:pPr>
            <a:endParaRPr sz="2000" b="0" i="0" u="none" strike="noStrike" cap="none">
              <a:solidFill>
                <a:schemeClr val="dk1"/>
              </a:solidFill>
              <a:latin typeface="Calibri"/>
              <a:ea typeface="Calibri"/>
              <a:cs typeface="Calibri"/>
              <a:sym typeface="Calibri"/>
            </a:endParaRPr>
          </a:p>
          <a:p>
            <a:pPr marL="0" marR="0" lvl="0" indent="-114300" algn="l" rtl="0">
              <a:lnSpc>
                <a:spcPct val="100000"/>
              </a:lnSpc>
              <a:spcBef>
                <a:spcPts val="0"/>
              </a:spcBef>
              <a:spcAft>
                <a:spcPts val="0"/>
              </a:spcAft>
              <a:buClr>
                <a:schemeClr val="dk1"/>
              </a:buClr>
              <a:buSzPts val="1800"/>
              <a:buFont typeface="Arial"/>
              <a:buNone/>
            </a:pPr>
            <a:r>
              <a:rPr lang="en-US" sz="2000" b="1" i="0" u="none" strike="noStrike" cap="none">
                <a:solidFill>
                  <a:schemeClr val="dk1"/>
                </a:solidFill>
                <a:latin typeface="Calibri"/>
                <a:ea typeface="Calibri"/>
                <a:cs typeface="Calibri"/>
                <a:sym typeface="Calibri"/>
              </a:rPr>
              <a:t>Help us solve big and little problems to make life better or more fun. </a:t>
            </a:r>
          </a:p>
          <a:p>
            <a:pPr marL="0" marR="0" lvl="0" indent="-114300" algn="l" rtl="0">
              <a:lnSpc>
                <a:spcPct val="100000"/>
              </a:lnSpc>
              <a:spcBef>
                <a:spcPts val="0"/>
              </a:spcBef>
              <a:spcAft>
                <a:spcPts val="0"/>
              </a:spcAft>
              <a:buClr>
                <a:schemeClr val="dk1"/>
              </a:buClr>
              <a:buSzPts val="1800"/>
              <a:buFont typeface="Arial"/>
              <a:buNone/>
            </a:pPr>
            <a:endParaRPr sz="2000" b="0" i="0" u="none" strike="noStrike" cap="none">
              <a:solidFill>
                <a:schemeClr val="dk1"/>
              </a:solidFill>
              <a:latin typeface="Calibri"/>
              <a:ea typeface="Calibri"/>
              <a:cs typeface="Calibri"/>
              <a:sym typeface="Calibri"/>
            </a:endParaRPr>
          </a:p>
          <a:p>
            <a:pPr marL="0" marR="0" lvl="0" indent="-114300" algn="l" rtl="0">
              <a:lnSpc>
                <a:spcPct val="100000"/>
              </a:lnSpc>
              <a:spcBef>
                <a:spcPts val="0"/>
              </a:spcBef>
              <a:spcAft>
                <a:spcPts val="0"/>
              </a:spcAft>
              <a:buClr>
                <a:schemeClr val="dk1"/>
              </a:buClr>
              <a:buSzPts val="1800"/>
              <a:buFont typeface="Arial"/>
              <a:buNone/>
            </a:pPr>
            <a:r>
              <a:rPr lang="en-US" sz="2000" b="0" i="0" u="none" strike="noStrike" cap="none">
                <a:solidFill>
                  <a:schemeClr val="dk1"/>
                </a:solidFill>
                <a:latin typeface="Calibri"/>
                <a:ea typeface="Calibri"/>
                <a:cs typeface="Calibri"/>
                <a:sym typeface="Calibri"/>
              </a:rPr>
              <a:t>All your ideas will be featured on our website and the most ingenious ones made real!</a:t>
            </a:r>
          </a:p>
          <a:p>
            <a:pPr marL="0" marR="0" lvl="0" indent="-58207" algn="l" rtl="0">
              <a:lnSpc>
                <a:spcPct val="100000"/>
              </a:lnSpc>
              <a:spcBef>
                <a:spcPts val="1600"/>
              </a:spcBef>
              <a:spcAft>
                <a:spcPts val="0"/>
              </a:spcAft>
              <a:buClr>
                <a:schemeClr val="dk1"/>
              </a:buClr>
              <a:buSzPts val="917"/>
              <a:buFont typeface="Arial"/>
              <a:buNone/>
            </a:pPr>
            <a:r>
              <a:rPr lang="en-US" sz="2000" b="0" i="0" u="none" strike="noStrike" cap="none">
                <a:solidFill>
                  <a:schemeClr val="dk1"/>
                </a:solidFill>
                <a:latin typeface="Calibri"/>
                <a:ea typeface="Calibri"/>
                <a:cs typeface="Calibri"/>
                <a:sym typeface="Calibri"/>
              </a:rPr>
              <a:t>This year, think about the challenges faced by astronauts going into space…</a:t>
            </a:r>
          </a:p>
          <a:p>
            <a:pPr marL="0" marR="0" lvl="0" indent="-44450" algn="l" rtl="0">
              <a:lnSpc>
                <a:spcPct val="100000"/>
              </a:lnSpc>
              <a:spcBef>
                <a:spcPts val="0"/>
              </a:spcBef>
              <a:spcAft>
                <a:spcPts val="0"/>
              </a:spcAft>
              <a:buClr>
                <a:schemeClr val="dk1"/>
              </a:buClr>
              <a:buSzPts val="700"/>
              <a:buFont typeface="Calibri"/>
              <a:buNone/>
            </a:pPr>
            <a:endParaRPr sz="2800" b="0" i="0" u="none" strike="noStrike" cap="none">
              <a:solidFill>
                <a:schemeClr val="dk1"/>
              </a:solidFill>
              <a:latin typeface="Calibri"/>
              <a:ea typeface="Calibri"/>
              <a:cs typeface="Calibri"/>
              <a:sym typeface="Calibri"/>
            </a:endParaRPr>
          </a:p>
        </p:txBody>
      </p:sp>
      <p:sp>
        <p:nvSpPr>
          <p:cNvPr id="99" name="Shape 99"/>
          <p:cNvSpPr txBox="1">
            <a:spLocks noGrp="1"/>
          </p:cNvSpPr>
          <p:nvPr>
            <p:ph type="title"/>
          </p:nvPr>
        </p:nvSpPr>
        <p:spPr>
          <a:xfrm>
            <a:off x="736469" y="204258"/>
            <a:ext cx="6980243" cy="1325700"/>
          </a:xfrm>
          <a:prstGeom prst="rect">
            <a:avLst/>
          </a:prstGeom>
          <a:noFill/>
          <a:ln>
            <a:noFill/>
          </a:ln>
        </p:spPr>
        <p:txBody>
          <a:bodyPr wrap="square" lIns="91425" tIns="91425" rIns="91425" bIns="91425" anchor="ctr" anchorCtr="0">
            <a:noAutofit/>
          </a:bodyPr>
          <a:lstStyle/>
          <a:p>
            <a:pPr marL="0" marR="0" lvl="0" indent="-63500" algn="l" rtl="0">
              <a:lnSpc>
                <a:spcPct val="90000"/>
              </a:lnSpc>
              <a:spcBef>
                <a:spcPts val="0"/>
              </a:spcBef>
              <a:spcAft>
                <a:spcPts val="0"/>
              </a:spcAft>
              <a:buClr>
                <a:schemeClr val="dk1"/>
              </a:buClr>
              <a:buSzPts val="1000"/>
              <a:buFont typeface="Calibri"/>
              <a:buNone/>
            </a:pPr>
            <a:r>
              <a:rPr lang="en-US" sz="4000" b="0" i="0" u="none" strike="noStrike" cap="none">
                <a:solidFill>
                  <a:schemeClr val="dk1"/>
                </a:solidFill>
                <a:latin typeface="Calibri"/>
                <a:ea typeface="Calibri"/>
                <a:cs typeface="Calibri"/>
                <a:sym typeface="Calibri"/>
              </a:rPr>
              <a:t>Mission: Little Inventors</a:t>
            </a:r>
          </a:p>
        </p:txBody>
      </p:sp>
      <p:pic>
        <p:nvPicPr>
          <p:cNvPr id="100" name="Shape 100" descr="page3.png"/>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38200" y="2186780"/>
            <a:ext cx="5863019" cy="2670061"/>
          </a:xfrm>
          <a:prstGeom prst="rect">
            <a:avLst/>
          </a:prstGeom>
          <a:noFill/>
          <a:ln>
            <a:noFill/>
          </a:ln>
        </p:spPr>
      </p:pic>
      <p:sp>
        <p:nvSpPr>
          <p:cNvPr id="101" name="Shape 101"/>
          <p:cNvSpPr txBox="1"/>
          <p:nvPr/>
        </p:nvSpPr>
        <p:spPr>
          <a:xfrm>
            <a:off x="838200" y="5304638"/>
            <a:ext cx="5500800" cy="442800"/>
          </a:xfrm>
          <a:prstGeom prst="rect">
            <a:avLst/>
          </a:prstGeom>
          <a:noFill/>
          <a:ln>
            <a:noFill/>
          </a:ln>
        </p:spPr>
        <p:txBody>
          <a:bodyPr wrap="square" lIns="91425" tIns="91425" rIns="91425" bIns="91425" anchor="t" anchorCtr="0">
            <a:noAutofit/>
          </a:bodyPr>
          <a:lstStyle/>
          <a:p>
            <a:pPr marL="0" marR="0" lvl="0" indent="-114300" algn="ctr" rtl="0">
              <a:lnSpc>
                <a:spcPct val="90000"/>
              </a:lnSpc>
              <a:spcBef>
                <a:spcPts val="0"/>
              </a:spcBef>
              <a:spcAft>
                <a:spcPts val="0"/>
              </a:spcAft>
              <a:buClr>
                <a:schemeClr val="dk1"/>
              </a:buClr>
              <a:buSzPts val="1800"/>
              <a:buFont typeface="Arial"/>
              <a:buNone/>
            </a:pPr>
            <a:r>
              <a:rPr lang="en-US" sz="2000" b="1" i="1" u="none" strike="noStrike" cap="none">
                <a:solidFill>
                  <a:schemeClr val="dk1"/>
                </a:solidFill>
                <a:latin typeface="Calibri"/>
                <a:ea typeface="Calibri"/>
                <a:cs typeface="Calibri"/>
                <a:sym typeface="Calibri"/>
              </a:rPr>
              <a:t>Inventions are all around us! </a:t>
            </a:r>
          </a:p>
          <a:p>
            <a:pPr marL="0" marR="0" lvl="0" indent="-88900" algn="ctr" rtl="0">
              <a:lnSpc>
                <a:spcPct val="100000"/>
              </a:lnSpc>
              <a:spcBef>
                <a:spcPts val="0"/>
              </a:spcBef>
              <a:spcAft>
                <a:spcPts val="0"/>
              </a:spcAft>
              <a:buClr>
                <a:srgbClr val="000000"/>
              </a:buClr>
              <a:buSzPts val="1400"/>
              <a:buFont typeface="Arial"/>
              <a:buNone/>
            </a:pPr>
            <a:endParaRPr sz="1400" b="1" i="0" u="none" strike="noStrike" cap="none">
              <a:solidFill>
                <a:srgbClr val="000000"/>
              </a:solidFill>
              <a:latin typeface="Arial"/>
              <a:ea typeface="Arial"/>
              <a:cs typeface="Arial"/>
              <a:sym typeface="Arial"/>
            </a:endParaRPr>
          </a:p>
        </p:txBody>
      </p:sp>
      <p:sp>
        <p:nvSpPr>
          <p:cNvPr id="102" name="Shape 102"/>
          <p:cNvSpPr txBox="1"/>
          <p:nvPr/>
        </p:nvSpPr>
        <p:spPr>
          <a:xfrm>
            <a:off x="11582400" y="6273789"/>
            <a:ext cx="389466" cy="431812"/>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Shape 108"/>
          <p:cNvPicPr preferRelativeResize="0"/>
          <p:nvPr/>
        </p:nvPicPr>
        <p:blipFill rotWithShape="1">
          <a:blip r:embed="rId3">
            <a:alphaModFix/>
          </a:blip>
          <a:srcRect/>
          <a:stretch/>
        </p:blipFill>
        <p:spPr>
          <a:xfrm>
            <a:off x="262800" y="1792425"/>
            <a:ext cx="11786651" cy="3218812"/>
          </a:xfrm>
          <a:prstGeom prst="rect">
            <a:avLst/>
          </a:prstGeom>
          <a:noFill/>
          <a:ln>
            <a:noFill/>
          </a:ln>
        </p:spPr>
      </p:pic>
      <p:sp>
        <p:nvSpPr>
          <p:cNvPr id="109" name="Shape 109"/>
          <p:cNvSpPr txBox="1"/>
          <p:nvPr/>
        </p:nvSpPr>
        <p:spPr>
          <a:xfrm>
            <a:off x="938701" y="5772201"/>
            <a:ext cx="10314598" cy="584776"/>
          </a:xfrm>
          <a:prstGeom prst="rect">
            <a:avLst/>
          </a:prstGeom>
          <a:noFill/>
          <a:ln>
            <a:noFill/>
          </a:ln>
        </p:spPr>
        <p:txBody>
          <a:bodyPr wrap="square" lIns="91425" tIns="45700" rIns="91425" bIns="45700" anchor="t" anchorCtr="0">
            <a:noAutofit/>
          </a:bodyPr>
          <a:lstStyle/>
          <a:p>
            <a:pPr marL="0" marR="0" lvl="0" indent="-101600" algn="ctr" rtl="0">
              <a:lnSpc>
                <a:spcPct val="100000"/>
              </a:lnSpc>
              <a:spcBef>
                <a:spcPts val="0"/>
              </a:spcBef>
              <a:spcAft>
                <a:spcPts val="0"/>
              </a:spcAft>
              <a:buClr>
                <a:srgbClr val="000000"/>
              </a:buClr>
              <a:buSzPts val="1600"/>
              <a:buFont typeface="Calibri"/>
              <a:buNone/>
            </a:pPr>
            <a:r>
              <a:rPr lang="en-US" sz="1600" b="0" i="0" u="none" strike="noStrike" cap="none">
                <a:solidFill>
                  <a:srgbClr val="000000"/>
                </a:solidFill>
                <a:latin typeface="Calibri"/>
                <a:ea typeface="Calibri"/>
                <a:cs typeface="Calibri"/>
                <a:sym typeface="Calibri"/>
              </a:rPr>
              <a:t>The journey to becoming an astronaut and the work it involves is really exciting, but not without challenges </a:t>
            </a:r>
          </a:p>
          <a:p>
            <a:pPr marL="0" marR="0" lvl="0" indent="-101600" algn="ctr" rtl="0">
              <a:lnSpc>
                <a:spcPct val="100000"/>
              </a:lnSpc>
              <a:spcBef>
                <a:spcPts val="0"/>
              </a:spcBef>
              <a:spcAft>
                <a:spcPts val="0"/>
              </a:spcAft>
              <a:buClr>
                <a:srgbClr val="000000"/>
              </a:buClr>
              <a:buSzPts val="1600"/>
              <a:buFont typeface="Calibri"/>
              <a:buNone/>
            </a:pPr>
            <a:r>
              <a:rPr lang="en-US" sz="1600" b="0" i="0" u="none" strike="noStrike" cap="none">
                <a:solidFill>
                  <a:srgbClr val="000000"/>
                </a:solidFill>
                <a:latin typeface="Calibri"/>
                <a:ea typeface="Calibri"/>
                <a:cs typeface="Calibri"/>
                <a:sym typeface="Calibri"/>
              </a:rPr>
              <a:t>– learn about the life of astronauts and think about how you could help!</a:t>
            </a:r>
          </a:p>
        </p:txBody>
      </p:sp>
      <p:sp>
        <p:nvSpPr>
          <p:cNvPr id="110" name="Shape 110"/>
          <p:cNvSpPr txBox="1"/>
          <p:nvPr/>
        </p:nvSpPr>
        <p:spPr>
          <a:xfrm>
            <a:off x="614725" y="5283200"/>
            <a:ext cx="10894500" cy="369300"/>
          </a:xfrm>
          <a:prstGeom prst="rect">
            <a:avLst/>
          </a:prstGeom>
          <a:noFill/>
          <a:ln>
            <a:noFill/>
          </a:ln>
        </p:spPr>
        <p:txBody>
          <a:bodyPr wrap="square" lIns="91425" tIns="45700" rIns="91425" bIns="45700" anchor="t" anchorCtr="0">
            <a:noAutofit/>
          </a:bodyPr>
          <a:lstStyle/>
          <a:p>
            <a:pPr marL="0" marR="0" lvl="0" indent="-114300" algn="ctr" rtl="0">
              <a:lnSpc>
                <a:spcPct val="100000"/>
              </a:lnSpc>
              <a:spcBef>
                <a:spcPts val="0"/>
              </a:spcBef>
              <a:spcAft>
                <a:spcPts val="0"/>
              </a:spcAft>
              <a:buClr>
                <a:srgbClr val="000000"/>
              </a:buClr>
              <a:buSzPts val="1800"/>
              <a:buFont typeface="Calibri"/>
              <a:buNone/>
            </a:pPr>
            <a:r>
              <a:rPr lang="en-US" sz="2400" b="1" i="1" u="none" strike="noStrike" cap="none">
                <a:solidFill>
                  <a:srgbClr val="000000"/>
                </a:solidFill>
                <a:latin typeface="Calibri"/>
                <a:ea typeface="Calibri"/>
                <a:cs typeface="Calibri"/>
                <a:sym typeface="Calibri"/>
              </a:rPr>
              <a:t>Space is massive and without limitations, so let your imagination be limitless too!</a:t>
            </a:r>
          </a:p>
        </p:txBody>
      </p:sp>
      <p:sp>
        <p:nvSpPr>
          <p:cNvPr id="111" name="Shape 111"/>
          <p:cNvSpPr txBox="1">
            <a:spLocks noGrp="1"/>
          </p:cNvSpPr>
          <p:nvPr>
            <p:ph type="title"/>
          </p:nvPr>
        </p:nvSpPr>
        <p:spPr>
          <a:xfrm>
            <a:off x="711195" y="365125"/>
            <a:ext cx="10515600" cy="1007905"/>
          </a:xfrm>
          <a:prstGeom prst="rect">
            <a:avLst/>
          </a:prstGeom>
          <a:noFill/>
          <a:ln>
            <a:noFill/>
          </a:ln>
        </p:spPr>
        <p:txBody>
          <a:bodyPr wrap="square" lIns="91425" tIns="45700" rIns="91425" bIns="45700" anchor="ctr" anchorCtr="0">
            <a:noAutofit/>
          </a:bodyPr>
          <a:lstStyle/>
          <a:p>
            <a:pPr marL="0" marR="0" lvl="0" indent="-63500" algn="l" rtl="0">
              <a:lnSpc>
                <a:spcPct val="90000"/>
              </a:lnSpc>
              <a:spcBef>
                <a:spcPts val="0"/>
              </a:spcBef>
              <a:spcAft>
                <a:spcPts val="0"/>
              </a:spcAft>
              <a:buClr>
                <a:schemeClr val="dk1"/>
              </a:buClr>
              <a:buSzPts val="1000"/>
              <a:buFont typeface="Calibri"/>
              <a:buNone/>
            </a:pPr>
            <a:r>
              <a:rPr lang="en-US" sz="4000" b="0" i="0" u="none" strike="noStrike" cap="none">
                <a:solidFill>
                  <a:schemeClr val="dk1"/>
                </a:solidFill>
                <a:latin typeface="Calibri"/>
                <a:ea typeface="Calibri"/>
                <a:cs typeface="Calibri"/>
                <a:sym typeface="Calibri"/>
              </a:rPr>
              <a:t>Life of an Astronaut</a:t>
            </a:r>
          </a:p>
        </p:txBody>
      </p:sp>
      <p:sp>
        <p:nvSpPr>
          <p:cNvPr id="112" name="Shape 112"/>
          <p:cNvSpPr txBox="1"/>
          <p:nvPr/>
        </p:nvSpPr>
        <p:spPr>
          <a:xfrm>
            <a:off x="11582400" y="6273789"/>
            <a:ext cx="389466" cy="431812"/>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p:nvPr/>
        </p:nvSpPr>
        <p:spPr>
          <a:xfrm>
            <a:off x="4002949" y="2001778"/>
            <a:ext cx="7664118" cy="4330700"/>
          </a:xfrm>
          <a:prstGeom prst="rect">
            <a:avLst/>
          </a:prstGeom>
          <a:noFill/>
          <a:ln>
            <a:noFill/>
          </a:ln>
        </p:spPr>
        <p:txBody>
          <a:bodyPr wrap="square" lIns="91425" tIns="91425" rIns="91425" bIns="91425" anchor="t" anchorCtr="0">
            <a:noAutofit/>
          </a:bodyPr>
          <a:lstStyle/>
          <a:p>
            <a:pPr marL="0" marR="0" lvl="0" indent="-127000" algn="l" rtl="0">
              <a:lnSpc>
                <a:spcPct val="100000"/>
              </a:lnSpc>
              <a:spcBef>
                <a:spcPts val="0"/>
              </a:spcBef>
              <a:spcAft>
                <a:spcPts val="0"/>
              </a:spcAft>
              <a:buClr>
                <a:srgbClr val="000000"/>
              </a:buClr>
              <a:buSzPts val="2000"/>
              <a:buFont typeface="Calibri"/>
              <a:buNone/>
            </a:pPr>
            <a:r>
              <a:rPr lang="en-US" sz="2000" b="0" i="0" u="none" strike="noStrike" cap="none">
                <a:solidFill>
                  <a:srgbClr val="000000"/>
                </a:solidFill>
                <a:latin typeface="Calibri"/>
                <a:ea typeface="Calibri"/>
                <a:cs typeface="Calibri"/>
                <a:sym typeface="Calibri"/>
              </a:rPr>
              <a:t>David is the next Canadian astronaut who will travel to the International Space Station (ISS) in 2018. David is an engineer, astrophysicist and family doctor – but always dreamed of going to space!</a:t>
            </a:r>
          </a:p>
          <a:p>
            <a:pPr marL="0" marR="0" lvl="0" indent="-127000" algn="l" rtl="0">
              <a:lnSpc>
                <a:spcPct val="100000"/>
              </a:lnSpc>
              <a:spcBef>
                <a:spcPts val="0"/>
              </a:spcBef>
              <a:spcAft>
                <a:spcPts val="0"/>
              </a:spcAft>
              <a:buClr>
                <a:srgbClr val="000000"/>
              </a:buClr>
              <a:buSzPts val="2000"/>
              <a:buFont typeface="Calibri"/>
              <a:buNone/>
            </a:pPr>
            <a:endParaRPr sz="2000" b="0" i="0" u="none" strike="noStrike" cap="none">
              <a:solidFill>
                <a:srgbClr val="000000"/>
              </a:solidFill>
              <a:latin typeface="Calibri"/>
              <a:ea typeface="Calibri"/>
              <a:cs typeface="Calibri"/>
              <a:sym typeface="Calibri"/>
            </a:endParaRPr>
          </a:p>
          <a:p>
            <a:pPr marL="0" marR="0" lvl="0" indent="-69850" algn="l" rtl="0">
              <a:lnSpc>
                <a:spcPct val="100000"/>
              </a:lnSpc>
              <a:spcBef>
                <a:spcPts val="0"/>
              </a:spcBef>
              <a:spcAft>
                <a:spcPts val="0"/>
              </a:spcAft>
              <a:buClr>
                <a:schemeClr val="dk1"/>
              </a:buClr>
              <a:buSzPts val="1100"/>
              <a:buFont typeface="Arial"/>
              <a:buNone/>
            </a:pPr>
            <a:r>
              <a:rPr lang="en-US" sz="1800" b="0" i="1" u="none" strike="noStrike" cap="none">
                <a:solidFill>
                  <a:srgbClr val="000000"/>
                </a:solidFill>
                <a:latin typeface="Calibri"/>
                <a:ea typeface="Calibri"/>
                <a:cs typeface="Calibri"/>
                <a:sym typeface="Calibri"/>
              </a:rPr>
              <a:t>“I have always loved inventing—scratching my head to find something new. To me, invention is creativity and creativity is fun! So enjoy yourself, be creative and invent! Think about inventions that could help the space program: ways we could travel to different planets, eat better in space, communicate easier with our families and friends… There’s no end to what you can think of! I can’t wait to see your inventions.</a:t>
            </a:r>
            <a:r>
              <a:rPr lang="en-US" sz="2000" b="0" i="0" u="none" strike="noStrike" cap="none">
                <a:solidFill>
                  <a:srgbClr val="000000"/>
                </a:solidFill>
                <a:latin typeface="Calibri"/>
                <a:ea typeface="Calibri"/>
                <a:cs typeface="Calibri"/>
                <a:sym typeface="Calibri"/>
              </a:rPr>
              <a:t>”</a:t>
            </a:r>
          </a:p>
          <a:p>
            <a:pPr marL="0" marR="0" lvl="0" indent="-69850" algn="l" rtl="0">
              <a:lnSpc>
                <a:spcPct val="100000"/>
              </a:lnSpc>
              <a:spcBef>
                <a:spcPts val="0"/>
              </a:spcBef>
              <a:spcAft>
                <a:spcPts val="0"/>
              </a:spcAft>
              <a:buClr>
                <a:schemeClr val="dk1"/>
              </a:buClr>
              <a:buSzPts val="1100"/>
              <a:buFont typeface="Arial"/>
              <a:buNone/>
            </a:pPr>
            <a:endParaRPr sz="2000" b="0" i="0" u="none" strike="noStrike" cap="none">
              <a:solidFill>
                <a:srgbClr val="000000"/>
              </a:solidFill>
              <a:latin typeface="Calibri"/>
              <a:ea typeface="Calibri"/>
              <a:cs typeface="Calibri"/>
              <a:sym typeface="Calibri"/>
            </a:endParaRPr>
          </a:p>
          <a:p>
            <a:pPr marL="0" marR="0" lvl="0" indent="-69850" algn="l" rtl="0">
              <a:lnSpc>
                <a:spcPct val="100000"/>
              </a:lnSpc>
              <a:spcBef>
                <a:spcPts val="0"/>
              </a:spcBef>
              <a:spcAft>
                <a:spcPts val="0"/>
              </a:spcAft>
              <a:buClr>
                <a:schemeClr val="dk1"/>
              </a:buClr>
              <a:buSzPts val="1100"/>
              <a:buFont typeface="Arial"/>
              <a:buNone/>
            </a:pPr>
            <a:r>
              <a:rPr lang="en-US" sz="2000" b="1" i="0" u="none" strike="noStrike" cap="none">
                <a:solidFill>
                  <a:srgbClr val="000000"/>
                </a:solidFill>
                <a:latin typeface="Calibri"/>
                <a:ea typeface="Calibri"/>
                <a:cs typeface="Calibri"/>
                <a:sym typeface="Calibri"/>
              </a:rPr>
              <a:t>David Saint-Jacques</a:t>
            </a:r>
          </a:p>
          <a:p>
            <a:pPr marL="0" marR="0" lvl="0" indent="-69850" algn="l" rtl="0">
              <a:lnSpc>
                <a:spcPct val="100000"/>
              </a:lnSpc>
              <a:spcBef>
                <a:spcPts val="0"/>
              </a:spcBef>
              <a:spcAft>
                <a:spcPts val="0"/>
              </a:spcAft>
              <a:buClr>
                <a:schemeClr val="dk1"/>
              </a:buClr>
              <a:buSzPts val="1100"/>
              <a:buFont typeface="Arial"/>
              <a:buNone/>
            </a:pPr>
            <a:r>
              <a:rPr lang="en-US" sz="2000" b="1" i="0" u="none" strike="noStrike" cap="none">
                <a:solidFill>
                  <a:srgbClr val="000000"/>
                </a:solidFill>
                <a:latin typeface="Calibri"/>
                <a:ea typeface="Calibri"/>
                <a:cs typeface="Calibri"/>
                <a:sym typeface="Calibri"/>
              </a:rPr>
              <a:t>Canadian Space Agency astronaut</a:t>
            </a:r>
          </a:p>
        </p:txBody>
      </p:sp>
      <p:sp>
        <p:nvSpPr>
          <p:cNvPr id="119" name="Shape 119"/>
          <p:cNvSpPr txBox="1">
            <a:spLocks noGrp="1"/>
          </p:cNvSpPr>
          <p:nvPr>
            <p:ph type="title"/>
          </p:nvPr>
        </p:nvSpPr>
        <p:spPr>
          <a:xfrm>
            <a:off x="720740" y="365125"/>
            <a:ext cx="10515599" cy="1006475"/>
          </a:xfrm>
          <a:prstGeom prst="rect">
            <a:avLst/>
          </a:prstGeom>
          <a:noFill/>
          <a:ln>
            <a:noFill/>
          </a:ln>
        </p:spPr>
        <p:txBody>
          <a:bodyPr wrap="square" lIns="91425" tIns="45700" rIns="91425" bIns="45700" anchor="ctr" anchorCtr="0">
            <a:noAutofit/>
          </a:bodyPr>
          <a:lstStyle/>
          <a:p>
            <a:pPr marL="0" marR="0" lvl="0" indent="-63500" algn="l" rtl="0">
              <a:lnSpc>
                <a:spcPct val="90000"/>
              </a:lnSpc>
              <a:spcBef>
                <a:spcPts val="0"/>
              </a:spcBef>
              <a:spcAft>
                <a:spcPts val="0"/>
              </a:spcAft>
              <a:buClr>
                <a:schemeClr val="dk1"/>
              </a:buClr>
              <a:buSzPts val="1000"/>
              <a:buFont typeface="Calibri"/>
              <a:buNone/>
            </a:pPr>
            <a:r>
              <a:rPr lang="en-US" sz="4000" b="0" i="0" u="none" strike="noStrike" cap="none">
                <a:solidFill>
                  <a:schemeClr val="dk1"/>
                </a:solidFill>
                <a:latin typeface="Calibri"/>
                <a:ea typeface="Calibri"/>
                <a:cs typeface="Calibri"/>
                <a:sym typeface="Calibri"/>
              </a:rPr>
              <a:t>Meet David Saint-Jacques</a:t>
            </a:r>
          </a:p>
        </p:txBody>
      </p:sp>
      <p:pic>
        <p:nvPicPr>
          <p:cNvPr id="120" name="Shape 120" descr="Screen Shot 2017-10-18 at 17.21.38.png">
            <a:hlinkClick r:id="rId3"/>
          </p:cNvP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830258" y="2103378"/>
            <a:ext cx="2733270" cy="3597567"/>
          </a:xfrm>
          <a:prstGeom prst="rect">
            <a:avLst/>
          </a:prstGeom>
          <a:noFill/>
          <a:ln w="25400" cap="flat" cmpd="sng">
            <a:solidFill>
              <a:schemeClr val="lt1"/>
            </a:solidFill>
            <a:prstDash val="solid"/>
            <a:round/>
            <a:headEnd type="none" w="med" len="med"/>
            <a:tailEnd type="none" w="med" len="med"/>
          </a:ln>
          <a:effectLst>
            <a:outerShdw blurRad="50800" dist="38100" dir="2700000" algn="tl" rotWithShape="0">
              <a:srgbClr val="000000">
                <a:alpha val="40000"/>
              </a:srgbClr>
            </a:outerShdw>
          </a:effectLst>
        </p:spPr>
      </p:pic>
      <p:sp>
        <p:nvSpPr>
          <p:cNvPr id="121" name="Shape 121"/>
          <p:cNvSpPr txBox="1"/>
          <p:nvPr/>
        </p:nvSpPr>
        <p:spPr>
          <a:xfrm>
            <a:off x="11582400" y="6273789"/>
            <a:ext cx="389466" cy="431812"/>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3</a:t>
            </a:r>
          </a:p>
        </p:txBody>
      </p:sp>
      <p:sp>
        <p:nvSpPr>
          <p:cNvPr id="122" name="Shape 122">
            <a:hlinkClick r:id="rId5"/>
          </p:cNvPr>
          <p:cNvSpPr/>
          <p:nvPr/>
        </p:nvSpPr>
        <p:spPr>
          <a:xfrm>
            <a:off x="9338734" y="5345818"/>
            <a:ext cx="2414072" cy="941574"/>
          </a:xfrm>
          <a:prstGeom prst="roundRect">
            <a:avLst>
              <a:gd name="adj" fmla="val 16667"/>
            </a:avLst>
          </a:prstGeom>
          <a:solidFill>
            <a:schemeClr val="lt1"/>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123" name="Shape 123" descr="CSA-circle-logo.jpg">
            <a:hlinkClick r:id="rId6"/>
          </p:cNvPr>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9489294" y="5480694"/>
            <a:ext cx="685744" cy="685744"/>
          </a:xfrm>
          <a:prstGeom prst="rect">
            <a:avLst/>
          </a:prstGeom>
          <a:noFill/>
          <a:ln>
            <a:noFill/>
          </a:ln>
        </p:spPr>
      </p:pic>
      <p:sp>
        <p:nvSpPr>
          <p:cNvPr id="124" name="Shape 124">
            <a:hlinkClick r:id="rId6"/>
          </p:cNvPr>
          <p:cNvSpPr txBox="1"/>
          <p:nvPr/>
        </p:nvSpPr>
        <p:spPr>
          <a:xfrm>
            <a:off x="10286999" y="5523029"/>
            <a:ext cx="1176867" cy="584776"/>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676693" y="448733"/>
            <a:ext cx="10515600" cy="855133"/>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The International Space Station (ISS)</a:t>
            </a:r>
          </a:p>
        </p:txBody>
      </p:sp>
      <p:pic>
        <p:nvPicPr>
          <p:cNvPr id="131" name="Shape 13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85611" y="2121590"/>
            <a:ext cx="4467819" cy="3021648"/>
          </a:xfrm>
          <a:prstGeom prst="rect">
            <a:avLst/>
          </a:prstGeom>
          <a:noFill/>
          <a:ln w="25400" cap="flat" cmpd="sng">
            <a:solidFill>
              <a:schemeClr val="lt1"/>
            </a:solidFill>
            <a:prstDash val="solid"/>
            <a:round/>
            <a:headEnd type="none" w="med" len="med"/>
            <a:tailEnd type="none" w="med" len="med"/>
          </a:ln>
        </p:spPr>
      </p:pic>
      <p:sp>
        <p:nvSpPr>
          <p:cNvPr id="132" name="Shape 132"/>
          <p:cNvSpPr txBox="1"/>
          <p:nvPr/>
        </p:nvSpPr>
        <p:spPr>
          <a:xfrm>
            <a:off x="493474" y="5241949"/>
            <a:ext cx="5140500" cy="275100"/>
          </a:xfrm>
          <a:prstGeom prst="rect">
            <a:avLst/>
          </a:prstGeom>
          <a:noFill/>
          <a:ln>
            <a:noFill/>
          </a:ln>
        </p:spPr>
        <p:txBody>
          <a:bodyPr wrap="square" lIns="91425" tIns="45700" rIns="91425" bIns="45700" anchor="t" anchorCtr="0">
            <a:noAutofit/>
          </a:bodyPr>
          <a:lstStyle/>
          <a:p>
            <a:pPr marL="0" marR="0" lvl="0" indent="-63500" algn="l"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The ISS in orbit (credit: NASA)</a:t>
            </a:r>
          </a:p>
        </p:txBody>
      </p:sp>
      <p:sp>
        <p:nvSpPr>
          <p:cNvPr id="133" name="Shape 133"/>
          <p:cNvSpPr txBox="1"/>
          <p:nvPr/>
        </p:nvSpPr>
        <p:spPr>
          <a:xfrm>
            <a:off x="6331057" y="2017881"/>
            <a:ext cx="4801143" cy="3139321"/>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rgbClr val="000000"/>
              </a:buClr>
              <a:buSzPts val="1800"/>
              <a:buFont typeface="Arial"/>
              <a:buNone/>
            </a:pPr>
            <a:r>
              <a:rPr lang="en-US" sz="1800" i="0" u="none" strike="noStrike" cap="none">
                <a:solidFill>
                  <a:srgbClr val="000000"/>
                </a:solidFill>
                <a:latin typeface="Calibri"/>
                <a:ea typeface="Calibri"/>
                <a:cs typeface="Calibri"/>
                <a:sym typeface="Calibri"/>
              </a:rPr>
              <a:t>Along with the United States, Russia, Europe and Japan, Canada is a partner in the International Space Station, an orbiting research laboratory. </a:t>
            </a:r>
          </a:p>
          <a:p>
            <a:pPr marL="0" marR="0" lvl="0" indent="-114300" algn="l" rtl="0">
              <a:lnSpc>
                <a:spcPct val="100000"/>
              </a:lnSpc>
              <a:spcBef>
                <a:spcPts val="0"/>
              </a:spcBef>
              <a:spcAft>
                <a:spcPts val="0"/>
              </a:spcAft>
              <a:buClr>
                <a:srgbClr val="000000"/>
              </a:buClr>
              <a:buSzPts val="1800"/>
              <a:buFont typeface="Arial"/>
              <a:buNone/>
            </a:pPr>
            <a:endParaRPr sz="1800" i="0" u="none" strike="noStrike" cap="none">
              <a:solidFill>
                <a:srgbClr val="000000"/>
              </a:solidFill>
              <a:latin typeface="Calibri"/>
              <a:ea typeface="Calibri"/>
              <a:cs typeface="Calibri"/>
              <a:sym typeface="Calibri"/>
            </a:endParaRPr>
          </a:p>
          <a:p>
            <a:pPr marL="0" marR="0" lvl="0" indent="-11430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Calibri"/>
                <a:ea typeface="Calibri"/>
                <a:cs typeface="Calibri"/>
                <a:sym typeface="Calibri"/>
              </a:rPr>
              <a:t>Unlike space shuttles or space capsules, the ISS never returns to Earth. </a:t>
            </a:r>
          </a:p>
          <a:p>
            <a:pPr marL="0" marR="0" lvl="0" indent="-114300" algn="l" rtl="0">
              <a:lnSpc>
                <a:spcPct val="100000"/>
              </a:lnSpc>
              <a:spcBef>
                <a:spcPts val="0"/>
              </a:spcBef>
              <a:spcAft>
                <a:spcPts val="0"/>
              </a:spcAft>
              <a:buClr>
                <a:srgbClr val="000000"/>
              </a:buClr>
              <a:buSzPts val="1800"/>
              <a:buFont typeface="Arial"/>
              <a:buNone/>
            </a:pPr>
            <a:endParaRPr sz="1800" i="0" u="none" strike="noStrike" cap="none">
              <a:solidFill>
                <a:srgbClr val="000000"/>
              </a:solidFill>
              <a:latin typeface="Calibri"/>
              <a:ea typeface="Calibri"/>
              <a:cs typeface="Calibri"/>
              <a:sym typeface="Calibri"/>
            </a:endParaRPr>
          </a:p>
          <a:p>
            <a:pPr marL="0" marR="0" lvl="0" indent="-114300" algn="l" rtl="0">
              <a:lnSpc>
                <a:spcPct val="100000"/>
              </a:lnSpc>
              <a:spcBef>
                <a:spcPts val="0"/>
              </a:spcBef>
              <a:spcAft>
                <a:spcPts val="0"/>
              </a:spcAft>
              <a:buClr>
                <a:srgbClr val="000000"/>
              </a:buClr>
              <a:buSzPts val="1800"/>
              <a:buFont typeface="Arial"/>
              <a:buNone/>
            </a:pPr>
            <a:r>
              <a:rPr lang="en-US" sz="1800" i="0" u="none" strike="noStrike" cap="none">
                <a:solidFill>
                  <a:srgbClr val="000000"/>
                </a:solidFill>
                <a:latin typeface="Calibri"/>
                <a:ea typeface="Calibri"/>
                <a:cs typeface="Calibri"/>
                <a:sym typeface="Calibri"/>
              </a:rPr>
              <a:t>The crew members on board are responsible not only for operating the Station, but for maintaining it as well.</a:t>
            </a:r>
          </a:p>
        </p:txBody>
      </p:sp>
      <p:pic>
        <p:nvPicPr>
          <p:cNvPr id="134" name="Shape 134" descr="crazy-space-house.jpg"/>
          <p:cNvPicPr preferRelativeResize="0"/>
          <p:nvPr/>
        </p:nvPicPr>
        <p:blipFill rotWithShape="1">
          <a:blip r:embed="rId4">
            <a:alphaModFix/>
          </a:blip>
          <a:srcRect/>
          <a:stretch/>
        </p:blipFill>
        <p:spPr>
          <a:xfrm>
            <a:off x="4172057" y="1849551"/>
            <a:ext cx="2156301" cy="3771523"/>
          </a:xfrm>
          <a:prstGeom prst="rect">
            <a:avLst/>
          </a:prstGeom>
          <a:noFill/>
          <a:ln>
            <a:noFill/>
          </a:ln>
        </p:spPr>
      </p:pic>
      <p:grpSp>
        <p:nvGrpSpPr>
          <p:cNvPr id="135" name="Shape 135"/>
          <p:cNvGrpSpPr/>
          <p:nvPr/>
        </p:nvGrpSpPr>
        <p:grpSpPr>
          <a:xfrm>
            <a:off x="9101679" y="5427131"/>
            <a:ext cx="2414072" cy="941574"/>
            <a:chOff x="9101679" y="5427131"/>
            <a:chExt cx="2414072" cy="941574"/>
          </a:xfrm>
        </p:grpSpPr>
        <p:sp>
          <p:nvSpPr>
            <p:cNvPr id="136" name="Shape 136"/>
            <p:cNvSpPr/>
            <p:nvPr/>
          </p:nvSpPr>
          <p:spPr>
            <a:xfrm>
              <a:off x="9101679" y="5427131"/>
              <a:ext cx="2414072" cy="941574"/>
            </a:xfrm>
            <a:prstGeom prst="roundRect">
              <a:avLst>
                <a:gd name="adj" fmla="val 16667"/>
              </a:avLst>
            </a:prstGeom>
            <a:solidFill>
              <a:schemeClr val="lt1"/>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137" name="Shape 137" descr="CSA-circle-logo.jpg">
              <a:hlinkClick r:id="rId5"/>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9252239" y="5562007"/>
              <a:ext cx="685744" cy="685744"/>
            </a:xfrm>
            <a:prstGeom prst="rect">
              <a:avLst/>
            </a:prstGeom>
            <a:noFill/>
            <a:ln>
              <a:noFill/>
            </a:ln>
          </p:spPr>
        </p:pic>
        <p:sp>
          <p:nvSpPr>
            <p:cNvPr id="138" name="Shape 138"/>
            <p:cNvSpPr txBox="1"/>
            <p:nvPr/>
          </p:nvSpPr>
          <p:spPr>
            <a:xfrm>
              <a:off x="10049944" y="5604342"/>
              <a:ext cx="1176867" cy="584776"/>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strike="noStrike" cap="none">
                  <a:solidFill>
                    <a:srgbClr val="FDC300"/>
                  </a:solidFill>
                  <a:latin typeface="Arial"/>
                  <a:ea typeface="Arial"/>
                  <a:cs typeface="Arial"/>
                  <a:sym typeface="Arial"/>
                  <a:hlinkClick r:id="rId5"/>
                </a:rPr>
                <a:t>find out more here</a:t>
              </a:r>
            </a:p>
          </p:txBody>
        </p:sp>
      </p:grpSp>
      <p:sp>
        <p:nvSpPr>
          <p:cNvPr id="139" name="Shape 139"/>
          <p:cNvSpPr txBox="1"/>
          <p:nvPr/>
        </p:nvSpPr>
        <p:spPr>
          <a:xfrm>
            <a:off x="486133" y="5485979"/>
            <a:ext cx="4567297" cy="799706"/>
          </a:xfrm>
          <a:prstGeom prst="rect">
            <a:avLst/>
          </a:prstGeom>
          <a:noFill/>
          <a:ln>
            <a:noFill/>
          </a:ln>
        </p:spPr>
        <p:txBody>
          <a:bodyPr wrap="square" lIns="91425" tIns="45700" rIns="91425" bIns="45700" anchor="t" anchorCtr="0">
            <a:noAutofit/>
          </a:bodyPr>
          <a:lstStyle/>
          <a:p>
            <a:pPr marL="0" marR="0" lvl="0" indent="-88900" algn="l" rtl="0">
              <a:lnSpc>
                <a:spcPct val="110000"/>
              </a:lnSpc>
              <a:spcBef>
                <a:spcPts val="0"/>
              </a:spcBef>
              <a:spcAft>
                <a:spcPts val="0"/>
              </a:spcAft>
              <a:buClr>
                <a:srgbClr val="000000"/>
              </a:buClr>
              <a:buSzPts val="1400"/>
              <a:buFont typeface="Arial"/>
              <a:buNone/>
            </a:pPr>
            <a:r>
              <a:rPr lang="en-US" sz="1400" i="0" u="none" strike="noStrike" cap="none">
                <a:solidFill>
                  <a:srgbClr val="000000"/>
                </a:solidFill>
                <a:latin typeface="Calibri"/>
                <a:ea typeface="Calibri"/>
                <a:cs typeface="Calibri"/>
                <a:sym typeface="Calibri"/>
              </a:rPr>
              <a:t>The Station is about five National Hockey League rinks wide and one rink long and has as much living space as a five-bedroom house.</a:t>
            </a:r>
          </a:p>
        </p:txBody>
      </p:sp>
      <p:sp>
        <p:nvSpPr>
          <p:cNvPr id="140" name="Shape 140"/>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743589" y="359835"/>
            <a:ext cx="5708014" cy="1003301"/>
          </a:xfrm>
          <a:prstGeom prst="rect">
            <a:avLst/>
          </a:prstGeom>
          <a:noFill/>
          <a:ln>
            <a:noFill/>
          </a:ln>
        </p:spPr>
        <p:txBody>
          <a:bodyPr wrap="square" lIns="91425" tIns="91425" rIns="91425" bIns="91425" anchor="ctr" anchorCtr="0">
            <a:noAutofit/>
          </a:bodyPr>
          <a:lstStyle/>
          <a:p>
            <a:pPr marL="0" marR="0" lvl="0" indent="-63500" algn="l" rtl="0">
              <a:lnSpc>
                <a:spcPct val="90000"/>
              </a:lnSpc>
              <a:spcBef>
                <a:spcPts val="0"/>
              </a:spcBef>
              <a:spcAft>
                <a:spcPts val="0"/>
              </a:spcAft>
              <a:buClr>
                <a:schemeClr val="dk1"/>
              </a:buClr>
              <a:buSzPts val="1000"/>
              <a:buFont typeface="Calibri"/>
              <a:buNone/>
            </a:pPr>
            <a:r>
              <a:rPr lang="en-US" sz="4000" b="0" i="0" u="none" strike="noStrike" cap="none">
                <a:solidFill>
                  <a:srgbClr val="000000"/>
                </a:solidFill>
                <a:latin typeface="Calibri"/>
                <a:ea typeface="Calibri"/>
                <a:cs typeface="Calibri"/>
                <a:sym typeface="Calibri"/>
              </a:rPr>
              <a:t>What is microgravity?</a:t>
            </a:r>
          </a:p>
        </p:txBody>
      </p:sp>
      <p:sp>
        <p:nvSpPr>
          <p:cNvPr id="147" name="Shape 147"/>
          <p:cNvSpPr txBox="1"/>
          <p:nvPr/>
        </p:nvSpPr>
        <p:spPr>
          <a:xfrm>
            <a:off x="745968" y="2091267"/>
            <a:ext cx="5824165" cy="4013200"/>
          </a:xfrm>
          <a:prstGeom prst="rect">
            <a:avLst/>
          </a:prstGeom>
          <a:noFill/>
          <a:ln>
            <a:noFill/>
          </a:ln>
        </p:spPr>
        <p:txBody>
          <a:bodyPr wrap="square" lIns="91425" tIns="91425" rIns="91425" bIns="91425" anchor="t" anchorCtr="0">
            <a:noAutofit/>
          </a:bodyPr>
          <a:lstStyle/>
          <a:p>
            <a:pPr marL="0" marR="0" lvl="0" indent="-95250" algn="l" rtl="0">
              <a:lnSpc>
                <a:spcPct val="100000"/>
              </a:lnSpc>
              <a:spcBef>
                <a:spcPts val="0"/>
              </a:spcBef>
              <a:spcAft>
                <a:spcPts val="0"/>
              </a:spcAft>
              <a:buClr>
                <a:srgbClr val="000000"/>
              </a:buClr>
              <a:buSzPts val="1500"/>
              <a:buFont typeface="Calibri"/>
              <a:buNone/>
            </a:pPr>
            <a:r>
              <a:rPr lang="en-US" sz="2000" b="0" i="0" u="none" strike="noStrike" cap="none">
                <a:solidFill>
                  <a:srgbClr val="000000"/>
                </a:solidFill>
                <a:latin typeface="Calibri"/>
                <a:ea typeface="Calibri"/>
                <a:cs typeface="Calibri"/>
                <a:sym typeface="Calibri"/>
              </a:rPr>
              <a:t>Living on the ISS can be very different to being at home. For a start, weightlessness, or </a:t>
            </a:r>
            <a:r>
              <a:rPr lang="en-US" sz="2000" b="1" i="0" u="none" strike="noStrike" cap="none">
                <a:solidFill>
                  <a:srgbClr val="000000"/>
                </a:solidFill>
                <a:latin typeface="Calibri"/>
                <a:ea typeface="Calibri"/>
                <a:cs typeface="Calibri"/>
                <a:sym typeface="Calibri"/>
              </a:rPr>
              <a:t>microgravity </a:t>
            </a:r>
            <a:r>
              <a:rPr lang="en-US" sz="2000" b="0" i="0" u="none" strike="noStrike" cap="none">
                <a:solidFill>
                  <a:srgbClr val="000000"/>
                </a:solidFill>
                <a:latin typeface="Calibri"/>
                <a:ea typeface="Calibri"/>
                <a:cs typeface="Calibri"/>
                <a:sym typeface="Calibri"/>
              </a:rPr>
              <a:t>makes people and objects look like they float in space.</a:t>
            </a:r>
          </a:p>
          <a:p>
            <a:pPr marL="0" marR="0" lvl="0" indent="-95250" algn="l" rtl="0">
              <a:lnSpc>
                <a:spcPct val="100000"/>
              </a:lnSpc>
              <a:spcBef>
                <a:spcPts val="0"/>
              </a:spcBef>
              <a:spcAft>
                <a:spcPts val="0"/>
              </a:spcAft>
              <a:buClr>
                <a:srgbClr val="000000"/>
              </a:buClr>
              <a:buSzPts val="1500"/>
              <a:buFont typeface="Calibri"/>
              <a:buNone/>
            </a:pPr>
            <a:endParaRPr sz="2000" b="0" i="0" u="none" strike="noStrike" cap="none">
              <a:solidFill>
                <a:srgbClr val="000000"/>
              </a:solidFill>
              <a:latin typeface="Calibri"/>
              <a:ea typeface="Calibri"/>
              <a:cs typeface="Calibri"/>
              <a:sym typeface="Calibri"/>
            </a:endParaRPr>
          </a:p>
          <a:p>
            <a:pPr marL="0" marR="0" lvl="0" indent="-127000" algn="l" rtl="0">
              <a:lnSpc>
                <a:spcPct val="100000"/>
              </a:lnSpc>
              <a:spcBef>
                <a:spcPts val="0"/>
              </a:spcBef>
              <a:spcAft>
                <a:spcPts val="0"/>
              </a:spcAft>
              <a:buClr>
                <a:schemeClr val="dk1"/>
              </a:buClr>
              <a:buSzPts val="2000"/>
              <a:buFont typeface="Calibri"/>
              <a:buNone/>
            </a:pPr>
            <a:r>
              <a:rPr lang="en-US" sz="2000" b="1" i="0" u="none" strike="noStrike" cap="none">
                <a:solidFill>
                  <a:schemeClr val="dk1"/>
                </a:solidFill>
                <a:latin typeface="Calibri"/>
                <a:ea typeface="Calibri"/>
                <a:cs typeface="Calibri"/>
                <a:sym typeface="Calibri"/>
              </a:rPr>
              <a:t>Gravity</a:t>
            </a:r>
            <a:r>
              <a:rPr lang="en-US" sz="2000" b="0" i="0" u="none" strike="noStrike" cap="none">
                <a:solidFill>
                  <a:schemeClr val="dk1"/>
                </a:solidFill>
                <a:latin typeface="Calibri"/>
                <a:ea typeface="Calibri"/>
                <a:cs typeface="Calibri"/>
                <a:sym typeface="Calibri"/>
              </a:rPr>
              <a:t> is the force by which a planet or other body draws objects toward its centre. </a:t>
            </a:r>
          </a:p>
          <a:p>
            <a:pPr marL="0" marR="0" lvl="0" indent="-12700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Calibri"/>
              <a:ea typeface="Calibri"/>
              <a:cs typeface="Calibri"/>
              <a:sym typeface="Calibri"/>
            </a:endParaRPr>
          </a:p>
          <a:p>
            <a:pPr marL="0" marR="0" lvl="0" indent="-95250" algn="l" rtl="0">
              <a:lnSpc>
                <a:spcPct val="100000"/>
              </a:lnSpc>
              <a:spcBef>
                <a:spcPts val="0"/>
              </a:spcBef>
              <a:spcAft>
                <a:spcPts val="0"/>
              </a:spcAft>
              <a:buClr>
                <a:schemeClr val="dk1"/>
              </a:buClr>
              <a:buSzPts val="1500"/>
              <a:buFont typeface="Calibri"/>
              <a:buNone/>
            </a:pPr>
            <a:r>
              <a:rPr lang="en-US" sz="2000" b="0" i="0" u="none" strike="noStrike" cap="none">
                <a:solidFill>
                  <a:schemeClr val="dk1"/>
                </a:solidFill>
                <a:latin typeface="Calibri"/>
                <a:ea typeface="Calibri"/>
                <a:cs typeface="Calibri"/>
                <a:sym typeface="Calibri"/>
              </a:rPr>
              <a:t>People often believe there is zero gravity in space, but there is actually small amounts of gravity everywhere, which keep the planets in orbit around the sun. </a:t>
            </a:r>
          </a:p>
          <a:p>
            <a:pPr marL="0" marR="0" lvl="0" indent="-95250" algn="l" rtl="0">
              <a:lnSpc>
                <a:spcPct val="100000"/>
              </a:lnSpc>
              <a:spcBef>
                <a:spcPts val="0"/>
              </a:spcBef>
              <a:spcAft>
                <a:spcPts val="0"/>
              </a:spcAft>
              <a:buClr>
                <a:srgbClr val="000000"/>
              </a:buClr>
              <a:buSzPts val="1500"/>
              <a:buFont typeface="Calibri"/>
              <a:buNone/>
            </a:pPr>
            <a:endParaRPr sz="2000" b="0" i="0" u="none" strike="noStrike" cap="none">
              <a:solidFill>
                <a:srgbClr val="000000"/>
              </a:solidFill>
              <a:latin typeface="Calibri"/>
              <a:ea typeface="Calibri"/>
              <a:cs typeface="Calibri"/>
              <a:sym typeface="Calibri"/>
            </a:endParaRPr>
          </a:p>
          <a:p>
            <a:pPr marL="0" marR="0" lvl="0" indent="-114300" algn="l" rtl="0">
              <a:lnSpc>
                <a:spcPct val="100000"/>
              </a:lnSpc>
              <a:spcBef>
                <a:spcPts val="0"/>
              </a:spcBef>
              <a:spcAft>
                <a:spcPts val="0"/>
              </a:spcAft>
              <a:buClr>
                <a:srgbClr val="000000"/>
              </a:buClr>
              <a:buSzPts val="1800"/>
              <a:buFont typeface="Calibri"/>
              <a:buNone/>
            </a:pPr>
            <a:endParaRPr sz="2400" b="0" i="0" u="none" strike="noStrike" cap="none">
              <a:solidFill>
                <a:srgbClr val="000000"/>
              </a:solidFill>
              <a:latin typeface="Calibri"/>
              <a:ea typeface="Calibri"/>
              <a:cs typeface="Calibri"/>
              <a:sym typeface="Calibri"/>
            </a:endParaRPr>
          </a:p>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48" name="Shape 148" descr="spaceman-teapot.jpg"/>
          <p:cNvPicPr preferRelativeResize="0"/>
          <p:nvPr/>
        </p:nvPicPr>
        <p:blipFill rotWithShape="1">
          <a:blip r:embed="rId3">
            <a:alphaModFix/>
          </a:blip>
          <a:srcRect/>
          <a:stretch/>
        </p:blipFill>
        <p:spPr>
          <a:xfrm>
            <a:off x="6836120" y="2294467"/>
            <a:ext cx="4433067" cy="3320128"/>
          </a:xfrm>
          <a:prstGeom prst="rect">
            <a:avLst/>
          </a:prstGeom>
          <a:noFill/>
          <a:ln>
            <a:noFill/>
          </a:ln>
        </p:spPr>
      </p:pic>
      <p:sp>
        <p:nvSpPr>
          <p:cNvPr id="149" name="Shape 149"/>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746473" y="366536"/>
            <a:ext cx="10515600" cy="988131"/>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Why do objects float in orbit?</a:t>
            </a:r>
          </a:p>
        </p:txBody>
      </p:sp>
      <p:sp>
        <p:nvSpPr>
          <p:cNvPr id="156" name="Shape 156"/>
          <p:cNvSpPr txBox="1"/>
          <p:nvPr/>
        </p:nvSpPr>
        <p:spPr>
          <a:xfrm>
            <a:off x="788808" y="1964266"/>
            <a:ext cx="6077660" cy="4284134"/>
          </a:xfrm>
          <a:prstGeom prst="rect">
            <a:avLst/>
          </a:prstGeom>
          <a:noFill/>
          <a:ln>
            <a:noFill/>
          </a:ln>
        </p:spPr>
        <p:txBody>
          <a:bodyPr wrap="square" lIns="91425" tIns="91425" rIns="91425" bIns="91425" anchor="t" anchorCtr="0">
            <a:noAutofit/>
          </a:bodyPr>
          <a:lstStyle/>
          <a:p>
            <a:pPr marL="0" marR="0" lvl="0" indent="-95250" algn="l" rtl="0">
              <a:lnSpc>
                <a:spcPct val="100000"/>
              </a:lnSpc>
              <a:spcBef>
                <a:spcPts val="0"/>
              </a:spcBef>
              <a:spcAft>
                <a:spcPts val="0"/>
              </a:spcAft>
              <a:buClr>
                <a:srgbClr val="000000"/>
              </a:buClr>
              <a:buSzPts val="1500"/>
              <a:buFont typeface="Calibri"/>
              <a:buNone/>
            </a:pPr>
            <a:r>
              <a:rPr lang="en-US" sz="2000" b="1" i="0" u="none" strike="noStrike" cap="none">
                <a:solidFill>
                  <a:srgbClr val="000000"/>
                </a:solidFill>
                <a:latin typeface="Calibri"/>
                <a:ea typeface="Calibri"/>
                <a:cs typeface="Calibri"/>
                <a:sym typeface="Calibri"/>
              </a:rPr>
              <a:t>As the ISS is ‘only’ </a:t>
            </a:r>
            <a:r>
              <a:rPr lang="en-US" sz="2000" b="1" i="0" u="none" strike="noStrike" cap="none">
                <a:solidFill>
                  <a:schemeClr val="dk1"/>
                </a:solidFill>
                <a:latin typeface="Calibri"/>
                <a:ea typeface="Calibri"/>
                <a:cs typeface="Calibri"/>
                <a:sym typeface="Calibri"/>
              </a:rPr>
              <a:t>over 400km away from Earth, gravity is still 90% present. </a:t>
            </a:r>
          </a:p>
          <a:p>
            <a:pPr marL="0" marR="0" lvl="0" indent="-95250" algn="l" rtl="0">
              <a:lnSpc>
                <a:spcPct val="100000"/>
              </a:lnSpc>
              <a:spcBef>
                <a:spcPts val="0"/>
              </a:spcBef>
              <a:spcAft>
                <a:spcPts val="0"/>
              </a:spcAft>
              <a:buClr>
                <a:srgbClr val="000000"/>
              </a:buClr>
              <a:buSzPts val="1500"/>
              <a:buFont typeface="Calibri"/>
              <a:buNone/>
            </a:pPr>
            <a:endParaRPr sz="2000" b="0" i="0" u="none" strike="noStrike" cap="none">
              <a:solidFill>
                <a:schemeClr val="dk1"/>
              </a:solidFill>
              <a:latin typeface="Calibri"/>
              <a:ea typeface="Calibri"/>
              <a:cs typeface="Calibri"/>
              <a:sym typeface="Calibri"/>
            </a:endParaRPr>
          </a:p>
          <a:p>
            <a:pPr marL="0" marR="0" lvl="0" indent="-95250" algn="l" rtl="0">
              <a:lnSpc>
                <a:spcPct val="100000"/>
              </a:lnSpc>
              <a:spcBef>
                <a:spcPts val="0"/>
              </a:spcBef>
              <a:spcAft>
                <a:spcPts val="0"/>
              </a:spcAft>
              <a:buClr>
                <a:srgbClr val="000000"/>
              </a:buClr>
              <a:buSzPts val="1500"/>
              <a:buFont typeface="Calibri"/>
              <a:buNone/>
            </a:pPr>
            <a:r>
              <a:rPr lang="en-US" sz="2000" b="0" i="0" u="none" strike="noStrike" cap="none">
                <a:solidFill>
                  <a:schemeClr val="dk1"/>
                </a:solidFill>
                <a:latin typeface="Calibri"/>
                <a:ea typeface="Calibri"/>
                <a:cs typeface="Calibri"/>
                <a:sym typeface="Calibri"/>
              </a:rPr>
              <a:t>When astronauts and objects appear to be floating in space, they are actually free falling around the earth at enormous speed! </a:t>
            </a:r>
          </a:p>
          <a:p>
            <a:pPr marL="0" marR="0" lvl="0" indent="-95250" algn="l" rtl="0">
              <a:lnSpc>
                <a:spcPct val="100000"/>
              </a:lnSpc>
              <a:spcBef>
                <a:spcPts val="0"/>
              </a:spcBef>
              <a:spcAft>
                <a:spcPts val="0"/>
              </a:spcAft>
              <a:buClr>
                <a:srgbClr val="000000"/>
              </a:buClr>
              <a:buSzPts val="1500"/>
              <a:buFont typeface="Calibri"/>
              <a:buNone/>
            </a:pPr>
            <a:endParaRPr sz="2000" b="0" i="0" u="none" strike="noStrike" cap="none">
              <a:solidFill>
                <a:srgbClr val="000000"/>
              </a:solidFill>
              <a:latin typeface="Calibri"/>
              <a:ea typeface="Calibri"/>
              <a:cs typeface="Calibri"/>
              <a:sym typeface="Calibri"/>
            </a:endParaRPr>
          </a:p>
          <a:p>
            <a:pPr marL="0" marR="0" lvl="0" indent="-95250" algn="l" rtl="0">
              <a:lnSpc>
                <a:spcPct val="100000"/>
              </a:lnSpc>
              <a:spcBef>
                <a:spcPts val="0"/>
              </a:spcBef>
              <a:spcAft>
                <a:spcPts val="0"/>
              </a:spcAft>
              <a:buClr>
                <a:srgbClr val="000000"/>
              </a:buClr>
              <a:buSzPts val="1500"/>
              <a:buFont typeface="Calibri"/>
              <a:buNone/>
            </a:pPr>
            <a:r>
              <a:rPr lang="en-US" sz="2000" b="0" i="0" u="none" strike="noStrike" cap="none">
                <a:solidFill>
                  <a:srgbClr val="000000"/>
                </a:solidFill>
                <a:latin typeface="Calibri"/>
                <a:ea typeface="Calibri"/>
                <a:cs typeface="Calibri"/>
                <a:sym typeface="Calibri"/>
              </a:rPr>
              <a:t>As a result, astronauts need to adapt how to live in space and deal with microgravity. </a:t>
            </a:r>
          </a:p>
          <a:p>
            <a:pPr marL="0" marR="0" lvl="0" indent="-95250" algn="l" rtl="0">
              <a:lnSpc>
                <a:spcPct val="100000"/>
              </a:lnSpc>
              <a:spcBef>
                <a:spcPts val="0"/>
              </a:spcBef>
              <a:spcAft>
                <a:spcPts val="0"/>
              </a:spcAft>
              <a:buClr>
                <a:srgbClr val="000000"/>
              </a:buClr>
              <a:buSzPts val="1500"/>
              <a:buFont typeface="Calibri"/>
              <a:buNone/>
            </a:pPr>
            <a:endParaRPr sz="2000" b="0" i="0" u="none" strike="noStrike" cap="none">
              <a:solidFill>
                <a:srgbClr val="000000"/>
              </a:solidFill>
              <a:latin typeface="Calibri"/>
              <a:ea typeface="Calibri"/>
              <a:cs typeface="Calibri"/>
              <a:sym typeface="Calibri"/>
            </a:endParaRPr>
          </a:p>
          <a:p>
            <a:pPr marL="0" marR="0" lvl="0" indent="-95250" algn="l" rtl="0">
              <a:lnSpc>
                <a:spcPct val="100000"/>
              </a:lnSpc>
              <a:spcBef>
                <a:spcPts val="0"/>
              </a:spcBef>
              <a:spcAft>
                <a:spcPts val="0"/>
              </a:spcAft>
              <a:buClr>
                <a:srgbClr val="000000"/>
              </a:buClr>
              <a:buSzPts val="1500"/>
              <a:buFont typeface="Calibri"/>
              <a:buNone/>
            </a:pPr>
            <a:r>
              <a:rPr lang="en-US" sz="2000" b="0" i="0" u="none" strike="noStrike" cap="none">
                <a:solidFill>
                  <a:srgbClr val="000000"/>
                </a:solidFill>
                <a:latin typeface="Calibri"/>
                <a:ea typeface="Calibri"/>
                <a:cs typeface="Calibri"/>
                <a:sym typeface="Calibri"/>
              </a:rPr>
              <a:t>That includes all the everyday things that we all do, like </a:t>
            </a:r>
            <a:r>
              <a:rPr lang="en-US" sz="2000" b="1" i="0" u="none" strike="noStrike" cap="none">
                <a:solidFill>
                  <a:srgbClr val="000000"/>
                </a:solidFill>
                <a:latin typeface="Calibri"/>
                <a:ea typeface="Calibri"/>
                <a:cs typeface="Calibri"/>
                <a:sym typeface="Calibri"/>
              </a:rPr>
              <a:t>eating, sleeping, exercising and having fun!</a:t>
            </a:r>
          </a:p>
          <a:p>
            <a:pPr marL="285750" marR="0" lvl="0" indent="-400050" algn="l" rtl="0">
              <a:lnSpc>
                <a:spcPct val="100000"/>
              </a:lnSpc>
              <a:spcBef>
                <a:spcPts val="0"/>
              </a:spcBef>
              <a:spcAft>
                <a:spcPts val="0"/>
              </a:spcAft>
              <a:buClr>
                <a:srgbClr val="000000"/>
              </a:buClr>
              <a:buSzPts val="1800"/>
              <a:buFont typeface="Arial"/>
              <a:buNone/>
            </a:pPr>
            <a:endParaRPr sz="2400" b="1" i="0" u="none" strike="noStrike" cap="none">
              <a:solidFill>
                <a:srgbClr val="000000"/>
              </a:solidFill>
              <a:latin typeface="Calibri"/>
              <a:ea typeface="Calibri"/>
              <a:cs typeface="Calibri"/>
              <a:sym typeface="Calibri"/>
            </a:endParaRPr>
          </a:p>
          <a:p>
            <a:pPr marL="0" marR="0" lvl="0" indent="-11430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57" name="Shape 157" descr="gravity.jpg"/>
          <p:cNvPicPr preferRelativeResize="0"/>
          <p:nvPr/>
        </p:nvPicPr>
        <p:blipFill rotWithShape="1">
          <a:blip r:embed="rId3">
            <a:alphaModFix/>
          </a:blip>
          <a:srcRect/>
          <a:stretch/>
        </p:blipFill>
        <p:spPr>
          <a:xfrm>
            <a:off x="7159325" y="2362199"/>
            <a:ext cx="4278067" cy="3377132"/>
          </a:xfrm>
          <a:prstGeom prst="rect">
            <a:avLst/>
          </a:prstGeom>
          <a:noFill/>
          <a:ln>
            <a:noFill/>
          </a:ln>
        </p:spPr>
      </p:pic>
      <p:sp>
        <p:nvSpPr>
          <p:cNvPr id="158" name="Shape 158"/>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838200" y="161917"/>
            <a:ext cx="10515599" cy="1325562"/>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Eating in Space</a:t>
            </a:r>
          </a:p>
        </p:txBody>
      </p:sp>
      <p:grpSp>
        <p:nvGrpSpPr>
          <p:cNvPr id="164" name="Shape 164"/>
          <p:cNvGrpSpPr/>
          <p:nvPr/>
        </p:nvGrpSpPr>
        <p:grpSpPr>
          <a:xfrm>
            <a:off x="832982" y="1869931"/>
            <a:ext cx="8200943" cy="4454668"/>
            <a:chOff x="832982" y="1954601"/>
            <a:chExt cx="8200943" cy="4454668"/>
          </a:xfrm>
        </p:grpSpPr>
        <p:pic>
          <p:nvPicPr>
            <p:cNvPr id="165" name="Shape 16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41615" y="3121404"/>
              <a:ext cx="3609693" cy="2410513"/>
            </a:xfrm>
            <a:prstGeom prst="rect">
              <a:avLst/>
            </a:prstGeom>
            <a:noFill/>
            <a:ln w="25400" cap="flat" cmpd="sng">
              <a:solidFill>
                <a:schemeClr val="lt1"/>
              </a:solidFill>
              <a:prstDash val="solid"/>
              <a:round/>
              <a:headEnd type="none" w="med" len="med"/>
              <a:tailEnd type="none" w="med" len="med"/>
            </a:ln>
          </p:spPr>
        </p:pic>
        <p:sp>
          <p:nvSpPr>
            <p:cNvPr id="166" name="Shape 166"/>
            <p:cNvSpPr txBox="1"/>
            <p:nvPr/>
          </p:nvSpPr>
          <p:spPr>
            <a:xfrm>
              <a:off x="850901" y="1954601"/>
              <a:ext cx="6769099" cy="1090600"/>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rgbClr val="000000"/>
                </a:buClr>
                <a:buSzPts val="1800"/>
                <a:buFont typeface="Calibri"/>
                <a:buNone/>
              </a:pPr>
              <a:r>
                <a:rPr lang="en-US" sz="1800" b="0" i="0" u="none" strike="noStrike" cap="none">
                  <a:solidFill>
                    <a:srgbClr val="000000"/>
                  </a:solidFill>
                  <a:latin typeface="Calibri"/>
                  <a:ea typeface="Calibri"/>
                  <a:cs typeface="Calibri"/>
                  <a:sym typeface="Calibri"/>
                </a:rPr>
                <a:t>Eating is vital for astronauts to keep full of energy, spend time socializing, and stay healthy – but sending food to space can be tricky! It must be </a:t>
              </a:r>
              <a:r>
                <a:rPr lang="en-US" sz="1800" b="1" i="0" u="none" strike="noStrike" cap="none">
                  <a:solidFill>
                    <a:srgbClr val="000000"/>
                  </a:solidFill>
                  <a:latin typeface="Calibri"/>
                  <a:ea typeface="Calibri"/>
                  <a:cs typeface="Calibri"/>
                  <a:sym typeface="Calibri"/>
                </a:rPr>
                <a:t>compact, long lasting, nutritious </a:t>
              </a:r>
              <a:r>
                <a:rPr lang="en-US" sz="1800" b="0" i="0" u="none" strike="noStrike" cap="none">
                  <a:solidFill>
                    <a:srgbClr val="000000"/>
                  </a:solidFill>
                  <a:latin typeface="Calibri"/>
                  <a:ea typeface="Calibri"/>
                  <a:cs typeface="Calibri"/>
                  <a:sym typeface="Calibri"/>
                </a:rPr>
                <a:t>and of course tasty too! </a:t>
              </a:r>
            </a:p>
          </p:txBody>
        </p:sp>
        <p:sp>
          <p:nvSpPr>
            <p:cNvPr id="167" name="Shape 167"/>
            <p:cNvSpPr txBox="1"/>
            <p:nvPr/>
          </p:nvSpPr>
          <p:spPr>
            <a:xfrm>
              <a:off x="832982" y="5560143"/>
              <a:ext cx="4267200" cy="400200"/>
            </a:xfrm>
            <a:prstGeom prst="rect">
              <a:avLst/>
            </a:prstGeom>
            <a:noFill/>
            <a:ln>
              <a:noFill/>
            </a:ln>
          </p:spPr>
          <p:txBody>
            <a:bodyPr wrap="square" lIns="91425" tIns="45700" rIns="91425" bIns="45700" anchor="t" anchorCtr="0">
              <a:noAutofit/>
            </a:bodyPr>
            <a:lstStyle/>
            <a:p>
              <a:pPr marL="0" marR="0" lvl="0" indent="-63500" algn="l"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(Credits: NASA, CSA) Video (Credits : Canadian Space Agency (CSA), NASA)</a:t>
              </a:r>
            </a:p>
          </p:txBody>
        </p:sp>
        <p:sp>
          <p:nvSpPr>
            <p:cNvPr id="168" name="Shape 168"/>
            <p:cNvSpPr txBox="1"/>
            <p:nvPr/>
          </p:nvSpPr>
          <p:spPr>
            <a:xfrm>
              <a:off x="833966" y="5748869"/>
              <a:ext cx="3086101" cy="660400"/>
            </a:xfrm>
            <a:prstGeom prst="rect">
              <a:avLst/>
            </a:prstGeom>
            <a:noFill/>
            <a:ln>
              <a:noFill/>
            </a:ln>
          </p:spPr>
          <p:txBody>
            <a:bodyPr wrap="square" lIns="91425" tIns="91425" rIns="91425" bIns="91425" anchor="t" anchorCtr="0">
              <a:noAutofit/>
            </a:bodyPr>
            <a:lstStyle/>
            <a:p>
              <a:pPr marL="0" marR="0" lvl="0" indent="-42332" algn="l" rtl="0">
                <a:lnSpc>
                  <a:spcPct val="100000"/>
                </a:lnSpc>
                <a:spcBef>
                  <a:spcPts val="0"/>
                </a:spcBef>
                <a:spcAft>
                  <a:spcPts val="0"/>
                </a:spcAft>
                <a:buClr>
                  <a:schemeClr val="dk1"/>
                </a:buClr>
                <a:buSzPts val="667"/>
                <a:buFont typeface="Calibri"/>
                <a:buNone/>
              </a:pPr>
              <a:r>
                <a:rPr lang="en-US" sz="1200" b="0" i="0" u="none" strike="noStrike" cap="none">
                  <a:solidFill>
                    <a:schemeClr val="dk1"/>
                  </a:solidFill>
                  <a:latin typeface="Calibri"/>
                  <a:ea typeface="Calibri"/>
                  <a:cs typeface="Calibri"/>
                  <a:sym typeface="Calibri"/>
                </a:rPr>
                <a:t>Canadian astronaut Chris Hadfield enjoys a blood orange, a rare snack in orbit! </a:t>
              </a:r>
            </a:p>
          </p:txBody>
        </p:sp>
        <p:sp>
          <p:nvSpPr>
            <p:cNvPr id="169" name="Shape 169"/>
            <p:cNvSpPr/>
            <p:nvPr/>
          </p:nvSpPr>
          <p:spPr>
            <a:xfrm>
              <a:off x="4905441" y="3158065"/>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0" name="Shape 170"/>
            <p:cNvSpPr txBox="1"/>
            <p:nvPr/>
          </p:nvSpPr>
          <p:spPr>
            <a:xfrm>
              <a:off x="5177356" y="3053668"/>
              <a:ext cx="3856569" cy="2585323"/>
            </a:xfrm>
            <a:prstGeom prst="rect">
              <a:avLst/>
            </a:prstGeom>
            <a:noFill/>
            <a:ln>
              <a:noFill/>
            </a:ln>
          </p:spPr>
          <p:txBody>
            <a:bodyPr wrap="square" lIns="91425" tIns="45700" rIns="91425" bIns="45700" anchor="t" anchorCtr="0">
              <a:noAutofit/>
            </a:bodyPr>
            <a:lstStyle/>
            <a:p>
              <a:pPr marL="0" marR="0" lvl="0" indent="-114300" algn="l" rtl="0">
                <a:lnSpc>
                  <a:spcPct val="100000"/>
                </a:lnSpc>
                <a:spcBef>
                  <a:spcPts val="0"/>
                </a:spcBef>
                <a:spcAft>
                  <a:spcPts val="0"/>
                </a:spcAft>
                <a:buClr>
                  <a:srgbClr val="000000"/>
                </a:buClr>
                <a:buSzPts val="1800"/>
                <a:buFont typeface="Arial"/>
                <a:buNone/>
              </a:pPr>
              <a:r>
                <a:rPr lang="en-US" sz="1800" i="0" u="none" strike="noStrike" cap="none">
                  <a:solidFill>
                    <a:srgbClr val="000000"/>
                  </a:solidFill>
                  <a:latin typeface="Calibri"/>
                  <a:ea typeface="Calibri"/>
                  <a:cs typeface="Calibri"/>
                  <a:sym typeface="Calibri"/>
                </a:rPr>
                <a:t>What do you think astronauts eat?</a:t>
              </a:r>
            </a:p>
            <a:p>
              <a:pPr marL="0" marR="0" lvl="0" indent="-114300" algn="l" rtl="0">
                <a:lnSpc>
                  <a:spcPct val="100000"/>
                </a:lnSpc>
                <a:spcBef>
                  <a:spcPts val="0"/>
                </a:spcBef>
                <a:spcAft>
                  <a:spcPts val="0"/>
                </a:spcAft>
                <a:buClr>
                  <a:srgbClr val="000000"/>
                </a:buClr>
                <a:buSzPts val="1800"/>
                <a:buFont typeface="Arial"/>
                <a:buNone/>
              </a:pPr>
              <a:endParaRPr sz="1800" i="0" u="none" strike="noStrike" cap="none">
                <a:solidFill>
                  <a:srgbClr val="000000"/>
                </a:solidFill>
                <a:latin typeface="Calibri"/>
                <a:ea typeface="Calibri"/>
                <a:cs typeface="Calibri"/>
                <a:sym typeface="Calibri"/>
              </a:endParaRPr>
            </a:p>
            <a:p>
              <a:pPr marL="0" marR="0" lvl="0" indent="-114300" algn="l" rtl="0">
                <a:lnSpc>
                  <a:spcPct val="100000"/>
                </a:lnSpc>
                <a:spcBef>
                  <a:spcPts val="0"/>
                </a:spcBef>
                <a:spcAft>
                  <a:spcPts val="0"/>
                </a:spcAft>
                <a:buClr>
                  <a:srgbClr val="000000"/>
                </a:buClr>
                <a:buSzPts val="1800"/>
                <a:buFont typeface="Arial"/>
                <a:buNone/>
              </a:pPr>
              <a:r>
                <a:rPr lang="en-US" sz="1800" i="0" u="none" strike="noStrike" cap="none">
                  <a:solidFill>
                    <a:srgbClr val="000000"/>
                  </a:solidFill>
                  <a:latin typeface="Calibri"/>
                  <a:ea typeface="Calibri"/>
                  <a:cs typeface="Calibri"/>
                  <a:sym typeface="Calibri"/>
                </a:rPr>
                <a:t>How do you eat when food doesn’t stay in your plate?</a:t>
              </a:r>
            </a:p>
            <a:p>
              <a:pPr marL="0" marR="0" lvl="0" indent="-114300" algn="l" rtl="0">
                <a:lnSpc>
                  <a:spcPct val="100000"/>
                </a:lnSpc>
                <a:spcBef>
                  <a:spcPts val="0"/>
                </a:spcBef>
                <a:spcAft>
                  <a:spcPts val="0"/>
                </a:spcAft>
                <a:buClr>
                  <a:srgbClr val="000000"/>
                </a:buClr>
                <a:buSzPts val="1800"/>
                <a:buFont typeface="Arial"/>
                <a:buNone/>
              </a:pPr>
              <a:endParaRPr sz="1800" i="0" u="none" strike="noStrike" cap="none">
                <a:solidFill>
                  <a:srgbClr val="000000"/>
                </a:solidFill>
                <a:latin typeface="Calibri"/>
                <a:ea typeface="Calibri"/>
                <a:cs typeface="Calibri"/>
                <a:sym typeface="Calibri"/>
              </a:endParaRPr>
            </a:p>
            <a:p>
              <a:pPr marL="0" marR="0" lvl="0" indent="-114300" algn="l" rtl="0">
                <a:lnSpc>
                  <a:spcPct val="100000"/>
                </a:lnSpc>
                <a:spcBef>
                  <a:spcPts val="0"/>
                </a:spcBef>
                <a:spcAft>
                  <a:spcPts val="0"/>
                </a:spcAft>
                <a:buClr>
                  <a:srgbClr val="000000"/>
                </a:buClr>
                <a:buSzPts val="1800"/>
                <a:buFont typeface="Arial"/>
                <a:buNone/>
              </a:pPr>
              <a:r>
                <a:rPr lang="en-US" sz="1800" i="0" u="none" strike="noStrike" cap="none">
                  <a:solidFill>
                    <a:srgbClr val="000000"/>
                  </a:solidFill>
                  <a:latin typeface="Calibri"/>
                  <a:ea typeface="Calibri"/>
                  <a:cs typeface="Calibri"/>
                  <a:sym typeface="Calibri"/>
                </a:rPr>
                <a:t>Imagine trying to drink a glass of lemonade in space!</a:t>
              </a:r>
            </a:p>
            <a:p>
              <a:pPr marL="0" marR="0" lvl="0" indent="-114300" algn="l" rtl="0">
                <a:lnSpc>
                  <a:spcPct val="100000"/>
                </a:lnSpc>
                <a:spcBef>
                  <a:spcPts val="0"/>
                </a:spcBef>
                <a:spcAft>
                  <a:spcPts val="0"/>
                </a:spcAft>
                <a:buClr>
                  <a:srgbClr val="000000"/>
                </a:buClr>
                <a:buSzPts val="1800"/>
                <a:buFont typeface="Arial"/>
                <a:buNone/>
              </a:pPr>
              <a:endParaRPr sz="1800" i="0" u="none" strike="noStrike" cap="none">
                <a:solidFill>
                  <a:srgbClr val="000000"/>
                </a:solidFill>
                <a:latin typeface="Calibri"/>
                <a:ea typeface="Calibri"/>
                <a:cs typeface="Calibri"/>
                <a:sym typeface="Calibri"/>
              </a:endParaRPr>
            </a:p>
            <a:p>
              <a:pPr marL="0" marR="0" lvl="0" indent="-114300" algn="l" rtl="0">
                <a:lnSpc>
                  <a:spcPct val="100000"/>
                </a:lnSpc>
                <a:spcBef>
                  <a:spcPts val="0"/>
                </a:spcBef>
                <a:spcAft>
                  <a:spcPts val="0"/>
                </a:spcAft>
                <a:buClr>
                  <a:srgbClr val="000000"/>
                </a:buClr>
                <a:buSzPts val="1800"/>
                <a:buFont typeface="Arial"/>
                <a:buNone/>
              </a:pPr>
              <a:r>
                <a:rPr lang="en-US" sz="1800" i="0" u="none" strike="noStrike" cap="none">
                  <a:solidFill>
                    <a:srgbClr val="000000"/>
                  </a:solidFill>
                  <a:latin typeface="Calibri"/>
                  <a:ea typeface="Calibri"/>
                  <a:cs typeface="Calibri"/>
                  <a:sym typeface="Calibri"/>
                </a:rPr>
                <a:t>How would you cook in orbit?</a:t>
              </a:r>
            </a:p>
          </p:txBody>
        </p:sp>
        <p:sp>
          <p:nvSpPr>
            <p:cNvPr id="171" name="Shape 171"/>
            <p:cNvSpPr/>
            <p:nvPr/>
          </p:nvSpPr>
          <p:spPr>
            <a:xfrm>
              <a:off x="4905441" y="3699931"/>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2" name="Shape 172"/>
            <p:cNvSpPr/>
            <p:nvPr/>
          </p:nvSpPr>
          <p:spPr>
            <a:xfrm>
              <a:off x="4905441" y="4504264"/>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3" name="Shape 173"/>
            <p:cNvSpPr/>
            <p:nvPr/>
          </p:nvSpPr>
          <p:spPr>
            <a:xfrm>
              <a:off x="4905441" y="5345238"/>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174" name="Shape 174">
            <a:hlinkClick r:id="rId4"/>
          </p:cNvPr>
          <p:cNvSpPr/>
          <p:nvPr/>
        </p:nvSpPr>
        <p:spPr>
          <a:xfrm>
            <a:off x="9338734" y="5337351"/>
            <a:ext cx="2414072" cy="941574"/>
          </a:xfrm>
          <a:prstGeom prst="roundRect">
            <a:avLst>
              <a:gd name="adj" fmla="val 16667"/>
            </a:avLst>
          </a:prstGeom>
          <a:solidFill>
            <a:schemeClr val="lt1"/>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175" name="Shape 175" descr="CSA-circle-logo.jpg">
            <a:hlinkClick r:id="rId5"/>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9489294" y="5455293"/>
            <a:ext cx="685744" cy="685744"/>
          </a:xfrm>
          <a:prstGeom prst="rect">
            <a:avLst/>
          </a:prstGeom>
          <a:noFill/>
          <a:ln>
            <a:noFill/>
          </a:ln>
        </p:spPr>
      </p:pic>
      <p:sp>
        <p:nvSpPr>
          <p:cNvPr id="176" name="Shape 176">
            <a:hlinkClick r:id="rId5"/>
          </p:cNvPr>
          <p:cNvSpPr txBox="1"/>
          <p:nvPr/>
        </p:nvSpPr>
        <p:spPr>
          <a:xfrm>
            <a:off x="10286999" y="5514562"/>
            <a:ext cx="1176867" cy="584776"/>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pic>
        <p:nvPicPr>
          <p:cNvPr id="177" name="Shape 177" descr="eating.png"/>
          <p:cNvPicPr preferRelativeResize="0"/>
          <p:nvPr/>
        </p:nvPicPr>
        <p:blipFill rotWithShape="1">
          <a:blip r:embed="rId7">
            <a:alphaModFix/>
          </a:blip>
          <a:srcRect/>
          <a:stretch/>
        </p:blipFill>
        <p:spPr>
          <a:xfrm>
            <a:off x="9084733" y="1782233"/>
            <a:ext cx="2879441" cy="3415560"/>
          </a:xfrm>
          <a:prstGeom prst="rect">
            <a:avLst/>
          </a:prstGeom>
          <a:noFill/>
          <a:ln>
            <a:noFill/>
          </a:ln>
        </p:spPr>
      </p:pic>
      <p:sp>
        <p:nvSpPr>
          <p:cNvPr id="178" name="Shape 178"/>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p:nvPr/>
        </p:nvSpPr>
        <p:spPr>
          <a:xfrm>
            <a:off x="811483" y="5362751"/>
            <a:ext cx="1195117" cy="674867"/>
          </a:xfrm>
          <a:prstGeom prst="rect">
            <a:avLst/>
          </a:prstGeom>
          <a:noFill/>
          <a:ln>
            <a:noFill/>
          </a:ln>
        </p:spPr>
        <p:txBody>
          <a:bodyPr wrap="square" lIns="91425" tIns="45700" rIns="91425" bIns="45700" anchor="t" anchorCtr="0">
            <a:noAutofit/>
          </a:bodyPr>
          <a:lstStyle/>
          <a:p>
            <a:pPr marL="0" marR="0" lvl="0" indent="-63500" algn="l"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(Credit: NASA)</a:t>
            </a:r>
          </a:p>
        </p:txBody>
      </p:sp>
      <p:sp>
        <p:nvSpPr>
          <p:cNvPr id="185" name="Shape 185"/>
          <p:cNvSpPr txBox="1"/>
          <p:nvPr/>
        </p:nvSpPr>
        <p:spPr>
          <a:xfrm>
            <a:off x="838199" y="1844530"/>
            <a:ext cx="8119534" cy="915604"/>
          </a:xfrm>
          <a:prstGeom prst="rect">
            <a:avLst/>
          </a:prstGeom>
          <a:noFill/>
          <a:ln>
            <a:noFill/>
          </a:ln>
        </p:spPr>
        <p:txBody>
          <a:bodyPr wrap="square" lIns="91425" tIns="45700" rIns="91425" bIns="45700" anchor="t" anchorCtr="0">
            <a:noAutofit/>
          </a:bodyPr>
          <a:lstStyle/>
          <a:p>
            <a:pPr marL="0" marR="0" lvl="0" indent="-127000" algn="l" rtl="0">
              <a:lnSpc>
                <a:spcPct val="110000"/>
              </a:lnSpc>
              <a:spcBef>
                <a:spcPts val="0"/>
              </a:spcBef>
              <a:spcAft>
                <a:spcPts val="0"/>
              </a:spcAft>
              <a:buClr>
                <a:schemeClr val="dk1"/>
              </a:buClr>
              <a:buSzPts val="2000"/>
              <a:buFont typeface="Calibri"/>
              <a:buNone/>
            </a:pPr>
            <a:r>
              <a:rPr lang="en-US" sz="2000" b="0" i="0" u="none" strike="noStrike" cap="none">
                <a:solidFill>
                  <a:schemeClr val="dk1"/>
                </a:solidFill>
                <a:latin typeface="Calibri"/>
                <a:ea typeface="Calibri"/>
                <a:cs typeface="Calibri"/>
                <a:sym typeface="Calibri"/>
              </a:rPr>
              <a:t>Sleeping in microgravity can be challenging! </a:t>
            </a:r>
          </a:p>
          <a:p>
            <a:pPr marL="0" marR="0" lvl="0" indent="-127000" algn="l" rtl="0">
              <a:lnSpc>
                <a:spcPct val="110000"/>
              </a:lnSpc>
              <a:spcBef>
                <a:spcPts val="0"/>
              </a:spcBef>
              <a:spcAft>
                <a:spcPts val="0"/>
              </a:spcAft>
              <a:buClr>
                <a:schemeClr val="dk1"/>
              </a:buClr>
              <a:buSzPts val="2000"/>
              <a:buFont typeface="Calibri"/>
              <a:buNone/>
            </a:pPr>
            <a:r>
              <a:rPr lang="en-US" sz="2000" b="0" i="0" u="none" strike="noStrike" cap="none">
                <a:solidFill>
                  <a:schemeClr val="dk1"/>
                </a:solidFill>
                <a:latin typeface="Calibri"/>
                <a:ea typeface="Calibri"/>
                <a:cs typeface="Calibri"/>
                <a:sym typeface="Calibri"/>
              </a:rPr>
              <a:t>Astronauts cannot "lie down" to sleep: </a:t>
            </a:r>
            <a:r>
              <a:rPr lang="en-US" sz="2000" b="1" i="0" u="none" strike="noStrike" cap="none">
                <a:solidFill>
                  <a:schemeClr val="dk1"/>
                </a:solidFill>
                <a:latin typeface="Calibri"/>
                <a:ea typeface="Calibri"/>
                <a:cs typeface="Calibri"/>
                <a:sym typeface="Calibri"/>
              </a:rPr>
              <a:t>there is no real “up” or “down”</a:t>
            </a:r>
            <a:r>
              <a:rPr lang="en-US" sz="2000" b="0" i="0" u="none" strike="noStrike" cap="none">
                <a:solidFill>
                  <a:schemeClr val="dk1"/>
                </a:solidFill>
                <a:latin typeface="Calibri"/>
                <a:ea typeface="Calibri"/>
                <a:cs typeface="Calibri"/>
                <a:sym typeface="Calibri"/>
              </a:rPr>
              <a:t>…</a:t>
            </a:r>
          </a:p>
        </p:txBody>
      </p:sp>
      <p:pic>
        <p:nvPicPr>
          <p:cNvPr id="186" name="Shape 18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27100" y="2921311"/>
            <a:ext cx="3643625" cy="2418850"/>
          </a:xfrm>
          <a:prstGeom prst="rect">
            <a:avLst/>
          </a:prstGeom>
          <a:noFill/>
          <a:ln>
            <a:noFill/>
          </a:ln>
        </p:spPr>
      </p:pic>
      <p:sp>
        <p:nvSpPr>
          <p:cNvPr id="187" name="Shape 187"/>
          <p:cNvSpPr txBox="1"/>
          <p:nvPr/>
        </p:nvSpPr>
        <p:spPr>
          <a:xfrm>
            <a:off x="811484" y="5523029"/>
            <a:ext cx="3845184" cy="846667"/>
          </a:xfrm>
          <a:prstGeom prst="rect">
            <a:avLst/>
          </a:prstGeom>
          <a:noFill/>
          <a:ln>
            <a:noFill/>
          </a:ln>
        </p:spPr>
        <p:txBody>
          <a:bodyPr wrap="square" lIns="91425" tIns="91425" rIns="91425" bIns="91425" anchor="t" anchorCtr="0">
            <a:noAutofit/>
          </a:bodyPr>
          <a:lstStyle/>
          <a:p>
            <a:pPr marL="0" marR="0" lvl="0" indent="-42332" algn="l" rtl="0">
              <a:lnSpc>
                <a:spcPct val="100000"/>
              </a:lnSpc>
              <a:spcBef>
                <a:spcPts val="0"/>
              </a:spcBef>
              <a:spcAft>
                <a:spcPts val="0"/>
              </a:spcAft>
              <a:buClr>
                <a:schemeClr val="dk1"/>
              </a:buClr>
              <a:buSzPts val="667"/>
              <a:buFont typeface="Calibri"/>
              <a:buNone/>
            </a:pPr>
            <a:r>
              <a:rPr lang="en-US" sz="1200" b="0" i="0" u="none" strike="noStrike" cap="none">
                <a:solidFill>
                  <a:schemeClr val="dk1"/>
                </a:solidFill>
                <a:latin typeface="Calibri"/>
                <a:ea typeface="Calibri"/>
                <a:cs typeface="Calibri"/>
                <a:sym typeface="Calibri"/>
              </a:rPr>
              <a:t>JAXA astronaut Koichi Wakata sleeping comfortably attached to the wall of the Kibo laboratory on the International Space Station.</a:t>
            </a:r>
          </a:p>
        </p:txBody>
      </p:sp>
      <p:grpSp>
        <p:nvGrpSpPr>
          <p:cNvPr id="188" name="Shape 188"/>
          <p:cNvGrpSpPr/>
          <p:nvPr/>
        </p:nvGrpSpPr>
        <p:grpSpPr>
          <a:xfrm>
            <a:off x="4821742" y="2831766"/>
            <a:ext cx="4559313" cy="2745367"/>
            <a:chOff x="5109620" y="2459218"/>
            <a:chExt cx="4559313" cy="2745367"/>
          </a:xfrm>
        </p:grpSpPr>
        <p:sp>
          <p:nvSpPr>
            <p:cNvPr id="189" name="Shape 189"/>
            <p:cNvSpPr txBox="1"/>
            <p:nvPr/>
          </p:nvSpPr>
          <p:spPr>
            <a:xfrm>
              <a:off x="5393254" y="2459218"/>
              <a:ext cx="4275679" cy="2745367"/>
            </a:xfrm>
            <a:prstGeom prst="rect">
              <a:avLst/>
            </a:prstGeom>
            <a:noFill/>
            <a:ln>
              <a:noFill/>
            </a:ln>
          </p:spPr>
          <p:txBody>
            <a:bodyPr wrap="square" lIns="91425" tIns="45700" rIns="91425" bIns="45700" anchor="t" anchorCtr="0">
              <a:noAutofit/>
            </a:bodyPr>
            <a:lstStyle/>
            <a:p>
              <a:pPr marL="0" marR="0" lvl="0" indent="-114300" algn="l" rtl="0">
                <a:lnSpc>
                  <a:spcPct val="110000"/>
                </a:lnSpc>
                <a:spcBef>
                  <a:spcPts val="0"/>
                </a:spcBef>
                <a:spcAft>
                  <a:spcPts val="0"/>
                </a:spcAft>
                <a:buClr>
                  <a:schemeClr val="dk1"/>
                </a:buClr>
                <a:buSzPts val="1800"/>
                <a:buFont typeface="Calibri"/>
                <a:buNone/>
              </a:pPr>
              <a:r>
                <a:rPr lang="en-US" sz="1800" b="0" i="0" u="none" strike="noStrike" cap="none">
                  <a:solidFill>
                    <a:schemeClr val="dk1"/>
                  </a:solidFill>
                  <a:latin typeface="Calibri"/>
                  <a:ea typeface="Calibri"/>
                  <a:cs typeface="Calibri"/>
                  <a:sym typeface="Calibri"/>
                </a:rPr>
                <a:t>How could you make sleeping more comfortable on board a spaceship?</a:t>
              </a:r>
            </a:p>
            <a:p>
              <a:pPr marL="0" marR="0" lvl="0" indent="-114300" algn="l" rtl="0">
                <a:lnSpc>
                  <a:spcPct val="110000"/>
                </a:lnSpc>
                <a:spcBef>
                  <a:spcPts val="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0" marR="0" lvl="0" indent="-114300" algn="l" rtl="0">
                <a:lnSpc>
                  <a:spcPct val="110000"/>
                </a:lnSpc>
                <a:spcBef>
                  <a:spcPts val="0"/>
                </a:spcBef>
                <a:spcAft>
                  <a:spcPts val="0"/>
                </a:spcAft>
                <a:buClr>
                  <a:schemeClr val="dk1"/>
                </a:buClr>
                <a:buSzPts val="1800"/>
                <a:buFont typeface="Calibri"/>
                <a:buNone/>
              </a:pPr>
              <a:r>
                <a:rPr lang="en-US" sz="1800" b="0" i="0" u="none" strike="noStrike" cap="none">
                  <a:solidFill>
                    <a:schemeClr val="dk1"/>
                  </a:solidFill>
                  <a:latin typeface="Calibri"/>
                  <a:ea typeface="Calibri"/>
                  <a:cs typeface="Calibri"/>
                  <a:sym typeface="Calibri"/>
                </a:rPr>
                <a:t>What would make it easier to go to sleep when there are no real day and night? </a:t>
              </a:r>
            </a:p>
            <a:p>
              <a:pPr marL="0" marR="0" lvl="0" indent="-114300" algn="l" rtl="0">
                <a:lnSpc>
                  <a:spcPct val="110000"/>
                </a:lnSpc>
                <a:spcBef>
                  <a:spcPts val="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0" marR="0" lvl="0" indent="-114300" algn="l" rtl="0">
                <a:lnSpc>
                  <a:spcPct val="110000"/>
                </a:lnSpc>
                <a:spcBef>
                  <a:spcPts val="0"/>
                </a:spcBef>
                <a:spcAft>
                  <a:spcPts val="0"/>
                </a:spcAft>
                <a:buClr>
                  <a:schemeClr val="dk1"/>
                </a:buClr>
                <a:buSzPts val="1800"/>
                <a:buFont typeface="Calibri"/>
                <a:buNone/>
              </a:pPr>
              <a:r>
                <a:rPr lang="en-US" sz="1800" b="0" i="0" u="none" strike="noStrike" cap="none">
                  <a:solidFill>
                    <a:schemeClr val="dk1"/>
                  </a:solidFill>
                  <a:latin typeface="Calibri"/>
                  <a:ea typeface="Calibri"/>
                  <a:cs typeface="Calibri"/>
                  <a:sym typeface="Calibri"/>
                </a:rPr>
                <a:t>How could you make your sleep station more like your own bedroom on earth?</a:t>
              </a:r>
            </a:p>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Shape 190"/>
            <p:cNvSpPr/>
            <p:nvPr/>
          </p:nvSpPr>
          <p:spPr>
            <a:xfrm>
              <a:off x="5109620" y="2604915"/>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91" name="Shape 191"/>
            <p:cNvSpPr/>
            <p:nvPr/>
          </p:nvSpPr>
          <p:spPr>
            <a:xfrm>
              <a:off x="5109620" y="3485448"/>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92" name="Shape 192"/>
            <p:cNvSpPr/>
            <p:nvPr/>
          </p:nvSpPr>
          <p:spPr>
            <a:xfrm>
              <a:off x="5109620" y="4391382"/>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193" name="Shape 193">
            <a:hlinkClick r:id="rId4"/>
          </p:cNvPr>
          <p:cNvSpPr/>
          <p:nvPr/>
        </p:nvSpPr>
        <p:spPr>
          <a:xfrm>
            <a:off x="9338734" y="5345818"/>
            <a:ext cx="2414072" cy="941574"/>
          </a:xfrm>
          <a:prstGeom prst="roundRect">
            <a:avLst>
              <a:gd name="adj" fmla="val 16667"/>
            </a:avLst>
          </a:prstGeom>
          <a:solidFill>
            <a:schemeClr val="lt1"/>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194" name="Shape 194" descr="CSA-circle-logo.jpg">
            <a:hlinkClick r:id="rId5"/>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9489294" y="5480694"/>
            <a:ext cx="685744" cy="685744"/>
          </a:xfrm>
          <a:prstGeom prst="rect">
            <a:avLst/>
          </a:prstGeom>
          <a:noFill/>
          <a:ln>
            <a:noFill/>
          </a:ln>
        </p:spPr>
      </p:pic>
      <p:sp>
        <p:nvSpPr>
          <p:cNvPr id="195" name="Shape 195">
            <a:hlinkClick r:id="rId5"/>
          </p:cNvPr>
          <p:cNvSpPr txBox="1"/>
          <p:nvPr/>
        </p:nvSpPr>
        <p:spPr>
          <a:xfrm>
            <a:off x="10286999" y="5523029"/>
            <a:ext cx="1176867" cy="584776"/>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sp>
        <p:nvSpPr>
          <p:cNvPr id="196" name="Shape 196"/>
          <p:cNvSpPr txBox="1">
            <a:spLocks noGrp="1"/>
          </p:cNvSpPr>
          <p:nvPr>
            <p:ph type="title"/>
          </p:nvPr>
        </p:nvSpPr>
        <p:spPr>
          <a:xfrm>
            <a:off x="838200" y="161917"/>
            <a:ext cx="10515599" cy="1325562"/>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Sleeping in Space</a:t>
            </a:r>
          </a:p>
        </p:txBody>
      </p:sp>
      <p:pic>
        <p:nvPicPr>
          <p:cNvPr id="197" name="Shape 197" descr="sleeping.png"/>
          <p:cNvPicPr preferRelativeResize="0"/>
          <p:nvPr/>
        </p:nvPicPr>
        <p:blipFill rotWithShape="1">
          <a:blip r:embed="rId7">
            <a:alphaModFix/>
          </a:blip>
          <a:srcRect/>
          <a:stretch/>
        </p:blipFill>
        <p:spPr>
          <a:xfrm>
            <a:off x="9152468" y="2350930"/>
            <a:ext cx="2879441" cy="2601873"/>
          </a:xfrm>
          <a:prstGeom prst="rect">
            <a:avLst/>
          </a:prstGeom>
          <a:noFill/>
          <a:ln>
            <a:noFill/>
          </a:ln>
        </p:spPr>
      </p:pic>
      <p:sp>
        <p:nvSpPr>
          <p:cNvPr id="198" name="Shape 198"/>
          <p:cNvSpPr txBox="1"/>
          <p:nvPr/>
        </p:nvSpPr>
        <p:spPr>
          <a:xfrm>
            <a:off x="11582400" y="6273789"/>
            <a:ext cx="389400" cy="431700"/>
          </a:xfrm>
          <a:prstGeom prst="rect">
            <a:avLst/>
          </a:prstGeom>
          <a:noFill/>
          <a:ln>
            <a:noFill/>
          </a:ln>
        </p:spPr>
        <p:txBody>
          <a:bodyPr wrap="square" lIns="91425" tIns="91425" rIns="91425" bIns="91425" anchor="t" anchorCtr="0">
            <a:noAutofit/>
          </a:bodyPr>
          <a:lstStyle/>
          <a:p>
            <a:pPr marL="0" marR="0" lvl="0" indent="-88900" algn="r" rtl="0">
              <a:lnSpc>
                <a:spcPct val="100000"/>
              </a:lnSpc>
              <a:spcBef>
                <a:spcPts val="0"/>
              </a:spcBef>
              <a:spcAft>
                <a:spcPts val="0"/>
              </a:spcAft>
              <a:buClr>
                <a:srgbClr val="000000"/>
              </a:buClr>
              <a:buSzPts val="1400"/>
              <a:buFont typeface="Arial"/>
              <a:buNone/>
            </a:pPr>
            <a:r>
              <a:rPr lang="en-US"/>
              <a:t>8</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1793</Words>
  <Application>Microsoft Macintosh PowerPoint</Application>
  <PresentationFormat>Widescreen</PresentationFormat>
  <Paragraphs>228</Paragraphs>
  <Slides>19</Slides>
  <Notes>19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PowerPoint Presentation</vt:lpstr>
      <vt:lpstr>Mission: Little Inventors</vt:lpstr>
      <vt:lpstr>Life of an Astronaut</vt:lpstr>
      <vt:lpstr>Meet David Saint-Jacques</vt:lpstr>
      <vt:lpstr>The International Space Station (ISS)</vt:lpstr>
      <vt:lpstr>What is microgravity?</vt:lpstr>
      <vt:lpstr>Why do objects float in orbit?</vt:lpstr>
      <vt:lpstr>Eating in Space</vt:lpstr>
      <vt:lpstr>Sleeping in Space</vt:lpstr>
      <vt:lpstr>Exercising in Space</vt:lpstr>
      <vt:lpstr>Having fun and relaxing in Space</vt:lpstr>
      <vt:lpstr>Activity: Astronaut Diary</vt:lpstr>
      <vt:lpstr>Activity: Space Station mind map!</vt:lpstr>
      <vt:lpstr>Start your imagination – get drawing!</vt:lpstr>
      <vt:lpstr>What do you think?</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Katherine Mengardon</cp:lastModifiedBy>
  <cp:revision>2</cp:revision>
  <dcterms:modified xsi:type="dcterms:W3CDTF">2017-11-30T13:34:35Z</dcterms:modified>
</cp:coreProperties>
</file>