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5"/>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7" name="Shape 8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Shape 88"/>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8" name="Shape 158"/>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What do you find tricky? Is there a simple way to change that?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59" name="Shape 159"/>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5" name="Shape 165"/>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66" name="Shape 166"/>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2" name="Shape 172"/>
          <p:cNvSpPr txBox="1"/>
          <p:nvPr>
            <p:ph idx="1" type="body"/>
          </p:nvPr>
        </p:nvSpPr>
        <p:spPr>
          <a:xfrm>
            <a:off x="685800" y="4400550"/>
            <a:ext cx="5486400" cy="36006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p>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73" name="Shape 173"/>
          <p:cNvSpPr txBox="1"/>
          <p:nvPr>
            <p:ph idx="12" type="sldNum"/>
          </p:nvPr>
        </p:nvSpPr>
        <p:spPr>
          <a:xfrm>
            <a:off x="3884612" y="8685213"/>
            <a:ext cx="2971799" cy="4587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9" name="Shape 179"/>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p>
          <a:p>
            <a:pPr indent="0" lvl="0" marL="0" marR="0" rtl="0" algn="l">
              <a:spcBef>
                <a:spcPts val="0"/>
              </a:spcBef>
              <a:spcAft>
                <a:spcPts val="0"/>
              </a:spcAft>
              <a:buClr>
                <a:schemeClr val="dk1"/>
              </a:buClr>
              <a:buSzPct val="250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p>
          <a:p>
            <a:pPr indent="0" lvl="0" marL="0" marR="0" rtl="0" algn="l">
              <a:spcBef>
                <a:spcPts val="0"/>
              </a:spcBef>
              <a:spcAft>
                <a:spcPts val="0"/>
              </a:spcAft>
              <a:buClr>
                <a:schemeClr val="dk1"/>
              </a:buClr>
              <a:buSzPct val="250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80" name="Shape 180"/>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6" name="Shape 186"/>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p>
        </p:txBody>
      </p:sp>
      <p:sp>
        <p:nvSpPr>
          <p:cNvPr id="187" name="Shape 187"/>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3" name="Shape 19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Hand student a Little Inventors drawing sheet and ask them to draw their invention.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94" name="Shape 19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3" name="Shape 20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p>
        </p:txBody>
      </p:sp>
      <p:sp>
        <p:nvSpPr>
          <p:cNvPr id="204" name="Shape 20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0" name="Shape 210"/>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Explain that the drawings will be sent to the Little Inventors team</a:t>
            </a:r>
            <a:r>
              <a:rPr b="0" i="0" lang="en-US" sz="1100" u="none" cap="none" strike="noStrike">
                <a:solidFill>
                  <a:schemeClr val="dk1"/>
                </a:solidFill>
                <a:latin typeface="Arial"/>
                <a:ea typeface="Arial"/>
                <a:cs typeface="Arial"/>
                <a:sym typeface="Arial"/>
              </a:rPr>
              <a:t>, and the best ideas will get picked as Little Inventors team favorites, turned into animations or even get made into real objects!</a:t>
            </a:r>
          </a:p>
        </p:txBody>
      </p:sp>
      <p:sp>
        <p:nvSpPr>
          <p:cNvPr id="211" name="Shape 211"/>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19" name="Shape 219"/>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3" name="Shape 9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them.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94" name="Shape 94"/>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1" name="Shape 101"/>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p>
        </p:txBody>
      </p:sp>
      <p:sp>
        <p:nvSpPr>
          <p:cNvPr id="102" name="Shape 102"/>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8" name="Shape 10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p>
        </p:txBody>
      </p:sp>
      <p:sp>
        <p:nvSpPr>
          <p:cNvPr id="109" name="Shape 109"/>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5" name="Shape 115"/>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So here’s your chance to become an inventor yourself – can you think of a problem, something which is a little bit boring, or difficult, something around you that needs a little bit of attention and care or fun.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Can you say what the problem is? Can you start thinking about how you could solve that problem?</a:t>
            </a:r>
          </a:p>
        </p:txBody>
      </p:sp>
      <p:sp>
        <p:nvSpPr>
          <p:cNvPr id="116" name="Shape 116"/>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2" name="Shape 122"/>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Introduce the first activity, the Character profiler and the character cards - explain that to help students come up with their own invention ideas, they can start by thinking about a character and think about their life, as well as what they like and dislike, to start forming an idea of what problems they might have. </a:t>
            </a: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By the end of the activity, students should write down what invention they think could help this character. </a:t>
            </a:r>
          </a:p>
        </p:txBody>
      </p:sp>
      <p:sp>
        <p:nvSpPr>
          <p:cNvPr id="123" name="Shape 123"/>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3" name="Shape 13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In this activity, students will pick another prompt card, this time providing them with a ready-made challenge. Ask them to choose a card, and place it on their mind map worksheet. They should start thinking about words and write them down, and add another layer of words. By looking a their collection of words, tell students they should start figuring out what their invention could be like. </a:t>
            </a:r>
          </a:p>
        </p:txBody>
      </p:sp>
      <p:sp>
        <p:nvSpPr>
          <p:cNvPr id="134" name="Shape 13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4" name="Shape 144"/>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45" name="Shape 145"/>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1" name="Shape 151"/>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52" name="Shape 152"/>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7" name="Shape 17"/>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3" name="Shape 73"/>
        <p:cNvGrpSpPr/>
        <p:nvPr/>
      </p:nvGrpSpPr>
      <p:grpSpPr>
        <a:xfrm>
          <a:off x="0" y="0"/>
          <a:ext cx="0" cy="0"/>
          <a:chOff x="0" y="0"/>
          <a:chExt cx="0" cy="0"/>
        </a:xfrm>
      </p:grpSpPr>
      <p:sp>
        <p:nvSpPr>
          <p:cNvPr id="74" name="Shape 74"/>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75" name="Shape 75"/>
          <p:cNvSpPr txBox="1"/>
          <p:nvPr>
            <p:ph idx="1" type="body"/>
          </p:nvPr>
        </p:nvSpPr>
        <p:spPr>
          <a:xfrm rot="5400000">
            <a:off x="3920330" y="-1256504"/>
            <a:ext cx="4351338" cy="10515599"/>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9" name="Shape 79"/>
        <p:cNvGrpSpPr/>
        <p:nvPr/>
      </p:nvGrpSpPr>
      <p:grpSpPr>
        <a:xfrm>
          <a:off x="0" y="0"/>
          <a:ext cx="0" cy="0"/>
          <a:chOff x="0" y="0"/>
          <a:chExt cx="0" cy="0"/>
        </a:xfrm>
      </p:grpSpPr>
      <p:sp>
        <p:nvSpPr>
          <p:cNvPr id="80" name="Shape 80"/>
          <p:cNvSpPr txBox="1"/>
          <p:nvPr>
            <p:ph type="title"/>
          </p:nvPr>
        </p:nvSpPr>
        <p:spPr>
          <a:xfrm rot="5400000">
            <a:off x="7133430"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81" name="Shape 81"/>
          <p:cNvSpPr txBox="1"/>
          <p:nvPr>
            <p:ph idx="1" type="body"/>
          </p:nvPr>
        </p:nvSpPr>
        <p:spPr>
          <a:xfrm rot="5400000">
            <a:off x="1799430" y="-596105"/>
            <a:ext cx="5811838" cy="7734299"/>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p:nvPr/>
        </p:nvSpPr>
        <p:spPr>
          <a:xfrm>
            <a:off x="-110825" y="-76725"/>
            <a:ext cx="12425100" cy="1767300"/>
          </a:xfrm>
          <a:prstGeom prst="rect">
            <a:avLst/>
          </a:prstGeom>
          <a:solidFill>
            <a:srgbClr val="F8C013"/>
          </a:solidFill>
          <a:ln>
            <a:noFill/>
          </a:ln>
        </p:spPr>
        <p:txBody>
          <a:bodyPr anchorCtr="0" anchor="ctr" bIns="91425" lIns="91425" rIns="91425" tIns="91425">
            <a:noAutofit/>
          </a:bodyPr>
          <a:lstStyle/>
          <a:p>
            <a:pPr lvl="0">
              <a:spcBef>
                <a:spcPts val="0"/>
              </a:spcBef>
              <a:buNone/>
            </a:pPr>
            <a:r>
              <a:t/>
            </a:r>
            <a:endParaRPr/>
          </a:p>
        </p:txBody>
      </p:sp>
      <p:sp>
        <p:nvSpPr>
          <p:cNvPr id="23" name="Shape 23"/>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24" name="Shape 24"/>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8" name="Shape 28"/>
        <p:cNvGrpSpPr/>
        <p:nvPr/>
      </p:nvGrpSpPr>
      <p:grpSpPr>
        <a:xfrm>
          <a:off x="0" y="0"/>
          <a:ext cx="0" cy="0"/>
          <a:chOff x="0" y="0"/>
          <a:chExt cx="0" cy="0"/>
        </a:xfrm>
      </p:grpSpPr>
      <p:sp>
        <p:nvSpPr>
          <p:cNvPr id="29" name="Shape 29"/>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2" name="Shape 32"/>
        <p:cNvGrpSpPr/>
        <p:nvPr/>
      </p:nvGrpSpPr>
      <p:grpSpPr>
        <a:xfrm>
          <a:off x="0" y="0"/>
          <a:ext cx="0" cy="0"/>
          <a:chOff x="0" y="0"/>
          <a:chExt cx="0" cy="0"/>
        </a:xfrm>
      </p:grpSpPr>
      <p:sp>
        <p:nvSpPr>
          <p:cNvPr id="33" name="Shape 33"/>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34" name="Shape 34"/>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spcAft>
                <a:spcPts val="0"/>
              </a:spcAft>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5" name="Shape 3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8" name="Shape 38"/>
        <p:cNvGrpSpPr/>
        <p:nvPr/>
      </p:nvGrpSpPr>
      <p:grpSpPr>
        <a:xfrm>
          <a:off x="0" y="0"/>
          <a:ext cx="0" cy="0"/>
          <a:chOff x="0" y="0"/>
          <a:chExt cx="0" cy="0"/>
        </a:xfrm>
      </p:grpSpPr>
      <p:sp>
        <p:nvSpPr>
          <p:cNvPr id="39" name="Shape 3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40" name="Shape 40"/>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5" name="Shape 45"/>
        <p:cNvGrpSpPr/>
        <p:nvPr/>
      </p:nvGrpSpPr>
      <p:grpSpPr>
        <a:xfrm>
          <a:off x="0" y="0"/>
          <a:ext cx="0" cy="0"/>
          <a:chOff x="0" y="0"/>
          <a:chExt cx="0" cy="0"/>
        </a:xfrm>
      </p:grpSpPr>
      <p:sp>
        <p:nvSpPr>
          <p:cNvPr id="46" name="Shape 46"/>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47" name="Shape 47"/>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8" name="Shape 48"/>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3" type="body"/>
          </p:nvPr>
        </p:nvSpPr>
        <p:spPr>
          <a:xfrm>
            <a:off x="6172200" y="1681163"/>
            <a:ext cx="5183186"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50" name="Shape 50"/>
          <p:cNvSpPr txBox="1"/>
          <p:nvPr>
            <p:ph idx="4" type="body"/>
          </p:nvPr>
        </p:nvSpPr>
        <p:spPr>
          <a:xfrm>
            <a:off x="6172200" y="2505075"/>
            <a:ext cx="5183186"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4" name="Shape 54"/>
        <p:cNvGrpSpPr/>
        <p:nvPr/>
      </p:nvGrpSpPr>
      <p:grpSpPr>
        <a:xfrm>
          <a:off x="0" y="0"/>
          <a:ext cx="0" cy="0"/>
          <a:chOff x="0" y="0"/>
          <a:chExt cx="0" cy="0"/>
        </a:xfrm>
      </p:grpSpPr>
      <p:sp>
        <p:nvSpPr>
          <p:cNvPr id="55" name="Shape 55"/>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56" name="Shape 5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9" name="Shape 59"/>
        <p:cNvGrpSpPr/>
        <p:nvPr/>
      </p:nvGrpSpPr>
      <p:grpSpPr>
        <a:xfrm>
          <a:off x="0" y="0"/>
          <a:ext cx="0" cy="0"/>
          <a:chOff x="0" y="0"/>
          <a:chExt cx="0" cy="0"/>
        </a:xfrm>
      </p:grpSpPr>
      <p:sp>
        <p:nvSpPr>
          <p:cNvPr id="60" name="Shape 60"/>
          <p:cNvSpPr txBox="1"/>
          <p:nvPr>
            <p:ph type="title"/>
          </p:nvPr>
        </p:nvSpPr>
        <p:spPr>
          <a:xfrm>
            <a:off x="839787" y="457200"/>
            <a:ext cx="3932237"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1" name="Shape 61"/>
          <p:cNvSpPr txBox="1"/>
          <p:nvPr>
            <p:ph idx="1" type="body"/>
          </p:nvPr>
        </p:nvSpPr>
        <p:spPr>
          <a:xfrm>
            <a:off x="5183187" y="987425"/>
            <a:ext cx="6172199" cy="4873623"/>
          </a:xfrm>
          <a:prstGeom prst="rect">
            <a:avLst/>
          </a:prstGeom>
          <a:noFill/>
          <a:ln>
            <a:noFill/>
          </a:ln>
        </p:spPr>
        <p:txBody>
          <a:bodyPr anchorCtr="0" anchor="t" bIns="91425" lIns="91425" rIns="91425" tIns="91425"/>
          <a:lstStyle>
            <a:lvl1pPr indent="177800" lvl="0" marL="228600" marR="0" rtl="0" algn="l">
              <a:lnSpc>
                <a:spcPct val="90000"/>
              </a:lnSpc>
              <a:spcBef>
                <a:spcPts val="100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27000" lvl="1" marL="685800" marR="0" rtl="0" algn="l">
              <a:lnSpc>
                <a:spcPct val="90000"/>
              </a:lnSpc>
              <a:spcBef>
                <a:spcPts val="5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Shape 62"/>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3" name="Shape 63"/>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6" name="Shape 66"/>
        <p:cNvGrpSpPr/>
        <p:nvPr/>
      </p:nvGrpSpPr>
      <p:grpSpPr>
        <a:xfrm>
          <a:off x="0" y="0"/>
          <a:ext cx="0" cy="0"/>
          <a:chOff x="0" y="0"/>
          <a:chExt cx="0" cy="0"/>
        </a:xfrm>
      </p:grpSpPr>
      <p:sp>
        <p:nvSpPr>
          <p:cNvPr id="67" name="Shape 67"/>
          <p:cNvSpPr txBox="1"/>
          <p:nvPr>
            <p:ph type="title"/>
          </p:nvPr>
        </p:nvSpPr>
        <p:spPr>
          <a:xfrm>
            <a:off x="839787" y="457200"/>
            <a:ext cx="3932237"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8" name="Shape 68"/>
          <p:cNvSpPr/>
          <p:nvPr>
            <p:ph idx="2" type="pic"/>
          </p:nvPr>
        </p:nvSpPr>
        <p:spPr>
          <a:xfrm>
            <a:off x="5183187" y="987425"/>
            <a:ext cx="6172199" cy="4873623"/>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9" name="Shape 69"/>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70" name="Shape 70"/>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littleinventors.org" TargetMode="External"/><Relationship Id="rId4" Type="http://schemas.openxmlformats.org/officeDocument/2006/relationships/image" Target="../media/image0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1.png"/><Relationship Id="rId4" Type="http://schemas.openxmlformats.org/officeDocument/2006/relationships/image" Target="../media/image00.png"/><Relationship Id="rId5" Type="http://schemas.openxmlformats.org/officeDocument/2006/relationships/image" Target="../media/image03.png"/><Relationship Id="rId6" Type="http://schemas.openxmlformats.org/officeDocument/2006/relationships/image" Target="../media/image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4.png"/><Relationship Id="rId4" Type="http://schemas.openxmlformats.org/officeDocument/2006/relationships/image" Target="../media/image05.png"/><Relationship Id="rId5" Type="http://schemas.openxmlformats.org/officeDocument/2006/relationships/image" Target="../media/image08.png"/><Relationship Id="rId6" Type="http://schemas.openxmlformats.org/officeDocument/2006/relationships/image" Target="../media/image0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pic>
        <p:nvPicPr>
          <p:cNvPr descr="LI-RGB-Logo-straplineA-large.png" id="90" name="Shape 90"/>
          <p:cNvPicPr preferRelativeResize="0"/>
          <p:nvPr/>
        </p:nvPicPr>
        <p:blipFill>
          <a:blip r:embed="rId3">
            <a:alphaModFix/>
          </a:blip>
          <a:stretch>
            <a:fillRect/>
          </a:stretch>
        </p:blipFill>
        <p:spPr>
          <a:xfrm>
            <a:off x="3862600" y="2510324"/>
            <a:ext cx="4466797" cy="18373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2: Start simple</a:t>
            </a:r>
          </a:p>
        </p:txBody>
      </p:sp>
      <p:pic>
        <p:nvPicPr>
          <p:cNvPr descr="start simple.png" id="162" name="Shape 162"/>
          <p:cNvPicPr preferRelativeResize="0"/>
          <p:nvPr/>
        </p:nvPicPr>
        <p:blipFill>
          <a:blip r:embed="rId3">
            <a:alphaModFix/>
          </a:blip>
          <a:stretch>
            <a:fillRect/>
          </a:stretch>
        </p:blipFill>
        <p:spPr>
          <a:xfrm>
            <a:off x="2906824" y="2944774"/>
            <a:ext cx="6378350" cy="23693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x="0" y="0"/>
          <a:ext cx="0" cy="0"/>
          <a:chOff x="0" y="0"/>
          <a:chExt cx="0" cy="0"/>
        </a:xfrm>
      </p:grpSpPr>
      <p:sp>
        <p:nvSpPr>
          <p:cNvPr id="168" name="Shape 168"/>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3: A fresh pair of eyes</a:t>
            </a:r>
          </a:p>
        </p:txBody>
      </p:sp>
      <p:pic>
        <p:nvPicPr>
          <p:cNvPr descr="page11.png" id="169" name="Shape 169"/>
          <p:cNvPicPr preferRelativeResize="0"/>
          <p:nvPr/>
        </p:nvPicPr>
        <p:blipFill>
          <a:blip r:embed="rId3">
            <a:alphaModFix/>
          </a:blip>
          <a:stretch>
            <a:fillRect/>
          </a:stretch>
        </p:blipFill>
        <p:spPr>
          <a:xfrm>
            <a:off x="2369250" y="2300074"/>
            <a:ext cx="7453500" cy="3969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4: Work together</a:t>
            </a:r>
          </a:p>
        </p:txBody>
      </p:sp>
      <p:pic>
        <p:nvPicPr>
          <p:cNvPr descr="page12.png" id="176" name="Shape 176"/>
          <p:cNvPicPr preferRelativeResize="0"/>
          <p:nvPr/>
        </p:nvPicPr>
        <p:blipFill>
          <a:blip r:embed="rId3">
            <a:alphaModFix/>
          </a:blip>
          <a:stretch>
            <a:fillRect/>
          </a:stretch>
        </p:blipFill>
        <p:spPr>
          <a:xfrm>
            <a:off x="4421775" y="3153224"/>
            <a:ext cx="3348449" cy="2213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5: Break it down</a:t>
            </a:r>
          </a:p>
        </p:txBody>
      </p:sp>
      <p:pic>
        <p:nvPicPr>
          <p:cNvPr descr="page13.png" id="183" name="Shape 183"/>
          <p:cNvPicPr preferRelativeResize="0"/>
          <p:nvPr/>
        </p:nvPicPr>
        <p:blipFill>
          <a:blip r:embed="rId3">
            <a:alphaModFix/>
          </a:blip>
          <a:stretch>
            <a:fillRect/>
          </a:stretch>
        </p:blipFill>
        <p:spPr>
          <a:xfrm>
            <a:off x="3591000" y="2592075"/>
            <a:ext cx="5010000" cy="3335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6: Reach for the stars!</a:t>
            </a:r>
          </a:p>
        </p:txBody>
      </p:sp>
      <p:pic>
        <p:nvPicPr>
          <p:cNvPr descr="tip6.png" id="190" name="Shape 190"/>
          <p:cNvPicPr preferRelativeResize="0"/>
          <p:nvPr/>
        </p:nvPicPr>
        <p:blipFill>
          <a:blip r:embed="rId3">
            <a:alphaModFix/>
          </a:blip>
          <a:stretch>
            <a:fillRect/>
          </a:stretch>
        </p:blipFill>
        <p:spPr>
          <a:xfrm>
            <a:off x="2889249" y="2051175"/>
            <a:ext cx="6184151" cy="45699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97" name="Shape 197"/>
          <p:cNvSpPr txBox="1"/>
          <p:nvPr>
            <p:ph idx="1" type="body"/>
          </p:nvPr>
        </p:nvSpPr>
        <p:spPr>
          <a:xfrm>
            <a:off x="784079" y="2375325"/>
            <a:ext cx="10515600" cy="4351200"/>
          </a:xfrm>
          <a:prstGeom prst="rect">
            <a:avLst/>
          </a:prstGeom>
          <a:noFill/>
          <a:ln>
            <a:noFill/>
          </a:ln>
        </p:spPr>
        <p:txBody>
          <a:bodyPr anchorCtr="0" anchor="t" bIns="91425" lIns="91425" rIns="91425" tIns="91425">
            <a:noAutofit/>
          </a:bodyPr>
          <a:lstStyle/>
          <a:p>
            <a:pPr indent="0" lvl="0" marL="0" marR="0" rtl="0" algn="l">
              <a:lnSpc>
                <a:spcPct val="90000"/>
              </a:lnSpc>
              <a:spcBef>
                <a:spcPts val="0"/>
              </a:spcBef>
              <a:spcAft>
                <a:spcPts val="0"/>
              </a:spcAft>
              <a:buNone/>
            </a:pPr>
            <a:r>
              <a:rPr lang="en-US"/>
              <a:t>Draw and explain your invention!</a:t>
            </a:r>
          </a:p>
          <a:p>
            <a:pPr indent="0" lvl="0" marL="0" marR="0" rtl="0" algn="l">
              <a:lnSpc>
                <a:spcPct val="90000"/>
              </a:lnSpc>
              <a:spcBef>
                <a:spcPts val="0"/>
              </a:spcBef>
              <a:spcAft>
                <a:spcPts val="0"/>
              </a:spcAft>
              <a:buNone/>
            </a:pPr>
            <a:r>
              <a:t/>
            </a:r>
            <a:endParaRPr/>
          </a:p>
          <a:p>
            <a:pPr indent="0" lvl="0" marL="0" marR="0" rtl="0" algn="l">
              <a:lnSpc>
                <a:spcPct val="90000"/>
              </a:lnSpc>
              <a:spcBef>
                <a:spcPts val="0"/>
              </a:spcBef>
              <a:spcAft>
                <a:spcPts val="0"/>
              </a:spcAft>
              <a:buNone/>
            </a:pPr>
            <a:r>
              <a:t/>
            </a:r>
            <a:endParaRPr/>
          </a:p>
          <a:p>
            <a:pPr indent="-228600" lvl="0" marL="457200" marR="0" rtl="0" algn="l">
              <a:lnSpc>
                <a:spcPct val="90000"/>
              </a:lnSpc>
              <a:spcBef>
                <a:spcPts val="0"/>
              </a:spcBef>
              <a:spcAft>
                <a:spcPts val="0"/>
              </a:spcAft>
            </a:pPr>
            <a:r>
              <a:rPr lang="en-US"/>
              <a:t>What does it do?</a:t>
            </a:r>
          </a:p>
          <a:p>
            <a:pPr indent="-228600" lvl="0" marL="457200" marR="0" rtl="0" algn="l">
              <a:lnSpc>
                <a:spcPct val="90000"/>
              </a:lnSpc>
              <a:spcBef>
                <a:spcPts val="0"/>
              </a:spcBef>
              <a:spcAft>
                <a:spcPts val="0"/>
              </a:spcAft>
            </a:pPr>
            <a:r>
              <a:rPr lang="en-US"/>
              <a:t>What is it made of?</a:t>
            </a:r>
          </a:p>
          <a:p>
            <a:pPr indent="-228600" lvl="0" marL="457200" marR="0" rtl="0" algn="l">
              <a:lnSpc>
                <a:spcPct val="90000"/>
              </a:lnSpc>
              <a:spcBef>
                <a:spcPts val="0"/>
              </a:spcBef>
              <a:spcAft>
                <a:spcPts val="0"/>
              </a:spcAft>
            </a:pPr>
            <a:r>
              <a:rPr lang="en-US"/>
              <a:t>Who is it for?</a:t>
            </a:r>
          </a:p>
        </p:txBody>
      </p:sp>
      <p:sp>
        <p:nvSpPr>
          <p:cNvPr id="198" name="Shape 198"/>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lang="en-US"/>
              <a:t>G</a:t>
            </a:r>
            <a:r>
              <a:rPr b="0" i="0" lang="en-US" sz="4400" u="none" cap="none" strike="noStrike">
                <a:solidFill>
                  <a:schemeClr val="dk1"/>
                </a:solidFill>
                <a:latin typeface="Calibri"/>
                <a:ea typeface="Calibri"/>
                <a:cs typeface="Calibri"/>
                <a:sym typeface="Calibri"/>
              </a:rPr>
              <a:t>et drawing!</a:t>
            </a:r>
          </a:p>
        </p:txBody>
      </p:sp>
      <p:sp>
        <p:nvSpPr>
          <p:cNvPr id="199" name="Shape 199"/>
          <p:cNvSpPr txBox="1"/>
          <p:nvPr/>
        </p:nvSpPr>
        <p:spPr>
          <a:xfrm>
            <a:off x="6601625" y="1810650"/>
            <a:ext cx="4085999" cy="4390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id="200" name="Shape 200"/>
          <p:cNvPicPr preferRelativeResize="0"/>
          <p:nvPr/>
        </p:nvPicPr>
        <p:blipFill>
          <a:blip r:embed="rId3">
            <a:alphaModFix/>
          </a:blip>
          <a:stretch>
            <a:fillRect/>
          </a:stretch>
        </p:blipFill>
        <p:spPr>
          <a:xfrm>
            <a:off x="6439850" y="2583350"/>
            <a:ext cx="4734774" cy="33479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 do you think?</a:t>
            </a:r>
          </a:p>
        </p:txBody>
      </p:sp>
      <p:sp>
        <p:nvSpPr>
          <p:cNvPr id="207" name="Shape 207"/>
          <p:cNvSpPr txBox="1"/>
          <p:nvPr>
            <p:ph idx="1" type="body"/>
          </p:nvPr>
        </p:nvSpPr>
        <p:spPr>
          <a:xfrm>
            <a:off x="784079" y="2375325"/>
            <a:ext cx="10515600" cy="4351200"/>
          </a:xfrm>
          <a:prstGeom prst="rect">
            <a:avLst/>
          </a:prstGeom>
          <a:noFill/>
          <a:ln>
            <a:noFill/>
          </a:ln>
        </p:spPr>
        <p:txBody>
          <a:bodyPr anchorCtr="0" anchor="t" bIns="91425" lIns="91425" rIns="91425" tIns="91425">
            <a:noAutofit/>
          </a:bodyPr>
          <a:lstStyle/>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Now that you have drawn your invention, what do you think of it?</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Can you imagine people using it?</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What would they say?</a:t>
            </a:r>
          </a:p>
          <a:p>
            <a:pPr indent="0" lvl="0" marL="177800" marR="0" rtl="0" algn="l">
              <a:lnSpc>
                <a:spcPct val="90000"/>
              </a:lnSpc>
              <a:spcBef>
                <a:spcPts val="0"/>
              </a:spcBef>
              <a:spcAft>
                <a:spcPts val="0"/>
              </a:spcAft>
              <a:buClr>
                <a:schemeClr val="dk1"/>
              </a:buClr>
              <a:buSzPct val="250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Can you think of other challenges and other inventions?</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Next time you find a problem, how will you approach it?</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Share your invention!</a:t>
            </a:r>
          </a:p>
        </p:txBody>
      </p:sp>
      <p:pic>
        <p:nvPicPr>
          <p:cNvPr id="214" name="Shape 214"/>
          <p:cNvPicPr preferRelativeResize="0"/>
          <p:nvPr/>
        </p:nvPicPr>
        <p:blipFill>
          <a:blip r:embed="rId3">
            <a:alphaModFix/>
          </a:blip>
          <a:stretch>
            <a:fillRect/>
          </a:stretch>
        </p:blipFill>
        <p:spPr>
          <a:xfrm>
            <a:off x="6840574" y="174724"/>
            <a:ext cx="4584350" cy="6356150"/>
          </a:xfrm>
          <a:prstGeom prst="rect">
            <a:avLst/>
          </a:prstGeom>
          <a:noFill/>
          <a:ln>
            <a:noFill/>
          </a:ln>
        </p:spPr>
      </p:pic>
      <p:sp>
        <p:nvSpPr>
          <p:cNvPr id="215" name="Shape 215"/>
          <p:cNvSpPr txBox="1"/>
          <p:nvPr>
            <p:ph idx="1" type="body"/>
          </p:nvPr>
        </p:nvSpPr>
        <p:spPr>
          <a:xfrm>
            <a:off x="784077" y="2375325"/>
            <a:ext cx="5813399" cy="3782100"/>
          </a:xfrm>
          <a:prstGeom prst="rect">
            <a:avLst/>
          </a:prstGeom>
          <a:noFill/>
          <a:ln>
            <a:noFill/>
          </a:ln>
        </p:spPr>
        <p:txBody>
          <a:bodyPr anchorCtr="0" anchor="t" bIns="91425" lIns="91425" rIns="91425" tIns="91425">
            <a:noAutofit/>
          </a:bodyPr>
          <a:lstStyle/>
          <a:p>
            <a:pPr indent="0" lvl="0" marL="0" marR="0" rtl="0" algn="l">
              <a:lnSpc>
                <a:spcPct val="90000"/>
              </a:lnSpc>
              <a:spcBef>
                <a:spcPts val="0"/>
              </a:spcBef>
              <a:spcAft>
                <a:spcPts val="0"/>
              </a:spcAft>
              <a:buNone/>
            </a:pPr>
            <a:r>
              <a:rPr lang="en-US"/>
              <a:t>Keep an eye on:</a:t>
            </a:r>
          </a:p>
          <a:p>
            <a:pPr indent="0" lvl="0" marL="0" marR="0" rtl="0" algn="l">
              <a:lnSpc>
                <a:spcPct val="90000"/>
              </a:lnSpc>
              <a:spcBef>
                <a:spcPts val="0"/>
              </a:spcBef>
              <a:spcAft>
                <a:spcPts val="0"/>
              </a:spcAft>
              <a:buNone/>
            </a:pPr>
            <a:r>
              <a:t/>
            </a:r>
            <a:endParaRPr/>
          </a:p>
          <a:p>
            <a:pPr indent="0" lvl="0" marL="0" marR="0" rtl="0" algn="l">
              <a:lnSpc>
                <a:spcPct val="90000"/>
              </a:lnSpc>
              <a:spcBef>
                <a:spcPts val="0"/>
              </a:spcBef>
              <a:spcAft>
                <a:spcPts val="0"/>
              </a:spcAft>
              <a:buNone/>
            </a:pPr>
            <a:r>
              <a:t/>
            </a:r>
            <a:endParaRPr/>
          </a:p>
          <a:p>
            <a:pPr indent="-228600" lvl="0" marL="457200" marR="0" rtl="0" algn="l">
              <a:lnSpc>
                <a:spcPct val="90000"/>
              </a:lnSpc>
              <a:spcBef>
                <a:spcPts val="0"/>
              </a:spcBef>
              <a:spcAft>
                <a:spcPts val="0"/>
              </a:spcAft>
            </a:pPr>
            <a:r>
              <a:rPr lang="en-US"/>
              <a:t>littleinventors.org</a:t>
            </a:r>
          </a:p>
          <a:p>
            <a:pPr indent="-228600" lvl="0" marL="457200" marR="0" rtl="0" algn="l">
              <a:lnSpc>
                <a:spcPct val="90000"/>
              </a:lnSpc>
              <a:spcBef>
                <a:spcPts val="0"/>
              </a:spcBef>
              <a:spcAft>
                <a:spcPts val="0"/>
              </a:spcAft>
            </a:pPr>
            <a:r>
              <a:rPr lang="en-US"/>
              <a:t>[Insert your gallery URL here]</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pic>
        <p:nvPicPr>
          <p:cNvPr id="221" name="Shape 221"/>
          <p:cNvPicPr preferRelativeResize="0"/>
          <p:nvPr/>
        </p:nvPicPr>
        <p:blipFill>
          <a:blip r:embed="rId3">
            <a:alphaModFix/>
          </a:blip>
          <a:stretch>
            <a:fillRect/>
          </a:stretch>
        </p:blipFill>
        <p:spPr>
          <a:xfrm>
            <a:off x="8425293" y="2936975"/>
            <a:ext cx="2599311" cy="984025"/>
          </a:xfrm>
          <a:prstGeom prst="rect">
            <a:avLst/>
          </a:prstGeom>
          <a:noFill/>
          <a:ln>
            <a:noFill/>
          </a:ln>
        </p:spPr>
      </p:pic>
      <p:pic>
        <p:nvPicPr>
          <p:cNvPr id="222" name="Shape 222"/>
          <p:cNvPicPr preferRelativeResize="0"/>
          <p:nvPr/>
        </p:nvPicPr>
        <p:blipFill>
          <a:blip r:embed="rId4">
            <a:alphaModFix/>
          </a:blip>
          <a:stretch>
            <a:fillRect/>
          </a:stretch>
        </p:blipFill>
        <p:spPr>
          <a:xfrm>
            <a:off x="5653087" y="3333750"/>
            <a:ext cx="1190625" cy="495300"/>
          </a:xfrm>
          <a:prstGeom prst="rect">
            <a:avLst/>
          </a:prstGeom>
          <a:noFill/>
          <a:ln>
            <a:noFill/>
          </a:ln>
        </p:spPr>
      </p:pic>
      <p:pic>
        <p:nvPicPr>
          <p:cNvPr id="223" name="Shape 223"/>
          <p:cNvPicPr preferRelativeResize="0"/>
          <p:nvPr/>
        </p:nvPicPr>
        <p:blipFill>
          <a:blip r:embed="rId5">
            <a:alphaModFix/>
          </a:blip>
          <a:stretch>
            <a:fillRect/>
          </a:stretch>
        </p:blipFill>
        <p:spPr>
          <a:xfrm>
            <a:off x="4874275" y="2936962"/>
            <a:ext cx="2443450" cy="984050"/>
          </a:xfrm>
          <a:prstGeom prst="rect">
            <a:avLst/>
          </a:prstGeom>
          <a:noFill/>
          <a:ln>
            <a:noFill/>
          </a:ln>
        </p:spPr>
      </p:pic>
      <p:pic>
        <p:nvPicPr>
          <p:cNvPr id="224" name="Shape 224"/>
          <p:cNvPicPr preferRelativeResize="0"/>
          <p:nvPr/>
        </p:nvPicPr>
        <p:blipFill>
          <a:blip r:embed="rId6">
            <a:alphaModFix/>
          </a:blip>
          <a:stretch>
            <a:fillRect/>
          </a:stretch>
        </p:blipFill>
        <p:spPr>
          <a:xfrm>
            <a:off x="1201825" y="3005462"/>
            <a:ext cx="2731699" cy="8470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p:nvPr/>
        </p:nvSpPr>
        <p:spPr>
          <a:xfrm>
            <a:off x="-63975" y="5820424"/>
            <a:ext cx="12538800" cy="1132200"/>
          </a:xfrm>
          <a:prstGeom prst="rect">
            <a:avLst/>
          </a:prstGeom>
          <a:solidFill>
            <a:srgbClr val="F8F6F6"/>
          </a:solidFill>
          <a:ln>
            <a:noFill/>
          </a:ln>
        </p:spPr>
        <p:txBody>
          <a:bodyPr anchorCtr="0" anchor="ctr" bIns="91425" lIns="91425" rIns="91425" tIns="91425">
            <a:noAutofit/>
          </a:bodyPr>
          <a:lstStyle/>
          <a:p>
            <a:pPr lvl="0">
              <a:spcBef>
                <a:spcPts val="0"/>
              </a:spcBef>
              <a:buNone/>
            </a:pPr>
            <a:r>
              <a:t/>
            </a:r>
            <a:endParaRPr/>
          </a:p>
        </p:txBody>
      </p:sp>
      <p:sp>
        <p:nvSpPr>
          <p:cNvPr id="97" name="Shape 97"/>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Watch this!</a:t>
            </a:r>
          </a:p>
        </p:txBody>
      </p:sp>
      <p:pic>
        <p:nvPicPr>
          <p:cNvPr id="98" name="Shape 98">
            <a:hlinkClick r:id="rId3"/>
          </p:cNvPr>
          <p:cNvPicPr preferRelativeResize="0"/>
          <p:nvPr/>
        </p:nvPicPr>
        <p:blipFill>
          <a:blip r:embed="rId4">
            <a:alphaModFix/>
          </a:blip>
          <a:stretch>
            <a:fillRect/>
          </a:stretch>
        </p:blipFill>
        <p:spPr>
          <a:xfrm>
            <a:off x="1737437" y="1814300"/>
            <a:ext cx="8486775" cy="4305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What’s an invention?</a:t>
            </a:r>
          </a:p>
        </p:txBody>
      </p:sp>
      <p:pic>
        <p:nvPicPr>
          <p:cNvPr descr="page3.png" id="105" name="Shape 105"/>
          <p:cNvPicPr preferRelativeResize="0"/>
          <p:nvPr/>
        </p:nvPicPr>
        <p:blipFill>
          <a:blip r:embed="rId3">
            <a:alphaModFix/>
          </a:blip>
          <a:stretch>
            <a:fillRect/>
          </a:stretch>
        </p:blipFill>
        <p:spPr>
          <a:xfrm>
            <a:off x="1717675" y="2280549"/>
            <a:ext cx="8756652" cy="39910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pic>
        <p:nvPicPr>
          <p:cNvPr id="111" name="Shape 111"/>
          <p:cNvPicPr preferRelativeResize="0"/>
          <p:nvPr/>
        </p:nvPicPr>
        <p:blipFill>
          <a:blip r:embed="rId3">
            <a:alphaModFix/>
          </a:blip>
          <a:stretch>
            <a:fillRect/>
          </a:stretch>
        </p:blipFill>
        <p:spPr>
          <a:xfrm>
            <a:off x="2497750" y="2413300"/>
            <a:ext cx="7482451" cy="3698749"/>
          </a:xfrm>
          <a:prstGeom prst="rect">
            <a:avLst/>
          </a:prstGeom>
          <a:noFill/>
          <a:ln>
            <a:noFill/>
          </a:ln>
        </p:spPr>
      </p:pic>
      <p:sp>
        <p:nvSpPr>
          <p:cNvPr id="112" name="Shape 112"/>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Who needs inventions?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What’s your problem?</a:t>
            </a:r>
          </a:p>
        </p:txBody>
      </p:sp>
      <p:pic>
        <p:nvPicPr>
          <p:cNvPr descr="page5.png" id="119" name="Shape 119"/>
          <p:cNvPicPr preferRelativeResize="0"/>
          <p:nvPr/>
        </p:nvPicPr>
        <p:blipFill>
          <a:blip r:embed="rId3">
            <a:alphaModFix/>
          </a:blip>
          <a:stretch>
            <a:fillRect/>
          </a:stretch>
        </p:blipFill>
        <p:spPr>
          <a:xfrm>
            <a:off x="1742999" y="2152824"/>
            <a:ext cx="8510498" cy="42790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26" name="Shape 126"/>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Character profiler</a:t>
            </a:r>
          </a:p>
        </p:txBody>
      </p:sp>
      <p:pic>
        <p:nvPicPr>
          <p:cNvPr id="127" name="Shape 127"/>
          <p:cNvPicPr preferRelativeResize="0"/>
          <p:nvPr/>
        </p:nvPicPr>
        <p:blipFill>
          <a:blip r:embed="rId3">
            <a:alphaModFix/>
          </a:blip>
          <a:stretch>
            <a:fillRect/>
          </a:stretch>
        </p:blipFill>
        <p:spPr>
          <a:xfrm>
            <a:off x="6439850" y="2588125"/>
            <a:ext cx="4734774" cy="3340034"/>
          </a:xfrm>
          <a:prstGeom prst="rect">
            <a:avLst/>
          </a:prstGeom>
          <a:noFill/>
          <a:ln cap="flat" cmpd="sng" w="9525">
            <a:solidFill>
              <a:srgbClr val="D9D9D9"/>
            </a:solidFill>
            <a:prstDash val="solid"/>
            <a:round/>
            <a:headEnd len="med" w="med" type="none"/>
            <a:tailEnd len="med" w="med" type="none"/>
          </a:ln>
        </p:spPr>
      </p:pic>
      <p:pic>
        <p:nvPicPr>
          <p:cNvPr id="128" name="Shape 128"/>
          <p:cNvPicPr preferRelativeResize="0"/>
          <p:nvPr/>
        </p:nvPicPr>
        <p:blipFill>
          <a:blip r:embed="rId4">
            <a:alphaModFix/>
          </a:blip>
          <a:stretch>
            <a:fillRect/>
          </a:stretch>
        </p:blipFill>
        <p:spPr>
          <a:xfrm>
            <a:off x="936000" y="2669975"/>
            <a:ext cx="2142602" cy="1220721"/>
          </a:xfrm>
          <a:prstGeom prst="rect">
            <a:avLst/>
          </a:prstGeom>
          <a:noFill/>
          <a:ln cap="flat" cmpd="sng" w="9525">
            <a:solidFill>
              <a:srgbClr val="D9D9D9"/>
            </a:solidFill>
            <a:prstDash val="solid"/>
            <a:round/>
            <a:headEnd len="med" w="med" type="none"/>
            <a:tailEnd len="med" w="med" type="none"/>
          </a:ln>
        </p:spPr>
      </p:pic>
      <p:pic>
        <p:nvPicPr>
          <p:cNvPr id="129" name="Shape 129"/>
          <p:cNvPicPr preferRelativeResize="0"/>
          <p:nvPr/>
        </p:nvPicPr>
        <p:blipFill>
          <a:blip r:embed="rId5">
            <a:alphaModFix/>
          </a:blip>
          <a:stretch>
            <a:fillRect/>
          </a:stretch>
        </p:blipFill>
        <p:spPr>
          <a:xfrm>
            <a:off x="1941264" y="3704835"/>
            <a:ext cx="2142602" cy="1227079"/>
          </a:xfrm>
          <a:prstGeom prst="rect">
            <a:avLst/>
          </a:prstGeom>
          <a:noFill/>
          <a:ln cap="flat" cmpd="sng" w="9525">
            <a:solidFill>
              <a:srgbClr val="D9D9D9"/>
            </a:solidFill>
            <a:prstDash val="solid"/>
            <a:round/>
            <a:headEnd len="med" w="med" type="none"/>
            <a:tailEnd len="med" w="med" type="none"/>
          </a:ln>
        </p:spPr>
      </p:pic>
      <p:pic>
        <p:nvPicPr>
          <p:cNvPr id="130" name="Shape 130"/>
          <p:cNvPicPr preferRelativeResize="0"/>
          <p:nvPr/>
        </p:nvPicPr>
        <p:blipFill>
          <a:blip r:embed="rId6">
            <a:alphaModFix/>
          </a:blip>
          <a:stretch>
            <a:fillRect/>
          </a:stretch>
        </p:blipFill>
        <p:spPr>
          <a:xfrm>
            <a:off x="3106818" y="4721741"/>
            <a:ext cx="2136244" cy="1220721"/>
          </a:xfrm>
          <a:prstGeom prst="rect">
            <a:avLst/>
          </a:prstGeom>
          <a:noFill/>
          <a:ln cap="flat" cmpd="sng" w="9525">
            <a:solidFill>
              <a:srgbClr val="D9D9D9"/>
            </a:solidFill>
            <a:prstDash val="solid"/>
            <a:round/>
            <a:headEnd len="med" w="med" type="none"/>
            <a:tailEnd len="med" w="med"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37" name="Shape 137"/>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Ready made challenges</a:t>
            </a:r>
          </a:p>
        </p:txBody>
      </p:sp>
      <p:pic>
        <p:nvPicPr>
          <p:cNvPr id="138" name="Shape 138"/>
          <p:cNvPicPr preferRelativeResize="0"/>
          <p:nvPr/>
        </p:nvPicPr>
        <p:blipFill>
          <a:blip r:embed="rId3">
            <a:alphaModFix/>
          </a:blip>
          <a:stretch>
            <a:fillRect/>
          </a:stretch>
        </p:blipFill>
        <p:spPr>
          <a:xfrm>
            <a:off x="935993" y="2674743"/>
            <a:ext cx="2215059" cy="1262234"/>
          </a:xfrm>
          <a:prstGeom prst="rect">
            <a:avLst/>
          </a:prstGeom>
          <a:noFill/>
          <a:ln cap="flat" cmpd="sng" w="9525">
            <a:solidFill>
              <a:srgbClr val="D9D9D9"/>
            </a:solidFill>
            <a:prstDash val="solid"/>
            <a:round/>
            <a:headEnd len="med" w="med" type="none"/>
            <a:tailEnd len="med" w="med" type="none"/>
          </a:ln>
        </p:spPr>
      </p:pic>
      <p:pic>
        <p:nvPicPr>
          <p:cNvPr id="139" name="Shape 139"/>
          <p:cNvPicPr preferRelativeResize="0"/>
          <p:nvPr/>
        </p:nvPicPr>
        <p:blipFill>
          <a:blip r:embed="rId4">
            <a:alphaModFix/>
          </a:blip>
          <a:stretch>
            <a:fillRect/>
          </a:stretch>
        </p:blipFill>
        <p:spPr>
          <a:xfrm>
            <a:off x="1907495" y="3687264"/>
            <a:ext cx="2210148" cy="1262234"/>
          </a:xfrm>
          <a:prstGeom prst="rect">
            <a:avLst/>
          </a:prstGeom>
          <a:noFill/>
          <a:ln cap="flat" cmpd="sng" w="9525">
            <a:solidFill>
              <a:srgbClr val="D9D9D9"/>
            </a:solidFill>
            <a:prstDash val="solid"/>
            <a:round/>
            <a:headEnd len="med" w="med" type="none"/>
            <a:tailEnd len="med" w="med" type="none"/>
          </a:ln>
        </p:spPr>
      </p:pic>
      <p:pic>
        <p:nvPicPr>
          <p:cNvPr id="140" name="Shape 140"/>
          <p:cNvPicPr preferRelativeResize="0"/>
          <p:nvPr/>
        </p:nvPicPr>
        <p:blipFill>
          <a:blip r:embed="rId5">
            <a:alphaModFix/>
          </a:blip>
          <a:stretch>
            <a:fillRect/>
          </a:stretch>
        </p:blipFill>
        <p:spPr>
          <a:xfrm>
            <a:off x="3067409" y="4698509"/>
            <a:ext cx="2215059" cy="1262234"/>
          </a:xfrm>
          <a:prstGeom prst="rect">
            <a:avLst/>
          </a:prstGeom>
          <a:noFill/>
          <a:ln cap="flat" cmpd="sng" w="9525">
            <a:solidFill>
              <a:srgbClr val="D9D9D9"/>
            </a:solidFill>
            <a:prstDash val="solid"/>
            <a:round/>
            <a:headEnd len="med" w="med" type="none"/>
            <a:tailEnd len="med" w="med" type="none"/>
          </a:ln>
        </p:spPr>
      </p:pic>
      <p:pic>
        <p:nvPicPr>
          <p:cNvPr id="141" name="Shape 141"/>
          <p:cNvPicPr preferRelativeResize="0"/>
          <p:nvPr/>
        </p:nvPicPr>
        <p:blipFill>
          <a:blip r:embed="rId6">
            <a:alphaModFix/>
          </a:blip>
          <a:stretch>
            <a:fillRect/>
          </a:stretch>
        </p:blipFill>
        <p:spPr>
          <a:xfrm>
            <a:off x="6439850" y="2583350"/>
            <a:ext cx="4734774" cy="334921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p:nvPr/>
        </p:nvSpPr>
        <p:spPr>
          <a:xfrm>
            <a:off x="-81450" y="-32575"/>
            <a:ext cx="12543000" cy="7069800"/>
          </a:xfrm>
          <a:prstGeom prst="rect">
            <a:avLst/>
          </a:prstGeom>
          <a:solidFill>
            <a:srgbClr val="F8C013"/>
          </a:solidFill>
          <a:ln>
            <a:noFill/>
          </a:ln>
        </p:spPr>
        <p:txBody>
          <a:bodyPr anchorCtr="0" anchor="ctr" bIns="91425" lIns="91425" rIns="91425" tIns="91425">
            <a:noAutofit/>
          </a:bodyPr>
          <a:lstStyle/>
          <a:p>
            <a:pPr lvl="0">
              <a:spcBef>
                <a:spcPts val="0"/>
              </a:spcBef>
              <a:buNone/>
            </a:pPr>
            <a:r>
              <a:t/>
            </a:r>
            <a:endParaRPr/>
          </a:p>
        </p:txBody>
      </p:sp>
      <p:sp>
        <p:nvSpPr>
          <p:cNvPr id="148" name="Shape 148"/>
          <p:cNvSpPr txBox="1"/>
          <p:nvPr>
            <p:ph type="ctrTitle"/>
          </p:nvPr>
        </p:nvSpPr>
        <p:spPr>
          <a:xfrm>
            <a:off x="1524000" y="2958157"/>
            <a:ext cx="9144000" cy="941699"/>
          </a:xfrm>
          <a:prstGeom prst="rect">
            <a:avLst/>
          </a:prstGeom>
          <a:noFill/>
          <a:ln>
            <a:noFill/>
          </a:ln>
        </p:spPr>
        <p:txBody>
          <a:bodyPr anchorCtr="0" anchor="ctr" bIns="91425" lIns="91425" rIns="91425" tIns="91425">
            <a:noAutofit/>
          </a:bodyPr>
          <a:lstStyle/>
          <a:p>
            <a:pPr indent="0" lvl="0" marL="0" marR="0" rtl="0">
              <a:lnSpc>
                <a:spcPct val="90000"/>
              </a:lnSpc>
              <a:spcBef>
                <a:spcPts val="0"/>
              </a:spcBef>
              <a:spcAft>
                <a:spcPts val="0"/>
              </a:spcAft>
              <a:buClr>
                <a:schemeClr val="dk1"/>
              </a:buClr>
              <a:buSzPct val="25000"/>
              <a:buFont typeface="Calibri"/>
              <a:buNone/>
            </a:pPr>
            <a:r>
              <a:rPr b="0" i="0" lang="en-US" sz="6000" u="none" cap="none" strike="noStrike">
                <a:solidFill>
                  <a:schemeClr val="dk1"/>
                </a:solidFill>
                <a:latin typeface="Calibri"/>
                <a:ea typeface="Calibri"/>
                <a:cs typeface="Calibri"/>
                <a:sym typeface="Calibri"/>
              </a:rPr>
              <a:t>Inventing tips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1: Keep the ideas coming</a:t>
            </a:r>
          </a:p>
        </p:txBody>
      </p:sp>
      <p:pic>
        <p:nvPicPr>
          <p:cNvPr descr="page9.png" id="155" name="Shape 155"/>
          <p:cNvPicPr preferRelativeResize="0"/>
          <p:nvPr/>
        </p:nvPicPr>
        <p:blipFill>
          <a:blip r:embed="rId3">
            <a:alphaModFix/>
          </a:blip>
          <a:stretch>
            <a:fillRect/>
          </a:stretch>
        </p:blipFill>
        <p:spPr>
          <a:xfrm>
            <a:off x="2923099" y="2313999"/>
            <a:ext cx="6345799" cy="37937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