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7" roundtripDataSignature="AMtx7mhQOMKv3nkD+X1W/fIiHlf/E9eA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1"/>
                </a:solidFill>
              </a:rPr>
              <a:t>This presentation introduces the Little Inventors challenge </a:t>
            </a:r>
            <a:r>
              <a:rPr b="1" lang="en-GB">
                <a:solidFill>
                  <a:schemeClr val="dk1"/>
                </a:solidFill>
              </a:rPr>
              <a:t>Mission: Protect our oceans</a:t>
            </a:r>
            <a:r>
              <a:rPr lang="en-GB">
                <a:solidFill>
                  <a:schemeClr val="dk1"/>
                </a:solidFill>
              </a:rPr>
              <a:t>, launched by NSERC in partnership with CCUNESCO. </a:t>
            </a:r>
            <a:r>
              <a:rPr lang="en-GB">
                <a:solidFill>
                  <a:srgbClr val="4A86E8"/>
                </a:solidFill>
              </a:rPr>
              <a:t>This extension resource focuses on understanding the role of the ocean in the carbon cycle, what is acidification and deoxygenation. Use the Mighty Oceans first for a more general introduction to the topic. </a:t>
            </a:r>
            <a:endParaRPr>
              <a:solidFill>
                <a:srgbClr val="4A86E8"/>
              </a:solidFill>
            </a:endParaRPr>
          </a:p>
          <a:p>
            <a:pPr indent="0" lvl="0" marL="0" rtl="0" algn="l">
              <a:lnSpc>
                <a:spcPct val="100000"/>
              </a:lnSpc>
              <a:spcBef>
                <a:spcPts val="0"/>
              </a:spcBef>
              <a:spcAft>
                <a:spcPts val="0"/>
              </a:spcAft>
              <a:buClr>
                <a:schemeClr val="dk1"/>
              </a:buClr>
              <a:buSzPts val="1100"/>
              <a:buFont typeface="Arial"/>
              <a:buNone/>
            </a:pPr>
            <a:r>
              <a:rPr lang="en-GB">
                <a:solidFill>
                  <a:schemeClr val="dk1"/>
                </a:solidFill>
              </a:rPr>
              <a:t>It is aimed at students all across Canada. It can be adapted by teachers to suit their students’ needs in elementary and secondary. The notes are coded </a:t>
            </a:r>
            <a:r>
              <a:rPr lang="en-GB"/>
              <a:t>with regular font for content that is more accessible and </a:t>
            </a:r>
            <a:r>
              <a:rPr b="1" lang="en-GB"/>
              <a:t>in bold for content that is more advanced.</a:t>
            </a:r>
            <a:endParaRPr b="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p>
          <a:p>
            <a:pPr indent="0" lvl="0" marL="0" rtl="0" algn="l">
              <a:lnSpc>
                <a:spcPct val="100000"/>
              </a:lnSpc>
              <a:spcBef>
                <a:spcPts val="0"/>
              </a:spcBef>
              <a:spcAft>
                <a:spcPts val="0"/>
              </a:spcAft>
              <a:buSzPts val="1100"/>
              <a:buNone/>
            </a:pPr>
            <a:r>
              <a:rPr b="1" lang="en-GB"/>
              <a:t>Follow that thought</a:t>
            </a:r>
            <a:endParaRPr b="1"/>
          </a:p>
          <a:p>
            <a:pPr indent="0" lvl="0" marL="0" rtl="0" algn="l">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indent="0" lvl="0" marL="0" rtl="0" algn="l">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indent="0" lvl="0" marL="0" rtl="0" algn="l">
              <a:lnSpc>
                <a:spcPct val="100000"/>
              </a:lnSpc>
              <a:spcBef>
                <a:spcPts val="0"/>
              </a:spcBef>
              <a:spcAft>
                <a:spcPts val="0"/>
              </a:spcAft>
              <a:buSzPts val="1100"/>
              <a:buNone/>
            </a:pPr>
            <a:r>
              <a:rPr lang="en-GB"/>
              <a:t>So trust your brain and try to catch a thought and see where it takes you!</a:t>
            </a:r>
            <a:endParaRPr/>
          </a:p>
          <a:p>
            <a:pPr indent="0" lvl="0" marL="0" rtl="0" algn="l">
              <a:lnSpc>
                <a:spcPct val="100000"/>
              </a:lnSpc>
              <a:spcBef>
                <a:spcPts val="0"/>
              </a:spcBef>
              <a:spcAft>
                <a:spcPts val="0"/>
              </a:spcAft>
              <a:buSzPts val="1100"/>
              <a:buNone/>
            </a:pPr>
            <a:r>
              <a:rPr b="1" lang="en-GB"/>
              <a:t>Who needs your help</a:t>
            </a:r>
            <a:endParaRPr b="1"/>
          </a:p>
          <a:p>
            <a:pPr indent="0" lvl="0" marL="0" rtl="0" algn="l">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indent="0" lvl="0" marL="0" rtl="0" algn="l">
              <a:lnSpc>
                <a:spcPct val="100000"/>
              </a:lnSpc>
              <a:spcBef>
                <a:spcPts val="0"/>
              </a:spcBef>
              <a:spcAft>
                <a:spcPts val="0"/>
              </a:spcAft>
              <a:buSzPts val="1100"/>
              <a:buNone/>
            </a:pPr>
            <a:r>
              <a:rPr b="1" lang="en-GB"/>
              <a:t>No problem too small</a:t>
            </a:r>
            <a:endParaRPr b="1"/>
          </a:p>
          <a:p>
            <a:pPr indent="0" lvl="0" marL="0" rtl="0" algn="l">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indent="0" lvl="0" marL="0" rtl="0" algn="l">
              <a:lnSpc>
                <a:spcPct val="100000"/>
              </a:lnSpc>
              <a:spcBef>
                <a:spcPts val="0"/>
              </a:spcBef>
              <a:spcAft>
                <a:spcPts val="0"/>
              </a:spcAft>
              <a:buSzPts val="1100"/>
              <a:buNone/>
            </a:pPr>
            <a:r>
              <a:rPr b="1" lang="en-GB"/>
              <a:t>No limits</a:t>
            </a:r>
            <a:endParaRPr b="1"/>
          </a:p>
          <a:p>
            <a:pPr indent="0" lvl="0" marL="0" rtl="0" algn="l">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indent="0" lvl="0" marL="0" rtl="0" algn="l">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indent="0" lvl="0" marL="0" rtl="0" algn="l">
              <a:lnSpc>
                <a:spcPct val="100000"/>
              </a:lnSpc>
              <a:spcBef>
                <a:spcPts val="0"/>
              </a:spcBef>
              <a:spcAft>
                <a:spcPts val="0"/>
              </a:spcAft>
              <a:buSzPts val="1100"/>
              <a:buNone/>
            </a:pPr>
            <a:r>
              <a:rPr b="1" lang="en-GB"/>
              <a:t>Break the rules</a:t>
            </a:r>
            <a:endParaRPr b="1"/>
          </a:p>
          <a:p>
            <a:pPr indent="0" lvl="0" marL="0" rtl="0" algn="l">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indent="0" lvl="0" marL="0" rtl="0" algn="l">
              <a:lnSpc>
                <a:spcPct val="100000"/>
              </a:lnSpc>
              <a:spcBef>
                <a:spcPts val="0"/>
              </a:spcBef>
              <a:spcAft>
                <a:spcPts val="0"/>
              </a:spcAft>
              <a:buClr>
                <a:schemeClr val="dk1"/>
              </a:buClr>
              <a:buSzPts val="1200"/>
              <a:buFont typeface="Arial"/>
              <a:buNone/>
            </a:pPr>
            <a:r>
              <a:t/>
            </a:r>
            <a:endParaRPr b="1">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1"/>
                </a:solidFill>
              </a:rPr>
              <a:t>It’s important to understand the place of the oceans in our environment and how they are affected by pollution.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GB">
                <a:solidFill>
                  <a:schemeClr val="dk1"/>
                </a:solidFill>
              </a:rPr>
              <a:t>The oceans do an incredible job at absorbing about 25% of all carbon dioxide in the air. It happens in two ways: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GB">
                <a:solidFill>
                  <a:schemeClr val="dk1"/>
                </a:solidFill>
              </a:rPr>
              <a:t>Phytoplankton are microscopic plants that live on the surface of the oceans. Like other plants, phytoplankton feed on carbon dioxide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GB">
                <a:solidFill>
                  <a:schemeClr val="dk1"/>
                </a:solidFill>
              </a:rPr>
              <a:t>carbon dioxide in the air reacts to the cold of the ocean and dissolves in the water, getting trapped. </a:t>
            </a:r>
            <a:r>
              <a:rPr lang="en-GB"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a:t>Carbon dioxide is one of the most common gasses found in nature: the atmosphere is composed of 78.09% Nitrogen, 25.95% Oxygen, 0.93% Argon and 0.4% Carbon dioxide. It is essential to living things and it’s always on the move!</a:t>
            </a:r>
            <a:endParaRPr/>
          </a:p>
          <a:p>
            <a:pPr indent="0" lvl="0" marL="0" rtl="0" algn="l">
              <a:lnSpc>
                <a:spcPct val="115000"/>
              </a:lnSpc>
              <a:spcBef>
                <a:spcPts val="0"/>
              </a:spcBef>
              <a:spcAft>
                <a:spcPts val="0"/>
              </a:spcAft>
              <a:buSzPts val="1100"/>
              <a:buNone/>
            </a:pPr>
            <a:r>
              <a:t/>
            </a:r>
            <a:endParaRPr/>
          </a:p>
          <a:p>
            <a:pPr indent="0" lvl="0" marL="0" rtl="0" algn="l">
              <a:lnSpc>
                <a:spcPct val="115000"/>
              </a:lnSpc>
              <a:spcBef>
                <a:spcPts val="0"/>
              </a:spcBef>
              <a:spcAft>
                <a:spcPts val="0"/>
              </a:spcAft>
              <a:buSzPts val="1100"/>
              <a:buNone/>
            </a:pPr>
            <a:r>
              <a:rPr b="1" lang="en-GB"/>
              <a:t>Plants themselves are made from carbon dioxide combining with water (up to 95%!) under the influence of the sun. The carbon absorbed from the air provides a ‘structure’ for water to fill it!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 name="Google Shape;8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rgbClr val="222222"/>
                </a:solidFill>
                <a:highlight>
                  <a:srgbClr val="FFFFFF"/>
                </a:highlight>
              </a:rPr>
              <a:t>65% to 80% of </a:t>
            </a:r>
            <a:r>
              <a:rPr b="1" lang="en-GB">
                <a:solidFill>
                  <a:srgbClr val="222222"/>
                </a:solidFill>
                <a:highlight>
                  <a:srgbClr val="FFFFFF"/>
                </a:highlight>
              </a:rPr>
              <a:t>carbon dioxide</a:t>
            </a:r>
            <a:r>
              <a:rPr lang="en-GB">
                <a:solidFill>
                  <a:srgbClr val="222222"/>
                </a:solidFill>
                <a:highlight>
                  <a:srgbClr val="FFFFFF"/>
                </a:highlight>
              </a:rPr>
              <a:t> in the atmosphere dissolves into the </a:t>
            </a:r>
            <a:r>
              <a:rPr b="1" lang="en-GB">
                <a:solidFill>
                  <a:srgbClr val="222222"/>
                </a:solidFill>
                <a:highlight>
                  <a:srgbClr val="FFFFFF"/>
                </a:highlight>
              </a:rPr>
              <a:t>ocean</a:t>
            </a:r>
            <a:r>
              <a:rPr lang="en-GB">
                <a:solidFill>
                  <a:srgbClr val="222222"/>
                </a:solidFill>
                <a:highlight>
                  <a:srgbClr val="FFFFFF"/>
                </a:highlight>
              </a:rPr>
              <a:t> over 20 to 200 years.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For the past 200 years, humans have been creating more and more carbon dioxide and other greenhouse gasses. </a:t>
            </a:r>
            <a:r>
              <a:rPr lang="en-GB">
                <a:solidFill>
                  <a:srgbClr val="222222"/>
                </a:solidFill>
                <a:highlight>
                  <a:schemeClr val="lt1"/>
                </a:highlight>
              </a:rPr>
              <a:t> </a:t>
            </a:r>
            <a:endParaRPr>
              <a:solidFill>
                <a:srgbClr val="222222"/>
              </a:solidFill>
              <a:highlight>
                <a:schemeClr val="lt1"/>
              </a:highlight>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The production of energy such as fossil fuels but also electricity account for 45% of emissions, Transport 28%, Industry 8%, Farming 8% and Waste 8%.</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The problem is that the oceans are getting saturated and struggling to keep up, and as a result, greenhouse gasses are trapped in the air and warming up the atmosphere - this is known as the greenhouse effect.</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b="1" lang="en-GB">
                <a:solidFill>
                  <a:srgbClr val="242424"/>
                </a:solidFill>
              </a:rPr>
              <a:t>The other consequence of absorbing so much carbon dioxide is that the acidity of the ocean is much higher than expected. Carbon dioxide dissolves in seawater, which releases carbonic acid and hydrogen ions.  It means the ocean’s pH, the standard measure of acidity, has dropped by 0.1 unit, an acidity increase of 25%. </a:t>
            </a:r>
            <a:endParaRPr b="1">
              <a:solidFill>
                <a:srgbClr val="242424"/>
              </a:solidFill>
            </a:endParaRPr>
          </a:p>
          <a:p>
            <a:pPr indent="0" lvl="0" marL="0" rtl="0" algn="l">
              <a:lnSpc>
                <a:spcPct val="115000"/>
              </a:lnSpc>
              <a:spcBef>
                <a:spcPts val="0"/>
              </a:spcBef>
              <a:spcAft>
                <a:spcPts val="0"/>
              </a:spcAft>
              <a:buSzPts val="1100"/>
              <a:buNone/>
            </a:pPr>
            <a:r>
              <a:rPr b="1" lang="en-GB">
                <a:solidFill>
                  <a:srgbClr val="242424"/>
                </a:solidFill>
              </a:rPr>
              <a:t>It has an impact on sea creatures with skeletons and shells, which need calcium carbonate to form or stay strong. This also affects coral reefs for the same reason. </a:t>
            </a:r>
            <a:endParaRPr b="1">
              <a:solidFill>
                <a:srgbClr val="242424"/>
              </a:solidFill>
            </a:endParaRPr>
          </a:p>
          <a:p>
            <a:pPr indent="0" lvl="0" marL="0" rtl="0" algn="l">
              <a:lnSpc>
                <a:spcPct val="115000"/>
              </a:lnSpc>
              <a:spcBef>
                <a:spcPts val="0"/>
              </a:spcBef>
              <a:spcAft>
                <a:spcPts val="0"/>
              </a:spcAft>
              <a:buSzPts val="1100"/>
              <a:buNone/>
            </a:pPr>
            <a:r>
              <a:t/>
            </a:r>
            <a:endParaRPr b="1">
              <a:solidFill>
                <a:srgbClr val="242424"/>
              </a:solidFill>
            </a:endParaRPr>
          </a:p>
          <a:p>
            <a:pPr indent="0" lvl="0" marL="0" rtl="0" algn="l">
              <a:lnSpc>
                <a:spcPct val="115000"/>
              </a:lnSpc>
              <a:spcBef>
                <a:spcPts val="0"/>
              </a:spcBef>
              <a:spcAft>
                <a:spcPts val="0"/>
              </a:spcAft>
              <a:buSzPts val="1100"/>
              <a:buNone/>
            </a:pPr>
            <a:r>
              <a:rPr b="1" lang="en-GB">
                <a:solidFill>
                  <a:srgbClr val="242424"/>
                </a:solidFill>
              </a:rPr>
              <a:t>Scientists have even found that some snails thickened their shells to protect themselves from predators, but too much acidification would stop them defending themselves this way. </a:t>
            </a:r>
            <a:endParaRPr b="1">
              <a:solidFill>
                <a:srgbClr val="242424"/>
              </a:solidFill>
            </a:endParaRPr>
          </a:p>
          <a:p>
            <a:pPr indent="0" lvl="0" marL="0" rtl="0" algn="l">
              <a:lnSpc>
                <a:spcPct val="115000"/>
              </a:lnSpc>
              <a:spcBef>
                <a:spcPts val="0"/>
              </a:spcBef>
              <a:spcAft>
                <a:spcPts val="0"/>
              </a:spcAft>
              <a:buSzPts val="1100"/>
              <a:buNone/>
            </a:pPr>
            <a:r>
              <a:t/>
            </a:r>
            <a:endParaRPr b="1" sz="1200">
              <a:solidFill>
                <a:srgbClr val="242424"/>
              </a:solidFill>
            </a:endParaRPr>
          </a:p>
          <a:p>
            <a:pPr indent="0" lvl="0" marL="0" rtl="0" algn="l">
              <a:lnSpc>
                <a:spcPct val="100000"/>
              </a:lnSpc>
              <a:spcBef>
                <a:spcPts val="230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t>As with life on land, practically all life underwater needs oxygen to live. But our oceans are losing oxygen. </a:t>
            </a:r>
            <a:endParaRPr b="1"/>
          </a:p>
          <a:p>
            <a:pPr indent="0" lvl="0" marL="0" rtl="0" algn="l">
              <a:lnSpc>
                <a:spcPct val="100000"/>
              </a:lnSpc>
              <a:spcBef>
                <a:spcPts val="0"/>
              </a:spcBef>
              <a:spcAft>
                <a:spcPts val="0"/>
              </a:spcAft>
              <a:buSzPts val="1100"/>
              <a:buNone/>
            </a:pPr>
            <a:r>
              <a:rPr b="1" lang="en-GB"/>
              <a:t>Scientists think this will be about 3-6% over the 21st century. It might not seem like much, but it can have a huge impact!</a:t>
            </a:r>
            <a:endParaRPr b="1"/>
          </a:p>
          <a:p>
            <a:pPr indent="0" lvl="0" marL="0" rtl="0" algn="l">
              <a:lnSpc>
                <a:spcPct val="100000"/>
              </a:lnSpc>
              <a:spcBef>
                <a:spcPts val="0"/>
              </a:spcBef>
              <a:spcAft>
                <a:spcPts val="0"/>
              </a:spcAft>
              <a:buSzPts val="1100"/>
              <a:buNone/>
            </a:pPr>
            <a:r>
              <a:t/>
            </a:r>
            <a:endParaRPr b="1"/>
          </a:p>
          <a:p>
            <a:pPr indent="0" lvl="0" marL="0" rtl="0" algn="l">
              <a:lnSpc>
                <a:spcPct val="100000"/>
              </a:lnSpc>
              <a:spcBef>
                <a:spcPts val="0"/>
              </a:spcBef>
              <a:spcAft>
                <a:spcPts val="0"/>
              </a:spcAft>
              <a:buSzPts val="1100"/>
              <a:buNone/>
            </a:pPr>
            <a:r>
              <a:rPr b="1" lang="en-GB"/>
              <a:t>Why? It’s in part again because of climate change. Cold water naturally holds more oxygen than warm water, so </a:t>
            </a:r>
            <a:r>
              <a:rPr b="1" lang="en-GB">
                <a:solidFill>
                  <a:schemeClr val="dk1"/>
                </a:solidFill>
              </a:rPr>
              <a:t>as oceans get warmer, they are less able to retain oxygen. At the same time, living organisms in warmer water need and consume more oxygen, leading to even less oxygen in the oceans.</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b="1" lang="en-GB">
                <a:solidFill>
                  <a:schemeClr val="dk1"/>
                </a:solidFill>
              </a:rPr>
              <a:t>Fish and sea creatures used to cold water start moving closer to the pole, disturbing the balance of nature but also of people who rely on fishing them!</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And pollution has another impact. Household and agricultural waste going into the ocean contains chemicals </a:t>
            </a:r>
            <a:r>
              <a:rPr lang="en-GB"/>
              <a:t>(</a:t>
            </a:r>
            <a:r>
              <a:rPr lang="en-GB">
                <a:highlight>
                  <a:srgbClr val="FFFFFF"/>
                </a:highlight>
              </a:rPr>
              <a:t>nitrogen and phosphorus) that make tiny surface seaweed grow too much and too fast. These ‘algae blooms’ are not good news because they block underwater plants and aquatic life from receiving the food, oxygen and sun they need to exist, creating ‘dead zones’. </a:t>
            </a:r>
            <a:endParaRPr>
              <a:highlight>
                <a:srgbClr val="FFFFFF"/>
              </a:highlight>
            </a:endParaRPr>
          </a:p>
          <a:p>
            <a:pPr indent="0" lvl="0" marL="0" rtl="0" algn="l">
              <a:lnSpc>
                <a:spcPct val="100000"/>
              </a:lnSpc>
              <a:spcBef>
                <a:spcPts val="0"/>
              </a:spcBef>
              <a:spcAft>
                <a:spcPts val="0"/>
              </a:spcAft>
              <a:buSzPts val="1100"/>
              <a:buNone/>
            </a:pPr>
            <a:r>
              <a:t/>
            </a:r>
            <a:endParaRPr>
              <a:highlight>
                <a:srgbClr val="FFFFFF"/>
              </a:highlight>
            </a:endParaRPr>
          </a:p>
          <a:p>
            <a:pPr indent="0" lvl="0" marL="0" rtl="0" algn="l">
              <a:lnSpc>
                <a:spcPct val="100000"/>
              </a:lnSpc>
              <a:spcBef>
                <a:spcPts val="0"/>
              </a:spcBef>
              <a:spcAft>
                <a:spcPts val="0"/>
              </a:spcAft>
              <a:buSzPts val="1100"/>
              <a:buNone/>
            </a:pPr>
            <a:r>
              <a:rPr lang="en-GB">
                <a:highlight>
                  <a:srgbClr val="FFFFFF"/>
                </a:highlight>
              </a:rPr>
              <a:t>Some of these algae blooms can be release chemicals that make them toxic. They are known as blue-green algae (or cyanobacteria) and can contaminate drinking water, causing illnesses for animals and humans, like in lake Erie in Ontario. </a:t>
            </a:r>
            <a:endParaRPr>
              <a:highlight>
                <a:srgbClr val="FFFFFF"/>
              </a:highlight>
            </a:endParaRPr>
          </a:p>
          <a:p>
            <a:pPr indent="0" lvl="0" marL="0" rtl="0" algn="l">
              <a:lnSpc>
                <a:spcPct val="100000"/>
              </a:lnSpc>
              <a:spcBef>
                <a:spcPts val="0"/>
              </a:spcBef>
              <a:spcAft>
                <a:spcPts val="0"/>
              </a:spcAft>
              <a:buSzPts val="1100"/>
              <a:buNone/>
            </a:pPr>
            <a:r>
              <a:t/>
            </a:r>
            <a:endParaRPr>
              <a:highlight>
                <a:srgbClr val="FFFFFF"/>
              </a:highlight>
            </a:endParaRPr>
          </a:p>
          <a:p>
            <a:pPr indent="0" lvl="0" marL="0" rtl="0" algn="l">
              <a:lnSpc>
                <a:spcPct val="100000"/>
              </a:lnSpc>
              <a:spcBef>
                <a:spcPts val="0"/>
              </a:spcBef>
              <a:spcAft>
                <a:spcPts val="0"/>
              </a:spcAft>
              <a:buSzPts val="1100"/>
              <a:buNone/>
            </a:pPr>
            <a:r>
              <a:rPr lang="en-GB">
                <a:highlight>
                  <a:srgbClr val="FFFFFF"/>
                </a:highlight>
              </a:rPr>
              <a:t>Ways to stop these blooms would be to avoid using fertilizers or household products that contain phosphates, or creating barriers between the chemicals and the lakes and oceans, by having natural shorelines or barriers of plants and trees. </a:t>
            </a:r>
            <a:endParaRPr>
              <a:highlight>
                <a:srgbClr val="FFFFFF"/>
              </a:highlight>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rgbClr val="1D2228"/>
                </a:solidFill>
                <a:highlight>
                  <a:srgbClr val="FFFFFF"/>
                </a:highlight>
              </a:rPr>
              <a:t>If we reduce the carbon dioxide in the air we reduce it in the ocean too!</a:t>
            </a:r>
            <a:endParaRPr>
              <a:solidFill>
                <a:srgbClr val="1D2228"/>
              </a:solidFill>
              <a:highlight>
                <a:srgbClr val="FFFFFF"/>
              </a:highlight>
            </a:endParaRPr>
          </a:p>
          <a:p>
            <a:pPr indent="0" lvl="0" marL="0" rtl="0" algn="l">
              <a:lnSpc>
                <a:spcPct val="100000"/>
              </a:lnSpc>
              <a:spcBef>
                <a:spcPts val="0"/>
              </a:spcBef>
              <a:spcAft>
                <a:spcPts val="0"/>
              </a:spcAft>
              <a:buSzPts val="1100"/>
              <a:buNone/>
            </a:pPr>
            <a:r>
              <a:t/>
            </a:r>
            <a:endParaRPr>
              <a:solidFill>
                <a:srgbClr val="1D2228"/>
              </a:solidFill>
              <a:highlight>
                <a:srgbClr val="FFFFFF"/>
              </a:highlight>
            </a:endParaRPr>
          </a:p>
          <a:p>
            <a:pPr indent="0" lvl="0" marL="0" rtl="0" algn="l">
              <a:lnSpc>
                <a:spcPct val="100000"/>
              </a:lnSpc>
              <a:spcBef>
                <a:spcPts val="0"/>
              </a:spcBef>
              <a:spcAft>
                <a:spcPts val="0"/>
              </a:spcAft>
              <a:buSzPts val="1100"/>
              <a:buNone/>
            </a:pPr>
            <a:r>
              <a:rPr lang="en-GB"/>
              <a:t>One large tree can produce enough oxygen in one day for four people! Doctors are even prescribing woodland walks to help their patients heal faster…</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solidFill>
                  <a:schemeClr val="dk1"/>
                </a:solidFill>
              </a:rPr>
              <a:t>Planting more trees is one of the simplest and best ways to make the planet healthier.</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And Supertrees in Singapore collect rainwater and solar power, and act as vertical gardens!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Some people have even found a way to make ink and jewellery from air pollutants!</a:t>
            </a:r>
            <a:endParaRPr>
              <a:solidFill>
                <a:schemeClr val="dk1"/>
              </a:solidFill>
            </a:endParaRPr>
          </a:p>
          <a:p>
            <a:pPr indent="0" lvl="0" marL="0" rtl="0" algn="l">
              <a:lnSpc>
                <a:spcPct val="100000"/>
              </a:lnSpc>
              <a:spcBef>
                <a:spcPts val="0"/>
              </a:spcBef>
              <a:spcAft>
                <a:spcPts val="0"/>
              </a:spcAft>
              <a:buClr>
                <a:schemeClr val="dk1"/>
              </a:buClr>
              <a:buSzPts val="1400"/>
              <a:buFont typeface="Arial"/>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Use this activity to think about different types of pollution, what action we should take, what we can hope for if we do and what would happen if we don’t.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p2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9" name="Google Shape;49;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p23"/>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23"/>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53" name="Google Shape;53;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 name="Google Shape;19;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1600"/>
              </a:spcBef>
              <a:spcAft>
                <a:spcPts val="0"/>
              </a:spcAft>
              <a:buClr>
                <a:schemeClr val="dk1"/>
              </a:buClr>
              <a:buSzPts val="1400"/>
              <a:buChar char="○"/>
              <a:defRPr/>
            </a:lvl2pPr>
            <a:lvl3pPr indent="-317500" lvl="2" marL="1371600" algn="l">
              <a:lnSpc>
                <a:spcPct val="90000"/>
              </a:lnSpc>
              <a:spcBef>
                <a:spcPts val="1600"/>
              </a:spcBef>
              <a:spcAft>
                <a:spcPts val="0"/>
              </a:spcAft>
              <a:buClr>
                <a:schemeClr val="dk1"/>
              </a:buClr>
              <a:buSzPts val="1400"/>
              <a:buChar char="■"/>
              <a:defRPr/>
            </a:lvl3pPr>
            <a:lvl4pPr indent="-317500" lvl="3" marL="1828800" algn="l">
              <a:lnSpc>
                <a:spcPct val="90000"/>
              </a:lnSpc>
              <a:spcBef>
                <a:spcPts val="1600"/>
              </a:spcBef>
              <a:spcAft>
                <a:spcPts val="0"/>
              </a:spcAft>
              <a:buClr>
                <a:schemeClr val="dk1"/>
              </a:buClr>
              <a:buSzPts val="1400"/>
              <a:buChar char="●"/>
              <a:defRPr/>
            </a:lvl4pPr>
            <a:lvl5pPr indent="-317500" lvl="4" marL="2286000" algn="l">
              <a:lnSpc>
                <a:spcPct val="90000"/>
              </a:lnSpc>
              <a:spcBef>
                <a:spcPts val="1600"/>
              </a:spcBef>
              <a:spcAft>
                <a:spcPts val="0"/>
              </a:spcAft>
              <a:buClr>
                <a:schemeClr val="dk1"/>
              </a:buClr>
              <a:buSzPts val="1400"/>
              <a:buChar char="○"/>
              <a:defRPr/>
            </a:lvl5pPr>
            <a:lvl6pPr indent="-317500" lvl="5" marL="2743200" algn="l">
              <a:lnSpc>
                <a:spcPct val="90000"/>
              </a:lnSpc>
              <a:spcBef>
                <a:spcPts val="1600"/>
              </a:spcBef>
              <a:spcAft>
                <a:spcPts val="0"/>
              </a:spcAft>
              <a:buClr>
                <a:schemeClr val="dk1"/>
              </a:buClr>
              <a:buSzPts val="1400"/>
              <a:buChar char="■"/>
              <a:defRPr/>
            </a:lvl6pPr>
            <a:lvl7pPr indent="-317500" lvl="6" marL="3200400" algn="l">
              <a:lnSpc>
                <a:spcPct val="90000"/>
              </a:lnSpc>
              <a:spcBef>
                <a:spcPts val="1600"/>
              </a:spcBef>
              <a:spcAft>
                <a:spcPts val="0"/>
              </a:spcAft>
              <a:buClr>
                <a:schemeClr val="dk1"/>
              </a:buClr>
              <a:buSzPts val="1400"/>
              <a:buChar char="●"/>
              <a:defRPr/>
            </a:lvl7pPr>
            <a:lvl8pPr indent="-317500" lvl="7" marL="3657600" algn="l">
              <a:lnSpc>
                <a:spcPct val="90000"/>
              </a:lnSpc>
              <a:spcBef>
                <a:spcPts val="1600"/>
              </a:spcBef>
              <a:spcAft>
                <a:spcPts val="0"/>
              </a:spcAft>
              <a:buClr>
                <a:schemeClr val="dk1"/>
              </a:buClr>
              <a:buSzPts val="1400"/>
              <a:buChar char="○"/>
              <a:defRPr/>
            </a:lvl8pPr>
            <a:lvl9pPr indent="-317500" lvl="8" marL="4114800" algn="l">
              <a:lnSpc>
                <a:spcPct val="90000"/>
              </a:lnSpc>
              <a:spcBef>
                <a:spcPts val="1600"/>
              </a:spcBef>
              <a:spcAft>
                <a:spcPts val="1600"/>
              </a:spcAft>
              <a:buClr>
                <a:schemeClr val="dk1"/>
              </a:buClr>
              <a:buSzPts val="1400"/>
              <a:buChar char="■"/>
              <a:defRPr/>
            </a:lvl9pPr>
          </a:lstStyle>
          <a:p/>
        </p:txBody>
      </p:sp>
      <p:sp>
        <p:nvSpPr>
          <p:cNvPr id="20" name="Google Shape;20;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1" name="Google Shape;21;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2" name="Google Shape;22;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5" name="Google Shape;25;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8" name="Google Shape;28;p1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9" name="Google Shape;29;p1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0" name="Google Shape;30;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3" name="Google Shape;33;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1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 name="Google Shape;36;p1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7" name="Google Shape;37;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8" name="Shape 38"/>
        <p:cNvGrpSpPr/>
        <p:nvPr/>
      </p:nvGrpSpPr>
      <p:grpSpPr>
        <a:xfrm>
          <a:off x="0" y="0"/>
          <a:ext cx="0" cy="0"/>
          <a:chOff x="0" y="0"/>
          <a:chExt cx="0" cy="0"/>
        </a:xfrm>
      </p:grpSpPr>
      <p:sp>
        <p:nvSpPr>
          <p:cNvPr id="39" name="Google Shape;39;p20"/>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0" name="Google Shape;40;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1"/>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4" name="Google Shape;44;p21"/>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5" name="Google Shape;45;p21"/>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6" name="Google Shape;46;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1" Type="http://schemas.openxmlformats.org/officeDocument/2006/relationships/image" Target="../media/image44.png"/><Relationship Id="rId10" Type="http://schemas.openxmlformats.org/officeDocument/2006/relationships/image" Target="../media/image43.png"/><Relationship Id="rId13" Type="http://schemas.openxmlformats.org/officeDocument/2006/relationships/image" Target="../media/image46.png"/><Relationship Id="rId12"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6.png"/><Relationship Id="rId4" Type="http://schemas.openxmlformats.org/officeDocument/2006/relationships/image" Target="../media/image37.png"/><Relationship Id="rId9" Type="http://schemas.openxmlformats.org/officeDocument/2006/relationships/image" Target="../media/image42.png"/><Relationship Id="rId5" Type="http://schemas.openxmlformats.org/officeDocument/2006/relationships/image" Target="../media/image38.png"/><Relationship Id="rId6" Type="http://schemas.openxmlformats.org/officeDocument/2006/relationships/image" Target="../media/image39.png"/><Relationship Id="rId7" Type="http://schemas.openxmlformats.org/officeDocument/2006/relationships/image" Target="../media/image40.png"/><Relationship Id="rId8" Type="http://schemas.openxmlformats.org/officeDocument/2006/relationships/image" Target="../media/image41.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7.png"/><Relationship Id="rId4" Type="http://schemas.openxmlformats.org/officeDocument/2006/relationships/image" Target="../media/image48.png"/><Relationship Id="rId9" Type="http://schemas.openxmlformats.org/officeDocument/2006/relationships/image" Target="../media/image53.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image" Target="../media/image8.png"/><Relationship Id="rId8"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jpg"/><Relationship Id="rId4" Type="http://schemas.openxmlformats.org/officeDocument/2006/relationships/image" Target="../media/image12.png"/><Relationship Id="rId9" Type="http://schemas.openxmlformats.org/officeDocument/2006/relationships/image" Target="../media/image16.png"/><Relationship Id="rId5" Type="http://schemas.openxmlformats.org/officeDocument/2006/relationships/image" Target="../media/image11.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jpg"/><Relationship Id="rId4" Type="http://schemas.openxmlformats.org/officeDocument/2006/relationships/image" Target="../media/image18.png"/><Relationship Id="rId5"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0.jpg"/><Relationship Id="rId4" Type="http://schemas.openxmlformats.org/officeDocument/2006/relationships/image" Target="../media/image21.png"/><Relationship Id="rId5"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3.jp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28.png"/><Relationship Id="rId9" Type="http://schemas.openxmlformats.org/officeDocument/2006/relationships/image" Target="../media/image32.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8"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4.jp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pSp>
        <p:nvGrpSpPr>
          <p:cNvPr id="141" name="Google Shape;141;p10"/>
          <p:cNvGrpSpPr/>
          <p:nvPr/>
        </p:nvGrpSpPr>
        <p:grpSpPr>
          <a:xfrm>
            <a:off x="3482701" y="3010323"/>
            <a:ext cx="1776215" cy="520935"/>
            <a:chOff x="4263435" y="2728840"/>
            <a:chExt cx="1776215" cy="520935"/>
          </a:xfrm>
        </p:grpSpPr>
        <p:pic>
          <p:nvPicPr>
            <p:cNvPr descr="A screenshot of a computer  Description automatically generated" id="142" name="Google Shape;142;p10"/>
            <p:cNvPicPr preferRelativeResize="0"/>
            <p:nvPr/>
          </p:nvPicPr>
          <p:blipFill rotWithShape="1">
            <a:blip r:embed="rId3">
              <a:alphaModFix/>
            </a:blip>
            <a:srcRect b="0" l="0" r="0" t="0"/>
            <a:stretch/>
          </p:blipFill>
          <p:spPr>
            <a:xfrm>
              <a:off x="4263435" y="2728840"/>
              <a:ext cx="1592125" cy="489856"/>
            </a:xfrm>
            <a:prstGeom prst="rect">
              <a:avLst/>
            </a:prstGeom>
            <a:noFill/>
            <a:ln>
              <a:noFill/>
            </a:ln>
          </p:spPr>
        </p:pic>
        <p:sp>
          <p:nvSpPr>
            <p:cNvPr id="143" name="Google Shape;143;p10"/>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44" name="Google Shape;144;p10"/>
          <p:cNvGrpSpPr/>
          <p:nvPr/>
        </p:nvGrpSpPr>
        <p:grpSpPr>
          <a:xfrm>
            <a:off x="2471959" y="1262629"/>
            <a:ext cx="1297326" cy="717492"/>
            <a:chOff x="2196749" y="1898519"/>
            <a:chExt cx="1297326" cy="717492"/>
          </a:xfrm>
        </p:grpSpPr>
        <p:pic>
          <p:nvPicPr>
            <p:cNvPr descr="A screenshot of a computer  Description automatically generated" id="145" name="Google Shape;145;p10"/>
            <p:cNvPicPr preferRelativeResize="0"/>
            <p:nvPr/>
          </p:nvPicPr>
          <p:blipFill rotWithShape="1">
            <a:blip r:embed="rId4">
              <a:alphaModFix/>
            </a:blip>
            <a:srcRect b="0" l="0" r="0" t="0"/>
            <a:stretch/>
          </p:blipFill>
          <p:spPr>
            <a:xfrm>
              <a:off x="2196749" y="1898519"/>
              <a:ext cx="1243535" cy="717492"/>
            </a:xfrm>
            <a:prstGeom prst="rect">
              <a:avLst/>
            </a:prstGeom>
            <a:noFill/>
            <a:ln>
              <a:noFill/>
            </a:ln>
          </p:spPr>
        </p:pic>
        <p:sp>
          <p:nvSpPr>
            <p:cNvPr id="146" name="Google Shape;146;p10"/>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47" name="Google Shape;147;p10"/>
          <p:cNvPicPr preferRelativeResize="0"/>
          <p:nvPr/>
        </p:nvPicPr>
        <p:blipFill rotWithShape="1">
          <a:blip r:embed="rId5">
            <a:alphaModFix/>
          </a:blip>
          <a:srcRect b="0" l="0" r="0" t="0"/>
          <a:stretch/>
        </p:blipFill>
        <p:spPr>
          <a:xfrm>
            <a:off x="4652685" y="857847"/>
            <a:ext cx="2352950" cy="1906884"/>
          </a:xfrm>
          <a:prstGeom prst="rect">
            <a:avLst/>
          </a:prstGeom>
          <a:noFill/>
          <a:ln>
            <a:noFill/>
          </a:ln>
        </p:spPr>
      </p:pic>
      <p:pic>
        <p:nvPicPr>
          <p:cNvPr id="148" name="Google Shape;148;p10"/>
          <p:cNvPicPr preferRelativeResize="0"/>
          <p:nvPr/>
        </p:nvPicPr>
        <p:blipFill rotWithShape="1">
          <a:blip r:embed="rId6">
            <a:alphaModFix/>
          </a:blip>
          <a:srcRect b="0" l="0" r="0" t="0"/>
          <a:stretch/>
        </p:blipFill>
        <p:spPr>
          <a:xfrm>
            <a:off x="3093839" y="1242101"/>
            <a:ext cx="1592125" cy="1674950"/>
          </a:xfrm>
          <a:prstGeom prst="rect">
            <a:avLst/>
          </a:prstGeom>
          <a:noFill/>
          <a:ln>
            <a:noFill/>
          </a:ln>
        </p:spPr>
      </p:pic>
      <p:pic>
        <p:nvPicPr>
          <p:cNvPr id="149" name="Google Shape;149;p10"/>
          <p:cNvPicPr preferRelativeResize="0"/>
          <p:nvPr/>
        </p:nvPicPr>
        <p:blipFill rotWithShape="1">
          <a:blip r:embed="rId7">
            <a:alphaModFix/>
          </a:blip>
          <a:srcRect b="0" l="0" r="0" t="0"/>
          <a:stretch/>
        </p:blipFill>
        <p:spPr>
          <a:xfrm>
            <a:off x="5692850" y="1903175"/>
            <a:ext cx="3217350" cy="2577900"/>
          </a:xfrm>
          <a:prstGeom prst="rect">
            <a:avLst/>
          </a:prstGeom>
          <a:noFill/>
          <a:ln>
            <a:noFill/>
          </a:ln>
        </p:spPr>
      </p:pic>
      <p:grpSp>
        <p:nvGrpSpPr>
          <p:cNvPr id="150" name="Google Shape;150;p10"/>
          <p:cNvGrpSpPr/>
          <p:nvPr/>
        </p:nvGrpSpPr>
        <p:grpSpPr>
          <a:xfrm>
            <a:off x="6926079" y="1137623"/>
            <a:ext cx="1086442" cy="1131867"/>
            <a:chOff x="7458177" y="625219"/>
            <a:chExt cx="1086442" cy="1131867"/>
          </a:xfrm>
        </p:grpSpPr>
        <p:pic>
          <p:nvPicPr>
            <p:cNvPr descr="A screenshot of a computer  Description automatically generated" id="151" name="Google Shape;151;p10"/>
            <p:cNvPicPr preferRelativeResize="0"/>
            <p:nvPr/>
          </p:nvPicPr>
          <p:blipFill rotWithShape="1">
            <a:blip r:embed="rId8">
              <a:alphaModFix/>
            </a:blip>
            <a:srcRect b="0" l="0" r="0" t="0"/>
            <a:stretch/>
          </p:blipFill>
          <p:spPr>
            <a:xfrm rot="5400000">
              <a:off x="7435464" y="647931"/>
              <a:ext cx="1131867" cy="1086442"/>
            </a:xfrm>
            <a:prstGeom prst="rect">
              <a:avLst/>
            </a:prstGeom>
            <a:noFill/>
            <a:ln>
              <a:noFill/>
            </a:ln>
          </p:spPr>
        </p:pic>
        <p:sp>
          <p:nvSpPr>
            <p:cNvPr id="152" name="Google Shape;152;p10"/>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53" name="Google Shape;153;p10"/>
          <p:cNvPicPr preferRelativeResize="0"/>
          <p:nvPr/>
        </p:nvPicPr>
        <p:blipFill rotWithShape="1">
          <a:blip r:embed="rId9">
            <a:alphaModFix/>
          </a:blip>
          <a:srcRect b="0" l="0" r="0" t="0"/>
          <a:stretch/>
        </p:blipFill>
        <p:spPr>
          <a:xfrm>
            <a:off x="-535572" y="234724"/>
            <a:ext cx="5026889" cy="779401"/>
          </a:xfrm>
          <a:prstGeom prst="rect">
            <a:avLst/>
          </a:prstGeom>
          <a:noFill/>
          <a:ln>
            <a:noFill/>
          </a:ln>
        </p:spPr>
      </p:pic>
      <p:sp>
        <p:nvSpPr>
          <p:cNvPr id="154" name="Google Shape;154;p10"/>
          <p:cNvSpPr txBox="1"/>
          <p:nvPr/>
        </p:nvSpPr>
        <p:spPr>
          <a:xfrm>
            <a:off x="246775" y="334100"/>
            <a:ext cx="4029390"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55" name="Google Shape;155;p10"/>
          <p:cNvGrpSpPr/>
          <p:nvPr/>
        </p:nvGrpSpPr>
        <p:grpSpPr>
          <a:xfrm>
            <a:off x="469187" y="1835497"/>
            <a:ext cx="1253320" cy="723138"/>
            <a:chOff x="540565" y="1880861"/>
            <a:chExt cx="1253320" cy="723138"/>
          </a:xfrm>
        </p:grpSpPr>
        <p:pic>
          <p:nvPicPr>
            <p:cNvPr descr="A screenshot of a computer  Description automatically generated" id="156" name="Google Shape;156;p10"/>
            <p:cNvPicPr preferRelativeResize="0"/>
            <p:nvPr/>
          </p:nvPicPr>
          <p:blipFill rotWithShape="1">
            <a:blip r:embed="rId10">
              <a:alphaModFix/>
            </a:blip>
            <a:srcRect b="0" l="0" r="0" t="0"/>
            <a:stretch/>
          </p:blipFill>
          <p:spPr>
            <a:xfrm>
              <a:off x="540565" y="1880861"/>
              <a:ext cx="1253320" cy="723138"/>
            </a:xfrm>
            <a:prstGeom prst="rect">
              <a:avLst/>
            </a:prstGeom>
            <a:noFill/>
            <a:ln>
              <a:noFill/>
            </a:ln>
          </p:spPr>
        </p:pic>
        <p:sp>
          <p:nvSpPr>
            <p:cNvPr id="157" name="Google Shape;157;p10"/>
            <p:cNvSpPr txBox="1"/>
            <p:nvPr/>
          </p:nvSpPr>
          <p:spPr>
            <a:xfrm>
              <a:off x="685476" y="1957950"/>
              <a:ext cx="1049517" cy="56886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58" name="Google Shape;158;p10"/>
          <p:cNvPicPr preferRelativeResize="0"/>
          <p:nvPr/>
        </p:nvPicPr>
        <p:blipFill rotWithShape="1">
          <a:blip r:embed="rId11">
            <a:alphaModFix/>
          </a:blip>
          <a:srcRect b="0" l="0" r="0" t="0"/>
          <a:stretch/>
        </p:blipFill>
        <p:spPr>
          <a:xfrm>
            <a:off x="469187" y="2179301"/>
            <a:ext cx="2519331" cy="2370850"/>
          </a:xfrm>
          <a:prstGeom prst="rect">
            <a:avLst/>
          </a:prstGeom>
          <a:noFill/>
          <a:ln>
            <a:noFill/>
          </a:ln>
        </p:spPr>
      </p:pic>
      <p:pic>
        <p:nvPicPr>
          <p:cNvPr id="159" name="Google Shape;159;p10"/>
          <p:cNvPicPr preferRelativeResize="0"/>
          <p:nvPr/>
        </p:nvPicPr>
        <p:blipFill rotWithShape="1">
          <a:blip r:embed="rId12">
            <a:alphaModFix/>
          </a:blip>
          <a:srcRect b="0" l="0" r="0" t="0"/>
          <a:stretch/>
        </p:blipFill>
        <p:spPr>
          <a:xfrm>
            <a:off x="2906794" y="2847925"/>
            <a:ext cx="3473844" cy="1906878"/>
          </a:xfrm>
          <a:prstGeom prst="rect">
            <a:avLst/>
          </a:prstGeom>
          <a:noFill/>
          <a:ln>
            <a:noFill/>
          </a:ln>
        </p:spPr>
      </p:pic>
      <p:grpSp>
        <p:nvGrpSpPr>
          <p:cNvPr id="160" name="Google Shape;160;p10"/>
          <p:cNvGrpSpPr/>
          <p:nvPr/>
        </p:nvGrpSpPr>
        <p:grpSpPr>
          <a:xfrm>
            <a:off x="6998662" y="3928424"/>
            <a:ext cx="1017900" cy="452315"/>
            <a:chOff x="7031592" y="3856705"/>
            <a:chExt cx="1017900" cy="452314"/>
          </a:xfrm>
        </p:grpSpPr>
        <p:pic>
          <p:nvPicPr>
            <p:cNvPr descr="A screenshot of a computer  Description automatically generated" id="161" name="Google Shape;161;p10"/>
            <p:cNvPicPr preferRelativeResize="0"/>
            <p:nvPr/>
          </p:nvPicPr>
          <p:blipFill rotWithShape="1">
            <a:blip r:embed="rId13">
              <a:alphaModFix/>
            </a:blip>
            <a:srcRect b="0" l="0" r="0" t="0"/>
            <a:stretch/>
          </p:blipFill>
          <p:spPr>
            <a:xfrm>
              <a:off x="7031592" y="3856705"/>
              <a:ext cx="1017900" cy="452314"/>
            </a:xfrm>
            <a:prstGeom prst="rect">
              <a:avLst/>
            </a:prstGeom>
            <a:noFill/>
            <a:ln>
              <a:noFill/>
            </a:ln>
          </p:spPr>
        </p:pic>
        <p:sp>
          <p:nvSpPr>
            <p:cNvPr id="162" name="Google Shape;162;p10"/>
            <p:cNvSpPr txBox="1"/>
            <p:nvPr/>
          </p:nvSpPr>
          <p:spPr>
            <a:xfrm>
              <a:off x="7088946" y="3889561"/>
              <a:ext cx="960546" cy="38660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id="167" name="Google Shape;167;p11"/>
          <p:cNvPicPr preferRelativeResize="0"/>
          <p:nvPr/>
        </p:nvPicPr>
        <p:blipFill rotWithShape="1">
          <a:blip r:embed="rId3">
            <a:alphaModFix/>
          </a:blip>
          <a:srcRect b="0" l="0" r="0" t="0"/>
          <a:stretch/>
        </p:blipFill>
        <p:spPr>
          <a:xfrm>
            <a:off x="-535572" y="234724"/>
            <a:ext cx="8520600" cy="779401"/>
          </a:xfrm>
          <a:prstGeom prst="rect">
            <a:avLst/>
          </a:prstGeom>
          <a:noFill/>
          <a:ln>
            <a:noFill/>
          </a:ln>
        </p:spPr>
      </p:pic>
      <p:sp>
        <p:nvSpPr>
          <p:cNvPr id="168" name="Google Shape;168;p11"/>
          <p:cNvSpPr txBox="1"/>
          <p:nvPr/>
        </p:nvSpPr>
        <p:spPr>
          <a:xfrm>
            <a:off x="246774" y="334100"/>
            <a:ext cx="757044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lang="en-GB" sz="2800">
                <a:latin typeface="Calibri"/>
                <a:ea typeface="Calibri"/>
                <a:cs typeface="Calibri"/>
                <a:sym typeface="Calibri"/>
              </a:rPr>
              <a:t>Want to know more?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69" name="Google Shape;169;p11"/>
          <p:cNvPicPr preferRelativeResize="0"/>
          <p:nvPr/>
        </p:nvPicPr>
        <p:blipFill rotWithShape="1">
          <a:blip r:embed="rId4">
            <a:alphaModFix/>
          </a:blip>
          <a:srcRect b="43777" l="0" r="0" t="0"/>
          <a:stretch/>
        </p:blipFill>
        <p:spPr>
          <a:xfrm>
            <a:off x="0" y="3273678"/>
            <a:ext cx="9144000" cy="1874316"/>
          </a:xfrm>
          <a:prstGeom prst="rect">
            <a:avLst/>
          </a:prstGeom>
          <a:noFill/>
          <a:ln>
            <a:noFill/>
          </a:ln>
        </p:spPr>
      </p:pic>
      <p:pic>
        <p:nvPicPr>
          <p:cNvPr descr="A screenshot of a computer  Description automatically generated" id="170" name="Google Shape;170;p11"/>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71" name="Google Shape;171;p11"/>
          <p:cNvPicPr preferRelativeResize="0"/>
          <p:nvPr/>
        </p:nvPicPr>
        <p:blipFill rotWithShape="1">
          <a:blip r:embed="rId6">
            <a:alphaModFix/>
          </a:blip>
          <a:srcRect b="0" l="0" r="0" t="0"/>
          <a:stretch/>
        </p:blipFill>
        <p:spPr>
          <a:xfrm rot="535808">
            <a:off x="5380941" y="3892418"/>
            <a:ext cx="1359178" cy="589758"/>
          </a:xfrm>
          <a:prstGeom prst="rect">
            <a:avLst/>
          </a:prstGeom>
          <a:noFill/>
          <a:ln>
            <a:noFill/>
          </a:ln>
        </p:spPr>
      </p:pic>
      <p:pic>
        <p:nvPicPr>
          <p:cNvPr descr="A close up of a logo  Description automatically generated" id="172" name="Google Shape;172;p11"/>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73" name="Google Shape;173;p11"/>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74" name="Google Shape;174;p11"/>
          <p:cNvPicPr preferRelativeResize="0"/>
          <p:nvPr/>
        </p:nvPicPr>
        <p:blipFill rotWithShape="1">
          <a:blip r:embed="rId9">
            <a:alphaModFix/>
          </a:blip>
          <a:srcRect b="0" l="0" r="0" t="0"/>
          <a:stretch/>
        </p:blipFill>
        <p:spPr>
          <a:xfrm rot="-1790645">
            <a:off x="1093352" y="4560769"/>
            <a:ext cx="993602" cy="537522"/>
          </a:xfrm>
          <a:prstGeom prst="rect">
            <a:avLst/>
          </a:prstGeom>
          <a:noFill/>
          <a:ln>
            <a:noFill/>
          </a:ln>
        </p:spPr>
      </p:pic>
      <p:sp>
        <p:nvSpPr>
          <p:cNvPr id="175" name="Google Shape;175;p11"/>
          <p:cNvSpPr txBox="1"/>
          <p:nvPr/>
        </p:nvSpPr>
        <p:spPr>
          <a:xfrm>
            <a:off x="499959" y="1208909"/>
            <a:ext cx="5962967" cy="306764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600"/>
              </a:spcBef>
              <a:spcAft>
                <a:spcPts val="0"/>
              </a:spcAft>
              <a:buClr>
                <a:srgbClr val="000000"/>
              </a:buClr>
              <a:buSzPts val="1800"/>
              <a:buFont typeface="Arial"/>
              <a:buNone/>
            </a:pPr>
            <a:r>
              <a:rPr lang="en-GB" sz="1800">
                <a:latin typeface="Calibri"/>
                <a:ea typeface="Calibri"/>
                <a:cs typeface="Calibri"/>
                <a:sym typeface="Calibri"/>
              </a:rPr>
              <a:t>S</a:t>
            </a:r>
            <a:r>
              <a:rPr b="0" i="0" lang="en-GB" sz="1800" u="none" cap="none" strike="noStrike">
                <a:solidFill>
                  <a:srgbClr val="000000"/>
                </a:solidFill>
                <a:latin typeface="Calibri"/>
                <a:ea typeface="Calibri"/>
                <a:cs typeface="Calibri"/>
                <a:sym typeface="Calibri"/>
              </a:rPr>
              <a:t>ome other useful links!</a:t>
            </a:r>
            <a:endParaRPr b="0" i="0" sz="18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0"/>
              </a:rPr>
              <a:t>United Nations Decade of Ocean Science</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1"/>
              </a:rPr>
              <a:t>Ocean Literacy portal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2"/>
              </a:rPr>
              <a:t>Fisheries and Oceans Canada </a:t>
            </a:r>
            <a:endParaRPr b="0" i="0" sz="1800" u="none" cap="none" strike="noStrik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pic>
        <p:nvPicPr>
          <p:cNvPr descr="A close up of a logo&#10;&#10;Description automatically generated" id="65" name="Google Shape;65;p2"/>
          <p:cNvPicPr preferRelativeResize="0"/>
          <p:nvPr/>
        </p:nvPicPr>
        <p:blipFill rotWithShape="1">
          <a:blip r:embed="rId3">
            <a:alphaModFix/>
          </a:blip>
          <a:srcRect b="0" l="0" r="3725" t="0"/>
          <a:stretch/>
        </p:blipFill>
        <p:spPr>
          <a:xfrm>
            <a:off x="158494" y="57792"/>
            <a:ext cx="8738732" cy="5027916"/>
          </a:xfrm>
          <a:prstGeom prst="rect">
            <a:avLst/>
          </a:prstGeom>
          <a:noFill/>
          <a:ln>
            <a:noFill/>
          </a:ln>
        </p:spPr>
      </p:pic>
      <p:pic>
        <p:nvPicPr>
          <p:cNvPr id="66" name="Google Shape;66;p2"/>
          <p:cNvPicPr preferRelativeResize="0"/>
          <p:nvPr/>
        </p:nvPicPr>
        <p:blipFill rotWithShape="1">
          <a:blip r:embed="rId4">
            <a:alphaModFix/>
          </a:blip>
          <a:srcRect b="0" l="0" r="0" t="0"/>
          <a:stretch/>
        </p:blipFill>
        <p:spPr>
          <a:xfrm>
            <a:off x="-463854" y="252653"/>
            <a:ext cx="4306983" cy="779401"/>
          </a:xfrm>
          <a:prstGeom prst="rect">
            <a:avLst/>
          </a:prstGeom>
          <a:noFill/>
          <a:ln>
            <a:noFill/>
          </a:ln>
        </p:spPr>
      </p:pic>
      <p:sp>
        <p:nvSpPr>
          <p:cNvPr id="67" name="Google Shape;67;p2"/>
          <p:cNvSpPr txBox="1"/>
          <p:nvPr/>
        </p:nvSpPr>
        <p:spPr>
          <a:xfrm>
            <a:off x="246774" y="334100"/>
            <a:ext cx="343732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Ocean = carbon eater</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id="72" name="Google Shape;72;p3"/>
          <p:cNvPicPr preferRelativeResize="0"/>
          <p:nvPr/>
        </p:nvPicPr>
        <p:blipFill rotWithShape="1">
          <a:blip r:embed="rId3">
            <a:alphaModFix/>
          </a:blip>
          <a:srcRect b="0" l="0" r="0" t="0"/>
          <a:stretch/>
        </p:blipFill>
        <p:spPr>
          <a:xfrm>
            <a:off x="1556910" y="818835"/>
            <a:ext cx="7381350" cy="4054574"/>
          </a:xfrm>
          <a:prstGeom prst="rect">
            <a:avLst/>
          </a:prstGeom>
          <a:noFill/>
          <a:ln>
            <a:noFill/>
          </a:ln>
        </p:spPr>
      </p:pic>
      <p:pic>
        <p:nvPicPr>
          <p:cNvPr descr="A close up of a logo&#10;&#10;Description automatically generated" id="73" name="Google Shape;73;p3"/>
          <p:cNvPicPr preferRelativeResize="0"/>
          <p:nvPr/>
        </p:nvPicPr>
        <p:blipFill rotWithShape="1">
          <a:blip r:embed="rId4">
            <a:alphaModFix/>
          </a:blip>
          <a:srcRect b="0" l="0" r="0" t="0"/>
          <a:stretch/>
        </p:blipFill>
        <p:spPr>
          <a:xfrm>
            <a:off x="5697895" y="1676223"/>
            <a:ext cx="1866900" cy="1333500"/>
          </a:xfrm>
          <a:prstGeom prst="rect">
            <a:avLst/>
          </a:prstGeom>
          <a:noFill/>
          <a:ln>
            <a:noFill/>
          </a:ln>
        </p:spPr>
      </p:pic>
      <p:pic>
        <p:nvPicPr>
          <p:cNvPr descr="A close up of a logo&#10;&#10;Description automatically generated" id="74" name="Google Shape;74;p3"/>
          <p:cNvPicPr preferRelativeResize="0"/>
          <p:nvPr/>
        </p:nvPicPr>
        <p:blipFill rotWithShape="1">
          <a:blip r:embed="rId5">
            <a:alphaModFix/>
          </a:blip>
          <a:srcRect b="0" l="0" r="0" t="0"/>
          <a:stretch/>
        </p:blipFill>
        <p:spPr>
          <a:xfrm>
            <a:off x="4264325" y="3424775"/>
            <a:ext cx="1511300" cy="1600200"/>
          </a:xfrm>
          <a:prstGeom prst="rect">
            <a:avLst/>
          </a:prstGeom>
          <a:noFill/>
          <a:ln>
            <a:noFill/>
          </a:ln>
        </p:spPr>
      </p:pic>
      <p:pic>
        <p:nvPicPr>
          <p:cNvPr descr="A close up of a logo&#10;&#10;Description automatically generated" id="75" name="Google Shape;75;p3"/>
          <p:cNvPicPr preferRelativeResize="0"/>
          <p:nvPr/>
        </p:nvPicPr>
        <p:blipFill rotWithShape="1">
          <a:blip r:embed="rId6">
            <a:alphaModFix/>
          </a:blip>
          <a:srcRect b="0" l="0" r="0" t="0"/>
          <a:stretch/>
        </p:blipFill>
        <p:spPr>
          <a:xfrm>
            <a:off x="539283" y="2177035"/>
            <a:ext cx="1866900" cy="1600200"/>
          </a:xfrm>
          <a:prstGeom prst="rect">
            <a:avLst/>
          </a:prstGeom>
          <a:noFill/>
          <a:ln>
            <a:noFill/>
          </a:ln>
        </p:spPr>
      </p:pic>
      <p:pic>
        <p:nvPicPr>
          <p:cNvPr descr="A close up of a logo&#10;&#10;Description automatically generated" id="76" name="Google Shape;76;p3"/>
          <p:cNvPicPr preferRelativeResize="0"/>
          <p:nvPr/>
        </p:nvPicPr>
        <p:blipFill rotWithShape="1">
          <a:blip r:embed="rId7">
            <a:alphaModFix/>
          </a:blip>
          <a:srcRect b="0" l="0" r="0" t="0"/>
          <a:stretch/>
        </p:blipFill>
        <p:spPr>
          <a:xfrm>
            <a:off x="3184315" y="1341516"/>
            <a:ext cx="1866900" cy="762000"/>
          </a:xfrm>
          <a:prstGeom prst="rect">
            <a:avLst/>
          </a:prstGeom>
          <a:noFill/>
          <a:ln>
            <a:noFill/>
          </a:ln>
        </p:spPr>
      </p:pic>
      <p:pic>
        <p:nvPicPr>
          <p:cNvPr id="77" name="Google Shape;77;p3"/>
          <p:cNvPicPr preferRelativeResize="0"/>
          <p:nvPr/>
        </p:nvPicPr>
        <p:blipFill rotWithShape="1">
          <a:blip r:embed="rId8">
            <a:alphaModFix/>
          </a:blip>
          <a:srcRect b="0" l="0" r="0" t="0"/>
          <a:stretch/>
        </p:blipFill>
        <p:spPr>
          <a:xfrm>
            <a:off x="-463853" y="252653"/>
            <a:ext cx="3702354" cy="779401"/>
          </a:xfrm>
          <a:prstGeom prst="rect">
            <a:avLst/>
          </a:prstGeom>
          <a:noFill/>
          <a:ln>
            <a:noFill/>
          </a:ln>
        </p:spPr>
      </p:pic>
      <p:sp>
        <p:nvSpPr>
          <p:cNvPr id="78" name="Google Shape;78;p3"/>
          <p:cNvSpPr txBox="1"/>
          <p:nvPr/>
        </p:nvSpPr>
        <p:spPr>
          <a:xfrm>
            <a:off x="246774" y="334100"/>
            <a:ext cx="343732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The carbon cycle</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4"/>
          <p:cNvPicPr preferRelativeResize="0"/>
          <p:nvPr/>
        </p:nvPicPr>
        <p:blipFill rotWithShape="1">
          <a:blip r:embed="rId3">
            <a:alphaModFix/>
          </a:blip>
          <a:srcRect b="0" l="0" r="0" t="0"/>
          <a:stretch/>
        </p:blipFill>
        <p:spPr>
          <a:xfrm>
            <a:off x="76200" y="0"/>
            <a:ext cx="8899021" cy="5143499"/>
          </a:xfrm>
          <a:prstGeom prst="rect">
            <a:avLst/>
          </a:prstGeom>
          <a:noFill/>
          <a:ln>
            <a:noFill/>
          </a:ln>
        </p:spPr>
      </p:pic>
      <p:pic>
        <p:nvPicPr>
          <p:cNvPr descr="A close up of a logo&#10;&#10;Description automatically generated" id="84" name="Google Shape;84;p4"/>
          <p:cNvPicPr preferRelativeResize="0"/>
          <p:nvPr/>
        </p:nvPicPr>
        <p:blipFill rotWithShape="1">
          <a:blip r:embed="rId4">
            <a:alphaModFix/>
          </a:blip>
          <a:srcRect b="0" l="0" r="0" t="0"/>
          <a:stretch/>
        </p:blipFill>
        <p:spPr>
          <a:xfrm>
            <a:off x="2469810" y="3991830"/>
            <a:ext cx="3733800" cy="495300"/>
          </a:xfrm>
          <a:prstGeom prst="rect">
            <a:avLst/>
          </a:prstGeom>
          <a:noFill/>
          <a:ln>
            <a:noFill/>
          </a:ln>
        </p:spPr>
      </p:pic>
      <p:pic>
        <p:nvPicPr>
          <p:cNvPr descr="A close up of a logo&#10;&#10;Description automatically generated" id="85" name="Google Shape;85;p4"/>
          <p:cNvPicPr preferRelativeResize="0"/>
          <p:nvPr/>
        </p:nvPicPr>
        <p:blipFill rotWithShape="1">
          <a:blip r:embed="rId5">
            <a:alphaModFix/>
          </a:blip>
          <a:srcRect b="0" l="0" r="0" t="0"/>
          <a:stretch/>
        </p:blipFill>
        <p:spPr>
          <a:xfrm>
            <a:off x="5012951" y="2287538"/>
            <a:ext cx="1765300" cy="482600"/>
          </a:xfrm>
          <a:prstGeom prst="rect">
            <a:avLst/>
          </a:prstGeom>
          <a:noFill/>
          <a:ln>
            <a:noFill/>
          </a:ln>
        </p:spPr>
      </p:pic>
      <p:pic>
        <p:nvPicPr>
          <p:cNvPr descr="A close up of a logo&#10;&#10;Description automatically generated" id="86" name="Google Shape;86;p4"/>
          <p:cNvPicPr preferRelativeResize="0"/>
          <p:nvPr/>
        </p:nvPicPr>
        <p:blipFill rotWithShape="1">
          <a:blip r:embed="rId6">
            <a:alphaModFix/>
          </a:blip>
          <a:srcRect b="0" l="0" r="0" t="0"/>
          <a:stretch/>
        </p:blipFill>
        <p:spPr>
          <a:xfrm>
            <a:off x="5220531" y="582460"/>
            <a:ext cx="1524000" cy="482600"/>
          </a:xfrm>
          <a:prstGeom prst="rect">
            <a:avLst/>
          </a:prstGeom>
          <a:noFill/>
          <a:ln>
            <a:noFill/>
          </a:ln>
        </p:spPr>
      </p:pic>
      <p:pic>
        <p:nvPicPr>
          <p:cNvPr descr="A close up of a logo&#10;&#10;Description automatically generated" id="87" name="Google Shape;87;p4"/>
          <p:cNvPicPr preferRelativeResize="0"/>
          <p:nvPr/>
        </p:nvPicPr>
        <p:blipFill rotWithShape="1">
          <a:blip r:embed="rId7">
            <a:alphaModFix/>
          </a:blip>
          <a:srcRect b="0" l="0" r="0" t="0"/>
          <a:stretch/>
        </p:blipFill>
        <p:spPr>
          <a:xfrm>
            <a:off x="2706600" y="1479018"/>
            <a:ext cx="2895600" cy="774700"/>
          </a:xfrm>
          <a:prstGeom prst="rect">
            <a:avLst/>
          </a:prstGeom>
          <a:noFill/>
          <a:ln>
            <a:noFill/>
          </a:ln>
        </p:spPr>
      </p:pic>
      <p:pic>
        <p:nvPicPr>
          <p:cNvPr descr="A close up of a logo&#10;&#10;Description automatically generated" id="88" name="Google Shape;88;p4"/>
          <p:cNvPicPr preferRelativeResize="0"/>
          <p:nvPr/>
        </p:nvPicPr>
        <p:blipFill rotWithShape="1">
          <a:blip r:embed="rId8">
            <a:alphaModFix/>
          </a:blip>
          <a:srcRect b="0" l="0" r="0" t="0"/>
          <a:stretch/>
        </p:blipFill>
        <p:spPr>
          <a:xfrm>
            <a:off x="780757" y="2008276"/>
            <a:ext cx="1155700" cy="1079500"/>
          </a:xfrm>
          <a:prstGeom prst="rect">
            <a:avLst/>
          </a:prstGeom>
          <a:noFill/>
          <a:ln>
            <a:noFill/>
          </a:ln>
        </p:spPr>
      </p:pic>
      <p:pic>
        <p:nvPicPr>
          <p:cNvPr id="89" name="Google Shape;89;p4"/>
          <p:cNvPicPr preferRelativeResize="0"/>
          <p:nvPr/>
        </p:nvPicPr>
        <p:blipFill rotWithShape="1">
          <a:blip r:embed="rId9">
            <a:alphaModFix/>
          </a:blip>
          <a:srcRect b="0" l="0" r="0" t="0"/>
          <a:stretch/>
        </p:blipFill>
        <p:spPr>
          <a:xfrm>
            <a:off x="-463853" y="252653"/>
            <a:ext cx="3702354" cy="779401"/>
          </a:xfrm>
          <a:prstGeom prst="rect">
            <a:avLst/>
          </a:prstGeom>
          <a:noFill/>
          <a:ln>
            <a:noFill/>
          </a:ln>
        </p:spPr>
      </p:pic>
      <p:sp>
        <p:nvSpPr>
          <p:cNvPr id="90" name="Google Shape;90;p4"/>
          <p:cNvSpPr txBox="1"/>
          <p:nvPr/>
        </p:nvSpPr>
        <p:spPr>
          <a:xfrm>
            <a:off x="246774" y="334100"/>
            <a:ext cx="343732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Air pollution</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5"/>
          <p:cNvPicPr preferRelativeResize="0"/>
          <p:nvPr/>
        </p:nvPicPr>
        <p:blipFill rotWithShape="1">
          <a:blip r:embed="rId3">
            <a:alphaModFix/>
          </a:blip>
          <a:srcRect b="0" l="0" r="0" t="0"/>
          <a:stretch/>
        </p:blipFill>
        <p:spPr>
          <a:xfrm>
            <a:off x="122639" y="609500"/>
            <a:ext cx="8312702" cy="4259080"/>
          </a:xfrm>
          <a:prstGeom prst="rect">
            <a:avLst/>
          </a:prstGeom>
          <a:noFill/>
          <a:ln>
            <a:noFill/>
          </a:ln>
        </p:spPr>
      </p:pic>
      <p:pic>
        <p:nvPicPr>
          <p:cNvPr id="96" name="Google Shape;96;p5"/>
          <p:cNvPicPr preferRelativeResize="0"/>
          <p:nvPr/>
        </p:nvPicPr>
        <p:blipFill rotWithShape="1">
          <a:blip r:embed="rId4">
            <a:alphaModFix/>
          </a:blip>
          <a:srcRect b="0" l="0" r="0" t="0"/>
          <a:stretch/>
        </p:blipFill>
        <p:spPr>
          <a:xfrm>
            <a:off x="-463853" y="252653"/>
            <a:ext cx="4147956" cy="779401"/>
          </a:xfrm>
          <a:prstGeom prst="rect">
            <a:avLst/>
          </a:prstGeom>
          <a:noFill/>
          <a:ln>
            <a:noFill/>
          </a:ln>
        </p:spPr>
      </p:pic>
      <p:sp>
        <p:nvSpPr>
          <p:cNvPr id="97" name="Google Shape;97;p5"/>
          <p:cNvSpPr txBox="1"/>
          <p:nvPr/>
        </p:nvSpPr>
        <p:spPr>
          <a:xfrm>
            <a:off x="246774" y="334100"/>
            <a:ext cx="343732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Ocean acidification</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98" name="Google Shape;98;p5"/>
          <p:cNvPicPr preferRelativeResize="0"/>
          <p:nvPr/>
        </p:nvPicPr>
        <p:blipFill rotWithShape="1">
          <a:blip r:embed="rId5">
            <a:alphaModFix/>
          </a:blip>
          <a:srcRect b="0" l="0" r="0" t="0"/>
          <a:stretch/>
        </p:blipFill>
        <p:spPr>
          <a:xfrm>
            <a:off x="5624830" y="361850"/>
            <a:ext cx="1536700" cy="495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id="103" name="Google Shape;103;p6"/>
          <p:cNvPicPr preferRelativeResize="0"/>
          <p:nvPr/>
        </p:nvPicPr>
        <p:blipFill rotWithShape="1">
          <a:blip r:embed="rId3">
            <a:alphaModFix/>
          </a:blip>
          <a:srcRect b="0" l="0" r="0" t="0"/>
          <a:stretch/>
        </p:blipFill>
        <p:spPr>
          <a:xfrm>
            <a:off x="280500" y="538335"/>
            <a:ext cx="8520602" cy="4486740"/>
          </a:xfrm>
          <a:prstGeom prst="rect">
            <a:avLst/>
          </a:prstGeom>
          <a:noFill/>
          <a:ln>
            <a:noFill/>
          </a:ln>
        </p:spPr>
      </p:pic>
      <p:pic>
        <p:nvPicPr>
          <p:cNvPr descr="A close up of a logo&#10;&#10;Description automatically generated" id="104" name="Google Shape;104;p6"/>
          <p:cNvPicPr preferRelativeResize="0"/>
          <p:nvPr/>
        </p:nvPicPr>
        <p:blipFill rotWithShape="1">
          <a:blip r:embed="rId4">
            <a:alphaModFix/>
          </a:blip>
          <a:srcRect b="0" l="0" r="0" t="0"/>
          <a:stretch/>
        </p:blipFill>
        <p:spPr>
          <a:xfrm>
            <a:off x="932298" y="2942007"/>
            <a:ext cx="5867400" cy="1549400"/>
          </a:xfrm>
          <a:prstGeom prst="rect">
            <a:avLst/>
          </a:prstGeom>
          <a:noFill/>
          <a:ln>
            <a:noFill/>
          </a:ln>
        </p:spPr>
      </p:pic>
      <p:pic>
        <p:nvPicPr>
          <p:cNvPr id="105" name="Google Shape;105;p6"/>
          <p:cNvPicPr preferRelativeResize="0"/>
          <p:nvPr/>
        </p:nvPicPr>
        <p:blipFill rotWithShape="1">
          <a:blip r:embed="rId5">
            <a:alphaModFix/>
          </a:blip>
          <a:srcRect b="0" l="0" r="0" t="0"/>
          <a:stretch/>
        </p:blipFill>
        <p:spPr>
          <a:xfrm>
            <a:off x="-463853" y="252653"/>
            <a:ext cx="3252773" cy="779401"/>
          </a:xfrm>
          <a:prstGeom prst="rect">
            <a:avLst/>
          </a:prstGeom>
          <a:noFill/>
          <a:ln>
            <a:noFill/>
          </a:ln>
        </p:spPr>
      </p:pic>
      <p:sp>
        <p:nvSpPr>
          <p:cNvPr id="106" name="Google Shape;106;p6"/>
          <p:cNvSpPr txBox="1"/>
          <p:nvPr/>
        </p:nvSpPr>
        <p:spPr>
          <a:xfrm>
            <a:off x="246775" y="334100"/>
            <a:ext cx="2475426"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Losing oxygen</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7"/>
          <p:cNvPicPr preferRelativeResize="0"/>
          <p:nvPr/>
        </p:nvPicPr>
        <p:blipFill rotWithShape="1">
          <a:blip r:embed="rId3">
            <a:alphaModFix/>
          </a:blip>
          <a:srcRect b="0" l="0" r="0" t="0"/>
          <a:stretch/>
        </p:blipFill>
        <p:spPr>
          <a:xfrm>
            <a:off x="76200" y="112246"/>
            <a:ext cx="8832302" cy="4887355"/>
          </a:xfrm>
          <a:prstGeom prst="rect">
            <a:avLst/>
          </a:prstGeom>
          <a:noFill/>
          <a:ln>
            <a:noFill/>
          </a:ln>
        </p:spPr>
      </p:pic>
      <p:pic>
        <p:nvPicPr>
          <p:cNvPr id="112" name="Google Shape;112;p7"/>
          <p:cNvPicPr preferRelativeResize="0"/>
          <p:nvPr/>
        </p:nvPicPr>
        <p:blipFill rotWithShape="1">
          <a:blip r:embed="rId4">
            <a:alphaModFix/>
          </a:blip>
          <a:srcRect b="0" l="0" r="0" t="0"/>
          <a:stretch/>
        </p:blipFill>
        <p:spPr>
          <a:xfrm>
            <a:off x="-463853" y="252653"/>
            <a:ext cx="2856533" cy="779401"/>
          </a:xfrm>
          <a:prstGeom prst="rect">
            <a:avLst/>
          </a:prstGeom>
          <a:noFill/>
          <a:ln>
            <a:noFill/>
          </a:ln>
        </p:spPr>
      </p:pic>
      <p:sp>
        <p:nvSpPr>
          <p:cNvPr id="113" name="Google Shape;113;p7"/>
          <p:cNvSpPr txBox="1"/>
          <p:nvPr/>
        </p:nvSpPr>
        <p:spPr>
          <a:xfrm>
            <a:off x="246775" y="334100"/>
            <a:ext cx="2475426"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Dead zones</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114" name="Google Shape;114;p7"/>
          <p:cNvPicPr preferRelativeResize="0"/>
          <p:nvPr/>
        </p:nvPicPr>
        <p:blipFill rotWithShape="1">
          <a:blip r:embed="rId5">
            <a:alphaModFix/>
          </a:blip>
          <a:srcRect b="0" l="0" r="0" t="0"/>
          <a:stretch/>
        </p:blipFill>
        <p:spPr>
          <a:xfrm>
            <a:off x="4213484" y="1939290"/>
            <a:ext cx="1219200" cy="495300"/>
          </a:xfrm>
          <a:prstGeom prst="rect">
            <a:avLst/>
          </a:prstGeom>
          <a:noFill/>
          <a:ln>
            <a:noFill/>
          </a:ln>
        </p:spPr>
      </p:pic>
      <p:pic>
        <p:nvPicPr>
          <p:cNvPr descr="A close up of a logo&#10;&#10;Description automatically generated" id="115" name="Google Shape;115;p7"/>
          <p:cNvPicPr preferRelativeResize="0"/>
          <p:nvPr/>
        </p:nvPicPr>
        <p:blipFill rotWithShape="1">
          <a:blip r:embed="rId6">
            <a:alphaModFix/>
          </a:blip>
          <a:srcRect b="0" l="0" r="0" t="0"/>
          <a:stretch/>
        </p:blipFill>
        <p:spPr>
          <a:xfrm>
            <a:off x="1957178" y="1525270"/>
            <a:ext cx="2070100" cy="774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8"/>
          <p:cNvPicPr preferRelativeResize="0"/>
          <p:nvPr/>
        </p:nvPicPr>
        <p:blipFill rotWithShape="1">
          <a:blip r:embed="rId3">
            <a:alphaModFix/>
          </a:blip>
          <a:srcRect b="0" l="0" r="0" t="0"/>
          <a:stretch/>
        </p:blipFill>
        <p:spPr>
          <a:xfrm>
            <a:off x="2182013" y="1389942"/>
            <a:ext cx="1959728" cy="1855418"/>
          </a:xfrm>
          <a:prstGeom prst="rect">
            <a:avLst/>
          </a:prstGeom>
          <a:noFill/>
          <a:ln>
            <a:noFill/>
          </a:ln>
        </p:spPr>
      </p:pic>
      <p:pic>
        <p:nvPicPr>
          <p:cNvPr id="121" name="Google Shape;121;p8"/>
          <p:cNvPicPr preferRelativeResize="0"/>
          <p:nvPr/>
        </p:nvPicPr>
        <p:blipFill rotWithShape="1">
          <a:blip r:embed="rId4">
            <a:alphaModFix/>
          </a:blip>
          <a:srcRect b="0" l="0" r="0" t="0"/>
          <a:stretch/>
        </p:blipFill>
        <p:spPr>
          <a:xfrm>
            <a:off x="6055688" y="254589"/>
            <a:ext cx="2935200" cy="4118183"/>
          </a:xfrm>
          <a:prstGeom prst="rect">
            <a:avLst/>
          </a:prstGeom>
          <a:noFill/>
          <a:ln>
            <a:noFill/>
          </a:ln>
        </p:spPr>
      </p:pic>
      <p:sp>
        <p:nvSpPr>
          <p:cNvPr id="122" name="Google Shape;122;p8"/>
          <p:cNvSpPr txBox="1"/>
          <p:nvPr/>
        </p:nvSpPr>
        <p:spPr>
          <a:xfrm>
            <a:off x="3533250" y="4245239"/>
            <a:ext cx="3557400" cy="76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rgbClr val="000000"/>
              </a:solidFill>
              <a:latin typeface="Arial"/>
              <a:ea typeface="Arial"/>
              <a:cs typeface="Arial"/>
              <a:sym typeface="Arial"/>
            </a:endParaRPr>
          </a:p>
        </p:txBody>
      </p:sp>
      <p:pic>
        <p:nvPicPr>
          <p:cNvPr id="123" name="Google Shape;123;p8"/>
          <p:cNvPicPr preferRelativeResize="0"/>
          <p:nvPr/>
        </p:nvPicPr>
        <p:blipFill rotWithShape="1">
          <a:blip r:embed="rId5">
            <a:alphaModFix/>
          </a:blip>
          <a:srcRect b="-1653" l="0" r="0" t="0"/>
          <a:stretch/>
        </p:blipFill>
        <p:spPr>
          <a:xfrm>
            <a:off x="342745" y="1888922"/>
            <a:ext cx="2053503" cy="2143000"/>
          </a:xfrm>
          <a:prstGeom prst="rect">
            <a:avLst/>
          </a:prstGeom>
          <a:noFill/>
          <a:ln>
            <a:noFill/>
          </a:ln>
        </p:spPr>
      </p:pic>
      <p:pic>
        <p:nvPicPr>
          <p:cNvPr id="124" name="Google Shape;124;p8"/>
          <p:cNvPicPr preferRelativeResize="0"/>
          <p:nvPr/>
        </p:nvPicPr>
        <p:blipFill rotWithShape="1">
          <a:blip r:embed="rId6">
            <a:alphaModFix/>
          </a:blip>
          <a:srcRect b="0" l="0" r="0" t="0"/>
          <a:stretch/>
        </p:blipFill>
        <p:spPr>
          <a:xfrm>
            <a:off x="2701461" y="2960422"/>
            <a:ext cx="3557400" cy="1487850"/>
          </a:xfrm>
          <a:prstGeom prst="rect">
            <a:avLst/>
          </a:prstGeom>
          <a:noFill/>
          <a:ln>
            <a:noFill/>
          </a:ln>
        </p:spPr>
      </p:pic>
      <p:pic>
        <p:nvPicPr>
          <p:cNvPr id="125" name="Google Shape;125;p8"/>
          <p:cNvPicPr preferRelativeResize="0"/>
          <p:nvPr/>
        </p:nvPicPr>
        <p:blipFill rotWithShape="1">
          <a:blip r:embed="rId7">
            <a:alphaModFix/>
          </a:blip>
          <a:srcRect b="0" l="0" r="0" t="0"/>
          <a:stretch/>
        </p:blipFill>
        <p:spPr>
          <a:xfrm>
            <a:off x="-463853" y="252653"/>
            <a:ext cx="4182413" cy="779401"/>
          </a:xfrm>
          <a:prstGeom prst="rect">
            <a:avLst/>
          </a:prstGeom>
          <a:noFill/>
          <a:ln>
            <a:noFill/>
          </a:ln>
        </p:spPr>
      </p:pic>
      <p:sp>
        <p:nvSpPr>
          <p:cNvPr id="126" name="Google Shape;126;p8"/>
          <p:cNvSpPr txBox="1"/>
          <p:nvPr/>
        </p:nvSpPr>
        <p:spPr>
          <a:xfrm>
            <a:off x="246774" y="334100"/>
            <a:ext cx="3365105"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A breath of fresh air</a:t>
            </a:r>
            <a:endParaRPr b="1" i="0" sz="2800" u="none" cap="none" strike="noStrike">
              <a:solidFill>
                <a:srgbClr val="000000"/>
              </a:solidFill>
              <a:latin typeface="Calibri"/>
              <a:ea typeface="Calibri"/>
              <a:cs typeface="Calibri"/>
              <a:sym typeface="Calibri"/>
            </a:endParaRPr>
          </a:p>
        </p:txBody>
      </p:sp>
      <p:pic>
        <p:nvPicPr>
          <p:cNvPr id="127" name="Google Shape;127;p8"/>
          <p:cNvPicPr preferRelativeResize="0"/>
          <p:nvPr/>
        </p:nvPicPr>
        <p:blipFill rotWithShape="1">
          <a:blip r:embed="rId8">
            <a:alphaModFix/>
          </a:blip>
          <a:srcRect b="0" l="0" r="0" t="0"/>
          <a:stretch/>
        </p:blipFill>
        <p:spPr>
          <a:xfrm flipH="1" rot="-3674221">
            <a:off x="2637447" y="1883893"/>
            <a:ext cx="256001" cy="270223"/>
          </a:xfrm>
          <a:prstGeom prst="rect">
            <a:avLst/>
          </a:prstGeom>
          <a:noFill/>
          <a:ln>
            <a:noFill/>
          </a:ln>
        </p:spPr>
      </p:pic>
      <p:pic>
        <p:nvPicPr>
          <p:cNvPr descr="A close up of a logo&#10;&#10;Description automatically generated" id="128" name="Google Shape;128;p8"/>
          <p:cNvPicPr preferRelativeResize="0"/>
          <p:nvPr/>
        </p:nvPicPr>
        <p:blipFill rotWithShape="1">
          <a:blip r:embed="rId9">
            <a:alphaModFix/>
          </a:blip>
          <a:srcRect b="0" l="0" r="0" t="0"/>
          <a:stretch/>
        </p:blipFill>
        <p:spPr>
          <a:xfrm>
            <a:off x="503191" y="1389942"/>
            <a:ext cx="7277100" cy="3479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pic>
        <p:nvPicPr>
          <p:cNvPr id="133" name="Google Shape;133;p9"/>
          <p:cNvPicPr preferRelativeResize="0"/>
          <p:nvPr/>
        </p:nvPicPr>
        <p:blipFill rotWithShape="1">
          <a:blip r:embed="rId3">
            <a:alphaModFix/>
          </a:blip>
          <a:srcRect b="0" l="0" r="0" t="0"/>
          <a:stretch/>
        </p:blipFill>
        <p:spPr>
          <a:xfrm>
            <a:off x="2757273" y="334100"/>
            <a:ext cx="5896968" cy="4556748"/>
          </a:xfrm>
          <a:prstGeom prst="rect">
            <a:avLst/>
          </a:prstGeom>
          <a:noFill/>
          <a:ln>
            <a:noFill/>
          </a:ln>
        </p:spPr>
      </p:pic>
      <p:sp>
        <p:nvSpPr>
          <p:cNvPr id="134" name="Google Shape;134;p9"/>
          <p:cNvSpPr txBox="1"/>
          <p:nvPr>
            <p:ph idx="1" type="body"/>
          </p:nvPr>
        </p:nvSpPr>
        <p:spPr>
          <a:xfrm>
            <a:off x="311700" y="1089428"/>
            <a:ext cx="2304279" cy="1787056"/>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200">
                <a:solidFill>
                  <a:schemeClr val="dk1"/>
                </a:solidFill>
                <a:latin typeface="Calibri"/>
                <a:ea typeface="Calibri"/>
                <a:cs typeface="Calibri"/>
                <a:sym typeface="Calibri"/>
              </a:rPr>
              <a:t>What the world of oceans will look like depends on what we do for each type of pollution. </a:t>
            </a:r>
            <a:endParaRPr/>
          </a:p>
          <a:p>
            <a:pPr indent="0" lvl="0" marL="0" rtl="0" algn="l">
              <a:lnSpc>
                <a:spcPct val="115000"/>
              </a:lnSpc>
              <a:spcBef>
                <a:spcPts val="1600"/>
              </a:spcBef>
              <a:spcAft>
                <a:spcPts val="1600"/>
              </a:spcAft>
              <a:buSzPts val="1800"/>
              <a:buNone/>
            </a:pPr>
            <a:r>
              <a:rPr lang="en-GB" sz="1200">
                <a:solidFill>
                  <a:schemeClr val="dk1"/>
                </a:solidFill>
                <a:latin typeface="Calibri"/>
                <a:ea typeface="Calibri"/>
                <a:cs typeface="Calibri"/>
                <a:sym typeface="Calibri"/>
              </a:rPr>
              <a:t>Write what action we need to take, what will happen if we do and what will happen if we don’t.</a:t>
            </a:r>
            <a:endParaRPr sz="1200">
              <a:solidFill>
                <a:schemeClr val="dk1"/>
              </a:solidFill>
              <a:latin typeface="Calibri"/>
              <a:ea typeface="Calibri"/>
              <a:cs typeface="Calibri"/>
              <a:sym typeface="Calibri"/>
            </a:endParaRPr>
          </a:p>
        </p:txBody>
      </p:sp>
      <p:pic>
        <p:nvPicPr>
          <p:cNvPr id="135" name="Google Shape;135;p9"/>
          <p:cNvPicPr preferRelativeResize="0"/>
          <p:nvPr/>
        </p:nvPicPr>
        <p:blipFill rotWithShape="1">
          <a:blip r:embed="rId4">
            <a:alphaModFix/>
          </a:blip>
          <a:srcRect b="0" l="0" r="0" t="0"/>
          <a:stretch/>
        </p:blipFill>
        <p:spPr>
          <a:xfrm>
            <a:off x="-463852" y="252653"/>
            <a:ext cx="4075732" cy="779401"/>
          </a:xfrm>
          <a:prstGeom prst="rect">
            <a:avLst/>
          </a:prstGeom>
          <a:noFill/>
          <a:ln>
            <a:noFill/>
          </a:ln>
        </p:spPr>
      </p:pic>
      <p:sp>
        <p:nvSpPr>
          <p:cNvPr id="136" name="Google Shape;136;p9"/>
          <p:cNvSpPr txBox="1"/>
          <p:nvPr/>
        </p:nvSpPr>
        <p:spPr>
          <a:xfrm>
            <a:off x="246774" y="334100"/>
            <a:ext cx="3365105"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Take a deep breath</a:t>
            </a:r>
            <a:endParaRPr b="1" i="0" sz="28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