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0" roundtripDataSignature="AMtx7mj1avHvkIPiGUdD6qiAKZvSj8QR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t>This presentation introduces the Little Inventors challenge Mission: Protect our oceans, launched by NSERC in partnership with Unesco.</a:t>
            </a:r>
            <a:endParaRPr/>
          </a:p>
          <a:p>
            <a:pPr indent="0" lvl="0" marL="0" rtl="0" algn="l">
              <a:lnSpc>
                <a:spcPct val="100000"/>
              </a:lnSpc>
              <a:spcBef>
                <a:spcPts val="0"/>
              </a:spcBef>
              <a:spcAft>
                <a:spcPts val="0"/>
              </a:spcAft>
              <a:buSzPts val="1400"/>
              <a:buNone/>
            </a:pPr>
            <a:r>
              <a:rPr lang="en-GB" sz="1000"/>
              <a:t>It is aims at students all across Canada. It can be adapted by teachers to suit their students need in elementary and secondary. The notes are coded with regular font for content that is more accessible and </a:t>
            </a:r>
            <a:r>
              <a:rPr b="1" lang="en-GB" sz="1000"/>
              <a:t>in bold for content that is more advanced</a:t>
            </a:r>
            <a:r>
              <a:rPr lang="en-GB" sz="1000"/>
              <a:t>.</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t/>
            </a:r>
            <a:endParaRPr sz="1000"/>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You can use the Ocean profiler to research more information about sea creatures or other sea dwellers!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Bristlemouth is the most abundant vertebrate on the planet. Just to compare, there are 24 billion chickens on earth, but 100s of trillions of bristlemouth fish! But we know very little about it as it doesn’t survive when captured.</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70" name="Google Shape;170;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As well as being the source of life and producing oxygen, humans rely on the ocean to live, even when living on the plains. More than 3.5 billion people rely on food from the ocean to live, and even to make medicine (such as antibacterials, antibiotics and even cancer related drugs). In Northern Canada, the Inuit community is closely linked to the oceans, for food, transport and many other aspects of their life.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 oceans play a major role in controlling the weather, keeping the earth cool and absorbing carbon dioxide. They are at the heart of the water cycle, and help recycle fresh water that we all drink every day.</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We use the oceans for 90% of our commercial transport, and the internet travels in pipes underwater to be truly worldwide! And for some Indigenous Peoples in Northern Canada, shipping by barge is one of the main ways to get supplies such as fuel, cars, and other large items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Waves and tides can be used to create renewable energy, something essential as we move away from using fossil fuels such as gas and coal.</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Find out more https://unchronicle.un.org/article/arctic-ocean-and-sea-ice-our-nuna</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84" name="Google Shape;184;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Since the industrial revolution, we humans have created more and more pollution as we produce and burn energy from fossil fuels. The creation of new materials like plastic, while convenient, has caused a huge problem to the environment as they do not break down fast enough.  With 7 billion mouths to feed on Earth and 9 billion expected by 2050 -  how we use the ocean as a resource but also for fishing and feeding people really matters.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Eight million tons of plastic winding up in the ocean each year. That represents 51 trillion microscopic pieces of plastic, weighing 269,000 tons in the ocean now, about the same as 1345 adult blue whales. Plastic and microplastics are now worryingly found in many fish and other fish eating species.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With climate change, the temperature of the atmosphere is warming up, and it’s heating up the oceans. It has an impact on all creatures who live in it or depend on it, like us!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 also means icecaps are melting and sea levels rising - we are losing land and precious resources such as fresh water locked in the poles.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overfishing problem is we have treated the oceans as if they have endless supplies of fish, but they don’t. Some scientists think all seafood will run out by 2048 if we don’t change our ways.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Every year, 10 million tonnes of marine life is unintentionally caught around the world, trapped in nets, fishing lines or other equipment. While some are kept or safely released, most are returned to the ocean injured or dying. Developing technology that reduces this issue known as bycatch is essential.</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We have to be better at planning, researching and monitoring how we fish, but also making everyone more aware of what they eat and the impact it has.</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And there is also all the extra traffic on the oceans - from fishing, transporting goods and tourism. That’s a lot of extra man made traffic that affects the oceans.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can we plan, research and monitor how we fish?</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do we make everyone more aware about where their food comes from?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can  we stop bycatch?</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93" name="Google Shape;193;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 impact of climate change means more flooding, more extreme weather.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We are losing our precious supplies of fresh water with the loss of glaciers and icecap, and as sea levels rise, we are at risk of losing part of our land.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About 40% of the population worldwide lives by the coast but we all depend on the ocean to live,however far we live from it.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202" name="Google Shape;202;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Because the world population is constantly growing, we all need to be responsible and look after our planet. More people simply means more demands on our planet natural resources, more rubbish and more pollution and all of this impacts on our oceans.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But if we all put our efforts together now, we can start building a better future for our oceans, with science, invention and innovation at the heart of it all. And it starts by understanding much more about the oceans, so we can learn to look after them and get them back to health.</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Decade of Ocean Science has the following goals: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clean ocean where sources pollution are identified and removed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safe ocean where people are protected from ocean hazards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healthy ocean where life is mapped and protected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giving ocean where fishing is done sustainably and respectfully</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predictable ocean where we understand ocean currents and conditions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transparent ocean: information, technology and data shared openly by everyone around the world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word sustainable can be broken down: sustain and able - ‘keep going’ and ‘can’.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Sustainability means maintaining the world we live in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Find out more </a:t>
            </a:r>
            <a:r>
              <a:rPr b="1" lang="en-GB" sz="1000"/>
              <a:t>https://www.oceandecade.org/assets/The_Science_We_Need_For_The_Ocean_We_Want.pdf</a:t>
            </a:r>
            <a:endParaRPr/>
          </a:p>
          <a:p>
            <a:pPr indent="0" lvl="0" marL="0" rtl="0" algn="l">
              <a:lnSpc>
                <a:spcPct val="100000"/>
              </a:lnSpc>
              <a:spcBef>
                <a:spcPts val="0"/>
              </a:spcBef>
              <a:spcAft>
                <a:spcPts val="0"/>
              </a:spcAft>
              <a:buSzPts val="1400"/>
              <a:buNone/>
            </a:pPr>
            <a:r>
              <a:t/>
            </a:r>
            <a:endParaRPr b="1" sz="1000"/>
          </a:p>
        </p:txBody>
      </p:sp>
      <p:sp>
        <p:nvSpPr>
          <p:cNvPr id="211" name="Google Shape;211;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Canada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b="1" lang="en-GB" sz="1000">
                <a:latin typeface="Arial"/>
                <a:ea typeface="Arial"/>
                <a:cs typeface="Arial"/>
                <a:sym typeface="Arial"/>
              </a:rPr>
              <a:t>Canada is often said to have the longest coastline in the world: 202,080 kilometres.</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93" name="Google Shape;93;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Canada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b="1" lang="en-GB" sz="1000">
                <a:latin typeface="Arial"/>
                <a:ea typeface="Arial"/>
                <a:cs typeface="Arial"/>
                <a:sym typeface="Arial"/>
              </a:rPr>
              <a:t>Canada is often said to have the longest coastline in the world: 202,080 kilometres.</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01" name="Google Shape;101;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What do you know about rivers and their connection to the oceans?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Mackenzie river is the longest in Canada and connects the Northern territories to the Arctic Ocean, as for the Nelson river after passing through Manitoba.</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Yukon is the second longest and flows through British Columbia,Yukon and Alaska to the Pacific Ocean, as does the Columbia river.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St Lawrence crosses seven provinces including Ontario and Quebec before arriving in the Atlantic Ocean.</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What do you know about the role of rivers in the ecosystem?</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15" name="Google Shape;115;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What do you know about rivers and their connection to the oceans?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Mackenzie river is the longest in Canada and connects the Northern territories to the Arctic Ocean, as for the Nelson river after passing through Manitoba.</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Yukon is the second longest and flows through British Columbia,Yukon and Alaska to the Pacific Ocean, as does the Columbia river.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St Lawrence crosses seven provinces including Ontario and Quebec before arriving in the Atlantic Ocean.</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What do you know about the role of rivers in the ecosystem?</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23" name="Google Shape;123;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 oceans are essential to the whole planet. It’s covered by more than 70% oceans - and the majority of life on earth is aquatic! All five oceans are connected and in constant movement ruled by currents.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We get more oxygen from the ocean than from all the world’s rainforests combined. It absorbs the most gas from the air - a true pollution hero.</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It’s where life started and we simply wouldn’t survive without oceans.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And this vast world is still largely unknown to us. Only 5% of the ocean floor has been explored. We have only identified a third of all sea life - and scientists estimate that there are still millions of species we still don’t know anything about!</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32" name="Google Shape;132;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To truly understand how vast and important the oceans are, just think of the following facts: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There are more archaeological objects sunken under the sea than in all museums of the world combined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80% of volcanic explosions happen under water.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Tsunami waves can be as tall as 30 metres (think a mature maple tree) but underwater waves called internal waves can be 242 metres, or half of the CN Tower.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Icebergs are blocks of ice at least 5 meter wide that detach from glaciers and float on the ocean. The average weight for an iceberg is 100,000-200,000 tonnes and is equivalent to the size of a cubic 15 storey building.</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 longest mountain chain on earth is the mid ocean ridge at 65000 km, nearly 10 times longer than the andes on land. Underwater mountains are known as seamounts. As obstacles in the sea, they shape currents and receive nutrient rich waters. They provide fertile places for deep-sea life to settle on and grow, a bit like an oasis in the middle of a seabed!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Hydrothermal vents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These are openings in the surface of the ocean floor where water can be considerably hotter, like geysers on land.</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More life can be found there as the bacteria they release attracts many organisms which in turn attract predators, forming its own food chain!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41" name="Google Shape;141;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Just like we have different habitats with different living creatures on land, the ocean is home to habitats for many different living creatures.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beach/shores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Pretty much all species find the seaside an irresistible place to live - mammals (including us!), birds, crustaceans, molluscs and more choose it as their home, despite tides, pollution and predators!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Sunlight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With Water temperature relatively warm and a lot of light, it’s perfect for all sorts of marine plants like phytoplankton (our main oxygen producer!) and algaes, providing essential food for most marine creatures like sharks, turtles, sea lions, tuna, sting rays and many more. But there is not much shelter to hide...</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Twilight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As we go deeper, the water pressure rises. And as we are further from the sun,  the temperature drops and there is no photosynthesis, meaning they are no plants here. Creatures adapted by having thin bodies, large eyes or deep colours to camouflage,like octopus or giant squids!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Midnight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There is no light here and the water pressure is so great that humans can’t safely go there. There is little food there,so creatures had to adapt by slowing their metabolism and scavenging..</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52" name="Google Shape;152;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Every living thing is constantly changing to find the perfect attributes to survive in their own environment. Each of these solution was created by nature - continuously finding ways to solve problems… Evolution is invention in very slow motion!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Coral reefs act as home for species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Squids developed black ink to hide when under attack!</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Schools of fish swim in large groups to save energy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And a lot of inventions have been inspired by nature. For example, submarines were inspired by the shape of whales, sonars and radars from understanding how dolphins communicate. Even things like suckers were invented after observing octopus tentacles!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Did you know there are also cold-water coral reefs off of the British Columbia coast?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61" name="Google Shape;161;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2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2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2"/>
          <p:cNvSpPr/>
          <p:nvPr>
            <p:ph idx="2" type="pic"/>
          </p:nvPr>
        </p:nvSpPr>
        <p:spPr>
          <a:xfrm>
            <a:off x="5183188" y="987425"/>
            <a:ext cx="6172200" cy="4873625"/>
          </a:xfrm>
          <a:prstGeom prst="rect">
            <a:avLst/>
          </a:prstGeom>
          <a:noFill/>
          <a:ln>
            <a:noFill/>
          </a:ln>
        </p:spPr>
      </p:sp>
      <p:sp>
        <p:nvSpPr>
          <p:cNvPr id="68" name="Google Shape;68;p3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4.png"/><Relationship Id="rId11" Type="http://schemas.openxmlformats.org/officeDocument/2006/relationships/image" Target="../media/image29.png"/><Relationship Id="rId10" Type="http://schemas.openxmlformats.org/officeDocument/2006/relationships/image" Target="../media/image36.png"/><Relationship Id="rId9" Type="http://schemas.openxmlformats.org/officeDocument/2006/relationships/image" Target="../media/image33.png"/><Relationship Id="rId5" Type="http://schemas.openxmlformats.org/officeDocument/2006/relationships/image" Target="../media/image15.png"/><Relationship Id="rId6" Type="http://schemas.openxmlformats.org/officeDocument/2006/relationships/image" Target="../media/image17.png"/><Relationship Id="rId7" Type="http://schemas.openxmlformats.org/officeDocument/2006/relationships/image" Target="../media/image12.png"/><Relationship Id="rId8" Type="http://schemas.openxmlformats.org/officeDocument/2006/relationships/image" Target="../media/image4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2.png"/><Relationship Id="rId4" Type="http://schemas.openxmlformats.org/officeDocument/2006/relationships/image" Target="../media/image2.png"/><Relationship Id="rId5"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8.png"/><Relationship Id="rId4" Type="http://schemas.openxmlformats.org/officeDocument/2006/relationships/image" Target="../media/image2.png"/><Relationship Id="rId5"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4.png"/><Relationship Id="rId4" Type="http://schemas.openxmlformats.org/officeDocument/2006/relationships/image" Target="../media/image2.png"/><Relationship Id="rId5"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2.png"/><Relationship Id="rId5" Type="http://schemas.openxmlformats.org/officeDocument/2006/relationships/image" Target="../media/image40.png"/><Relationship Id="rId6" Type="http://schemas.openxmlformats.org/officeDocument/2006/relationships/image" Target="../media/image4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1.png"/><Relationship Id="rId4" Type="http://schemas.openxmlformats.org/officeDocument/2006/relationships/image" Target="../media/image44.png"/><Relationship Id="rId11" Type="http://schemas.openxmlformats.org/officeDocument/2006/relationships/image" Target="../media/image46.png"/><Relationship Id="rId10" Type="http://schemas.openxmlformats.org/officeDocument/2006/relationships/image" Target="../media/image32.png"/><Relationship Id="rId12" Type="http://schemas.openxmlformats.org/officeDocument/2006/relationships/image" Target="../media/image47.png"/><Relationship Id="rId9" Type="http://schemas.openxmlformats.org/officeDocument/2006/relationships/image" Target="../media/image43.png"/><Relationship Id="rId5" Type="http://schemas.openxmlformats.org/officeDocument/2006/relationships/image" Target="../media/image2.png"/><Relationship Id="rId6" Type="http://schemas.openxmlformats.org/officeDocument/2006/relationships/hyperlink" Target="https://www.oceandecade.org/" TargetMode="External"/><Relationship Id="rId7" Type="http://schemas.openxmlformats.org/officeDocument/2006/relationships/hyperlink" Target="https://oceanliteracy.unesco.org/" TargetMode="External"/><Relationship Id="rId8" Type="http://schemas.openxmlformats.org/officeDocument/2006/relationships/hyperlink" Target="https://www.canada.ca/en/fisheries-oceans/news/2018/11/government-of-canada-announces-support-for-un-decade-of-ocean-science-for-sustainable-develop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2.png"/><Relationship Id="rId10" Type="http://schemas.openxmlformats.org/officeDocument/2006/relationships/image" Target="../media/image4.png"/><Relationship Id="rId9"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image" Target="../media/image1.png"/><Relationship Id="rId7" Type="http://schemas.openxmlformats.org/officeDocument/2006/relationships/image" Target="../media/image16.png"/><Relationship Id="rId8"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3.png"/><Relationship Id="rId4" Type="http://schemas.openxmlformats.org/officeDocument/2006/relationships/image" Target="../media/image2.png"/><Relationship Id="rId5"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image" Target="../media/image2.png"/><Relationship Id="rId5"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8.png"/><Relationship Id="rId5" Type="http://schemas.openxmlformats.org/officeDocument/2006/relationships/image" Target="../media/image2.png"/><Relationship Id="rId6" Type="http://schemas.openxmlformats.org/officeDocument/2006/relationships/image" Target="../media/image28.png"/><Relationship Id="rId7"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2.png"/><Relationship Id="rId5"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png"/><Relationship Id="rId5"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id="172" name="Google Shape;172;p12"/>
          <p:cNvPicPr preferRelativeResize="0"/>
          <p:nvPr/>
        </p:nvPicPr>
        <p:blipFill rotWithShape="1">
          <a:blip r:embed="rId3">
            <a:alphaModFix/>
          </a:blip>
          <a:srcRect b="13541" l="0" r="0" t="0"/>
          <a:stretch/>
        </p:blipFill>
        <p:spPr>
          <a:xfrm>
            <a:off x="1186305" y="-37601"/>
            <a:ext cx="9819390" cy="6559957"/>
          </a:xfrm>
          <a:prstGeom prst="rect">
            <a:avLst/>
          </a:prstGeom>
          <a:noFill/>
          <a:ln>
            <a:noFill/>
          </a:ln>
        </p:spPr>
      </p:pic>
      <p:pic>
        <p:nvPicPr>
          <p:cNvPr descr="A close up of a logo  Description automatically generated" id="173" name="Google Shape;173;p12"/>
          <p:cNvPicPr preferRelativeResize="0"/>
          <p:nvPr/>
        </p:nvPicPr>
        <p:blipFill rotWithShape="1">
          <a:blip r:embed="rId4">
            <a:alphaModFix/>
          </a:blip>
          <a:srcRect b="0" l="0" r="0" t="0"/>
          <a:stretch/>
        </p:blipFill>
        <p:spPr>
          <a:xfrm>
            <a:off x="6550710" y="3420796"/>
            <a:ext cx="3238500" cy="482600"/>
          </a:xfrm>
          <a:prstGeom prst="rect">
            <a:avLst/>
          </a:prstGeom>
          <a:noFill/>
          <a:ln>
            <a:noFill/>
          </a:ln>
        </p:spPr>
      </p:pic>
      <p:pic>
        <p:nvPicPr>
          <p:cNvPr descr="A close up of a logo  Description automatically generated" id="174" name="Google Shape;174;p12"/>
          <p:cNvPicPr preferRelativeResize="0"/>
          <p:nvPr/>
        </p:nvPicPr>
        <p:blipFill rotWithShape="1">
          <a:blip r:embed="rId5">
            <a:alphaModFix/>
          </a:blip>
          <a:srcRect b="0" l="0" r="0" t="0"/>
          <a:stretch/>
        </p:blipFill>
        <p:spPr>
          <a:xfrm>
            <a:off x="6655485" y="2692588"/>
            <a:ext cx="1514475" cy="239506"/>
          </a:xfrm>
          <a:prstGeom prst="rect">
            <a:avLst/>
          </a:prstGeom>
          <a:noFill/>
          <a:ln>
            <a:noFill/>
          </a:ln>
        </p:spPr>
      </p:pic>
      <p:pic>
        <p:nvPicPr>
          <p:cNvPr descr="A close up of a logo  Description automatically generated" id="175" name="Google Shape;175;p12"/>
          <p:cNvPicPr preferRelativeResize="0"/>
          <p:nvPr/>
        </p:nvPicPr>
        <p:blipFill rotWithShape="1">
          <a:blip r:embed="rId6">
            <a:alphaModFix/>
          </a:blip>
          <a:srcRect b="0" l="0" r="0" t="0"/>
          <a:stretch/>
        </p:blipFill>
        <p:spPr>
          <a:xfrm>
            <a:off x="6593341" y="2169893"/>
            <a:ext cx="2971414" cy="239506"/>
          </a:xfrm>
          <a:prstGeom prst="rect">
            <a:avLst/>
          </a:prstGeom>
          <a:noFill/>
          <a:ln>
            <a:noFill/>
          </a:ln>
        </p:spPr>
      </p:pic>
      <p:pic>
        <p:nvPicPr>
          <p:cNvPr descr="A close up of a logo  Description automatically generated" id="176" name="Google Shape;176;p12"/>
          <p:cNvPicPr preferRelativeResize="0"/>
          <p:nvPr/>
        </p:nvPicPr>
        <p:blipFill rotWithShape="1">
          <a:blip r:embed="rId7">
            <a:alphaModFix/>
          </a:blip>
          <a:srcRect b="0" l="0" r="0" t="0"/>
          <a:stretch/>
        </p:blipFill>
        <p:spPr>
          <a:xfrm>
            <a:off x="6655485" y="1882106"/>
            <a:ext cx="2714626" cy="325727"/>
          </a:xfrm>
          <a:prstGeom prst="rect">
            <a:avLst/>
          </a:prstGeom>
          <a:noFill/>
          <a:ln>
            <a:noFill/>
          </a:ln>
        </p:spPr>
      </p:pic>
      <p:pic>
        <p:nvPicPr>
          <p:cNvPr descr="A close up of a logo  Description automatically generated" id="177" name="Google Shape;177;p12"/>
          <p:cNvPicPr preferRelativeResize="0"/>
          <p:nvPr/>
        </p:nvPicPr>
        <p:blipFill rotWithShape="1">
          <a:blip r:embed="rId8">
            <a:alphaModFix/>
          </a:blip>
          <a:srcRect b="0" l="0" r="0" t="0"/>
          <a:stretch/>
        </p:blipFill>
        <p:spPr>
          <a:xfrm>
            <a:off x="1963672" y="6302386"/>
            <a:ext cx="737394" cy="200519"/>
          </a:xfrm>
          <a:prstGeom prst="rect">
            <a:avLst/>
          </a:prstGeom>
          <a:noFill/>
          <a:ln>
            <a:noFill/>
          </a:ln>
        </p:spPr>
      </p:pic>
      <p:pic>
        <p:nvPicPr>
          <p:cNvPr descr="A close up of a logo  Description automatically generated" id="178" name="Google Shape;178;p12"/>
          <p:cNvPicPr preferRelativeResize="0"/>
          <p:nvPr/>
        </p:nvPicPr>
        <p:blipFill rotWithShape="1">
          <a:blip r:embed="rId9">
            <a:alphaModFix/>
          </a:blip>
          <a:srcRect b="0" l="0" r="0" t="0"/>
          <a:stretch/>
        </p:blipFill>
        <p:spPr>
          <a:xfrm>
            <a:off x="1963672" y="5931653"/>
            <a:ext cx="1666081" cy="271462"/>
          </a:xfrm>
          <a:prstGeom prst="rect">
            <a:avLst/>
          </a:prstGeom>
          <a:noFill/>
          <a:ln>
            <a:noFill/>
          </a:ln>
        </p:spPr>
      </p:pic>
      <p:pic>
        <p:nvPicPr>
          <p:cNvPr descr="A close up of a logo  Description automatically generated" id="179" name="Google Shape;179;p12"/>
          <p:cNvPicPr preferRelativeResize="0"/>
          <p:nvPr/>
        </p:nvPicPr>
        <p:blipFill rotWithShape="1">
          <a:blip r:embed="rId10">
            <a:alphaModFix/>
          </a:blip>
          <a:srcRect b="0" l="0" r="0" t="0"/>
          <a:stretch/>
        </p:blipFill>
        <p:spPr>
          <a:xfrm>
            <a:off x="1986250" y="5561933"/>
            <a:ext cx="1194595" cy="271462"/>
          </a:xfrm>
          <a:prstGeom prst="rect">
            <a:avLst/>
          </a:prstGeom>
          <a:noFill/>
          <a:ln>
            <a:noFill/>
          </a:ln>
        </p:spPr>
      </p:pic>
      <p:pic>
        <p:nvPicPr>
          <p:cNvPr descr="A picture containing knife, drawing  Description automatically generated" id="180" name="Google Shape;180;p12"/>
          <p:cNvPicPr preferRelativeResize="0"/>
          <p:nvPr/>
        </p:nvPicPr>
        <p:blipFill rotWithShape="1">
          <a:blip r:embed="rId11">
            <a:alphaModFix/>
          </a:blip>
          <a:srcRect b="0" l="0" r="0" t="0"/>
          <a:stretch/>
        </p:blipFill>
        <p:spPr>
          <a:xfrm>
            <a:off x="2402791" y="2533563"/>
            <a:ext cx="3238500" cy="9727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descr="A screenshot of a video game  Description automatically generated" id="186" name="Google Shape;186;p13"/>
          <p:cNvPicPr preferRelativeResize="0"/>
          <p:nvPr/>
        </p:nvPicPr>
        <p:blipFill rotWithShape="1">
          <a:blip r:embed="rId3">
            <a:alphaModFix/>
          </a:blip>
          <a:srcRect b="0" l="0" r="0" t="0"/>
          <a:stretch/>
        </p:blipFill>
        <p:spPr>
          <a:xfrm>
            <a:off x="580292" y="477952"/>
            <a:ext cx="11043140" cy="6185794"/>
          </a:xfrm>
          <a:prstGeom prst="rect">
            <a:avLst/>
          </a:prstGeom>
          <a:noFill/>
          <a:ln>
            <a:noFill/>
          </a:ln>
        </p:spPr>
      </p:pic>
      <p:pic>
        <p:nvPicPr>
          <p:cNvPr id="187" name="Google Shape;187;p13"/>
          <p:cNvPicPr preferRelativeResize="0"/>
          <p:nvPr/>
        </p:nvPicPr>
        <p:blipFill rotWithShape="1">
          <a:blip r:embed="rId4">
            <a:alphaModFix/>
          </a:blip>
          <a:srcRect b="0" l="0" r="0" t="0"/>
          <a:stretch/>
        </p:blipFill>
        <p:spPr>
          <a:xfrm>
            <a:off x="-1172393" y="328926"/>
            <a:ext cx="9501384" cy="1266792"/>
          </a:xfrm>
          <a:prstGeom prst="rect">
            <a:avLst/>
          </a:prstGeom>
          <a:noFill/>
          <a:ln>
            <a:noFill/>
          </a:ln>
        </p:spPr>
      </p:pic>
      <p:sp>
        <p:nvSpPr>
          <p:cNvPr id="188" name="Google Shape;188;p13"/>
          <p:cNvSpPr txBox="1"/>
          <p:nvPr/>
        </p:nvSpPr>
        <p:spPr>
          <a:xfrm rot="-60000">
            <a:off x="413548" y="648431"/>
            <a:ext cx="7755941"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Why we depend so much on the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89" name="Google Shape;189;p13"/>
          <p:cNvPicPr preferRelativeResize="0"/>
          <p:nvPr/>
        </p:nvPicPr>
        <p:blipFill rotWithShape="1">
          <a:blip r:embed="rId5">
            <a:alphaModFix/>
          </a:blip>
          <a:srcRect b="0" l="0" r="0" t="0"/>
          <a:stretch/>
        </p:blipFill>
        <p:spPr>
          <a:xfrm>
            <a:off x="1024919" y="3023874"/>
            <a:ext cx="9690100" cy="3505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descr="A picture containing shirt, room  Description automatically generated" id="195" name="Google Shape;195;p14"/>
          <p:cNvPicPr preferRelativeResize="0"/>
          <p:nvPr/>
        </p:nvPicPr>
        <p:blipFill rotWithShape="1">
          <a:blip r:embed="rId3">
            <a:alphaModFix/>
          </a:blip>
          <a:srcRect b="0" l="0" r="0" t="0"/>
          <a:stretch/>
        </p:blipFill>
        <p:spPr>
          <a:xfrm>
            <a:off x="254022" y="476849"/>
            <a:ext cx="11634450" cy="6238427"/>
          </a:xfrm>
          <a:prstGeom prst="rect">
            <a:avLst/>
          </a:prstGeom>
          <a:noFill/>
          <a:ln>
            <a:noFill/>
          </a:ln>
        </p:spPr>
      </p:pic>
      <p:pic>
        <p:nvPicPr>
          <p:cNvPr id="196" name="Google Shape;196;p14"/>
          <p:cNvPicPr preferRelativeResize="0"/>
          <p:nvPr/>
        </p:nvPicPr>
        <p:blipFill rotWithShape="1">
          <a:blip r:embed="rId4">
            <a:alphaModFix/>
          </a:blip>
          <a:srcRect b="0" l="0" r="0" t="0"/>
          <a:stretch/>
        </p:blipFill>
        <p:spPr>
          <a:xfrm>
            <a:off x="-1172393" y="328926"/>
            <a:ext cx="6744524" cy="1266792"/>
          </a:xfrm>
          <a:prstGeom prst="rect">
            <a:avLst/>
          </a:prstGeom>
          <a:noFill/>
          <a:ln>
            <a:noFill/>
          </a:ln>
        </p:spPr>
      </p:pic>
      <p:sp>
        <p:nvSpPr>
          <p:cNvPr id="197" name="Google Shape;197;p14"/>
          <p:cNvSpPr txBox="1"/>
          <p:nvPr/>
        </p:nvSpPr>
        <p:spPr>
          <a:xfrm rot="-60000">
            <a:off x="413747" y="671138"/>
            <a:ext cx="5153673"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threats to our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98" name="Google Shape;198;p14"/>
          <p:cNvPicPr preferRelativeResize="0"/>
          <p:nvPr/>
        </p:nvPicPr>
        <p:blipFill rotWithShape="1">
          <a:blip r:embed="rId5">
            <a:alphaModFix/>
          </a:blip>
          <a:srcRect b="0" l="0" r="0" t="0"/>
          <a:stretch/>
        </p:blipFill>
        <p:spPr>
          <a:xfrm>
            <a:off x="569074" y="1978017"/>
            <a:ext cx="11074400" cy="4457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descr="A picture containing table, coffee, sitting, black  Description automatically generated" id="204" name="Google Shape;204;p15"/>
          <p:cNvPicPr preferRelativeResize="0"/>
          <p:nvPr/>
        </p:nvPicPr>
        <p:blipFill rotWithShape="1">
          <a:blip r:embed="rId3">
            <a:alphaModFix/>
          </a:blip>
          <a:srcRect b="0" l="0" r="0" t="0"/>
          <a:stretch/>
        </p:blipFill>
        <p:spPr>
          <a:xfrm>
            <a:off x="186657" y="907366"/>
            <a:ext cx="11875084" cy="5636264"/>
          </a:xfrm>
          <a:prstGeom prst="rect">
            <a:avLst/>
          </a:prstGeom>
          <a:noFill/>
          <a:ln>
            <a:noFill/>
          </a:ln>
        </p:spPr>
      </p:pic>
      <p:pic>
        <p:nvPicPr>
          <p:cNvPr id="205" name="Google Shape;205;p15"/>
          <p:cNvPicPr preferRelativeResize="0"/>
          <p:nvPr/>
        </p:nvPicPr>
        <p:blipFill rotWithShape="1">
          <a:blip r:embed="rId4">
            <a:alphaModFix/>
          </a:blip>
          <a:srcRect b="0" l="0" r="0" t="0"/>
          <a:stretch/>
        </p:blipFill>
        <p:spPr>
          <a:xfrm>
            <a:off x="-1172393" y="328926"/>
            <a:ext cx="5510712" cy="1266792"/>
          </a:xfrm>
          <a:prstGeom prst="rect">
            <a:avLst/>
          </a:prstGeom>
          <a:noFill/>
          <a:ln>
            <a:noFill/>
          </a:ln>
        </p:spPr>
      </p:pic>
      <p:sp>
        <p:nvSpPr>
          <p:cNvPr id="206" name="Google Shape;206;p15"/>
          <p:cNvSpPr txBox="1"/>
          <p:nvPr/>
        </p:nvSpPr>
        <p:spPr>
          <a:xfrm rot="-60000">
            <a:off x="413841" y="681906"/>
            <a:ext cx="3919673"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…and their impact</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207" name="Google Shape;207;p15"/>
          <p:cNvPicPr preferRelativeResize="0"/>
          <p:nvPr/>
        </p:nvPicPr>
        <p:blipFill rotWithShape="1">
          <a:blip r:embed="rId5">
            <a:alphaModFix/>
          </a:blip>
          <a:srcRect b="0" l="0" r="0" t="0"/>
          <a:stretch/>
        </p:blipFill>
        <p:spPr>
          <a:xfrm>
            <a:off x="867095" y="1914538"/>
            <a:ext cx="9944100" cy="3073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descr="A screenshot of a computer  Description automatically generated" id="213" name="Google Shape;213;p16"/>
          <p:cNvPicPr preferRelativeResize="0"/>
          <p:nvPr/>
        </p:nvPicPr>
        <p:blipFill rotWithShape="1">
          <a:blip r:embed="rId3">
            <a:alphaModFix/>
          </a:blip>
          <a:srcRect b="0" l="0" r="0" t="0"/>
          <a:stretch/>
        </p:blipFill>
        <p:spPr>
          <a:xfrm>
            <a:off x="477201" y="5949172"/>
            <a:ext cx="6783729" cy="592907"/>
          </a:xfrm>
          <a:prstGeom prst="rect">
            <a:avLst/>
          </a:prstGeom>
          <a:noFill/>
          <a:ln>
            <a:noFill/>
          </a:ln>
        </p:spPr>
      </p:pic>
      <p:pic>
        <p:nvPicPr>
          <p:cNvPr id="214" name="Google Shape;214;p16"/>
          <p:cNvPicPr preferRelativeResize="0"/>
          <p:nvPr/>
        </p:nvPicPr>
        <p:blipFill rotWithShape="1">
          <a:blip r:embed="rId4">
            <a:alphaModFix/>
          </a:blip>
          <a:srcRect b="0" l="0" r="0" t="0"/>
          <a:stretch/>
        </p:blipFill>
        <p:spPr>
          <a:xfrm>
            <a:off x="-1137223" y="293756"/>
            <a:ext cx="9679712" cy="1266792"/>
          </a:xfrm>
          <a:prstGeom prst="rect">
            <a:avLst/>
          </a:prstGeom>
          <a:noFill/>
          <a:ln>
            <a:noFill/>
          </a:ln>
        </p:spPr>
      </p:pic>
      <p:pic>
        <p:nvPicPr>
          <p:cNvPr descr="A picture containing shirt  Description automatically generated" id="215" name="Google Shape;215;p16"/>
          <p:cNvPicPr preferRelativeResize="0"/>
          <p:nvPr/>
        </p:nvPicPr>
        <p:blipFill rotWithShape="1">
          <a:blip r:embed="rId5">
            <a:alphaModFix/>
          </a:blip>
          <a:srcRect b="0" l="0" r="0" t="0"/>
          <a:stretch/>
        </p:blipFill>
        <p:spPr>
          <a:xfrm>
            <a:off x="409036" y="399171"/>
            <a:ext cx="11615343" cy="5403752"/>
          </a:xfrm>
          <a:prstGeom prst="rect">
            <a:avLst/>
          </a:prstGeom>
          <a:noFill/>
          <a:ln>
            <a:noFill/>
          </a:ln>
        </p:spPr>
      </p:pic>
      <p:sp>
        <p:nvSpPr>
          <p:cNvPr id="216" name="Google Shape;216;p16"/>
          <p:cNvSpPr txBox="1"/>
          <p:nvPr/>
        </p:nvSpPr>
        <p:spPr>
          <a:xfrm rot="-60000">
            <a:off x="413523" y="645521"/>
            <a:ext cx="808930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future we want for the ocean we need</a:t>
            </a:r>
            <a:endParaRPr b="0" i="0" sz="1400" u="none" cap="none" strike="noStrike">
              <a:solidFill>
                <a:srgbClr val="000000"/>
              </a:solidFill>
              <a:latin typeface="Arial"/>
              <a:ea typeface="Arial"/>
              <a:cs typeface="Arial"/>
              <a:sym typeface="Arial"/>
            </a:endParaRPr>
          </a:p>
        </p:txBody>
      </p:sp>
      <p:sp>
        <p:nvSpPr>
          <p:cNvPr id="217" name="Google Shape;217;p16"/>
          <p:cNvSpPr txBox="1"/>
          <p:nvPr/>
        </p:nvSpPr>
        <p:spPr>
          <a:xfrm>
            <a:off x="726421" y="6058719"/>
            <a:ext cx="5863400"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Calibri"/>
                <a:ea typeface="Calibri"/>
                <a:cs typeface="Calibri"/>
                <a:sym typeface="Calibri"/>
              </a:rPr>
              <a:t>Sustainability means maintaining the world we live in</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218" name="Google Shape;218;p16"/>
          <p:cNvPicPr preferRelativeResize="0"/>
          <p:nvPr/>
        </p:nvPicPr>
        <p:blipFill rotWithShape="1">
          <a:blip r:embed="rId6">
            <a:alphaModFix/>
          </a:blip>
          <a:srcRect b="0" l="0" r="0" t="0"/>
          <a:stretch/>
        </p:blipFill>
        <p:spPr>
          <a:xfrm>
            <a:off x="841126" y="1581096"/>
            <a:ext cx="9893300" cy="4572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descr="A picture containing knife  Description automatically generated" id="223" name="Google Shape;223;p21"/>
          <p:cNvPicPr preferRelativeResize="0"/>
          <p:nvPr/>
        </p:nvPicPr>
        <p:blipFill rotWithShape="1">
          <a:blip r:embed="rId3">
            <a:alphaModFix/>
          </a:blip>
          <a:srcRect b="43777" l="0" r="0" t="0"/>
          <a:stretch/>
        </p:blipFill>
        <p:spPr>
          <a:xfrm>
            <a:off x="0" y="4583162"/>
            <a:ext cx="12192000" cy="2499088"/>
          </a:xfrm>
          <a:prstGeom prst="rect">
            <a:avLst/>
          </a:prstGeom>
          <a:noFill/>
          <a:ln>
            <a:noFill/>
          </a:ln>
        </p:spPr>
      </p:pic>
      <p:pic>
        <p:nvPicPr>
          <p:cNvPr descr="A screenshot of a computer  Description automatically generated" id="224" name="Google Shape;224;p21"/>
          <p:cNvPicPr preferRelativeResize="0"/>
          <p:nvPr/>
        </p:nvPicPr>
        <p:blipFill rotWithShape="1">
          <a:blip r:embed="rId4">
            <a:alphaModFix/>
          </a:blip>
          <a:srcRect b="0" l="0" r="0" t="0"/>
          <a:stretch/>
        </p:blipFill>
        <p:spPr>
          <a:xfrm>
            <a:off x="521088" y="1643705"/>
            <a:ext cx="8675666" cy="4353903"/>
          </a:xfrm>
          <a:prstGeom prst="rect">
            <a:avLst/>
          </a:prstGeom>
          <a:noFill/>
          <a:ln>
            <a:noFill/>
          </a:ln>
        </p:spPr>
      </p:pic>
      <p:pic>
        <p:nvPicPr>
          <p:cNvPr id="225" name="Google Shape;225;p21"/>
          <p:cNvPicPr preferRelativeResize="0"/>
          <p:nvPr/>
        </p:nvPicPr>
        <p:blipFill rotWithShape="1">
          <a:blip r:embed="rId5">
            <a:alphaModFix/>
          </a:blip>
          <a:srcRect b="0" l="0" r="0" t="0"/>
          <a:stretch/>
        </p:blipFill>
        <p:spPr>
          <a:xfrm>
            <a:off x="-1053124" y="368682"/>
            <a:ext cx="5627828" cy="1266792"/>
          </a:xfrm>
          <a:prstGeom prst="rect">
            <a:avLst/>
          </a:prstGeom>
          <a:noFill/>
          <a:ln>
            <a:noFill/>
          </a:ln>
        </p:spPr>
      </p:pic>
      <p:sp>
        <p:nvSpPr>
          <p:cNvPr id="226" name="Google Shape;226;p21"/>
          <p:cNvSpPr txBox="1"/>
          <p:nvPr/>
        </p:nvSpPr>
        <p:spPr>
          <a:xfrm rot="-60000">
            <a:off x="413823" y="679843"/>
            <a:ext cx="4156094"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Want to know more?</a:t>
            </a:r>
            <a:endParaRPr b="0" i="0" sz="1400" u="none" cap="none" strike="noStrike">
              <a:solidFill>
                <a:srgbClr val="000000"/>
              </a:solidFill>
              <a:latin typeface="Arial"/>
              <a:ea typeface="Arial"/>
              <a:cs typeface="Arial"/>
              <a:sym typeface="Arial"/>
            </a:endParaRPr>
          </a:p>
        </p:txBody>
      </p:sp>
      <p:sp>
        <p:nvSpPr>
          <p:cNvPr id="227" name="Google Shape;227;p21"/>
          <p:cNvSpPr txBox="1"/>
          <p:nvPr/>
        </p:nvSpPr>
        <p:spPr>
          <a:xfrm>
            <a:off x="933905" y="1992604"/>
            <a:ext cx="8034249" cy="3693319"/>
          </a:xfrm>
          <a:prstGeom prst="rect">
            <a:avLst/>
          </a:prstGeom>
          <a:noFill/>
          <a:ln>
            <a:noFill/>
          </a:ln>
        </p:spPr>
        <p:txBody>
          <a:bodyPr anchorCtr="0" anchor="t" bIns="45700" lIns="91425" spcFirstLastPara="1" rIns="91425" wrap="square" tIns="45700">
            <a:noAutofit/>
          </a:bodyPr>
          <a:lstStyle/>
          <a:p>
            <a:pPr indent="0" lvl="0" marL="45720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l">
              <a:lnSpc>
                <a:spcPct val="200000"/>
              </a:lnSpc>
              <a:spcBef>
                <a:spcPts val="0"/>
              </a:spcBef>
              <a:spcAft>
                <a:spcPts val="0"/>
              </a:spcAft>
              <a:buClr>
                <a:srgbClr val="000000"/>
              </a:buClr>
              <a:buSzPts val="2000"/>
              <a:buFont typeface="Arial"/>
              <a:buNone/>
            </a:pPr>
            <a:r>
              <a:rPr lang="en-GB" sz="2000">
                <a:solidFill>
                  <a:schemeClr val="dk1"/>
                </a:solidFill>
                <a:latin typeface="Calibri"/>
                <a:ea typeface="Calibri"/>
                <a:cs typeface="Calibri"/>
                <a:sym typeface="Calibri"/>
              </a:rPr>
              <a:t>S</a:t>
            </a:r>
            <a:r>
              <a:rPr b="0" i="0" lang="en-GB" sz="2000" u="none" cap="none" strike="noStrike">
                <a:solidFill>
                  <a:schemeClr val="dk1"/>
                </a:solidFill>
                <a:latin typeface="Calibri"/>
                <a:ea typeface="Calibri"/>
                <a:cs typeface="Calibri"/>
                <a:sym typeface="Calibri"/>
              </a:rPr>
              <a:t>ome other useful links!</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1800"/>
              <a:buFont typeface="Arial"/>
              <a:buChar char="•"/>
            </a:pPr>
            <a:r>
              <a:rPr b="0" i="0" lang="en-GB" sz="1800" u="sng" cap="none" strike="noStrike">
                <a:solidFill>
                  <a:schemeClr val="hlink"/>
                </a:solidFill>
                <a:latin typeface="Calibri"/>
                <a:ea typeface="Calibri"/>
                <a:cs typeface="Calibri"/>
                <a:sym typeface="Calibri"/>
                <a:hlinkClick r:id="rId6"/>
              </a:rPr>
              <a:t>United Nations Decade of Ocean Science</a:t>
            </a:r>
            <a:endParaRPr b="0" i="0" sz="1800" u="none" cap="none" strike="noStrike">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Arial"/>
              <a:buChar char="•"/>
            </a:pPr>
            <a:r>
              <a:rPr b="0" i="0" lang="en-GB" sz="1800" u="sng" cap="none" strike="noStrike">
                <a:solidFill>
                  <a:schemeClr val="hlink"/>
                </a:solidFill>
                <a:latin typeface="Calibri"/>
                <a:ea typeface="Calibri"/>
                <a:cs typeface="Calibri"/>
                <a:sym typeface="Calibri"/>
                <a:hlinkClick r:id="rId7"/>
              </a:rPr>
              <a:t>Ocean Literacy portal </a:t>
            </a:r>
            <a:endParaRPr b="0" i="0" sz="1800" u="none" cap="none" strike="noStrike">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Arial"/>
              <a:buChar char="•"/>
            </a:pPr>
            <a:r>
              <a:rPr b="0" i="0" lang="en-GB" sz="1800" u="sng" cap="none" strike="noStrike">
                <a:solidFill>
                  <a:schemeClr val="hlink"/>
                </a:solidFill>
                <a:latin typeface="Calibri"/>
                <a:ea typeface="Calibri"/>
                <a:cs typeface="Calibri"/>
                <a:sym typeface="Calibri"/>
                <a:hlinkClick r:id="rId8"/>
              </a:rPr>
              <a:t>Fisheries and Oceans Canada </a:t>
            </a:r>
            <a:endParaRPr b="0" i="0" sz="1800" u="none" cap="none" strike="noStrike">
              <a:solidFill>
                <a:schemeClr val="dk1"/>
              </a:solidFill>
              <a:latin typeface="Calibri"/>
              <a:ea typeface="Calibri"/>
              <a:cs typeface="Calibri"/>
              <a:sym typeface="Calibri"/>
            </a:endParaRPr>
          </a:p>
          <a:p>
            <a:pPr indent="-457200" lvl="0" marL="57150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A picture containing black, drawing  Description automatically generated" id="228" name="Google Shape;228;p21"/>
          <p:cNvPicPr preferRelativeResize="0"/>
          <p:nvPr/>
        </p:nvPicPr>
        <p:blipFill rotWithShape="1">
          <a:blip r:embed="rId9">
            <a:alphaModFix/>
          </a:blip>
          <a:srcRect b="0" l="0" r="0" t="0"/>
          <a:stretch/>
        </p:blipFill>
        <p:spPr>
          <a:xfrm rot="535808">
            <a:off x="7105869" y="5556577"/>
            <a:ext cx="1812237" cy="786344"/>
          </a:xfrm>
          <a:prstGeom prst="rect">
            <a:avLst/>
          </a:prstGeom>
          <a:noFill/>
          <a:ln>
            <a:noFill/>
          </a:ln>
        </p:spPr>
      </p:pic>
      <p:pic>
        <p:nvPicPr>
          <p:cNvPr descr="A close up of a logo  Description automatically generated" id="229" name="Google Shape;229;p21"/>
          <p:cNvPicPr preferRelativeResize="0"/>
          <p:nvPr/>
        </p:nvPicPr>
        <p:blipFill rotWithShape="1">
          <a:blip r:embed="rId10">
            <a:alphaModFix/>
          </a:blip>
          <a:srcRect b="0" l="0" r="0" t="0"/>
          <a:stretch/>
        </p:blipFill>
        <p:spPr>
          <a:xfrm>
            <a:off x="8471765" y="1152206"/>
            <a:ext cx="2786330" cy="952838"/>
          </a:xfrm>
          <a:prstGeom prst="rect">
            <a:avLst/>
          </a:prstGeom>
          <a:noFill/>
          <a:ln>
            <a:noFill/>
          </a:ln>
        </p:spPr>
      </p:pic>
      <p:pic>
        <p:nvPicPr>
          <p:cNvPr descr="A picture containing table, drawing  Description automatically generated" id="230" name="Google Shape;230;p21"/>
          <p:cNvPicPr preferRelativeResize="0"/>
          <p:nvPr/>
        </p:nvPicPr>
        <p:blipFill rotWithShape="1">
          <a:blip r:embed="rId11">
            <a:alphaModFix/>
          </a:blip>
          <a:srcRect b="0" l="0" r="0" t="0"/>
          <a:stretch/>
        </p:blipFill>
        <p:spPr>
          <a:xfrm>
            <a:off x="10052536" y="2988147"/>
            <a:ext cx="1219200" cy="2362200"/>
          </a:xfrm>
          <a:prstGeom prst="rect">
            <a:avLst/>
          </a:prstGeom>
          <a:noFill/>
          <a:ln>
            <a:noFill/>
          </a:ln>
        </p:spPr>
      </p:pic>
      <p:pic>
        <p:nvPicPr>
          <p:cNvPr descr="A picture containing drawing  Description automatically generated" id="231" name="Google Shape;231;p21"/>
          <p:cNvPicPr preferRelativeResize="0"/>
          <p:nvPr/>
        </p:nvPicPr>
        <p:blipFill rotWithShape="1">
          <a:blip r:embed="rId12">
            <a:alphaModFix/>
          </a:blip>
          <a:srcRect b="0" l="0" r="0" t="0"/>
          <a:stretch/>
        </p:blipFill>
        <p:spPr>
          <a:xfrm rot="-1790645">
            <a:off x="1115973" y="5775963"/>
            <a:ext cx="1324802" cy="71669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descr="A picture containing computer  Description automatically generated" id="95" name="Google Shape;95;p4"/>
          <p:cNvPicPr preferRelativeResize="0"/>
          <p:nvPr/>
        </p:nvPicPr>
        <p:blipFill rotWithShape="1">
          <a:blip r:embed="rId3">
            <a:alphaModFix/>
          </a:blip>
          <a:srcRect b="0" l="0" r="0" t="0"/>
          <a:stretch/>
        </p:blipFill>
        <p:spPr>
          <a:xfrm>
            <a:off x="1118143" y="788893"/>
            <a:ext cx="9955713" cy="5935527"/>
          </a:xfrm>
          <a:prstGeom prst="rect">
            <a:avLst/>
          </a:prstGeom>
          <a:noFill/>
          <a:ln>
            <a:noFill/>
          </a:ln>
        </p:spPr>
      </p:pic>
      <p:pic>
        <p:nvPicPr>
          <p:cNvPr id="96" name="Google Shape;96;p4"/>
          <p:cNvPicPr preferRelativeResize="0"/>
          <p:nvPr/>
        </p:nvPicPr>
        <p:blipFill rotWithShape="1">
          <a:blip r:embed="rId4">
            <a:alphaModFix/>
          </a:blip>
          <a:srcRect b="0" l="0" r="0" t="0"/>
          <a:stretch/>
        </p:blipFill>
        <p:spPr>
          <a:xfrm>
            <a:off x="-1172394" y="328926"/>
            <a:ext cx="5278193" cy="1266530"/>
          </a:xfrm>
          <a:prstGeom prst="rect">
            <a:avLst/>
          </a:prstGeom>
          <a:noFill/>
          <a:ln>
            <a:noFill/>
          </a:ln>
        </p:spPr>
      </p:pic>
      <p:sp>
        <p:nvSpPr>
          <p:cNvPr id="97" name="Google Shape;97;p4"/>
          <p:cNvSpPr txBox="1"/>
          <p:nvPr/>
        </p:nvSpPr>
        <p:spPr>
          <a:xfrm rot="-60000">
            <a:off x="413385" y="656334"/>
            <a:ext cx="381669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 world of oceans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descr="A picture containing computer  Description automatically generated" id="103" name="Google Shape;103;p5"/>
          <p:cNvPicPr preferRelativeResize="0"/>
          <p:nvPr/>
        </p:nvPicPr>
        <p:blipFill rotWithShape="1">
          <a:blip r:embed="rId3">
            <a:alphaModFix/>
          </a:blip>
          <a:srcRect b="0" l="0" r="0" t="0"/>
          <a:stretch/>
        </p:blipFill>
        <p:spPr>
          <a:xfrm>
            <a:off x="1118143" y="788893"/>
            <a:ext cx="9955713" cy="5935527"/>
          </a:xfrm>
          <a:prstGeom prst="rect">
            <a:avLst/>
          </a:prstGeom>
          <a:noFill/>
          <a:ln>
            <a:noFill/>
          </a:ln>
        </p:spPr>
      </p:pic>
      <p:pic>
        <p:nvPicPr>
          <p:cNvPr id="104" name="Google Shape;104;p5"/>
          <p:cNvPicPr preferRelativeResize="0"/>
          <p:nvPr/>
        </p:nvPicPr>
        <p:blipFill rotWithShape="1">
          <a:blip r:embed="rId4">
            <a:alphaModFix/>
          </a:blip>
          <a:srcRect b="0" l="0" r="0" t="0"/>
          <a:stretch/>
        </p:blipFill>
        <p:spPr>
          <a:xfrm>
            <a:off x="-1172394" y="328926"/>
            <a:ext cx="5278229" cy="1266792"/>
          </a:xfrm>
          <a:prstGeom prst="rect">
            <a:avLst/>
          </a:prstGeom>
          <a:noFill/>
          <a:ln>
            <a:noFill/>
          </a:ln>
        </p:spPr>
      </p:pic>
      <p:sp>
        <p:nvSpPr>
          <p:cNvPr id="105" name="Google Shape;105;p5"/>
          <p:cNvSpPr txBox="1"/>
          <p:nvPr/>
        </p:nvSpPr>
        <p:spPr>
          <a:xfrm rot="-60000">
            <a:off x="413385" y="656334"/>
            <a:ext cx="381669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 world of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06" name="Google Shape;106;p5"/>
          <p:cNvPicPr preferRelativeResize="0"/>
          <p:nvPr/>
        </p:nvPicPr>
        <p:blipFill rotWithShape="1">
          <a:blip r:embed="rId5">
            <a:alphaModFix/>
          </a:blip>
          <a:srcRect b="0" l="0" r="0" t="0"/>
          <a:stretch/>
        </p:blipFill>
        <p:spPr>
          <a:xfrm>
            <a:off x="5285456" y="1187574"/>
            <a:ext cx="1676400" cy="495300"/>
          </a:xfrm>
          <a:prstGeom prst="rect">
            <a:avLst/>
          </a:prstGeom>
          <a:noFill/>
          <a:ln>
            <a:noFill/>
          </a:ln>
        </p:spPr>
      </p:pic>
      <p:pic>
        <p:nvPicPr>
          <p:cNvPr descr="A close up of a logo&#10;&#10;Description automatically generated" id="107" name="Google Shape;107;p5"/>
          <p:cNvPicPr preferRelativeResize="0"/>
          <p:nvPr/>
        </p:nvPicPr>
        <p:blipFill rotWithShape="1">
          <a:blip r:embed="rId6">
            <a:alphaModFix/>
          </a:blip>
          <a:srcRect b="0" l="0" r="0" t="0"/>
          <a:stretch/>
        </p:blipFill>
        <p:spPr>
          <a:xfrm>
            <a:off x="1637677" y="3525359"/>
            <a:ext cx="1676400" cy="482600"/>
          </a:xfrm>
          <a:prstGeom prst="rect">
            <a:avLst/>
          </a:prstGeom>
          <a:noFill/>
          <a:ln>
            <a:noFill/>
          </a:ln>
        </p:spPr>
      </p:pic>
      <p:pic>
        <p:nvPicPr>
          <p:cNvPr descr="A close up of a logo&#10;&#10;Description automatically generated" id="108" name="Google Shape;108;p5"/>
          <p:cNvPicPr preferRelativeResize="0"/>
          <p:nvPr/>
        </p:nvPicPr>
        <p:blipFill rotWithShape="1">
          <a:blip r:embed="rId7">
            <a:alphaModFix/>
          </a:blip>
          <a:srcRect b="0" l="0" r="0" t="0"/>
          <a:stretch/>
        </p:blipFill>
        <p:spPr>
          <a:xfrm>
            <a:off x="3609056" y="2870671"/>
            <a:ext cx="1676400" cy="762000"/>
          </a:xfrm>
          <a:prstGeom prst="rect">
            <a:avLst/>
          </a:prstGeom>
          <a:noFill/>
          <a:ln>
            <a:noFill/>
          </a:ln>
        </p:spPr>
      </p:pic>
      <p:pic>
        <p:nvPicPr>
          <p:cNvPr descr="A close up of a logo&#10;&#10;Description automatically generated" id="109" name="Google Shape;109;p5"/>
          <p:cNvPicPr preferRelativeResize="0"/>
          <p:nvPr/>
        </p:nvPicPr>
        <p:blipFill rotWithShape="1">
          <a:blip r:embed="rId8">
            <a:alphaModFix/>
          </a:blip>
          <a:srcRect b="0" l="0" r="0" t="0"/>
          <a:stretch/>
        </p:blipFill>
        <p:spPr>
          <a:xfrm>
            <a:off x="4234897" y="4466616"/>
            <a:ext cx="1676400" cy="762000"/>
          </a:xfrm>
          <a:prstGeom prst="rect">
            <a:avLst/>
          </a:prstGeom>
          <a:noFill/>
          <a:ln>
            <a:noFill/>
          </a:ln>
        </p:spPr>
      </p:pic>
      <p:pic>
        <p:nvPicPr>
          <p:cNvPr descr="A close up of a logo&#10;&#10;Description automatically generated" id="110" name="Google Shape;110;p5"/>
          <p:cNvPicPr preferRelativeResize="0"/>
          <p:nvPr/>
        </p:nvPicPr>
        <p:blipFill rotWithShape="1">
          <a:blip r:embed="rId9">
            <a:alphaModFix/>
          </a:blip>
          <a:srcRect b="0" l="0" r="0" t="0"/>
          <a:stretch/>
        </p:blipFill>
        <p:spPr>
          <a:xfrm>
            <a:off x="8697900" y="3032990"/>
            <a:ext cx="1676400" cy="482600"/>
          </a:xfrm>
          <a:prstGeom prst="rect">
            <a:avLst/>
          </a:prstGeom>
          <a:noFill/>
          <a:ln>
            <a:noFill/>
          </a:ln>
        </p:spPr>
      </p:pic>
      <p:pic>
        <p:nvPicPr>
          <p:cNvPr descr="A close up of a logo&#10;&#10;Description automatically generated" id="111" name="Google Shape;111;p5"/>
          <p:cNvPicPr preferRelativeResize="0"/>
          <p:nvPr/>
        </p:nvPicPr>
        <p:blipFill rotWithShape="1">
          <a:blip r:embed="rId10">
            <a:alphaModFix/>
          </a:blip>
          <a:srcRect b="0" l="0" r="0" t="0"/>
          <a:stretch/>
        </p:blipFill>
        <p:spPr>
          <a:xfrm>
            <a:off x="6519508" y="4091966"/>
            <a:ext cx="1676400" cy="749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6"/>
          <p:cNvPicPr preferRelativeResize="0"/>
          <p:nvPr/>
        </p:nvPicPr>
        <p:blipFill rotWithShape="1">
          <a:blip r:embed="rId3">
            <a:alphaModFix/>
          </a:blip>
          <a:srcRect b="0" l="0" r="0" t="0"/>
          <a:stretch/>
        </p:blipFill>
        <p:spPr>
          <a:xfrm>
            <a:off x="517073" y="713865"/>
            <a:ext cx="11283237" cy="5928541"/>
          </a:xfrm>
          <a:prstGeom prst="rect">
            <a:avLst/>
          </a:prstGeom>
          <a:noFill/>
          <a:ln>
            <a:noFill/>
          </a:ln>
        </p:spPr>
      </p:pic>
      <p:pic>
        <p:nvPicPr>
          <p:cNvPr id="118" name="Google Shape;118;p6"/>
          <p:cNvPicPr preferRelativeResize="0"/>
          <p:nvPr/>
        </p:nvPicPr>
        <p:blipFill rotWithShape="1">
          <a:blip r:embed="rId4">
            <a:alphaModFix/>
          </a:blip>
          <a:srcRect b="0" l="0" r="0" t="0"/>
          <a:stretch/>
        </p:blipFill>
        <p:spPr>
          <a:xfrm>
            <a:off x="-1172394" y="328926"/>
            <a:ext cx="7483547" cy="1266792"/>
          </a:xfrm>
          <a:prstGeom prst="rect">
            <a:avLst/>
          </a:prstGeom>
          <a:noFill/>
          <a:ln>
            <a:noFill/>
          </a:ln>
        </p:spPr>
      </p:pic>
      <p:sp>
        <p:nvSpPr>
          <p:cNvPr id="119" name="Google Shape;119;p6"/>
          <p:cNvSpPr txBox="1"/>
          <p:nvPr/>
        </p:nvSpPr>
        <p:spPr>
          <a:xfrm rot="-60000">
            <a:off x="413145" y="628799"/>
            <a:ext cx="697210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Our connection to the oceans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descr="A close up of a computer  Description automatically generated" id="125" name="Google Shape;125;p7"/>
          <p:cNvPicPr preferRelativeResize="0"/>
          <p:nvPr/>
        </p:nvPicPr>
        <p:blipFill rotWithShape="1">
          <a:blip r:embed="rId3">
            <a:alphaModFix/>
          </a:blip>
          <a:srcRect b="0" l="0" r="0" t="0"/>
          <a:stretch/>
        </p:blipFill>
        <p:spPr>
          <a:xfrm>
            <a:off x="-117402" y="-347457"/>
            <a:ext cx="12561700" cy="6989863"/>
          </a:xfrm>
          <a:prstGeom prst="rect">
            <a:avLst/>
          </a:prstGeom>
          <a:noFill/>
          <a:ln>
            <a:noFill/>
          </a:ln>
        </p:spPr>
      </p:pic>
      <p:pic>
        <p:nvPicPr>
          <p:cNvPr id="126" name="Google Shape;126;p7"/>
          <p:cNvPicPr preferRelativeResize="0"/>
          <p:nvPr/>
        </p:nvPicPr>
        <p:blipFill rotWithShape="1">
          <a:blip r:embed="rId4">
            <a:alphaModFix/>
          </a:blip>
          <a:srcRect b="0" l="0" r="0" t="0"/>
          <a:stretch/>
        </p:blipFill>
        <p:spPr>
          <a:xfrm>
            <a:off x="-1172394" y="328926"/>
            <a:ext cx="7483547" cy="1266792"/>
          </a:xfrm>
          <a:prstGeom prst="rect">
            <a:avLst/>
          </a:prstGeom>
          <a:noFill/>
          <a:ln>
            <a:noFill/>
          </a:ln>
        </p:spPr>
      </p:pic>
      <p:sp>
        <p:nvSpPr>
          <p:cNvPr id="127" name="Google Shape;127;p7"/>
          <p:cNvSpPr txBox="1"/>
          <p:nvPr/>
        </p:nvSpPr>
        <p:spPr>
          <a:xfrm rot="-60000">
            <a:off x="413145" y="628799"/>
            <a:ext cx="697210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Our connection to the oceans	</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28" name="Google Shape;128;p7"/>
          <p:cNvPicPr preferRelativeResize="0"/>
          <p:nvPr/>
        </p:nvPicPr>
        <p:blipFill rotWithShape="1">
          <a:blip r:embed="rId5">
            <a:alphaModFix/>
          </a:blip>
          <a:srcRect b="0" l="0" r="0" t="0"/>
          <a:stretch/>
        </p:blipFill>
        <p:spPr>
          <a:xfrm>
            <a:off x="887288" y="2332082"/>
            <a:ext cx="10109200" cy="4114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descr="A close up of a map  Description automatically generated" id="134" name="Google Shape;134;p8"/>
          <p:cNvPicPr preferRelativeResize="0"/>
          <p:nvPr/>
        </p:nvPicPr>
        <p:blipFill rotWithShape="1">
          <a:blip r:embed="rId3">
            <a:alphaModFix/>
          </a:blip>
          <a:srcRect b="0" l="0" r="0" t="0"/>
          <a:stretch/>
        </p:blipFill>
        <p:spPr>
          <a:xfrm>
            <a:off x="45156" y="301817"/>
            <a:ext cx="11782965" cy="6479287"/>
          </a:xfrm>
          <a:prstGeom prst="rect">
            <a:avLst/>
          </a:prstGeom>
          <a:noFill/>
          <a:ln>
            <a:noFill/>
          </a:ln>
        </p:spPr>
      </p:pic>
      <p:pic>
        <p:nvPicPr>
          <p:cNvPr id="135" name="Google Shape;135;p8"/>
          <p:cNvPicPr preferRelativeResize="0"/>
          <p:nvPr/>
        </p:nvPicPr>
        <p:blipFill rotWithShape="1">
          <a:blip r:embed="rId4">
            <a:alphaModFix/>
          </a:blip>
          <a:srcRect b="0" l="0" r="0" t="0"/>
          <a:stretch/>
        </p:blipFill>
        <p:spPr>
          <a:xfrm>
            <a:off x="-1172393" y="328926"/>
            <a:ext cx="4883782" cy="1266792"/>
          </a:xfrm>
          <a:prstGeom prst="rect">
            <a:avLst/>
          </a:prstGeom>
          <a:noFill/>
          <a:ln>
            <a:noFill/>
          </a:ln>
        </p:spPr>
      </p:pic>
      <p:sp>
        <p:nvSpPr>
          <p:cNvPr id="136" name="Google Shape;136;p8"/>
          <p:cNvSpPr txBox="1"/>
          <p:nvPr/>
        </p:nvSpPr>
        <p:spPr>
          <a:xfrm rot="-60000">
            <a:off x="413901" y="688948"/>
            <a:ext cx="3112865"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Mighty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37" name="Google Shape;137;p8"/>
          <p:cNvPicPr preferRelativeResize="0"/>
          <p:nvPr/>
        </p:nvPicPr>
        <p:blipFill rotWithShape="1">
          <a:blip r:embed="rId5">
            <a:alphaModFix/>
          </a:blip>
          <a:srcRect b="0" l="0" r="0" t="0"/>
          <a:stretch/>
        </p:blipFill>
        <p:spPr>
          <a:xfrm>
            <a:off x="698500" y="723900"/>
            <a:ext cx="10795000" cy="5410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descr="A close up of text on a black background  Description automatically generated" id="143" name="Google Shape;143;p9"/>
          <p:cNvPicPr preferRelativeResize="0"/>
          <p:nvPr/>
        </p:nvPicPr>
        <p:blipFill rotWithShape="1">
          <a:blip r:embed="rId3">
            <a:alphaModFix/>
          </a:blip>
          <a:srcRect b="0" l="0" r="0" t="0"/>
          <a:stretch/>
        </p:blipFill>
        <p:spPr>
          <a:xfrm>
            <a:off x="253728" y="448706"/>
            <a:ext cx="11655906" cy="6249932"/>
          </a:xfrm>
          <a:prstGeom prst="rect">
            <a:avLst/>
          </a:prstGeom>
          <a:noFill/>
          <a:ln>
            <a:noFill/>
          </a:ln>
        </p:spPr>
      </p:pic>
      <p:pic>
        <p:nvPicPr>
          <p:cNvPr descr="A close up of a logo&#10;&#10;Description automatically generated" id="144" name="Google Shape;144;p9"/>
          <p:cNvPicPr preferRelativeResize="0"/>
          <p:nvPr/>
        </p:nvPicPr>
        <p:blipFill rotWithShape="1">
          <a:blip r:embed="rId4">
            <a:alphaModFix/>
          </a:blip>
          <a:srcRect b="0" l="0" r="0" t="0"/>
          <a:stretch/>
        </p:blipFill>
        <p:spPr>
          <a:xfrm>
            <a:off x="884148" y="1695868"/>
            <a:ext cx="11328400" cy="4381500"/>
          </a:xfrm>
          <a:prstGeom prst="rect">
            <a:avLst/>
          </a:prstGeom>
          <a:noFill/>
          <a:ln>
            <a:noFill/>
          </a:ln>
        </p:spPr>
      </p:pic>
      <p:pic>
        <p:nvPicPr>
          <p:cNvPr id="145" name="Google Shape;145;p9"/>
          <p:cNvPicPr preferRelativeResize="0"/>
          <p:nvPr/>
        </p:nvPicPr>
        <p:blipFill rotWithShape="1">
          <a:blip r:embed="rId5">
            <a:alphaModFix/>
          </a:blip>
          <a:srcRect b="0" l="0" r="0" t="0"/>
          <a:stretch/>
        </p:blipFill>
        <p:spPr>
          <a:xfrm>
            <a:off x="-1172393" y="328926"/>
            <a:ext cx="6308502" cy="1266792"/>
          </a:xfrm>
          <a:prstGeom prst="rect">
            <a:avLst/>
          </a:prstGeom>
          <a:noFill/>
          <a:ln>
            <a:noFill/>
          </a:ln>
        </p:spPr>
      </p:pic>
      <p:sp>
        <p:nvSpPr>
          <p:cNvPr id="146" name="Google Shape;146;p9"/>
          <p:cNvSpPr txBox="1"/>
          <p:nvPr/>
        </p:nvSpPr>
        <p:spPr>
          <a:xfrm rot="-60000">
            <a:off x="413779" y="674945"/>
            <a:ext cx="4717586"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vastness of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47" name="Google Shape;147;p9"/>
          <p:cNvPicPr preferRelativeResize="0"/>
          <p:nvPr/>
        </p:nvPicPr>
        <p:blipFill rotWithShape="1">
          <a:blip r:embed="rId6">
            <a:alphaModFix/>
          </a:blip>
          <a:srcRect b="0" l="0" r="0" t="0"/>
          <a:stretch/>
        </p:blipFill>
        <p:spPr>
          <a:xfrm>
            <a:off x="2289711" y="5067649"/>
            <a:ext cx="2032000" cy="1130300"/>
          </a:xfrm>
          <a:prstGeom prst="rect">
            <a:avLst/>
          </a:prstGeom>
          <a:noFill/>
          <a:ln>
            <a:noFill/>
          </a:ln>
        </p:spPr>
      </p:pic>
      <p:pic>
        <p:nvPicPr>
          <p:cNvPr descr="A close up of a logo&#10;&#10;Description automatically generated" id="148" name="Google Shape;148;p9"/>
          <p:cNvPicPr preferRelativeResize="0"/>
          <p:nvPr/>
        </p:nvPicPr>
        <p:blipFill rotWithShape="1">
          <a:blip r:embed="rId7">
            <a:alphaModFix/>
          </a:blip>
          <a:srcRect b="0" l="0" r="0" t="0"/>
          <a:stretch/>
        </p:blipFill>
        <p:spPr>
          <a:xfrm>
            <a:off x="9653071" y="5922115"/>
            <a:ext cx="1536700" cy="736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873515" y="713269"/>
            <a:ext cx="10444972" cy="6065111"/>
          </a:xfrm>
          <a:prstGeom prst="rect">
            <a:avLst/>
          </a:prstGeom>
          <a:noFill/>
          <a:ln>
            <a:noFill/>
          </a:ln>
        </p:spPr>
      </p:pic>
      <p:pic>
        <p:nvPicPr>
          <p:cNvPr id="155" name="Google Shape;155;p10"/>
          <p:cNvPicPr preferRelativeResize="0"/>
          <p:nvPr/>
        </p:nvPicPr>
        <p:blipFill rotWithShape="1">
          <a:blip r:embed="rId4">
            <a:alphaModFix/>
          </a:blip>
          <a:srcRect b="0" l="0" r="0" t="0"/>
          <a:stretch/>
        </p:blipFill>
        <p:spPr>
          <a:xfrm>
            <a:off x="-1172393" y="328926"/>
            <a:ext cx="4711460" cy="1266792"/>
          </a:xfrm>
          <a:prstGeom prst="rect">
            <a:avLst/>
          </a:prstGeom>
          <a:noFill/>
          <a:ln>
            <a:noFill/>
          </a:ln>
        </p:spPr>
      </p:pic>
      <p:sp>
        <p:nvSpPr>
          <p:cNvPr id="156" name="Google Shape;156;p10"/>
          <p:cNvSpPr txBox="1"/>
          <p:nvPr/>
        </p:nvSpPr>
        <p:spPr>
          <a:xfrm rot="-60000">
            <a:off x="413917" y="690758"/>
            <a:ext cx="2905404"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Under the sea!</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57" name="Google Shape;157;p10"/>
          <p:cNvPicPr preferRelativeResize="0"/>
          <p:nvPr/>
        </p:nvPicPr>
        <p:blipFill rotWithShape="1">
          <a:blip r:embed="rId5">
            <a:alphaModFix/>
          </a:blip>
          <a:srcRect b="0" l="0" r="0" t="0"/>
          <a:stretch/>
        </p:blipFill>
        <p:spPr>
          <a:xfrm>
            <a:off x="1173063" y="1787846"/>
            <a:ext cx="2857500" cy="4597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descr="A close up of a logo  Description automatically generated" id="163" name="Google Shape;163;p11"/>
          <p:cNvPicPr preferRelativeResize="0"/>
          <p:nvPr/>
        </p:nvPicPr>
        <p:blipFill rotWithShape="1">
          <a:blip r:embed="rId3">
            <a:alphaModFix/>
          </a:blip>
          <a:srcRect b="0" l="0" r="0" t="0"/>
          <a:stretch/>
        </p:blipFill>
        <p:spPr>
          <a:xfrm>
            <a:off x="694926" y="879016"/>
            <a:ext cx="11082182" cy="5980208"/>
          </a:xfrm>
          <a:prstGeom prst="rect">
            <a:avLst/>
          </a:prstGeom>
          <a:noFill/>
          <a:ln>
            <a:noFill/>
          </a:ln>
        </p:spPr>
      </p:pic>
      <p:pic>
        <p:nvPicPr>
          <p:cNvPr id="164" name="Google Shape;164;p11"/>
          <p:cNvPicPr preferRelativeResize="0"/>
          <p:nvPr/>
        </p:nvPicPr>
        <p:blipFill rotWithShape="1">
          <a:blip r:embed="rId4">
            <a:alphaModFix/>
          </a:blip>
          <a:srcRect b="0" l="0" r="0" t="0"/>
          <a:stretch/>
        </p:blipFill>
        <p:spPr>
          <a:xfrm>
            <a:off x="-1172393" y="328926"/>
            <a:ext cx="8731596" cy="1266792"/>
          </a:xfrm>
          <a:prstGeom prst="rect">
            <a:avLst/>
          </a:prstGeom>
          <a:noFill/>
          <a:ln>
            <a:noFill/>
          </a:ln>
        </p:spPr>
      </p:pic>
      <p:sp>
        <p:nvSpPr>
          <p:cNvPr id="165" name="Google Shape;165;p11"/>
          <p:cNvSpPr txBox="1"/>
          <p:nvPr/>
        </p:nvSpPr>
        <p:spPr>
          <a:xfrm rot="-60000">
            <a:off x="413595" y="653797"/>
            <a:ext cx="7141048"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Evolution = invention in slow motion!</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66" name="Google Shape;166;p11"/>
          <p:cNvPicPr preferRelativeResize="0"/>
          <p:nvPr/>
        </p:nvPicPr>
        <p:blipFill rotWithShape="1">
          <a:blip r:embed="rId5">
            <a:alphaModFix/>
          </a:blip>
          <a:srcRect b="0" l="0" r="0" t="0"/>
          <a:stretch/>
        </p:blipFill>
        <p:spPr>
          <a:xfrm>
            <a:off x="1740257" y="2874921"/>
            <a:ext cx="6718300" cy="2705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