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1" r:id="rId5"/>
    <p:sldMasterId id="214748367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Lst>
  <p:sldSz cy="10287000" cx="18288000"/>
  <p:notesSz cx="6858000" cy="9144000"/>
  <p:embeddedFontLst>
    <p:embeddedFont>
      <p:font typeface="Caveat"/>
      <p:regular r:id="rId65"/>
      <p:bold r:id="rId66"/>
    </p:embeddedFont>
    <p:embeddedFont>
      <p:font typeface="Reenie Beanie"/>
      <p:regular r:id="rId6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68" roundtripDataSignature="AMtx7mha8Ww0Qs6nVrQPePFI6TPqn/ETb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font" Target="fonts/Caveat-bold.fntdata"/><Relationship Id="rId21" Type="http://schemas.openxmlformats.org/officeDocument/2006/relationships/slide" Target="slides/slide14.xml"/><Relationship Id="rId65" Type="http://schemas.openxmlformats.org/officeDocument/2006/relationships/font" Target="fonts/Caveat-regular.fntdata"/><Relationship Id="rId24" Type="http://schemas.openxmlformats.org/officeDocument/2006/relationships/slide" Target="slides/slide17.xml"/><Relationship Id="rId68" Type="http://customschemas.google.com/relationships/presentationmetadata" Target="metadata"/><Relationship Id="rId23" Type="http://schemas.openxmlformats.org/officeDocument/2006/relationships/slide" Target="slides/slide16.xml"/><Relationship Id="rId67" Type="http://schemas.openxmlformats.org/officeDocument/2006/relationships/font" Target="fonts/ReenieBeanie-regular.fntdata"/><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weather-box/details" TargetMode="External"/><Relationship Id="rId3" Type="http://schemas.openxmlformats.org/officeDocument/2006/relationships/hyperlink" Target="https://youtu.be/usHGHvBUsF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ionalgeographic.com/science/article/sciencespeak-whale-pump"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MEpTX_EujRs"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chiganoutfitter.com/blogs/news/18369519-10-things-to-thank-michigan-for" TargetMode="External"/><Relationship Id="rId3" Type="http://schemas.openxmlformats.org/officeDocument/2006/relationships/hyperlink" Target="https://wmmq.com/inventions-created-in-michigan/" TargetMode="External"/><Relationship Id="rId4" Type="http://schemas.openxmlformats.org/officeDocument/2006/relationships/hyperlink" Target="https://www.stahlsauto.com/automobile-collection/"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the-compost-bee/details#tangible" TargetMode="Externa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limatechampions.littleinventors.org/challenges/crin/brought-to-life"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Welcome to the Wild Ideas </a:t>
            </a:r>
            <a:r>
              <a:rPr lang="en-US"/>
              <a:t>invention</a:t>
            </a:r>
            <a:r>
              <a:rPr lang="en-US"/>
              <a:t> challenge! From forest floors to ocean shores. </a:t>
            </a:r>
            <a:endParaRPr/>
          </a:p>
        </p:txBody>
      </p:sp>
      <p:sp>
        <p:nvSpPr>
          <p:cNvPr id="193" name="Google Shape;193;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a6684c2890_0_18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a6684c2890_0_189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Louis Braille was a blind inventor who came up with something called braille when he was only 15 years old. Braille is a kind of code that allows blind or visually impaired people to read and write easily. You use your hands to feel the letters.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Louis had became blind when he was 5 years old after an accident. He struggled in school because he could not see to read.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Charles Barbier visited Louis’s school and told the students about a secret coding system developed by him to be used by soldiers to communicate with each other by punching holes and dashes in a heavy paper. Louis got inspired by the idea and started working on developing his own new system to read and write. It took him two years but he finally created his new script with a six-dot system, just at the age of 15 years.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a6684c2890_0_18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a6684c2890_0_189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Meet Inventor Peyton, age 10 from Warren, Michigan. She was one of the challenge winners from our MISD Space challenge back in 2022. She invented the amazing Weather Box.</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Peyton says,</a:t>
            </a:r>
            <a:endParaRPr/>
          </a:p>
          <a:p>
            <a:pPr indent="0" lvl="0" marL="0" rtl="0" algn="l">
              <a:spcBef>
                <a:spcPts val="0"/>
              </a:spcBef>
              <a:spcAft>
                <a:spcPts val="0"/>
              </a:spcAft>
              <a:buNone/>
            </a:pPr>
            <a:r>
              <a:rPr lang="en-US"/>
              <a:t>“The Weather Box helps people in space feel at home. Press the cold, warm, or hot button and you can feel the weather in space or in your house. This invention may cost someone only one hundred dollars. ”</a:t>
            </a:r>
            <a:endParaRPr>
              <a:highlight>
                <a:srgbClr val="FFFFFF"/>
              </a:highlight>
            </a:endParaRPr>
          </a:p>
          <a:p>
            <a:pPr indent="0" lvl="0" marL="0" rtl="0" algn="l">
              <a:spcBef>
                <a:spcPts val="0"/>
              </a:spcBef>
              <a:spcAft>
                <a:spcPts val="0"/>
              </a:spcAft>
              <a:buNone/>
            </a:pPr>
            <a:r>
              <a:t/>
            </a:r>
            <a:endParaRPr>
              <a:highlight>
                <a:srgbClr val="FFFFFF"/>
              </a:highlight>
            </a:endParaRPr>
          </a:p>
          <a:p>
            <a:pPr indent="0" lvl="0" marL="0" rtl="0" algn="l">
              <a:spcBef>
                <a:spcPts val="0"/>
              </a:spcBef>
              <a:spcAft>
                <a:spcPts val="0"/>
              </a:spcAft>
              <a:buNone/>
            </a:pPr>
            <a:r>
              <a:rPr lang="en-US"/>
              <a:t>The Weather Box was brought life by Michigan based professors from the College for Creative Studies, Greg Darby and Stephen Schock.  You can see it on the Little Inventors website here </a:t>
            </a:r>
            <a:r>
              <a:rPr lang="en-US" u="sng">
                <a:solidFill>
                  <a:srgbClr val="0097A7"/>
                </a:solidFill>
                <a:hlinkClick r:id="rId2">
                  <a:extLst>
                    <a:ext uri="{A12FA001-AC4F-418D-AE19-62706E023703}">
                      <ahyp:hlinkClr val="tx"/>
                    </a:ext>
                  </a:extLst>
                </a:hlinkClick>
              </a:rPr>
              <a:t>https://www.littleinventors.org/ideas/weather-box/details</a:t>
            </a:r>
            <a:r>
              <a:rPr lang="en-US"/>
              <a:t>. And don’t forget to remind your students, this could be them this year if their invention idea gets selected as a winner!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a:t>To hear more from Peyton you can see her feature in last years challenge video! </a:t>
            </a:r>
            <a:endParaRPr/>
          </a:p>
          <a:p>
            <a:pPr indent="0" lvl="0" marL="0" rtl="0" algn="l">
              <a:spcBef>
                <a:spcPts val="0"/>
              </a:spcBef>
              <a:spcAft>
                <a:spcPts val="0"/>
              </a:spcAft>
              <a:buClr>
                <a:schemeClr val="dk1"/>
              </a:buClr>
              <a:buSzPts val="1100"/>
              <a:buFont typeface="Arial"/>
              <a:buNone/>
            </a:pPr>
            <a:r>
              <a:rPr lang="en-US" u="sng">
                <a:solidFill>
                  <a:srgbClr val="0097A7"/>
                </a:solidFill>
                <a:hlinkClick r:id="rId3">
                  <a:extLst>
                    <a:ext uri="{A12FA001-AC4F-418D-AE19-62706E023703}">
                      <ahyp:hlinkClr val="tx"/>
                    </a:ext>
                  </a:extLst>
                </a:hlinkClick>
              </a:rPr>
              <a:t>https://youtu.be/usHGHvBUsFE</a:t>
            </a:r>
            <a:endParaRPr sz="8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a6684c2890_0_19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3a6684c2890_0_19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Let’s think about who inventions are for. Inventions are for everyone! But to be a great inventor it’s important to remember that no two people are the same! Which means we all have different needs and wants.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Some people get tired easily, some have tons of energy.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Some people have smelly feet and some have butter fingers!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All of these individuals needs are invention opportunities. It’s just up to you to find them! Have a look at these inventions by Chief Inventor Dominic wilcox on the slide!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a6684c2890_0_19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a6684c2890_0_19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Now let's become problem detectives!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Inventors love problems because it means we can come up with an invention to solve it!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We'll do two example problems together before you go on and solve the ones on the activity sheet.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Problem 1 - The person in the picture can't reach the book they want!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What could you invent to solve it? Think outside of the box!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a6684c2890_0_19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a6684c2890_0_19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Ok take a look at this solution!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The book shelves slide out to make steps!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Did you come up with this solution or something different?</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3a6684c2890_0_19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3a6684c2890_0_194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Finally look at the person using their invention to get the book from the top shelf!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3a6684c2890_0_19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3a6684c2890_0_19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Example 2 - The problem is, the dog doesn’t like the rain. What could you invent to help them?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a6684c2890_0_19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a6684c2890_0_19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Look at this amazing Dogbrella!</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a6684c2890_0_1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3a6684c2890_0_196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And now look at the dog wearing the Dogbrella! He looks so much happier than in the first picture.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3a6684c2890_0_19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3a6684c2890_0_197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Now it’s your turn to try the activity! There are three more problems for you to try.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a6684c2890_0_17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a6684c2890_0_179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First we’re going to be learning all about inventing, what it is and who does it!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a6684c2890_0_19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3a6684c2890_0_198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solidFill>
                  <a:schemeClr val="dk1"/>
                </a:solidFill>
                <a:extLst>
                  <a:ext uri="http://customooxmlschemas.google.com/">
                    <go:slidesCustomData xmlns:go="http://customooxmlschemas.google.com/" textRoundtripDataId="0"/>
                  </a:ext>
                </a:extLst>
              </a:rPr>
              <a:t>Find your activity s</a:t>
            </a:r>
            <a:r>
              <a:rPr lang="en-US">
                <a:solidFill>
                  <a:schemeClr val="dk1"/>
                </a:solidFill>
              </a:rPr>
              <a:t>heet called Helping Hand. Take a look at all these different characters.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t>Write down on your activity sheet what you think might these different people or animals might need a helping hand with? When you’re finished have a look at some of our ideas on the next slide. Did you come up with any different ones, or any the same?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3a6684c2890_0_19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3a6684c2890_0_198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solidFill>
                  <a:schemeClr val="dk1"/>
                </a:solidFill>
              </a:rPr>
              <a:t>Here are our ideas. Did you come up with anything different? Or any the same?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There are so many possibilities as everyone has many little problems in their lives. This can be the starting point for an ingenious invention!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3a6684c2890_0_2046: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3a6684c2890_0_2046: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Welcome to Part 2: A world of animals! </a:t>
            </a:r>
            <a:endParaRPr/>
          </a:p>
          <a:p>
            <a:pPr indent="0" lvl="0" marL="0" rtl="0" algn="l">
              <a:spcBef>
                <a:spcPts val="0"/>
              </a:spcBef>
              <a:spcAft>
                <a:spcPts val="0"/>
              </a:spcAft>
              <a:buNone/>
            </a:pPr>
            <a:r>
              <a:t/>
            </a:r>
            <a:endParaRPr/>
          </a:p>
        </p:txBody>
      </p:sp>
      <p:sp>
        <p:nvSpPr>
          <p:cNvPr id="425" name="Google Shape;425;g3a6684c2890_0_2046: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Earth happened to be in the right place at the right time. The right distance from the sun, the right amount of water and the right atmosphere have led to life sprouting on Earth. It’s the only planet in the whole galaxy with life on it... that we know of! 							</a:t>
            </a:r>
            <a:endParaRPr/>
          </a:p>
          <a:p>
            <a:pPr indent="0" lvl="0" marL="0" rtl="0" algn="l">
              <a:lnSpc>
                <a:spcPct val="115000"/>
              </a:lnSpc>
              <a:spcBef>
                <a:spcPts val="1200"/>
              </a:spcBef>
              <a:spcAft>
                <a:spcPts val="1200"/>
              </a:spcAft>
              <a:buClr>
                <a:schemeClr val="dk1"/>
              </a:buClr>
              <a:buSzPts val="1100"/>
              <a:buFont typeface="Arial"/>
              <a:buNone/>
            </a:pPr>
            <a:r>
              <a:rPr lang="en-US"/>
              <a:t>From deserts to forests, oceans to mountains, our planet is home to the most amazing creatures and plants, a constant source of wonder for us. </a:t>
            </a:r>
            <a:endParaRPr/>
          </a:p>
        </p:txBody>
      </p:sp>
      <p:sp>
        <p:nvSpPr>
          <p:cNvPr id="429" name="Google Shape;429;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a6684c2890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3a6684c2890_0_3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t>The natural homes of animals, plants and other living species are known as habitats. Some people live in the countryside and others in towns and cities, and wildlife is just the same. They have their own kinds of cities where lots of animals live, like coral reefs.</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A habitat has everything that a living thing needs to survive. For animals that means food, water and shelter and for a plant that means the right combination of light, air, soil and water. Over millions of years each species has become specially adapted to its environment.  For example a cactus has adapted to survive in bright sunlight and hot dry places climates like the desert.</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None/>
            </a:pPr>
            <a:r>
              <a:rPr lang="en-US"/>
              <a:t>The right amount of space is very important for an animal to survive. For example a tiger needs a huge amount of space to roam, hunt and find a mate, whereas an ant only needs a few centimeters.</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US" sz="1200">
                <a:solidFill>
                  <a:schemeClr val="dk1"/>
                </a:solidFill>
                <a:latin typeface="Calibri"/>
                <a:ea typeface="Calibri"/>
                <a:cs typeface="Calibri"/>
                <a:sym typeface="Calibri"/>
              </a:rPr>
              <a:t>Many habitats are being destroyed because the human population is growing bigger every year - we need space to grow crops, build houses and roads. But often this is creating conflict with animals or leaving them without a home, which is causing many animals to become endangered. This means they are at risk of dying out forever. </a:t>
            </a:r>
            <a:endParaRP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ae8c952485_0_3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3ae8c952485_0_3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In towns and cities, human homes and animal habitats collide. Often we live in harmony with animals barely even knowing they’re there. But occasionally they surprise us and give us a bit of a shock, like when a bird flies in through an open window or a mouse sneaks in through a crack in the wall!</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It’s important for humans to invent spaces for animals to live in amongst us too. Birds like to nest in the roofs of houses, geckos and spiders like to cozy up inside, and foxes and cats enjoy the quiet streets at night feasting on the food we throw away. It may seem a little scary at times when we come across a wild animals, but don’t forget humans are animals too!</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Give an animal a home using the recycled materials on the worksheet, or draw some of your own. Think of things you might throw away in the trash and how we could use our trash in constructive ways that may benefit others like animals.  Or try constructing a whole animal palace from the waste parts!</a:t>
            </a:r>
            <a:endParaRPr/>
          </a:p>
        </p:txBody>
      </p:sp>
      <p:sp>
        <p:nvSpPr>
          <p:cNvPr id="449" name="Google Shape;449;g3ae8c952485_0_30: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3a6684c2890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3a6684c2890_0_1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sz="1200">
                <a:latin typeface="Calibri"/>
                <a:ea typeface="Calibri"/>
                <a:cs typeface="Calibri"/>
                <a:sym typeface="Calibri"/>
                <a:extLst>
                  <a:ext uri="http://customooxmlschemas.google.com/">
                    <go:slidesCustomData xmlns:go="http://customooxmlschemas.google.com/" textRoundtripDataId="1"/>
                  </a:ext>
                </a:extLst>
              </a:rPr>
              <a:t>The awesome variety of living things on Earth is known as </a:t>
            </a:r>
            <a:r>
              <a:rPr b="1" lang="en-US" sz="1200">
                <a:latin typeface="Calibri"/>
                <a:ea typeface="Calibri"/>
                <a:cs typeface="Calibri"/>
                <a:sym typeface="Calibri"/>
                <a:extLst>
                  <a:ext uri="http://customooxmlschemas.google.com/">
                    <go:slidesCustomData xmlns:go="http://customooxmlschemas.google.com/" textRoundtripDataId="2"/>
                  </a:ext>
                </a:extLst>
              </a:rPr>
              <a:t>biodiversity</a:t>
            </a:r>
            <a:r>
              <a:rPr lang="en-US" sz="1200">
                <a:latin typeface="Calibri"/>
                <a:ea typeface="Calibri"/>
                <a:cs typeface="Calibri"/>
                <a:sym typeface="Calibri"/>
                <a:extLst>
                  <a:ext uri="http://customooxmlschemas.google.com/">
                    <go:slidesCustomData xmlns:go="http://customooxmlschemas.google.com/" textRoundtripDataId="3"/>
                  </a:ext>
                </a:extLst>
              </a:rPr>
              <a:t>. </a:t>
            </a:r>
            <a:r>
              <a:rPr lang="en-US" sz="1200">
                <a:latin typeface="Calibri"/>
                <a:ea typeface="Calibri"/>
                <a:cs typeface="Calibri"/>
                <a:sym typeface="Calibri"/>
              </a:rPr>
              <a:t>First let’s think about the meaning of the word Biodiversity. Bio means relating to life, so all living things. Diversity means variety, so lots and lots of different things, like different types of trees or animals.  </a:t>
            </a:r>
            <a:endParaRPr sz="1200">
              <a:latin typeface="Calibri"/>
              <a:ea typeface="Calibri"/>
              <a:cs typeface="Calibri"/>
              <a:sym typeface="Calibri"/>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US"/>
              <a:t>The more diverse and unique the life on our planet is, the better chance we all have of living long and healthy lives.</a:t>
            </a:r>
            <a:endParaRPr/>
          </a:p>
          <a:p>
            <a:pPr indent="0" lvl="0" marL="0" rtl="0" algn="l">
              <a:lnSpc>
                <a:spcPct val="115000"/>
              </a:lnSpc>
              <a:spcBef>
                <a:spcPts val="1200"/>
              </a:spcBef>
              <a:spcAft>
                <a:spcPts val="0"/>
              </a:spcAft>
              <a:buNone/>
            </a:pPr>
            <a:r>
              <a:rPr lang="en-US" sz="1200">
                <a:latin typeface="Calibri"/>
                <a:ea typeface="Calibri"/>
                <a:cs typeface="Calibri"/>
                <a:sym typeface="Calibri"/>
              </a:rPr>
              <a:t>Every creature helps to keep nature in balance, through the eco-food chain (what they eat and sometimes being eaten themselves!) and by spreading seeds, micro-organisms and pollen. </a:t>
            </a:r>
            <a:endParaRPr sz="2000">
              <a:highlight>
                <a:schemeClr val="lt1"/>
              </a:highlight>
              <a:latin typeface="Calibri"/>
              <a:ea typeface="Calibri"/>
              <a:cs typeface="Calibri"/>
              <a:sym typeface="Calibri"/>
            </a:endParaRPr>
          </a:p>
          <a:p>
            <a:pPr indent="0" lvl="0" marL="0" rtl="0" algn="l">
              <a:lnSpc>
                <a:spcPct val="115000"/>
              </a:lnSpc>
              <a:spcBef>
                <a:spcPts val="1200"/>
              </a:spcBef>
              <a:spcAft>
                <a:spcPts val="0"/>
              </a:spcAft>
              <a:buNone/>
            </a:pPr>
            <a:r>
              <a:t/>
            </a:r>
            <a:endParaRPr sz="10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a6684c2890_0_3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a6684c2890_0_3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t>Wildlife is a huge part of the natural world, and the more that mammals, insects, amphibians, birds and other invertebrates thrive, the better for the planet. So it’s really important we think about how to help and encourage wildlife in small and big ways.</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There are many reasons why biodiversity is hugely important for humans, and here’s a few. Animals and plants can help us to:</a:t>
            </a:r>
            <a:endParaRPr/>
          </a:p>
          <a:p>
            <a:pPr indent="0" lvl="0" marL="0" rtl="0" algn="l">
              <a:lnSpc>
                <a:spcPct val="115000"/>
              </a:lnSpc>
              <a:spcBef>
                <a:spcPts val="0"/>
              </a:spcBef>
              <a:spcAft>
                <a:spcPts val="0"/>
              </a:spcAft>
              <a:buClr>
                <a:schemeClr val="dk1"/>
              </a:buClr>
              <a:buSzPts val="1100"/>
              <a:buFont typeface="Arial"/>
              <a:buNone/>
            </a:pPr>
            <a:r>
              <a:rPr lang="en-US"/>
              <a:t>create new medicines. Scientists are discovering new medicines everyday from natural sources, like corals and dolphins!</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Biodiversity also helps because it helps to feed us. Certain crops can be damaged by diseases, so the more food options we have the better.</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Biodiversity also keeps the earth healthy and the weather balanced. Having many different types of animals helps to keep our planet healthy as they all have different and important roles.  For example, whale poo is critical to ocean health and its ability to absorb CO2 from the atmosphere! </a:t>
            </a:r>
            <a:r>
              <a:rPr lang="en-US">
                <a:uFill>
                  <a:noFill/>
                </a:uFill>
                <a:hlinkClick r:id="rId2"/>
              </a:rPr>
              <a:t>https://www.nationalgeographic.com/science/article/sciencespeak-whale-pump</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None/>
            </a:pPr>
            <a:r>
              <a:rPr lang="en-US"/>
              <a:t>Biodiversity</a:t>
            </a:r>
            <a:r>
              <a:rPr lang="en-US"/>
              <a:t> also makes the things that we need. Certain trees can become infected by diseases like the Ash tree in England. Disease causes these trees to die. We need these trees for materials to make things like tables and chairs. Having lots of different kinds of trees is good because if something bad happens to one species, the others can still survive — so the whole forest doesn’t get wiped out.</a:t>
            </a:r>
            <a:endParaRPr/>
          </a:p>
          <a:p>
            <a:pPr indent="0" lvl="0" marL="0" rtl="0" algn="l">
              <a:lnSpc>
                <a:spcPct val="115000"/>
              </a:lnSpc>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3a6684c2890_0_4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3a6684c2890_0_43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a:t>
            </a:r>
            <a:r>
              <a:rPr lang="en-US" sz="1200">
                <a:solidFill>
                  <a:schemeClr val="dk1"/>
                </a:solidFill>
                <a:latin typeface="Calibri"/>
                <a:ea typeface="Calibri"/>
                <a:cs typeface="Calibri"/>
                <a:sym typeface="Calibri"/>
              </a:rPr>
              <a:t>he temperature of the atmosphere is warming up. It has an impact on all creatures who live in it or depend on it, like us.</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It also means icecaps are melting and sea levels rising - we are losing land and precious resources such as fresh water.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Plastics can be extremely harmful to animals, they can get caught in them or eat them by mistake causing them to die. Microplastics, which are the tiny fragments of plastic that come from all plastics can be eaten or drank in water too.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Precious habitats such as rainforests and rivers are being destroyed for homes, transport and resources. These habitats are highly adapted homes for many species of wildlife and vegetation, which will not be able to survive if their habitats are damaged in any way.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Overfishing is one of the biggest threats to wildlife in the ocean. Many of us need to eat fish to survive but if we take too much this can cause fish and other sea life like turtles to die out. </a:t>
            </a:r>
            <a:endParaRPr sz="12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3a6684c2890_0_7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3a6684c2890_0_7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a:t>Indigenous means the people who originally lived in a particular region.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Indigenous communities around the world have a special relationship with the Earth and all living things on it.</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They take care of nature and make smart choices so the Earth stays healthy. They think about the kids and families who will live here far in the future, making sure everyone can enjoy the planet just like we do. That means not using too much and not hurting the Earth or its resources.</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None/>
            </a:pPr>
            <a:r>
              <a:rPr lang="en-US"/>
              <a:t>Indigenous communities live in harmony and respectful balance with their land and the rest of living creatures, and people all over the world like us can learn valuable lessons from these communities.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a6684c2890_0_18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a6684c2890_0_180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solidFill>
                  <a:schemeClr val="dk1"/>
                </a:solidFill>
              </a:rPr>
              <a:t>So how did inventing begin? From the spoon to the latest megarocket we’re constantly thinking about how to make our life easier, better or more fun!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Maybe we’re simply daydreaming or chatting with a friend when a thought starts forming in our mind and we ask ourselves… What if?</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That simple question is the spark that has led us on the exciting journey to the modern world, full of ever more sophisticated inventions and complex technology.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But who actually came up with all of these ideas?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A food chain shows who eats who in nature. It’s a straight line: plants → small animals → bigger animals. For example, grass is consumed by rabbits and rabbits may be consumed by a fox. </a:t>
            </a:r>
            <a:endParaRPr/>
          </a:p>
          <a:p>
            <a:pPr indent="0" lvl="0" marL="0" rtl="0" algn="l">
              <a:lnSpc>
                <a:spcPct val="115000"/>
              </a:lnSpc>
              <a:spcBef>
                <a:spcPts val="1200"/>
              </a:spcBef>
              <a:spcAft>
                <a:spcPts val="1200"/>
              </a:spcAft>
              <a:buNone/>
            </a:pPr>
            <a:r>
              <a:rPr lang="en-US"/>
              <a:t>But foxes don’t only eat rabbits! A food web is like a bunch of food chains connected. It shows how all the animals and plants in an ecosystem eat each other. Think of it like a big puzzle: every piece (plant or animal) helps the ecosystem stay balanced.</a:t>
            </a:r>
            <a:endParaRPr/>
          </a:p>
        </p:txBody>
      </p:sp>
      <p:sp>
        <p:nvSpPr>
          <p:cNvPr id="501" name="Google Shape;501;p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3a6684c2890_0_9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3a6684c2890_0_96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Sustainability means using things like food and water wisely. We take only what we need so there is enough left for everyone now and for kids in the future, too.</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There are about 8 billion people on Earth, so everything we do adds up! Even small changes can make a big difference. When we invent new things, it’s important to think about how they will help or hurt nature and take care of our planet.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3a6684c2890_0_206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3a6684c2890_0_206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We know about the ancient living things before us because of </a:t>
            </a:r>
            <a:r>
              <a:rPr lang="en-US"/>
              <a:t>things called fossils. Fossils are rocks that contain the imprint of a plant or animal which died millions of years ago.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Scientists are always searching for new clues that can help us understand more about how life on Earth developed. Many mysterious fossils have been found by ordinary people like you and me - fossils of dinosaurs, sea urchins and even fossilised sharks teeth! </a:t>
            </a:r>
            <a:endParaRPr/>
          </a:p>
        </p:txBody>
      </p:sp>
      <p:sp>
        <p:nvSpPr>
          <p:cNvPr id="518" name="Google Shape;518;g3a6684c2890_0_2060: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3a6684c2890_0_1124: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3a6684c2890_0_1124: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Many species are at risk of extinction, this means they die out forever and can’t come back. There are many animals in the past that have already gone extinct like dinosaurs and dodos!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When animals go extinct, we don’t just lose their beauty and the amazing ways they’ve changed over millions of years. We lose many important things too.</a:t>
            </a:r>
            <a:endParaRPr/>
          </a:p>
          <a:p>
            <a:pPr indent="0" lvl="0" marL="0" rtl="0" algn="l">
              <a:spcBef>
                <a:spcPts val="0"/>
              </a:spcBef>
              <a:spcAft>
                <a:spcPts val="0"/>
              </a:spcAft>
              <a:buClr>
                <a:schemeClr val="dk1"/>
              </a:buClr>
              <a:buSzPts val="1100"/>
              <a:buFont typeface="Arial"/>
              <a:buNone/>
            </a:pPr>
            <a:r>
              <a:rPr lang="en-US"/>
              <a:t>Animals help keep nature in balance by pollinating plants, cleaning the environment, and controlling pests. They also give us food, medicine, and other helpful resources. Plus, animals inspire us to create cool inventions that make our lives better and more fun!</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The biggest reasons animals go extinct are:</a:t>
            </a:r>
            <a:endParaRPr/>
          </a:p>
          <a:p>
            <a:pPr indent="-317500" lvl="0" marL="457200" rtl="0" algn="l">
              <a:spcBef>
                <a:spcPts val="0"/>
              </a:spcBef>
              <a:spcAft>
                <a:spcPts val="0"/>
              </a:spcAft>
              <a:buSzPts val="1400"/>
              <a:buChar char="●"/>
            </a:pPr>
            <a:r>
              <a:rPr lang="en-US"/>
              <a:t>Losing their homes when forests are cut down or cities are built</a:t>
            </a:r>
            <a:endParaRPr/>
          </a:p>
          <a:p>
            <a:pPr indent="-317500" lvl="0" marL="457200" rtl="0" algn="l">
              <a:spcBef>
                <a:spcPts val="0"/>
              </a:spcBef>
              <a:spcAft>
                <a:spcPts val="0"/>
              </a:spcAft>
              <a:buSzPts val="1400"/>
              <a:buChar char="●"/>
            </a:pPr>
            <a:r>
              <a:rPr lang="en-US"/>
              <a:t>Pollution, like plastic, chemicals, and oil spills</a:t>
            </a:r>
            <a:endParaRPr/>
          </a:p>
          <a:p>
            <a:pPr indent="-317500" lvl="0" marL="457200" rtl="0" algn="l">
              <a:spcBef>
                <a:spcPts val="0"/>
              </a:spcBef>
              <a:spcAft>
                <a:spcPts val="0"/>
              </a:spcAft>
              <a:buSzPts val="1400"/>
              <a:buChar char="●"/>
            </a:pPr>
            <a:r>
              <a:rPr lang="en-US"/>
              <a:t>Too much hunting or poaching</a:t>
            </a:r>
            <a:endParaRPr/>
          </a:p>
          <a:p>
            <a:pPr indent="-317500" lvl="0" marL="457200" rtl="0" algn="l">
              <a:spcBef>
                <a:spcPts val="0"/>
              </a:spcBef>
              <a:spcAft>
                <a:spcPts val="0"/>
              </a:spcAft>
              <a:buSzPts val="1400"/>
              <a:buChar char="●"/>
            </a:pPr>
            <a:r>
              <a:rPr lang="en-US"/>
              <a:t>Changes in weather and climate, such as warmer oceans and melting ice</a:t>
            </a:r>
            <a:endParaRPr/>
          </a:p>
          <a:p>
            <a:pPr indent="-317500" lvl="0" marL="457200" rtl="0" algn="l">
              <a:spcBef>
                <a:spcPts val="0"/>
              </a:spcBef>
              <a:spcAft>
                <a:spcPts val="0"/>
              </a:spcAft>
              <a:buSzPts val="1400"/>
              <a:buChar char="●"/>
            </a:pPr>
            <a:r>
              <a:rPr lang="en-US"/>
              <a:t>New animals brought by people that take over and make it hard for native animals to survive</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US"/>
              <a:t>All of these make it harder for animals to live and stay safe.</a:t>
            </a:r>
            <a:endParaRPr/>
          </a:p>
        </p:txBody>
      </p:sp>
      <p:sp>
        <p:nvSpPr>
          <p:cNvPr id="531" name="Google Shape;531;g3a6684c2890_0_1124: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3ae8c952485_0_53: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3ae8c952485_0_53: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Explore the animal profile pack to </a:t>
            </a:r>
            <a:r>
              <a:rPr lang="en-US"/>
              <a:t>discover</a:t>
            </a:r>
            <a:r>
              <a:rPr lang="en-US"/>
              <a:t> different </a:t>
            </a:r>
            <a:r>
              <a:rPr lang="en-US"/>
              <a:t>animals</a:t>
            </a:r>
            <a:r>
              <a:rPr lang="en-US"/>
              <a:t> and the ways they live. Then challenge yourselves with the Animal Match activity sheet to find out how much you’ve learnt! </a:t>
            </a:r>
            <a:endParaRPr/>
          </a:p>
        </p:txBody>
      </p:sp>
      <p:sp>
        <p:nvSpPr>
          <p:cNvPr id="543" name="Google Shape;543;g3ae8c952485_0_53: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From marvelous mammals to amazing amphibians, the Detroit Zoo is home to more than 2,000 animals of more than 200 species.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More than 48,600 species worldwide are threatened with extinction, and the Detroit Zoological Society – like all responsible zoos and aquariums – plays a vital role in addressing this crisis.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How do they do it?</a:t>
            </a:r>
            <a:endParaRPr b="1"/>
          </a:p>
          <a:p>
            <a:pPr indent="0" lvl="0" marL="0" rtl="0" algn="l">
              <a:spcBef>
                <a:spcPts val="0"/>
              </a:spcBef>
              <a:spcAft>
                <a:spcPts val="0"/>
              </a:spcAft>
              <a:buClr>
                <a:schemeClr val="dk1"/>
              </a:buClr>
              <a:buSzPts val="1100"/>
              <a:buFont typeface="Arial"/>
              <a:buNone/>
            </a:pPr>
            <a:r>
              <a:rPr lang="en-US"/>
              <a:t>Rescue - The Zoo provides safe, permanent homes for animals rescued from the wildlife trade or unable to live in the wild — including a set of grizzly bear brothers, a lemur family and three special sea otters.</a:t>
            </a:r>
            <a:endParaRPr/>
          </a:p>
          <a:p>
            <a:pPr indent="0" lvl="0" marL="0" rtl="0" algn="l">
              <a:spcBef>
                <a:spcPts val="0"/>
              </a:spcBef>
              <a:spcAft>
                <a:spcPts val="0"/>
              </a:spcAft>
              <a:buClr>
                <a:schemeClr val="dk1"/>
              </a:buClr>
              <a:buSzPts val="1100"/>
              <a:buFont typeface="Arial"/>
              <a:buNone/>
            </a:pPr>
            <a:r>
              <a:rPr lang="en-US"/>
              <a:t>Research - The Zoo’s dedicated team studies animals, their habitats and behaviors to help animals thrive both at the Zoo and in the wild.</a:t>
            </a:r>
            <a:endParaRPr/>
          </a:p>
          <a:p>
            <a:pPr indent="0" lvl="0" marL="0" rtl="0" algn="l">
              <a:spcBef>
                <a:spcPts val="0"/>
              </a:spcBef>
              <a:spcAft>
                <a:spcPts val="0"/>
              </a:spcAft>
              <a:buClr>
                <a:schemeClr val="dk1"/>
              </a:buClr>
              <a:buSzPts val="1100"/>
              <a:buFont typeface="Arial"/>
              <a:buNone/>
            </a:pPr>
            <a:r>
              <a:rPr lang="en-US"/>
              <a:t>Response - When disasters (like oil spills) happen, the Zoo team steps in offer to support for wildlife and the communities impacted</a:t>
            </a:r>
            <a:r>
              <a:rPr lang="en-US"/>
              <a:t>.</a:t>
            </a:r>
            <a:endParaRPr/>
          </a:p>
          <a:p>
            <a:pPr indent="0" lvl="0" marL="0" rtl="0" algn="l">
              <a:spcBef>
                <a:spcPts val="0"/>
              </a:spcBef>
              <a:spcAft>
                <a:spcPts val="0"/>
              </a:spcAft>
              <a:buClr>
                <a:schemeClr val="dk1"/>
              </a:buClr>
              <a:buSzPts val="1100"/>
              <a:buFont typeface="Arial"/>
              <a:buNone/>
            </a:pPr>
            <a:r>
              <a:rPr lang="en-US"/>
              <a:t>Education - Through award-winning education programs, the Zoo fosters empathy for animals everywhere and inspires the next generation of conservationists</a:t>
            </a:r>
            <a:endParaRPr/>
          </a:p>
          <a:p>
            <a:pPr indent="0" lvl="0" marL="0" rtl="0" algn="l">
              <a:spcBef>
                <a:spcPts val="0"/>
              </a:spcBef>
              <a:spcAft>
                <a:spcPts val="0"/>
              </a:spcAft>
              <a:buClr>
                <a:schemeClr val="dk1"/>
              </a:buClr>
              <a:buSzPts val="1100"/>
              <a:buFont typeface="Arial"/>
              <a:buNone/>
            </a:pPr>
            <a:r>
              <a:rPr lang="en-US"/>
              <a:t>Funding - A portion of the Zoo’s budget directly supports conservation programs and partners around the world to save wild animals and the places they call home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Answers -</a:t>
            </a:r>
            <a:endParaRPr b="1"/>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African Lion (vulnerable)</a:t>
            </a:r>
            <a:endParaRPr/>
          </a:p>
          <a:p>
            <a:pPr indent="0" lvl="0" marL="0" rtl="0" algn="l">
              <a:spcBef>
                <a:spcPts val="0"/>
              </a:spcBef>
              <a:spcAft>
                <a:spcPts val="0"/>
              </a:spcAft>
              <a:buClr>
                <a:schemeClr val="dk1"/>
              </a:buClr>
              <a:buSzPts val="1100"/>
              <a:buFont typeface="Arial"/>
              <a:buNone/>
            </a:pPr>
            <a:r>
              <a:rPr lang="en-US"/>
              <a:t>Crowned Lemur (endangered)</a:t>
            </a:r>
            <a:endParaRPr/>
          </a:p>
          <a:p>
            <a:pPr indent="0" lvl="0" marL="0" rtl="0" algn="l">
              <a:spcBef>
                <a:spcPts val="0"/>
              </a:spcBef>
              <a:spcAft>
                <a:spcPts val="0"/>
              </a:spcAft>
              <a:buNone/>
            </a:pPr>
            <a:r>
              <a:rPr lang="en-US"/>
              <a:t>Gorillas (Critically endangered)</a:t>
            </a:r>
            <a:endParaRPr/>
          </a:p>
        </p:txBody>
      </p:sp>
      <p:sp>
        <p:nvSpPr>
          <p:cNvPr id="552" name="Google Shape;552;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a99158a14f_0_4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3a99158a14f_0_4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a:t>Watch these videos</a:t>
            </a:r>
            <a:r>
              <a:rPr lang="en-US"/>
              <a:t> to learn from different people working at Detroit Zoo! Pay close attention because there’s going to be an activity next!</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77" name="Google Shape;577;g3a99158a14f_0_45: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3ae8c952485_0_102: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3ae8c952485_0_102: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After watching the Detroit Zoo videos try out this activity sheet to test your knowledge. </a:t>
            </a:r>
            <a:endParaRPr/>
          </a:p>
        </p:txBody>
      </p:sp>
      <p:sp>
        <p:nvSpPr>
          <p:cNvPr id="591" name="Google Shape;591;g3ae8c952485_0_102: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3ae8c952485_0_4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3ae8c952485_0_4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Now try the Wildlife Profiler! Capture </a:t>
            </a:r>
            <a:r>
              <a:rPr lang="en-US"/>
              <a:t>information</a:t>
            </a:r>
            <a:r>
              <a:rPr lang="en-US"/>
              <a:t> about an animal that needs </a:t>
            </a:r>
            <a:r>
              <a:rPr lang="en-US"/>
              <a:t>protecting</a:t>
            </a:r>
            <a:r>
              <a:rPr lang="en-US"/>
              <a:t>. </a:t>
            </a:r>
            <a:r>
              <a:rPr lang="en-US"/>
              <a:t>Which</a:t>
            </a:r>
            <a:r>
              <a:rPr lang="en-US"/>
              <a:t> animal will you choose? Once you’ve completed this </a:t>
            </a:r>
            <a:r>
              <a:rPr lang="en-US"/>
              <a:t>activity</a:t>
            </a:r>
            <a:r>
              <a:rPr lang="en-US"/>
              <a:t> </a:t>
            </a:r>
            <a:r>
              <a:rPr lang="en-US"/>
              <a:t>sheet</a:t>
            </a:r>
            <a:r>
              <a:rPr lang="en-US"/>
              <a:t> you’re well on your way to </a:t>
            </a:r>
            <a:r>
              <a:rPr lang="en-US"/>
              <a:t>coming</a:t>
            </a:r>
            <a:r>
              <a:rPr lang="en-US"/>
              <a:t> up with an </a:t>
            </a:r>
            <a:r>
              <a:rPr lang="en-US"/>
              <a:t>amazing</a:t>
            </a:r>
            <a:r>
              <a:rPr lang="en-US"/>
              <a:t> invention to help an animal thrive! </a:t>
            </a:r>
            <a:endParaRPr/>
          </a:p>
        </p:txBody>
      </p:sp>
      <p:sp>
        <p:nvSpPr>
          <p:cNvPr id="600" name="Google Shape;600;g3ae8c952485_0_45: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g3a6684c2890_0_6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610" name="Google Shape;610;g3a6684c2890_0_6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It can be easy to think that only the big </a:t>
            </a:r>
            <a:r>
              <a:rPr lang="en-US"/>
              <a:t>magnificent</a:t>
            </a:r>
            <a:r>
              <a:rPr lang="en-US"/>
              <a:t> animals on the planet matter - like elephants, rhinos, sharks and tigers. </a:t>
            </a:r>
            <a:endParaRPr/>
          </a:p>
          <a:p>
            <a:pPr indent="0" lvl="0" marL="0" rtl="0" algn="l">
              <a:lnSpc>
                <a:spcPct val="115000"/>
              </a:lnSpc>
              <a:spcBef>
                <a:spcPts val="1200"/>
              </a:spcBef>
              <a:spcAft>
                <a:spcPts val="0"/>
              </a:spcAft>
              <a:buClr>
                <a:schemeClr val="dk1"/>
              </a:buClr>
              <a:buSzPts val="1100"/>
              <a:buFont typeface="Arial"/>
              <a:buNone/>
            </a:pPr>
            <a:r>
              <a:rPr lang="en-US"/>
              <a:t>But tiny animals matter because they do </a:t>
            </a:r>
            <a:r>
              <a:rPr i="1" lang="en-US"/>
              <a:t>big jobs</a:t>
            </a:r>
            <a:r>
              <a:rPr lang="en-US"/>
              <a:t> in nature!</a:t>
            </a:r>
            <a:endParaRPr/>
          </a:p>
          <a:p>
            <a:pPr indent="-317500" lvl="0" marL="457200" rtl="0" algn="l">
              <a:lnSpc>
                <a:spcPct val="115000"/>
              </a:lnSpc>
              <a:spcBef>
                <a:spcPts val="1200"/>
              </a:spcBef>
              <a:spcAft>
                <a:spcPts val="0"/>
              </a:spcAft>
              <a:buSzPts val="1400"/>
              <a:buChar char="●"/>
            </a:pPr>
            <a:r>
              <a:rPr lang="en-US"/>
              <a:t>Insects are very important helpers in nature! They help plants grow by spreading pollen so fruits, veggies, and flowers can grow 🌸</a:t>
            </a:r>
            <a:endParaRPr/>
          </a:p>
          <a:p>
            <a:pPr indent="-317500" lvl="0" marL="457200" rtl="0" algn="l">
              <a:lnSpc>
                <a:spcPct val="115000"/>
              </a:lnSpc>
              <a:spcBef>
                <a:spcPts val="0"/>
              </a:spcBef>
              <a:spcAft>
                <a:spcPts val="0"/>
              </a:spcAft>
              <a:buSzPts val="1400"/>
              <a:buChar char="●"/>
            </a:pPr>
            <a:r>
              <a:rPr lang="en-US"/>
              <a:t>Tiny creatures break down dead plants and animals and turn them into healthy soil 🌱</a:t>
            </a:r>
            <a:endParaRPr/>
          </a:p>
          <a:p>
            <a:pPr indent="-317500" lvl="0" marL="457200" rtl="0" algn="l">
              <a:lnSpc>
                <a:spcPct val="115000"/>
              </a:lnSpc>
              <a:spcBef>
                <a:spcPts val="0"/>
              </a:spcBef>
              <a:spcAft>
                <a:spcPts val="0"/>
              </a:spcAft>
              <a:buSzPts val="1400"/>
              <a:buChar char="●"/>
            </a:pPr>
            <a:r>
              <a:rPr lang="en-US"/>
              <a:t>They are food for bigger animals and help keep the food chain balanced 🐦</a:t>
            </a:r>
            <a:endParaRPr/>
          </a:p>
          <a:p>
            <a:pPr indent="-317500" lvl="0" marL="457200" rtl="0" algn="l">
              <a:lnSpc>
                <a:spcPct val="115000"/>
              </a:lnSpc>
              <a:spcBef>
                <a:spcPts val="0"/>
              </a:spcBef>
              <a:spcAft>
                <a:spcPts val="0"/>
              </a:spcAft>
              <a:buSzPts val="1400"/>
              <a:buChar char="●"/>
            </a:pPr>
            <a:r>
              <a:rPr lang="en-US"/>
              <a:t>They help clean up the environment by eating pests or waste 🐞</a:t>
            </a:r>
            <a:endParaRPr/>
          </a:p>
          <a:p>
            <a:pPr indent="0" lvl="0" marL="0" rtl="0" algn="l">
              <a:lnSpc>
                <a:spcPct val="115000"/>
              </a:lnSpc>
              <a:spcBef>
                <a:spcPts val="1200"/>
              </a:spcBef>
              <a:spcAft>
                <a:spcPts val="0"/>
              </a:spcAft>
              <a:buClr>
                <a:schemeClr val="dk1"/>
              </a:buClr>
              <a:buSzPts val="1100"/>
              <a:buFont typeface="Arial"/>
              <a:buNone/>
            </a:pPr>
            <a:r>
              <a:rPr lang="en-US"/>
              <a:t>Even the smallest creatures do big jobs!</a:t>
            </a:r>
            <a:endParaRPr sz="1100">
              <a:latin typeface="Arial"/>
              <a:ea typeface="Arial"/>
              <a:cs typeface="Arial"/>
              <a:sym typeface="Arial"/>
            </a:endParaRPr>
          </a:p>
          <a:p>
            <a:pPr indent="0" lvl="0" marL="0" rtl="0" algn="l">
              <a:spcBef>
                <a:spcPts val="1200"/>
              </a:spcBef>
              <a:spcAft>
                <a:spcPts val="0"/>
              </a:spcAft>
              <a:buNone/>
            </a:pPr>
            <a:r>
              <a:t/>
            </a:r>
            <a:endParaRPr/>
          </a:p>
        </p:txBody>
      </p:sp>
      <p:sp>
        <p:nvSpPr>
          <p:cNvPr id="611" name="Google Shape;611;g3a6684c2890_0_65: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a6684c2890_0_18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a6684c2890_0_18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Have a look at some of these invention heroes that have come up with life changing inventions.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Do you know where Thomas Edison was from? He grew up right here in Michigan, in Port Huron!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Can you imagine a life without all of these inventions? Paper, lightbulbs, airplanes and computers?! These inventors really changed the world, and there are many many more that we can’t imagine life without.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Some inventors work together in teams and some of them never get famous, but every inventor helps to create the incredible world we live in today. You could be sitting right next to one of the future invention heroes of tomorrow - or you could be one yourself!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Additional Resource: Inventors who changed the world, book read aloud - </a:t>
            </a:r>
            <a:r>
              <a:rPr i="1" lang="en-US" u="sng">
                <a:solidFill>
                  <a:schemeClr val="hlink"/>
                </a:solidFill>
                <a:hlinkClick r:id="rId2"/>
              </a:rPr>
              <a:t>https://youtu.be/MEpTX_EujRs</a:t>
            </a:r>
            <a:endParaRPr i="1"/>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3a6684c2890_0_1099: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620" name="Google Shape;620;g3a6684c2890_0_1099: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Animals migrate to find food, stay safe, and have babies. Animals big and small make amazing journeys all around the world—from tiny butterflies to huge blue whales!</a:t>
            </a:r>
            <a:endParaRPr/>
          </a:p>
          <a:p>
            <a:pPr indent="0" lvl="0" marL="0" rtl="0" algn="l">
              <a:lnSpc>
                <a:spcPct val="115000"/>
              </a:lnSpc>
              <a:spcBef>
                <a:spcPts val="1200"/>
              </a:spcBef>
              <a:spcAft>
                <a:spcPts val="0"/>
              </a:spcAft>
              <a:buClr>
                <a:schemeClr val="dk1"/>
              </a:buClr>
              <a:buSzPts val="1100"/>
              <a:buFont typeface="Arial"/>
              <a:buNone/>
            </a:pPr>
            <a:r>
              <a:rPr lang="en-US"/>
              <a:t>Some butterflies fly thousands of miles to warmer places when winter comes. Blue whales swim across oceans to eat in cold waters and have their babies in warmer seas. Migration helps animals survive changing seasons and find the best places to live.</a:t>
            </a:r>
            <a:endParaRPr/>
          </a:p>
          <a:p>
            <a:pPr indent="0" lvl="0" marL="0" rtl="0" algn="l">
              <a:lnSpc>
                <a:spcPct val="115000"/>
              </a:lnSpc>
              <a:spcBef>
                <a:spcPts val="1200"/>
              </a:spcBef>
              <a:spcAft>
                <a:spcPts val="0"/>
              </a:spcAft>
              <a:buClr>
                <a:schemeClr val="dk1"/>
              </a:buClr>
              <a:buSzPts val="1100"/>
              <a:buFont typeface="Arial"/>
              <a:buNone/>
            </a:pPr>
            <a:r>
              <a:rPr lang="en-US"/>
              <a:t>Scientists are still amazed that animals can find their way using the sun and Earth’s magnetic field—even tiny ones! But things people do, like loud ships and drilling in the ocean, can make it harder for animals to talk to each other and find their way. Changes in weather and seasons also make migration more challenging.</a:t>
            </a:r>
            <a:endParaRPr/>
          </a:p>
          <a:p>
            <a:pPr indent="0" lvl="0" marL="0" rtl="0" algn="l">
              <a:spcBef>
                <a:spcPts val="1200"/>
              </a:spcBef>
              <a:spcAft>
                <a:spcPts val="0"/>
              </a:spcAft>
              <a:buNone/>
            </a:pPr>
            <a:r>
              <a:t/>
            </a:r>
            <a:endParaRPr/>
          </a:p>
        </p:txBody>
      </p:sp>
      <p:sp>
        <p:nvSpPr>
          <p:cNvPr id="621" name="Google Shape;621;g3a6684c2890_0_1099: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p1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lnSpc>
                <a:spcPct val="140010"/>
              </a:lnSpc>
              <a:spcBef>
                <a:spcPts val="0"/>
              </a:spcBef>
              <a:spcAft>
                <a:spcPts val="0"/>
              </a:spcAft>
              <a:buClr>
                <a:schemeClr val="dk1"/>
              </a:buClr>
              <a:buSzPts val="1100"/>
              <a:buFont typeface="Arial"/>
              <a:buNone/>
            </a:pPr>
            <a:r>
              <a:rPr lang="en-US"/>
              <a:t>Over millions of years, animals have changed and adapted to live perfectly in their own homes—like the ocean, underground, or high up in trees. They have become specialists in their worlds.</a:t>
            </a:r>
            <a:endParaRPr/>
          </a:p>
          <a:p>
            <a:pPr indent="0" lvl="0" marL="0" rtl="0" algn="l">
              <a:lnSpc>
                <a:spcPct val="140010"/>
              </a:lnSpc>
              <a:spcBef>
                <a:spcPts val="0"/>
              </a:spcBef>
              <a:spcAft>
                <a:spcPts val="0"/>
              </a:spcAft>
              <a:buClr>
                <a:schemeClr val="dk1"/>
              </a:buClr>
              <a:buSzPts val="1100"/>
              <a:buFont typeface="Arial"/>
              <a:buNone/>
            </a:pPr>
            <a:r>
              <a:rPr lang="en-US"/>
              <a:t>Some animals have incredible body parts that help them survive. For example, the barreleye fish has a clear head so it can look up through its skull! </a:t>
            </a:r>
            <a:endParaRPr/>
          </a:p>
          <a:p>
            <a:pPr indent="0" lvl="0" marL="0" rtl="0" algn="l">
              <a:lnSpc>
                <a:spcPct val="140010"/>
              </a:lnSpc>
              <a:spcBef>
                <a:spcPts val="0"/>
              </a:spcBef>
              <a:spcAft>
                <a:spcPts val="0"/>
              </a:spcAft>
              <a:buClr>
                <a:schemeClr val="dk1"/>
              </a:buClr>
              <a:buSzPts val="1100"/>
              <a:buFont typeface="Arial"/>
              <a:buNone/>
            </a:pPr>
            <a:r>
              <a:t/>
            </a:r>
            <a:endParaRPr/>
          </a:p>
          <a:p>
            <a:pPr indent="0" lvl="0" marL="0" rtl="0" algn="l">
              <a:lnSpc>
                <a:spcPct val="140010"/>
              </a:lnSpc>
              <a:spcBef>
                <a:spcPts val="0"/>
              </a:spcBef>
              <a:spcAft>
                <a:spcPts val="0"/>
              </a:spcAft>
              <a:buClr>
                <a:schemeClr val="dk1"/>
              </a:buClr>
              <a:buSzPts val="1100"/>
              <a:buFont typeface="Arial"/>
              <a:buNone/>
            </a:pPr>
            <a:r>
              <a:rPr lang="en-US"/>
              <a:t>Animals have senses like hearing, taste, and smell, just like humans. But some animals can sense things we can’t even imagine. Bees, for example, feel the world using their antennae and tiny hairs. Their antennae help them sense wind, temperature, and even how fast they are flying! </a:t>
            </a:r>
            <a:endParaRPr/>
          </a:p>
          <a:p>
            <a:pPr indent="0" lvl="0" marL="0" rtl="0" algn="l">
              <a:lnSpc>
                <a:spcPct val="140010"/>
              </a:lnSpc>
              <a:spcBef>
                <a:spcPts val="0"/>
              </a:spcBef>
              <a:spcAft>
                <a:spcPts val="0"/>
              </a:spcAft>
              <a:buClr>
                <a:schemeClr val="dk1"/>
              </a:buClr>
              <a:buSzPts val="1100"/>
              <a:buFont typeface="Arial"/>
              <a:buNone/>
            </a:pPr>
            <a:r>
              <a:t/>
            </a:r>
            <a:endParaRPr/>
          </a:p>
          <a:p>
            <a:pPr indent="0" lvl="0" marL="0" rtl="0" algn="l">
              <a:lnSpc>
                <a:spcPct val="140010"/>
              </a:lnSpc>
              <a:spcBef>
                <a:spcPts val="0"/>
              </a:spcBef>
              <a:spcAft>
                <a:spcPts val="0"/>
              </a:spcAft>
              <a:buClr>
                <a:schemeClr val="dk1"/>
              </a:buClr>
              <a:buFont typeface="Arial"/>
              <a:buNone/>
            </a:pPr>
            <a:r>
              <a:rPr lang="en-US"/>
              <a:t>Take your time to explore the slide and see how many amazing animal adaptations you can discover.</a:t>
            </a:r>
            <a:endParaRPr/>
          </a:p>
          <a:p>
            <a:pPr indent="0" lvl="0" marL="0" rtl="0" algn="l">
              <a:lnSpc>
                <a:spcPct val="140010"/>
              </a:lnSpc>
              <a:spcBef>
                <a:spcPts val="0"/>
              </a:spcBef>
              <a:spcAft>
                <a:spcPts val="0"/>
              </a:spcAft>
              <a:buClr>
                <a:schemeClr val="dk1"/>
              </a:buClr>
              <a:buFont typeface="Arial"/>
              <a:buNone/>
            </a:pPr>
            <a:r>
              <a:t/>
            </a:r>
            <a:endParaRPr sz="1100">
              <a:latin typeface="Arial"/>
              <a:ea typeface="Arial"/>
              <a:cs typeface="Arial"/>
              <a:sym typeface="Arial"/>
            </a:endParaRPr>
          </a:p>
        </p:txBody>
      </p:sp>
      <p:sp>
        <p:nvSpPr>
          <p:cNvPr id="633" name="Google Shape;633;p1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ae8c952485_0_8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3ae8c952485_0_8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Think about an animal adaptation. Can you use an animal’s </a:t>
            </a:r>
            <a:r>
              <a:rPr lang="en-US"/>
              <a:t>adaptation</a:t>
            </a:r>
            <a:r>
              <a:rPr lang="en-US"/>
              <a:t> to help solve these human problems? Think about </a:t>
            </a:r>
            <a:r>
              <a:rPr lang="en-US"/>
              <a:t>different</a:t>
            </a:r>
            <a:r>
              <a:rPr lang="en-US"/>
              <a:t> animal superpowers that you could use! What about the giant hop of a </a:t>
            </a:r>
            <a:r>
              <a:rPr lang="en-US"/>
              <a:t>kangaroo, or the echolocation of a bat? What about the sticky feet of a gecko or the slippery skin of a snake?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Let your imagination go wild! </a:t>
            </a:r>
            <a:endParaRPr/>
          </a:p>
        </p:txBody>
      </p:sp>
      <p:sp>
        <p:nvSpPr>
          <p:cNvPr id="648" name="Google Shape;648;g3ae8c952485_0_80: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3a6684c2890_0_1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3a6684c2890_0_119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US" sz="1200">
                <a:solidFill>
                  <a:schemeClr val="dk1"/>
                </a:solidFill>
                <a:latin typeface="Calibri"/>
                <a:ea typeface="Calibri"/>
                <a:cs typeface="Calibri"/>
                <a:sym typeface="Calibri"/>
              </a:rPr>
              <a:t>A great way to come up with invention ideas is to look to nature for inspiration. This has an official name! Using nature as inspiration is known as </a:t>
            </a:r>
            <a:r>
              <a:rPr b="1" lang="en-US" sz="1200">
                <a:solidFill>
                  <a:schemeClr val="dk1"/>
                </a:solidFill>
                <a:latin typeface="Calibri"/>
                <a:ea typeface="Calibri"/>
                <a:cs typeface="Calibri"/>
                <a:sym typeface="Calibri"/>
              </a:rPr>
              <a:t>Biomimicry</a:t>
            </a:r>
            <a:r>
              <a:rPr lang="en-US" sz="1200">
                <a:solidFill>
                  <a:schemeClr val="dk1"/>
                </a:solidFill>
                <a:latin typeface="Calibri"/>
                <a:ea typeface="Calibri"/>
                <a:cs typeface="Calibri"/>
                <a:sym typeface="Calibri"/>
              </a:rPr>
              <a:t>. </a:t>
            </a:r>
            <a:r>
              <a:rPr lang="en-US" sz="1200">
                <a:solidFill>
                  <a:srgbClr val="1F1F1F"/>
                </a:solidFill>
                <a:latin typeface="Calibri"/>
                <a:ea typeface="Calibri"/>
                <a:cs typeface="Calibri"/>
                <a:sym typeface="Calibri"/>
              </a:rPr>
              <a:t>“Biomimicry” comes from the Greek “bio” (life) and “mimesis” (imitation).</a:t>
            </a:r>
            <a:endParaRPr sz="1200">
              <a:solidFill>
                <a:schemeClr val="dk1"/>
              </a:solidFill>
              <a:latin typeface="Calibri"/>
              <a:ea typeface="Calibri"/>
              <a:cs typeface="Calibri"/>
              <a:sym typeface="Calibri"/>
            </a:endParaRPr>
          </a:p>
          <a:p>
            <a:pPr indent="0" lvl="0" marL="0" rtl="0" algn="l">
              <a:spcBef>
                <a:spcPts val="120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g3a6684c2890_0_6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3a6684c2890_0_66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There are millions of different kinds of living things on Earth, and each one has slowly changed over thousands of years to be really good at living in its own home. These special abilities are so amazing that scientists are still discovering new ones every day!</a:t>
            </a:r>
            <a:endParaRPr/>
          </a:p>
          <a:p>
            <a:pPr indent="0" lvl="0" marL="0" rtl="0" algn="l">
              <a:lnSpc>
                <a:spcPct val="115000"/>
              </a:lnSpc>
              <a:spcBef>
                <a:spcPts val="1200"/>
              </a:spcBef>
              <a:spcAft>
                <a:spcPts val="0"/>
              </a:spcAft>
              <a:buClr>
                <a:schemeClr val="dk1"/>
              </a:buClr>
              <a:buSzPts val="1100"/>
              <a:buFont typeface="Arial"/>
              <a:buNone/>
            </a:pPr>
            <a:r>
              <a:rPr lang="en-US"/>
              <a:t>The awesome skills of animals—big and small—can also inspire us to invent new things that help people and the planet.</a:t>
            </a:r>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g3a6684c2890_0_208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674" name="Google Shape;674;g3a6684c2890_0_208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Nature has helped people invent so many things we use every day!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Here are some amazing examples:</a:t>
            </a:r>
            <a:endParaRPr/>
          </a:p>
          <a:p>
            <a:pPr indent="0" lvl="0" marL="0" rtl="0" algn="l">
              <a:spcBef>
                <a:spcPts val="0"/>
              </a:spcBef>
              <a:spcAft>
                <a:spcPts val="0"/>
              </a:spcAft>
              <a:buClr>
                <a:schemeClr val="dk1"/>
              </a:buClr>
              <a:buSzPts val="1100"/>
              <a:buFont typeface="Arial"/>
              <a:buNone/>
            </a:pPr>
            <a:r>
              <a:rPr lang="en-US"/>
              <a:t>Mussels to glue – Mussels can stick to rocks so strongly that even strong ocean currents can’t move them! Scientists studied how they stick and invented super strong glue for wood and even for medical use.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Geckos to sticky tape – Geckos’ sticky toe pads inspired sticky tapes that we use every day.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Fireflies to LED lights – Fireflies have tiny scales that make their light shine brighter. Scientists copied this idea to make LED lights brighter and more efficient.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Bats to radar – Bats can fly in the dark without bumping into anything by using sound waves. Scientists used this idea to make radar, which helps airplanes and ships avoid obstacles.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Mosquitoes to needles – Mosquito bites don’t hurt at first! Their straw-like mouth inspired scientists to make medical needles that hurt less when we get shots.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Take your time to explore these examples and see how nature’s amazing talents can inspire new inventions!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75" name="Google Shape;675;g3a6684c2890_0_2085: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3a6684c2890_0_1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3a6684c2890_0_124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Animals can teach us a lot, not just by how they look, but also by how they move! Their movement has inspired new ideas for transportation and other inventions. </a:t>
            </a:r>
            <a:endParaRPr/>
          </a:p>
          <a:p>
            <a:pPr indent="0" lvl="0" marL="0" rtl="0" algn="l">
              <a:spcBef>
                <a:spcPts val="0"/>
              </a:spcBef>
              <a:spcAft>
                <a:spcPts val="0"/>
              </a:spcAft>
              <a:buClr>
                <a:schemeClr val="dk1"/>
              </a:buClr>
              <a:buSzPts val="1100"/>
              <a:buFont typeface="Arial"/>
              <a:buNone/>
            </a:pPr>
            <a:r>
              <a:rPr lang="en-US"/>
              <a:t>Think about all the ways animals move—how many can you name? For example:</a:t>
            </a:r>
            <a:endParaRPr/>
          </a:p>
          <a:p>
            <a:pPr indent="0" lvl="0" marL="0" rtl="0" algn="l">
              <a:spcBef>
                <a:spcPts val="0"/>
              </a:spcBef>
              <a:spcAft>
                <a:spcPts val="0"/>
              </a:spcAft>
              <a:buClr>
                <a:schemeClr val="dk1"/>
              </a:buClr>
              <a:buSzPts val="1100"/>
              <a:buFont typeface="Arial"/>
              <a:buNone/>
            </a:pPr>
            <a:r>
              <a:rPr lang="en-US"/>
              <a:t>Walking or running </a:t>
            </a:r>
            <a:endParaRPr/>
          </a:p>
          <a:p>
            <a:pPr indent="0" lvl="0" marL="0" rtl="0" algn="l">
              <a:spcBef>
                <a:spcPts val="0"/>
              </a:spcBef>
              <a:spcAft>
                <a:spcPts val="0"/>
              </a:spcAft>
              <a:buClr>
                <a:schemeClr val="dk1"/>
              </a:buClr>
              <a:buSzPts val="1100"/>
              <a:buFont typeface="Arial"/>
              <a:buNone/>
            </a:pPr>
            <a:r>
              <a:rPr lang="en-US"/>
              <a:t>Flying </a:t>
            </a:r>
            <a:endParaRPr/>
          </a:p>
          <a:p>
            <a:pPr indent="0" lvl="0" marL="0" rtl="0" algn="l">
              <a:spcBef>
                <a:spcPts val="0"/>
              </a:spcBef>
              <a:spcAft>
                <a:spcPts val="0"/>
              </a:spcAft>
              <a:buClr>
                <a:schemeClr val="dk1"/>
              </a:buClr>
              <a:buSzPts val="1100"/>
              <a:buFont typeface="Arial"/>
              <a:buNone/>
            </a:pPr>
            <a:r>
              <a:rPr lang="en-US"/>
              <a:t>Swimming </a:t>
            </a:r>
            <a:endParaRPr/>
          </a:p>
          <a:p>
            <a:pPr indent="0" lvl="0" marL="0" rtl="0" algn="l">
              <a:spcBef>
                <a:spcPts val="0"/>
              </a:spcBef>
              <a:spcAft>
                <a:spcPts val="0"/>
              </a:spcAft>
              <a:buClr>
                <a:schemeClr val="dk1"/>
              </a:buClr>
              <a:buSzPts val="1100"/>
              <a:buFont typeface="Arial"/>
              <a:buNone/>
            </a:pPr>
            <a:r>
              <a:rPr lang="en-US"/>
              <a:t>Slithering or crawling </a:t>
            </a:r>
            <a:endParaRPr/>
          </a:p>
          <a:p>
            <a:pPr indent="0" lvl="0" marL="0" rtl="0" algn="l">
              <a:spcBef>
                <a:spcPts val="0"/>
              </a:spcBef>
              <a:spcAft>
                <a:spcPts val="0"/>
              </a:spcAft>
              <a:buClr>
                <a:schemeClr val="dk1"/>
              </a:buClr>
              <a:buSzPts val="1100"/>
              <a:buFont typeface="Arial"/>
              <a:buNone/>
            </a:pPr>
            <a:r>
              <a:rPr lang="en-US"/>
              <a:t>Jumping or hopping </a:t>
            </a:r>
            <a:endParaRPr/>
          </a:p>
          <a:p>
            <a:pPr indent="0" lvl="0" marL="0" rtl="0" algn="l">
              <a:spcBef>
                <a:spcPts val="0"/>
              </a:spcBef>
              <a:spcAft>
                <a:spcPts val="0"/>
              </a:spcAft>
              <a:buNone/>
            </a:pPr>
            <a:r>
              <a:rPr lang="en-US"/>
              <a:t>Climbing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b="1" lang="en-US"/>
              <a:t>Can you think of even more ways animals move?</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US"/>
              <a:t>Use the activity sheet to come up with nature inspired ideas!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a6684c2890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3a6684c2890_0_54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Plastic is a big problem for animals, especially those that live in the ocean.  Every year, over 100 million sea animals die because of plastic.</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A U.S. report found almost 1,800 marine animals—from 40 different species—that had eaten plastic or gotten tangled in it. Nearly half of them were sea turtles, and some were endangered or threatened.</a:t>
            </a:r>
            <a:endParaRPr/>
          </a:p>
          <a:p>
            <a:pPr indent="0" lvl="0" marL="0" rtl="0" algn="l">
              <a:spcBef>
                <a:spcPts val="0"/>
              </a:spcBef>
              <a:spcAft>
                <a:spcPts val="0"/>
              </a:spcAft>
              <a:buClr>
                <a:schemeClr val="dk1"/>
              </a:buClr>
              <a:buSzPts val="1100"/>
              <a:buFont typeface="Arial"/>
              <a:buNone/>
            </a:pPr>
            <a:r>
              <a:rPr lang="en-US"/>
              <a:t>All around the world, creative people—just like you—are coming up with inventions to keep plastic out of the ocean.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Some amazing ideas include edible water bottles and kayaks made from old fishing nets. These inventions help protect animals and keep the ocean clean.</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3ae8c952485_0_65: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3ae8c952485_0_65: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Now we know that over 100 </a:t>
            </a:r>
            <a:r>
              <a:rPr lang="en-US"/>
              <a:t>million</a:t>
            </a:r>
            <a:r>
              <a:rPr lang="en-US"/>
              <a:t> sea </a:t>
            </a:r>
            <a:r>
              <a:rPr lang="en-US"/>
              <a:t>animals</a:t>
            </a:r>
            <a:r>
              <a:rPr lang="en-US"/>
              <a:t> die every year because of plastic we’re going to have a think all about when and where we use plastic every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Thinking of a typical day when you or someone around you uses plastic things, write down what the plastic thing is then think of what could be used instead. On the second worksheet write down what materials those other things are made of.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you’re up for the challenge you can dive even deeper into the material </a:t>
            </a:r>
            <a:r>
              <a:rPr lang="en-US"/>
              <a:t>world! </a:t>
            </a:r>
            <a:endParaRPr/>
          </a:p>
        </p:txBody>
      </p:sp>
      <p:sp>
        <p:nvSpPr>
          <p:cNvPr id="711" name="Google Shape;711;g3ae8c952485_0_65: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g3ae8c952485_0_57: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720" name="Google Shape;720;g3ae8c952485_0_57: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Write a story about an invention that helps take care of an </a:t>
            </a:r>
            <a:r>
              <a:rPr lang="en-US"/>
              <a:t>animal</a:t>
            </a:r>
            <a:r>
              <a:rPr lang="en-US"/>
              <a:t>. Think about the characters in your story, who are they and why might they need your invention to help them?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with a beginning, move onto the middle and wrap it up with a great ending! </a:t>
            </a:r>
            <a:endParaRPr/>
          </a:p>
        </p:txBody>
      </p:sp>
      <p:sp>
        <p:nvSpPr>
          <p:cNvPr id="721" name="Google Shape;721;g3ae8c952485_0_57: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a6684c2890_0_18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a6684c2890_0_18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Michigan is a hub of invention! We already met Thomas Edison in the last slide who lit up the world with the lightbulb. But there are many more amazing inventions from Michigan too. Let’s find out about them!</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The car</a:t>
            </a:r>
            <a:r>
              <a:rPr lang="en-US"/>
              <a:t> - Did you know that Detroit is also known as The Motor City? That’s because of its history of inventing within the car industry. Henry Ford hand built his first car in 1896, whilst Ransom E. Olds founded the first auto company in Michigan in 1897.</a:t>
            </a:r>
            <a:endParaRPr/>
          </a:p>
          <a:p>
            <a:pPr indent="0" lvl="0" marL="0" rtl="0" algn="l">
              <a:spcBef>
                <a:spcPts val="0"/>
              </a:spcBef>
              <a:spcAft>
                <a:spcPts val="0"/>
              </a:spcAft>
              <a:buClr>
                <a:schemeClr val="dk1"/>
              </a:buClr>
              <a:buSzPts val="1100"/>
              <a:buFont typeface="Arial"/>
              <a:buNone/>
            </a:pPr>
            <a:r>
              <a:rPr lang="en-US"/>
              <a:t>In 1924, the three biggest car companies in the world were based in the Detroit area - General Motors, Ford, and Chrysler.</a:t>
            </a:r>
            <a:endParaRPr/>
          </a:p>
          <a:p>
            <a:pPr indent="0" lvl="0" marL="0" rtl="0" algn="l">
              <a:spcBef>
                <a:spcPts val="0"/>
              </a:spcBef>
              <a:spcAft>
                <a:spcPts val="0"/>
              </a:spcAft>
              <a:buClr>
                <a:schemeClr val="dk1"/>
              </a:buClr>
              <a:buSzPts val="1100"/>
              <a:buFont typeface="Arial"/>
              <a:buNone/>
            </a:pPr>
            <a:r>
              <a:rPr b="1" lang="en-US"/>
              <a:t>Road lines</a:t>
            </a:r>
            <a:r>
              <a:rPr lang="en-US"/>
              <a:t> - It’s almost impossible to imagine driving on a road without road lines, but even those were invented by someone.  In fact, they were invented by Edward N Hines from Wayne County, Michigan. Wayne County is a neighboring county to Macomb County. </a:t>
            </a:r>
            <a:endParaRPr/>
          </a:p>
          <a:p>
            <a:pPr indent="0" lvl="0" marL="0" rtl="0" algn="l">
              <a:spcBef>
                <a:spcPts val="0"/>
              </a:spcBef>
              <a:spcAft>
                <a:spcPts val="0"/>
              </a:spcAft>
              <a:buClr>
                <a:schemeClr val="dk1"/>
              </a:buClr>
              <a:buSzPts val="1100"/>
              <a:buFont typeface="Arial"/>
              <a:buNone/>
            </a:pPr>
            <a:r>
              <a:rPr b="1" lang="en-US"/>
              <a:t>Cereal</a:t>
            </a:r>
            <a:r>
              <a:rPr lang="en-US"/>
              <a:t> - Michigan inventors are Grrrrrrreat! Post and Kellogg's companies were both started in Michigan. At one point Michigan was home to more than 80 cereal companies!</a:t>
            </a:r>
            <a:endParaRPr/>
          </a:p>
          <a:p>
            <a:pPr indent="0" lvl="0" marL="0" rtl="0" algn="l">
              <a:spcBef>
                <a:spcPts val="0"/>
              </a:spcBef>
              <a:spcAft>
                <a:spcPts val="0"/>
              </a:spcAft>
              <a:buClr>
                <a:schemeClr val="dk1"/>
              </a:buClr>
              <a:buSzPts val="1100"/>
              <a:buFont typeface="Arial"/>
              <a:buNone/>
            </a:pPr>
            <a:r>
              <a:rPr b="1" lang="en-US"/>
              <a:t>Fibre Optic</a:t>
            </a:r>
            <a:r>
              <a:rPr lang="en-US"/>
              <a:t> - Donald B. Keck is credited with inventing fibre optic. He grew and up and went to a nniversity here in Michigan. With his help we are able to surf the internet at the speed of light (well almost!).</a:t>
            </a:r>
            <a:endParaRPr/>
          </a:p>
          <a:p>
            <a:pPr indent="0" lvl="0" marL="0" rtl="0" algn="l">
              <a:spcBef>
                <a:spcPts val="0"/>
              </a:spcBef>
              <a:spcAft>
                <a:spcPts val="0"/>
              </a:spcAft>
              <a:buClr>
                <a:schemeClr val="dk1"/>
              </a:buClr>
              <a:buSzPts val="1100"/>
              <a:buFont typeface="Arial"/>
              <a:buNone/>
            </a:pPr>
            <a:r>
              <a:rPr b="1" lang="en-US"/>
              <a:t>Baby food </a:t>
            </a:r>
            <a:r>
              <a:rPr lang="en-US"/>
              <a:t>- What did babies eat before baby food?! In 1928 Daniel Frank Gerber Jr. introduced Gerber’s baby food!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And can you </a:t>
            </a:r>
            <a:r>
              <a:rPr lang="en-US"/>
              <a:t>believe</a:t>
            </a:r>
            <a:r>
              <a:rPr lang="en-US"/>
              <a:t> that </a:t>
            </a:r>
            <a:r>
              <a:rPr lang="en-US"/>
              <a:t>the</a:t>
            </a:r>
            <a:r>
              <a:rPr lang="en-US"/>
              <a:t> concepts of </a:t>
            </a:r>
            <a:r>
              <a:rPr b="1" lang="en-US"/>
              <a:t>weekend</a:t>
            </a:r>
            <a:r>
              <a:rPr lang="en-US"/>
              <a:t> had to be invented…. Can you believe that weekends didn’t always exist? Someone  actually invented them!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Then people like Henry Ford played a big role in making weekends a thing in businesses. Starting in 1926, he began to  give his staff Saturdays and Sundays off from having to work.</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solidFill>
                  <a:schemeClr val="dk1"/>
                </a:solidFill>
              </a:rPr>
              <a:t>10 inventions to thank Michigan for </a:t>
            </a:r>
            <a:r>
              <a:rPr i="1" lang="en-US" u="sng">
                <a:solidFill>
                  <a:schemeClr val="hlink"/>
                </a:solidFill>
                <a:hlinkClick r:id="rId2"/>
              </a:rPr>
              <a:t>https://themichiganoutfitter.com/blogs/news/18369519-10-things-to-thank-michigan-for</a:t>
            </a:r>
            <a:endParaRPr i="1"/>
          </a:p>
          <a:p>
            <a:pPr indent="0" lvl="0" marL="0" rtl="0" algn="l">
              <a:spcBef>
                <a:spcPts val="0"/>
              </a:spcBef>
              <a:spcAft>
                <a:spcPts val="0"/>
              </a:spcAft>
              <a:buNone/>
            </a:pPr>
            <a:r>
              <a:rPr i="1" lang="en-US"/>
              <a:t>More inventions from Miichigan </a:t>
            </a:r>
            <a:r>
              <a:rPr i="1" lang="en-US" u="sng">
                <a:solidFill>
                  <a:schemeClr val="hlink"/>
                </a:solidFill>
                <a:hlinkClick r:id="rId3"/>
              </a:rPr>
              <a:t>https://wmmq.com/inventions-created-in-michigan/</a:t>
            </a:r>
            <a:endParaRPr i="1"/>
          </a:p>
          <a:p>
            <a:pPr indent="0" lvl="0" marL="0" rtl="0" algn="l">
              <a:spcBef>
                <a:spcPts val="0"/>
              </a:spcBef>
              <a:spcAft>
                <a:spcPts val="0"/>
              </a:spcAft>
              <a:buNone/>
            </a:pPr>
            <a:r>
              <a:rPr i="1" lang="en-US"/>
              <a:t>Amazing automobile collection at Stahls Auto </a:t>
            </a:r>
            <a:r>
              <a:rPr i="1" lang="en-US" u="sng">
                <a:solidFill>
                  <a:schemeClr val="hlink"/>
                </a:solidFill>
                <a:hlinkClick r:id="rId4"/>
              </a:rPr>
              <a:t>https://www.stahlsauto.com/automobile-collection/</a:t>
            </a:r>
            <a:endParaRPr i="1"/>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3a6684c2890_0_1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3a6684c2890_0_136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You’ve made it to Part 4 - The challenge!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3a6684c2890_0_1546: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3a6684c2890_0_1546: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Your challenge is to be a nature inventor!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You can:</a:t>
            </a:r>
            <a:endParaRPr/>
          </a:p>
          <a:p>
            <a:pPr indent="0" lvl="0" marL="0" rtl="0" algn="l">
              <a:spcBef>
                <a:spcPts val="0"/>
              </a:spcBef>
              <a:spcAft>
                <a:spcPts val="0"/>
              </a:spcAft>
              <a:buClr>
                <a:schemeClr val="dk1"/>
              </a:buClr>
              <a:buSzPts val="1100"/>
              <a:buFont typeface="Arial"/>
              <a:buNone/>
            </a:pPr>
            <a:r>
              <a:rPr lang="en-US"/>
              <a:t>Create something inspired </a:t>
            </a:r>
            <a:r>
              <a:rPr b="1" lang="en-US"/>
              <a:t>by</a:t>
            </a:r>
            <a:r>
              <a:rPr lang="en-US"/>
              <a:t> an animal—use their amazing abilities or body parts to spark your ideas! </a:t>
            </a:r>
            <a:endParaRPr/>
          </a:p>
          <a:p>
            <a:pPr indent="0" lvl="0" marL="0" rtl="0" algn="l">
              <a:spcBef>
                <a:spcPts val="0"/>
              </a:spcBef>
              <a:spcAft>
                <a:spcPts val="0"/>
              </a:spcAft>
              <a:buClr>
                <a:schemeClr val="dk1"/>
              </a:buClr>
              <a:buSzPts val="1100"/>
              <a:buFont typeface="Arial"/>
              <a:buNone/>
            </a:pPr>
            <a:r>
              <a:rPr lang="en-US"/>
              <a:t>OR </a:t>
            </a:r>
            <a:endParaRPr/>
          </a:p>
          <a:p>
            <a:pPr indent="0" lvl="0" marL="0" rtl="0" algn="l">
              <a:spcBef>
                <a:spcPts val="0"/>
              </a:spcBef>
              <a:spcAft>
                <a:spcPts val="0"/>
              </a:spcAft>
              <a:buClr>
                <a:schemeClr val="dk1"/>
              </a:buClr>
              <a:buSzPts val="1100"/>
              <a:buFont typeface="Arial"/>
              <a:buNone/>
            </a:pPr>
            <a:r>
              <a:rPr lang="en-US"/>
              <a:t>Invent something to </a:t>
            </a:r>
            <a:r>
              <a:rPr b="1" lang="en-US"/>
              <a:t>help</a:t>
            </a:r>
            <a:r>
              <a:rPr lang="en-US"/>
              <a:t> an animal—think of ways to make their lives safer, happier, or easier!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Get ready to let your imagination run wild and come up with something amazing!</a:t>
            </a:r>
            <a:endParaRPr/>
          </a:p>
        </p:txBody>
      </p:sp>
      <p:sp>
        <p:nvSpPr>
          <p:cNvPr id="736" name="Google Shape;736;g3a6684c2890_0_1546: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3a6684c2890_0_1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3a6684c2890_0_14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Wow, you’ve made it to the tip of the inventing mountain! I bet you’re full of ideas, bursting with creativity and bubbling with inventive spirit! It’s time to put all that energy onto paper with your final invention drawing in response to your chosen challenge. The best inventions are going to be selected to be submitted to Little Inventors and the MISD and YOU might be chosen as a winner! The winning ideas will be brought to life by professional makers here in Michigan. Happy inventing!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3a6684c2890_0_2152: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3a6684c2890_0_2152: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Before you start, let’s check out some awesome ideas from past inventors! </a:t>
            </a:r>
            <a:endParaRPr/>
          </a:p>
          <a:p>
            <a:pPr indent="0" lvl="0" marL="0" rtl="0" algn="l">
              <a:spcBef>
                <a:spcPts val="0"/>
              </a:spcBef>
              <a:spcAft>
                <a:spcPts val="0"/>
              </a:spcAft>
              <a:buClr>
                <a:schemeClr val="dk1"/>
              </a:buClr>
              <a:buSzPts val="1100"/>
              <a:buFont typeface="Arial"/>
              <a:buNone/>
            </a:pPr>
            <a:r>
              <a:rPr lang="en-US"/>
              <a:t>One great example is the Compost Bee, invented by Harrison, age 8.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His invention was inspired by an animal and helps people! This shows how inventing solutions can protect our planet—like helping wildlife, plants, making new homes for animals, reducing waste, or saving water.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Harrison’s idea won because of his creative thinking, detailed drawing, clear labels, and amazing descriptions that explained exactly how the Compost Bee works.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Remember, it’s super important to take your time to describe your idea in words AND pictures, so everyone can see all the incredible ideas happening in your brain!</a:t>
            </a:r>
            <a:endParaRPr/>
          </a:p>
        </p:txBody>
      </p:sp>
      <p:sp>
        <p:nvSpPr>
          <p:cNvPr id="749" name="Google Shape;749;g3a6684c2890_0_2152: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3a6684c2890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3a6684c2890_0_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dk1"/>
              </a:buClr>
              <a:buSzPts val="1100"/>
              <a:buFont typeface="Arial"/>
              <a:buNone/>
            </a:pPr>
            <a:r>
              <a:rPr lang="en-US"/>
              <a:t>The Compost Bee was brought to life as a model by a professional cardboard artist, Lottie Smith.</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rPr lang="en-US"/>
              <a:t>You can even watch a video of it and it’s moving parts here - </a:t>
            </a:r>
            <a:endParaRPr/>
          </a:p>
          <a:p>
            <a:pPr indent="0" lvl="0" marL="0" rtl="0" algn="l">
              <a:lnSpc>
                <a:spcPct val="120000"/>
              </a:lnSpc>
              <a:spcBef>
                <a:spcPts val="0"/>
              </a:spcBef>
              <a:spcAft>
                <a:spcPts val="0"/>
              </a:spcAft>
              <a:buNone/>
            </a:pPr>
            <a:r>
              <a:rPr lang="en-US" u="sng">
                <a:solidFill>
                  <a:srgbClr val="0B57D0"/>
                </a:solidFill>
                <a:hlinkClick r:id="rId2">
                  <a:extLst>
                    <a:ext uri="{A12FA001-AC4F-418D-AE19-62706E023703}">
                      <ahyp:hlinkClr val="tx"/>
                    </a:ext>
                  </a:extLst>
                </a:hlinkClick>
              </a:rPr>
              <a:t>https://www.littleinventors.org/ideas/the-compost-bee/details#tangible</a:t>
            </a:r>
            <a:endParaRPr u="sng">
              <a:solidFill>
                <a:srgbClr val="0B57D0"/>
              </a:solidFill>
              <a:highlight>
                <a:srgbClr val="FFFFFF"/>
              </a:highlight>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3a6684c2890_0_8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3a6684c2890_0_84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20000"/>
              </a:lnSpc>
              <a:spcBef>
                <a:spcPts val="0"/>
              </a:spcBef>
              <a:spcAft>
                <a:spcPts val="0"/>
              </a:spcAft>
              <a:buClr>
                <a:schemeClr val="dk1"/>
              </a:buClr>
              <a:buSzPts val="1100"/>
              <a:buFont typeface="Arial"/>
              <a:buNone/>
            </a:pPr>
            <a:r>
              <a:rPr lang="en-US"/>
              <a:t>Check out the amazing Super Hat 2021 by Benjamin, age 9. It’s an invention TO HELP an animal.</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rPr lang="en-US"/>
              <a:t>It was brought to life by Ellie, the Head of Projects and events at Little Inventors! You can see her wearing it in the picture.</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rPr lang="en-US"/>
              <a:t>Benjamin says, “My invention helps bees, butterflies, and birds. My invention is a hat that has flowers on the top part of the hat. On the bottom part of the hat are sticks for birds.”</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None/>
            </a:pPr>
            <a:r>
              <a:rPr lang="en-US"/>
              <a:t>There are so many ways we can invent to help protect the planet! Check out some more ideas </a:t>
            </a:r>
            <a:r>
              <a:rPr lang="en-US" u="sng">
                <a:solidFill>
                  <a:schemeClr val="hlink"/>
                </a:solidFill>
                <a:hlinkClick r:id="rId2"/>
              </a:rPr>
              <a:t>here</a:t>
            </a:r>
            <a:endParaRPr>
              <a:highlight>
                <a:srgbClr val="FFFFFF"/>
              </a:highlight>
            </a:endParaRPr>
          </a:p>
          <a:p>
            <a:pPr indent="0" lvl="0" marL="0" rtl="0" algn="l">
              <a:lnSpc>
                <a:spcPct val="120000"/>
              </a:lnSpc>
              <a:spcBef>
                <a:spcPts val="0"/>
              </a:spcBef>
              <a:spcAft>
                <a:spcPts val="0"/>
              </a:spcAft>
              <a:buNone/>
            </a:pPr>
            <a:r>
              <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3a6684c2890_0_14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1" name="Google Shape;781;g3a6684c2890_0_14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Use these tips to help you find ideas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Start simple</a:t>
            </a:r>
            <a:endParaRPr b="1"/>
          </a:p>
          <a:p>
            <a:pPr indent="0" lvl="0" marL="0" rtl="0" algn="l">
              <a:spcBef>
                <a:spcPts val="0"/>
              </a:spcBef>
              <a:spcAft>
                <a:spcPts val="0"/>
              </a:spcAft>
              <a:buClr>
                <a:schemeClr val="dk1"/>
              </a:buClr>
              <a:buSzPts val="1100"/>
              <a:buFont typeface="Arial"/>
              <a:buNone/>
            </a:pPr>
            <a:r>
              <a:rPr lang="en-US"/>
              <a:t>You don’t need to figure out how to change the world - thinking about small problems or challenges can be just as useful!</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Put two things together</a:t>
            </a:r>
            <a:endParaRPr b="1"/>
          </a:p>
          <a:p>
            <a:pPr indent="0" lvl="0" marL="0" rtl="0" algn="l">
              <a:spcBef>
                <a:spcPts val="0"/>
              </a:spcBef>
              <a:spcAft>
                <a:spcPts val="0"/>
              </a:spcAft>
              <a:buClr>
                <a:schemeClr val="dk1"/>
              </a:buClr>
              <a:buSzPts val="1100"/>
              <a:buFont typeface="Arial"/>
              <a:buNone/>
            </a:pPr>
            <a:r>
              <a:rPr lang="en-US"/>
              <a:t>Starting with an existing object or two, imagine new ways to improve or find a totally different use for them.</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Keep the ideas coming</a:t>
            </a:r>
            <a:endParaRPr b="1"/>
          </a:p>
          <a:p>
            <a:pPr indent="0" lvl="0" marL="0" rtl="0" algn="l">
              <a:spcBef>
                <a:spcPts val="0"/>
              </a:spcBef>
              <a:spcAft>
                <a:spcPts val="0"/>
              </a:spcAft>
              <a:buClr>
                <a:schemeClr val="dk1"/>
              </a:buClr>
              <a:buSzPts val="1100"/>
              <a:buFont typeface="Arial"/>
              <a:buNone/>
            </a:pPr>
            <a:r>
              <a:rPr lang="en-US"/>
              <a:t>It doesn’t matter if your idea doesn’t seem to be entirely useful or serious or even that GOOD to start with. It’s an idea, and the more ideas you have, the more your brain gets used to thinking about solutions to problems.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A fresh pair of eyes</a:t>
            </a:r>
            <a:endParaRPr b="1"/>
          </a:p>
          <a:p>
            <a:pPr indent="0" lvl="0" marL="0" rtl="0" algn="l">
              <a:spcBef>
                <a:spcPts val="0"/>
              </a:spcBef>
              <a:spcAft>
                <a:spcPts val="0"/>
              </a:spcAft>
              <a:buClr>
                <a:schemeClr val="dk1"/>
              </a:buClr>
              <a:buSzPts val="1100"/>
              <a:buFont typeface="Arial"/>
              <a:buNone/>
            </a:pPr>
            <a:r>
              <a:rPr lang="en-US"/>
              <a:t>Sometimes you just need to step out of your own shoes to see things differently. Once you have a problem, try to imagine what it looks like to someone else.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Break the rules</a:t>
            </a:r>
            <a:endParaRPr b="1"/>
          </a:p>
          <a:p>
            <a:pPr indent="0" lvl="0" marL="0" rtl="0" algn="l">
              <a:spcBef>
                <a:spcPts val="0"/>
              </a:spcBef>
              <a:spcAft>
                <a:spcPts val="0"/>
              </a:spcAft>
              <a:buClr>
                <a:schemeClr val="dk1"/>
              </a:buClr>
              <a:buSzPts val="1100"/>
              <a:buFont typeface="Arial"/>
              <a:buNone/>
            </a:pPr>
            <a:r>
              <a:rPr lang="en-US"/>
              <a:t>New inventions happen when we try to think or do things differently – in other words, when we break the rules. So forget how things are supposed to work and make it happen your own way!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Reach for the stars</a:t>
            </a:r>
            <a:endParaRPr b="1"/>
          </a:p>
          <a:p>
            <a:pPr indent="0" lvl="0" marL="0" rtl="0" algn="l">
              <a:spcBef>
                <a:spcPts val="0"/>
              </a:spcBef>
              <a:spcAft>
                <a:spcPts val="0"/>
              </a:spcAft>
              <a:buNone/>
            </a:pPr>
            <a:r>
              <a:rPr lang="en-US"/>
              <a:t>It might seem a little crazy or simply impossible, but so did landing on the moon! So don’t be scared to think up big or bonkers ideas - who knows what will come of it?</a:t>
            </a:r>
            <a:endParaRPr/>
          </a:p>
        </p:txBody>
      </p:sp>
      <p:sp>
        <p:nvSpPr>
          <p:cNvPr id="782" name="Google Shape;782;g3a6684c2890_0_14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3a6684c2890_0_14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3a6684c2890_0_143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a6684c2890_0_18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a6684c2890_0_185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solidFill>
                  <a:schemeClr val="dk1"/>
                </a:solidFill>
              </a:rPr>
              <a:t>When humans encounter a problem we like to come up with a solution. And to do that we use our brains and tools. This intelligence is what sets us apart from other animals.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For example, many 1000s of years ago someone needed to cross a river to get to the other side. So they invented a bridge! But what did that bridge look like? We don’t know for sure, but possibly it was a fallen tree or a plank of wood.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Over time, humans made that bridge better and better as we started to discover new materials and technologies. And today we have all kinds of high tech bridges that can even open automatically or lift up if a tall boat needs to pass.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US">
                <a:solidFill>
                  <a:schemeClr val="dk1"/>
                </a:solidFill>
              </a:rPr>
              <a:t>This is what we call invention evolution! And you never know what’s going to come next!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US">
                <a:solidFill>
                  <a:schemeClr val="dk1"/>
                </a:solidFill>
              </a:rPr>
              <a:t>Additional Activity: Ask your class to note down or call out some ideas for what the next bridge in this sequence could look like!</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3a6684c2890_0_18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3a6684c2890_0_18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solidFill>
                  <a:schemeClr val="dk1"/>
                </a:solidFill>
              </a:rPr>
              <a:t>What is a patent? A patent is an exclusive right granted for an invention.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US">
                <a:solidFill>
                  <a:schemeClr val="dk1"/>
                </a:solidFill>
              </a:rPr>
              <a:t>The invention must be a new way of doing something, or offer a new technical solution to a problem.</a:t>
            </a:r>
            <a:endParaRPr>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en-US">
                <a:solidFill>
                  <a:srgbClr val="111111"/>
                </a:solidFill>
              </a:rPr>
              <a:t>In June of 2018, the U.S. Patent and Trademark Office issued its 10 millionth patent.</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US">
                <a:solidFill>
                  <a:srgbClr val="111111"/>
                </a:solidFill>
              </a:rPr>
              <a:t>In the US most patents are valid for 20 years. </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US">
                <a:solidFill>
                  <a:srgbClr val="111111"/>
                </a:solidFill>
              </a:rPr>
              <a:t>It’s not easy to get an idea patented, and it can cost a lot of money and time. But it’s worth it if you have come up with a great idea as it prevents other people from taking your idea!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ae8c952485_0_0:notes"/>
          <p:cNvSpPr/>
          <p:nvPr>
            <p:ph idx="2" type="sldImg"/>
          </p:nvPr>
        </p:nvSpPr>
        <p:spPr>
          <a:xfrm>
            <a:off x="2857500" y="512763"/>
            <a:ext cx="3429000" cy="25671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ae8c952485_0_0:notes"/>
          <p:cNvSpPr txBox="1"/>
          <p:nvPr>
            <p:ph idx="1" type="body"/>
          </p:nvPr>
        </p:nvSpPr>
        <p:spPr>
          <a:xfrm>
            <a:off x="914400" y="3251200"/>
            <a:ext cx="7315200" cy="30813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a:t>Becoming a great inventor is all about having a wild imagination! Welcome to the Office of Odd! </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Clr>
                <a:schemeClr val="dk1"/>
              </a:buClr>
              <a:buSzPts val="1100"/>
              <a:buFont typeface="Arial"/>
              <a:buNone/>
            </a:pPr>
            <a:r>
              <a:rPr lang="en-US"/>
              <a:t>Take a look at these odd objects and think up what they could be used for. Who might need to use these inventions? And what name would you give them? Remember, there are no wrong answers!</a:t>
            </a:r>
            <a:endParaRPr/>
          </a:p>
          <a:p>
            <a:pPr indent="0" lvl="0" marL="0" rtl="0" algn="l">
              <a:spcBef>
                <a:spcPts val="0"/>
              </a:spcBef>
              <a:spcAft>
                <a:spcPts val="0"/>
              </a:spcAft>
              <a:buNone/>
            </a:pPr>
            <a:r>
              <a:t/>
            </a:r>
            <a:endParaRPr/>
          </a:p>
        </p:txBody>
      </p:sp>
      <p:sp>
        <p:nvSpPr>
          <p:cNvPr id="278" name="Google Shape;278;g3ae8c952485_0_0:notes"/>
          <p:cNvSpPr txBox="1"/>
          <p:nvPr>
            <p:ph idx="12" type="sldNum"/>
          </p:nvPr>
        </p:nvSpPr>
        <p:spPr>
          <a:xfrm>
            <a:off x="5180013" y="6502400"/>
            <a:ext cx="3962400" cy="341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a6684c2890_0_18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a6684c2890_0_187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Inventors are everywhere! They wear many hats and have many different names to describe them. To put simply, inventors are anyone that comes up with solutions to problems. They can also be called designers, makers, engineers, architects, scientists, mathematicians. Even artists, farmers and musicians can be inventors!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a:t>Some people set out to invent new things and some just do it by accident! You never know where your next invention idea might spark!</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6"/>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7"/>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7"/>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sp>
        <p:nvSpPr>
          <p:cNvPr id="85" name="Google Shape;85;g3a6684c2890_0_61"/>
          <p:cNvSpPr txBox="1"/>
          <p:nvPr>
            <p:ph type="title"/>
          </p:nvPr>
        </p:nvSpPr>
        <p:spPr>
          <a:xfrm>
            <a:off x="623400" y="890050"/>
            <a:ext cx="17041200" cy="11454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g3a6684c2890_0_61"/>
          <p:cNvSpPr txBox="1"/>
          <p:nvPr>
            <p:ph idx="1" type="body"/>
          </p:nvPr>
        </p:nvSpPr>
        <p:spPr>
          <a:xfrm>
            <a:off x="623400" y="2304950"/>
            <a:ext cx="17041200" cy="68328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7" name="Google Shape;87;g3a6684c2890_0_61"/>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2" name="Shape 92"/>
        <p:cNvGrpSpPr/>
        <p:nvPr/>
      </p:nvGrpSpPr>
      <p:grpSpPr>
        <a:xfrm>
          <a:off x="0" y="0"/>
          <a:ext cx="0" cy="0"/>
          <a:chOff x="0" y="0"/>
          <a:chExt cx="0" cy="0"/>
        </a:xfrm>
      </p:grpSpPr>
      <p:sp>
        <p:nvSpPr>
          <p:cNvPr id="93" name="Google Shape;93;g3a6684c2890_0_1373"/>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94" name="Google Shape;94;g3a6684c2890_0_1373"/>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95" name="Google Shape;95;g3a6684c2890_0_137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6" name="Shape 96"/>
        <p:cNvGrpSpPr/>
        <p:nvPr/>
      </p:nvGrpSpPr>
      <p:grpSpPr>
        <a:xfrm>
          <a:off x="0" y="0"/>
          <a:ext cx="0" cy="0"/>
          <a:chOff x="0" y="0"/>
          <a:chExt cx="0" cy="0"/>
        </a:xfrm>
      </p:grpSpPr>
      <p:sp>
        <p:nvSpPr>
          <p:cNvPr id="97" name="Google Shape;97;g3a6684c2890_0_1377"/>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98" name="Google Shape;98;g3a6684c2890_0_137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9" name="Shape 99"/>
        <p:cNvGrpSpPr/>
        <p:nvPr/>
      </p:nvGrpSpPr>
      <p:grpSpPr>
        <a:xfrm>
          <a:off x="0" y="0"/>
          <a:ext cx="0" cy="0"/>
          <a:chOff x="0" y="0"/>
          <a:chExt cx="0" cy="0"/>
        </a:xfrm>
      </p:grpSpPr>
      <p:sp>
        <p:nvSpPr>
          <p:cNvPr id="100" name="Google Shape;100;g3a6684c2890_0_138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1" name="Google Shape;101;g3a6684c2890_0_1380"/>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02" name="Google Shape;102;g3a6684c2890_0_138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3" name="Shape 103"/>
        <p:cNvGrpSpPr/>
        <p:nvPr/>
      </p:nvGrpSpPr>
      <p:grpSpPr>
        <a:xfrm>
          <a:off x="0" y="0"/>
          <a:ext cx="0" cy="0"/>
          <a:chOff x="0" y="0"/>
          <a:chExt cx="0" cy="0"/>
        </a:xfrm>
      </p:grpSpPr>
      <p:sp>
        <p:nvSpPr>
          <p:cNvPr id="104" name="Google Shape;104;g3a6684c2890_0_1384"/>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5" name="Google Shape;105;g3a6684c2890_0_1384"/>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6" name="Google Shape;106;g3a6684c2890_0_1384"/>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7" name="Google Shape;107;g3a6684c2890_0_138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8" name="Shape 108"/>
        <p:cNvGrpSpPr/>
        <p:nvPr/>
      </p:nvGrpSpPr>
      <p:grpSpPr>
        <a:xfrm>
          <a:off x="0" y="0"/>
          <a:ext cx="0" cy="0"/>
          <a:chOff x="0" y="0"/>
          <a:chExt cx="0" cy="0"/>
        </a:xfrm>
      </p:grpSpPr>
      <p:sp>
        <p:nvSpPr>
          <p:cNvPr id="109" name="Google Shape;109;g3a6684c2890_0_1389"/>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10" name="Google Shape;110;g3a6684c2890_0_138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1" name="Shape 111"/>
        <p:cNvGrpSpPr/>
        <p:nvPr/>
      </p:nvGrpSpPr>
      <p:grpSpPr>
        <a:xfrm>
          <a:off x="0" y="0"/>
          <a:ext cx="0" cy="0"/>
          <a:chOff x="0" y="0"/>
          <a:chExt cx="0" cy="0"/>
        </a:xfrm>
      </p:grpSpPr>
      <p:sp>
        <p:nvSpPr>
          <p:cNvPr id="112" name="Google Shape;112;g3a6684c2890_0_1392"/>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13" name="Google Shape;113;g3a6684c2890_0_1392"/>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14" name="Google Shape;114;g3a6684c2890_0_139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5" name="Shape 115"/>
        <p:cNvGrpSpPr/>
        <p:nvPr/>
      </p:nvGrpSpPr>
      <p:grpSpPr>
        <a:xfrm>
          <a:off x="0" y="0"/>
          <a:ext cx="0" cy="0"/>
          <a:chOff x="0" y="0"/>
          <a:chExt cx="0" cy="0"/>
        </a:xfrm>
      </p:grpSpPr>
      <p:sp>
        <p:nvSpPr>
          <p:cNvPr id="116" name="Google Shape;116;g3a6684c2890_0_1396"/>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17" name="Google Shape;117;g3a6684c2890_0_139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8"/>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8" name="Shape 118"/>
        <p:cNvGrpSpPr/>
        <p:nvPr/>
      </p:nvGrpSpPr>
      <p:grpSpPr>
        <a:xfrm>
          <a:off x="0" y="0"/>
          <a:ext cx="0" cy="0"/>
          <a:chOff x="0" y="0"/>
          <a:chExt cx="0" cy="0"/>
        </a:xfrm>
      </p:grpSpPr>
      <p:sp>
        <p:nvSpPr>
          <p:cNvPr id="119" name="Google Shape;119;g3a6684c2890_0_1399"/>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20" name="Google Shape;120;g3a6684c2890_0_1399"/>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21" name="Google Shape;121;g3a6684c2890_0_1399"/>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2" name="Google Shape;122;g3a6684c2890_0_1399"/>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23" name="Google Shape;123;g3a6684c2890_0_139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4" name="Shape 124"/>
        <p:cNvGrpSpPr/>
        <p:nvPr/>
      </p:nvGrpSpPr>
      <p:grpSpPr>
        <a:xfrm>
          <a:off x="0" y="0"/>
          <a:ext cx="0" cy="0"/>
          <a:chOff x="0" y="0"/>
          <a:chExt cx="0" cy="0"/>
        </a:xfrm>
      </p:grpSpPr>
      <p:sp>
        <p:nvSpPr>
          <p:cNvPr id="125" name="Google Shape;125;g3a6684c2890_0_1405"/>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26" name="Google Shape;126;g3a6684c2890_0_140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7" name="Shape 127"/>
        <p:cNvGrpSpPr/>
        <p:nvPr/>
      </p:nvGrpSpPr>
      <p:grpSpPr>
        <a:xfrm>
          <a:off x="0" y="0"/>
          <a:ext cx="0" cy="0"/>
          <a:chOff x="0" y="0"/>
          <a:chExt cx="0" cy="0"/>
        </a:xfrm>
      </p:grpSpPr>
      <p:sp>
        <p:nvSpPr>
          <p:cNvPr id="128" name="Google Shape;128;g3a6684c2890_0_1408"/>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29" name="Google Shape;129;g3a6684c2890_0_1408"/>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30" name="Google Shape;130;g3a6684c2890_0_140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g3a6684c2890_0_141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3" name="Shape 133"/>
        <p:cNvGrpSpPr/>
        <p:nvPr/>
      </p:nvGrpSpPr>
      <p:grpSpPr>
        <a:xfrm>
          <a:off x="0" y="0"/>
          <a:ext cx="0" cy="0"/>
          <a:chOff x="0" y="0"/>
          <a:chExt cx="0" cy="0"/>
        </a:xfrm>
      </p:grpSpPr>
      <p:sp>
        <p:nvSpPr>
          <p:cNvPr id="134" name="Google Shape;134;g3a6684c2890_0_1414"/>
          <p:cNvSpPr/>
          <p:nvPr/>
        </p:nvSpPr>
        <p:spPr>
          <a:xfrm>
            <a:off x="-166237" y="-115087"/>
            <a:ext cx="18637800" cy="2650800"/>
          </a:xfrm>
          <a:prstGeom prst="rect">
            <a:avLst/>
          </a:prstGeom>
          <a:solidFill>
            <a:srgbClr val="F8C013"/>
          </a:solidFill>
          <a:ln>
            <a:noFill/>
          </a:ln>
        </p:spPr>
        <p:txBody>
          <a:bodyPr anchorCtr="0" anchor="ctr" bIns="137150" lIns="137150" spcFirstLastPara="1" rIns="137150" wrap="square" tIns="137150">
            <a:noAutofit/>
          </a:bodyPr>
          <a:lstStyle/>
          <a:p>
            <a:pPr indent="0" lvl="0" marL="0" marR="0" rtl="0" algn="l">
              <a:lnSpc>
                <a:spcPct val="100000"/>
              </a:lnSpc>
              <a:spcBef>
                <a:spcPts val="0"/>
              </a:spcBef>
              <a:spcAft>
                <a:spcPts val="0"/>
              </a:spcAft>
              <a:buClr>
                <a:srgbClr val="000000"/>
              </a:buClr>
              <a:buFont typeface="Arial"/>
              <a:buNone/>
            </a:pPr>
            <a:r>
              <a:t/>
            </a:r>
            <a:endParaRPr b="0" i="0" sz="2200" u="none" cap="none" strike="noStrike">
              <a:solidFill>
                <a:srgbClr val="000000"/>
              </a:solidFill>
              <a:latin typeface="Arial"/>
              <a:ea typeface="Arial"/>
              <a:cs typeface="Arial"/>
              <a:sym typeface="Arial"/>
            </a:endParaRPr>
          </a:p>
        </p:txBody>
      </p:sp>
      <p:sp>
        <p:nvSpPr>
          <p:cNvPr id="135" name="Google Shape;135;g3a6684c2890_0_1414"/>
          <p:cNvSpPr txBox="1"/>
          <p:nvPr>
            <p:ph type="title"/>
          </p:nvPr>
        </p:nvSpPr>
        <p:spPr>
          <a:xfrm>
            <a:off x="1257300" y="547688"/>
            <a:ext cx="15773400" cy="1988400"/>
          </a:xfrm>
          <a:prstGeom prst="rect">
            <a:avLst/>
          </a:prstGeom>
          <a:noFill/>
          <a:ln>
            <a:noFill/>
          </a:ln>
        </p:spPr>
        <p:txBody>
          <a:bodyPr anchorCtr="0" anchor="ctr" bIns="182850" lIns="182850" spcFirstLastPara="1" rIns="182850" wrap="square" tIns="182850">
            <a:normAutofit/>
          </a:bodyPr>
          <a:lstStyle>
            <a:lvl1pPr indent="0" lvl="0" marL="0" marR="0" algn="l">
              <a:lnSpc>
                <a:spcPct val="90000"/>
              </a:lnSpc>
              <a:spcBef>
                <a:spcPts val="0"/>
              </a:spcBef>
              <a:spcAft>
                <a:spcPts val="0"/>
              </a:spcAft>
              <a:buClr>
                <a:schemeClr val="dk1"/>
              </a:buClr>
              <a:buSzPts val="5600"/>
              <a:buFont typeface="Calibri"/>
              <a:buNone/>
              <a:defRPr b="0" i="0" sz="6600" u="none" cap="none" strike="noStrike">
                <a:solidFill>
                  <a:schemeClr val="dk1"/>
                </a:solidFill>
                <a:latin typeface="Calibri"/>
                <a:ea typeface="Calibri"/>
                <a:cs typeface="Calibri"/>
                <a:sym typeface="Calibri"/>
              </a:defRPr>
            </a:lvl1pPr>
            <a:lvl2pPr indent="0" lvl="1">
              <a:spcBef>
                <a:spcPts val="0"/>
              </a:spcBef>
              <a:spcAft>
                <a:spcPts val="0"/>
              </a:spcAft>
              <a:buSzPts val="5600"/>
              <a:buFont typeface="Arial"/>
              <a:buNone/>
              <a:defRPr sz="2800"/>
            </a:lvl2pPr>
            <a:lvl3pPr indent="0" lvl="2">
              <a:spcBef>
                <a:spcPts val="0"/>
              </a:spcBef>
              <a:spcAft>
                <a:spcPts val="0"/>
              </a:spcAft>
              <a:buSzPts val="5600"/>
              <a:buFont typeface="Arial"/>
              <a:buNone/>
              <a:defRPr sz="2800"/>
            </a:lvl3pPr>
            <a:lvl4pPr indent="0" lvl="3">
              <a:spcBef>
                <a:spcPts val="0"/>
              </a:spcBef>
              <a:spcAft>
                <a:spcPts val="0"/>
              </a:spcAft>
              <a:buSzPts val="5600"/>
              <a:buFont typeface="Arial"/>
              <a:buNone/>
              <a:defRPr sz="2800"/>
            </a:lvl4pPr>
            <a:lvl5pPr indent="0" lvl="4">
              <a:spcBef>
                <a:spcPts val="0"/>
              </a:spcBef>
              <a:spcAft>
                <a:spcPts val="0"/>
              </a:spcAft>
              <a:buSzPts val="5600"/>
              <a:buFont typeface="Arial"/>
              <a:buNone/>
              <a:defRPr sz="2800"/>
            </a:lvl5pPr>
            <a:lvl6pPr indent="0" lvl="5">
              <a:spcBef>
                <a:spcPts val="0"/>
              </a:spcBef>
              <a:spcAft>
                <a:spcPts val="0"/>
              </a:spcAft>
              <a:buSzPts val="5600"/>
              <a:buFont typeface="Arial"/>
              <a:buNone/>
              <a:defRPr sz="2800"/>
            </a:lvl6pPr>
            <a:lvl7pPr indent="0" lvl="6">
              <a:spcBef>
                <a:spcPts val="0"/>
              </a:spcBef>
              <a:spcAft>
                <a:spcPts val="0"/>
              </a:spcAft>
              <a:buSzPts val="5600"/>
              <a:buFont typeface="Arial"/>
              <a:buNone/>
              <a:defRPr sz="2800"/>
            </a:lvl7pPr>
            <a:lvl8pPr indent="0" lvl="7">
              <a:spcBef>
                <a:spcPts val="0"/>
              </a:spcBef>
              <a:spcAft>
                <a:spcPts val="0"/>
              </a:spcAft>
              <a:buSzPts val="5600"/>
              <a:buFont typeface="Arial"/>
              <a:buNone/>
              <a:defRPr sz="2800"/>
            </a:lvl8pPr>
            <a:lvl9pPr indent="0" lvl="8">
              <a:spcBef>
                <a:spcPts val="0"/>
              </a:spcBef>
              <a:spcAft>
                <a:spcPts val="0"/>
              </a:spcAft>
              <a:buSzPts val="5600"/>
              <a:buFont typeface="Arial"/>
              <a:buNone/>
              <a:defRPr sz="2800"/>
            </a:lvl9pPr>
          </a:lstStyle>
          <a:p/>
        </p:txBody>
      </p:sp>
      <p:sp>
        <p:nvSpPr>
          <p:cNvPr id="136" name="Google Shape;136;g3a6684c2890_0_1414"/>
          <p:cNvSpPr txBox="1"/>
          <p:nvPr>
            <p:ph idx="1" type="body"/>
          </p:nvPr>
        </p:nvSpPr>
        <p:spPr>
          <a:xfrm>
            <a:off x="1257300" y="2738438"/>
            <a:ext cx="15773400" cy="6526800"/>
          </a:xfrm>
          <a:prstGeom prst="rect">
            <a:avLst/>
          </a:prstGeom>
          <a:noFill/>
          <a:ln>
            <a:noFill/>
          </a:ln>
        </p:spPr>
        <p:txBody>
          <a:bodyPr anchorCtr="0" anchor="t" bIns="182850" lIns="182850" spcFirstLastPara="1" rIns="182850" wrap="square" tIns="182850">
            <a:normAutofit/>
          </a:bodyPr>
          <a:lstStyle>
            <a:lvl1pPr indent="-495300" lvl="0" marL="457200" marR="0" algn="l">
              <a:lnSpc>
                <a:spcPct val="90000"/>
              </a:lnSpc>
              <a:spcBef>
                <a:spcPts val="16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algn="l">
              <a:lnSpc>
                <a:spcPct val="90000"/>
              </a:lnSpc>
              <a:spcBef>
                <a:spcPts val="80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algn="l">
              <a:lnSpc>
                <a:spcPct val="90000"/>
              </a:lnSpc>
              <a:spcBef>
                <a:spcPts val="80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6400" lvl="3" marL="18288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4pPr>
            <a:lvl5pPr indent="-406400" lvl="4" marL="22860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5pPr>
            <a:lvl6pPr indent="-406400" lvl="5" marL="27432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6pPr>
            <a:lvl7pPr indent="-406400" lvl="6" marL="32004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7pPr>
            <a:lvl8pPr indent="-406400" lvl="7" marL="36576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8pPr>
            <a:lvl9pPr indent="-406400" lvl="8" marL="4114800" marR="0" algn="l">
              <a:lnSpc>
                <a:spcPct val="90000"/>
              </a:lnSpc>
              <a:spcBef>
                <a:spcPts val="8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9pPr>
          </a:lstStyle>
          <a:p/>
        </p:txBody>
      </p:sp>
      <p:sp>
        <p:nvSpPr>
          <p:cNvPr id="137" name="Google Shape;137;g3a6684c2890_0_1414"/>
          <p:cNvSpPr txBox="1"/>
          <p:nvPr>
            <p:ph idx="10" type="dt"/>
          </p:nvPr>
        </p:nvSpPr>
        <p:spPr>
          <a:xfrm>
            <a:off x="1257300" y="9534525"/>
            <a:ext cx="4114800" cy="547800"/>
          </a:xfrm>
          <a:prstGeom prst="rect">
            <a:avLst/>
          </a:prstGeom>
          <a:noFill/>
          <a:ln>
            <a:noFill/>
          </a:ln>
        </p:spPr>
        <p:txBody>
          <a:bodyPr anchorCtr="0" anchor="ctr" bIns="137150" lIns="137150" spcFirstLastPara="1" rIns="137150" wrap="square" tIns="137150">
            <a:noAutofit/>
          </a:bodyPr>
          <a:lstStyle>
            <a:lvl1pPr indent="0" lvl="0" marL="0" marR="0" algn="l">
              <a:lnSpc>
                <a:spcPct val="100000"/>
              </a:lnSpc>
              <a:spcBef>
                <a:spcPts val="0"/>
              </a:spcBef>
              <a:spcAft>
                <a:spcPts val="0"/>
              </a:spcAft>
              <a:buClr>
                <a:srgbClr val="888888"/>
              </a:buClr>
              <a:buSzPts val="2200"/>
              <a:buFont typeface="Calibri"/>
              <a:buNone/>
              <a:defRPr b="0" i="0" sz="1800" u="none" cap="none" strike="noStrike">
                <a:solidFill>
                  <a:srgbClr val="888888"/>
                </a:solidFill>
                <a:latin typeface="Calibri"/>
                <a:ea typeface="Calibri"/>
                <a:cs typeface="Calibri"/>
                <a:sym typeface="Calibri"/>
              </a:defRPr>
            </a:lvl1pPr>
            <a:lvl2pPr indent="0" lvl="1" marL="6858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2pPr>
            <a:lvl3pPr indent="0" lvl="2" marL="13716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3pPr>
            <a:lvl4pPr indent="0" lvl="3" marL="20574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4pPr>
            <a:lvl5pPr indent="0" lvl="4" marL="27432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5pPr>
            <a:lvl6pPr indent="0" lvl="5" marL="34290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6pPr>
            <a:lvl7pPr indent="0" lvl="6" marL="41148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7pPr>
            <a:lvl8pPr indent="0" lvl="7" marL="48006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8pPr>
            <a:lvl9pPr indent="0" lvl="8" marL="54864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9pPr>
          </a:lstStyle>
          <a:p/>
        </p:txBody>
      </p:sp>
      <p:sp>
        <p:nvSpPr>
          <p:cNvPr id="138" name="Google Shape;138;g3a6684c2890_0_1414"/>
          <p:cNvSpPr txBox="1"/>
          <p:nvPr>
            <p:ph idx="11" type="ftr"/>
          </p:nvPr>
        </p:nvSpPr>
        <p:spPr>
          <a:xfrm>
            <a:off x="6057900" y="9534525"/>
            <a:ext cx="6172200" cy="547800"/>
          </a:xfrm>
          <a:prstGeom prst="rect">
            <a:avLst/>
          </a:prstGeom>
          <a:noFill/>
          <a:ln>
            <a:noFill/>
          </a:ln>
        </p:spPr>
        <p:txBody>
          <a:bodyPr anchorCtr="0" anchor="ctr" bIns="137150" lIns="137150" spcFirstLastPara="1" rIns="137150" wrap="square" tIns="137150">
            <a:noAutofit/>
          </a:bodyPr>
          <a:lstStyle>
            <a:lvl1pPr indent="0" lvl="0" marL="0" marR="0" algn="ctr">
              <a:lnSpc>
                <a:spcPct val="100000"/>
              </a:lnSpc>
              <a:spcBef>
                <a:spcPts val="0"/>
              </a:spcBef>
              <a:spcAft>
                <a:spcPts val="0"/>
              </a:spcAft>
              <a:buClr>
                <a:srgbClr val="888888"/>
              </a:buClr>
              <a:buSzPts val="2200"/>
              <a:buFont typeface="Calibri"/>
              <a:buNone/>
              <a:defRPr b="0" i="0" sz="1800" u="none" cap="none" strike="noStrike">
                <a:solidFill>
                  <a:srgbClr val="888888"/>
                </a:solidFill>
                <a:latin typeface="Calibri"/>
                <a:ea typeface="Calibri"/>
                <a:cs typeface="Calibri"/>
                <a:sym typeface="Calibri"/>
              </a:defRPr>
            </a:lvl1pPr>
            <a:lvl2pPr indent="0" lvl="1" marL="6858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2pPr>
            <a:lvl3pPr indent="0" lvl="2" marL="13716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3pPr>
            <a:lvl4pPr indent="0" lvl="3" marL="20574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4pPr>
            <a:lvl5pPr indent="0" lvl="4" marL="27432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5pPr>
            <a:lvl6pPr indent="0" lvl="5" marL="34290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6pPr>
            <a:lvl7pPr indent="0" lvl="6" marL="41148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7pPr>
            <a:lvl8pPr indent="0" lvl="7" marL="48006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8pPr>
            <a:lvl9pPr indent="0" lvl="8" marL="5486400" marR="0" algn="l">
              <a:lnSpc>
                <a:spcPct val="100000"/>
              </a:lnSpc>
              <a:spcBef>
                <a:spcPts val="0"/>
              </a:spcBef>
              <a:spcAft>
                <a:spcPts val="0"/>
              </a:spcAft>
              <a:buClr>
                <a:schemeClr val="dk1"/>
              </a:buClr>
              <a:buSzPts val="2200"/>
              <a:buFont typeface="Calibri"/>
              <a:buNone/>
              <a:defRPr b="0" i="0" sz="2800" u="none" cap="none" strike="noStrike">
                <a:solidFill>
                  <a:schemeClr val="dk1"/>
                </a:solidFill>
                <a:latin typeface="Calibri"/>
                <a:ea typeface="Calibri"/>
                <a:cs typeface="Calibri"/>
                <a:sym typeface="Calibri"/>
              </a:defRPr>
            </a:lvl9pPr>
          </a:lstStyle>
          <a:p/>
        </p:txBody>
      </p:sp>
      <p:sp>
        <p:nvSpPr>
          <p:cNvPr id="139" name="Google Shape;139;g3a6684c2890_0_1414"/>
          <p:cNvSpPr txBox="1"/>
          <p:nvPr>
            <p:ph idx="12" type="sldNum"/>
          </p:nvPr>
        </p:nvSpPr>
        <p:spPr>
          <a:xfrm>
            <a:off x="12915900" y="9534525"/>
            <a:ext cx="4114800" cy="547800"/>
          </a:xfrm>
          <a:prstGeom prst="rect">
            <a:avLst/>
          </a:prstGeom>
          <a:noFill/>
          <a:ln>
            <a:noFill/>
          </a:ln>
        </p:spPr>
        <p:txBody>
          <a:bodyPr anchorCtr="0" anchor="ctr" bIns="68550" lIns="137150" spcFirstLastPara="1" rIns="137150" wrap="square" tIns="68550">
            <a:normAutofit/>
          </a:bodyPr>
          <a:lstStyle>
            <a:lvl1pPr indent="0" lvl="0"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Font typeface="Calibri"/>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2000">
              <a:solidFill>
                <a:schemeClr val="dk2"/>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g3a6684c2890_0_1999"/>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46" name="Google Shape;146;g3a6684c2890_0_1999"/>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47" name="Google Shape;147;g3a6684c2890_0_199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g3a6684c2890_0_2003"/>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50" name="Google Shape;150;g3a6684c2890_0_200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g3a6684c2890_0_200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53" name="Google Shape;153;g3a6684c2890_0_2006"/>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54" name="Google Shape;154;g3a6684c2890_0_200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g3a6684c2890_0_201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57" name="Google Shape;157;g3a6684c2890_0_2010"/>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58" name="Google Shape;158;g3a6684c2890_0_2010"/>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59" name="Google Shape;159;g3a6684c2890_0_201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g3a6684c2890_0_2015"/>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62" name="Google Shape;162;g3a6684c2890_0_201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g3a6684c2890_0_2018"/>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5" name="Google Shape;165;g3a6684c2890_0_2018"/>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66" name="Google Shape;166;g3a6684c2890_0_201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g3a6684c2890_0_2022"/>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69" name="Google Shape;169;g3a6684c2890_0_202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g3a6684c2890_0_2025"/>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72" name="Google Shape;172;g3a6684c2890_0_2025"/>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73" name="Google Shape;173;g3a6684c2890_0_2025"/>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74" name="Google Shape;174;g3a6684c2890_0_2025"/>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75" name="Google Shape;175;g3a6684c2890_0_202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g3a6684c2890_0_2031"/>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78" name="Google Shape;178;g3a6684c2890_0_203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g3a6684c2890_0_2034"/>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81" name="Google Shape;181;g3a6684c2890_0_2034"/>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82" name="Google Shape;182;g3a6684c2890_0_203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g3a6684c2890_0_203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5" name="Shape 185"/>
        <p:cNvGrpSpPr/>
        <p:nvPr/>
      </p:nvGrpSpPr>
      <p:grpSpPr>
        <a:xfrm>
          <a:off x="0" y="0"/>
          <a:ext cx="0" cy="0"/>
          <a:chOff x="0" y="0"/>
          <a:chExt cx="0" cy="0"/>
        </a:xfrm>
      </p:grpSpPr>
      <p:sp>
        <p:nvSpPr>
          <p:cNvPr id="186" name="Google Shape;186;g3a6684c2890_0_2040"/>
          <p:cNvSpPr txBox="1"/>
          <p:nvPr>
            <p:ph type="title"/>
          </p:nvPr>
        </p:nvSpPr>
        <p:spPr>
          <a:xfrm>
            <a:off x="1257300" y="547688"/>
            <a:ext cx="15773400" cy="1988400"/>
          </a:xfrm>
          <a:prstGeom prst="rect">
            <a:avLst/>
          </a:prstGeom>
          <a:noFill/>
          <a:ln>
            <a:noFill/>
          </a:ln>
        </p:spPr>
        <p:txBody>
          <a:bodyPr anchorCtr="0" anchor="ctr" bIns="68550" lIns="137150" spcFirstLastPara="1" rIns="137150" wrap="square" tIns="68550">
            <a:normAutofit/>
          </a:bodyPr>
          <a:lstStyle>
            <a:lvl1pPr lvl="0" algn="l">
              <a:lnSpc>
                <a:spcPct val="90000"/>
              </a:lnSpc>
              <a:spcBef>
                <a:spcPts val="0"/>
              </a:spcBef>
              <a:spcAft>
                <a:spcPts val="0"/>
              </a:spcAft>
              <a:buClr>
                <a:schemeClr val="dk1"/>
              </a:buClr>
              <a:buSzPts val="28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87" name="Google Shape;187;g3a6684c2890_0_2040"/>
          <p:cNvSpPr txBox="1"/>
          <p:nvPr>
            <p:ph idx="1" type="body"/>
          </p:nvPr>
        </p:nvSpPr>
        <p:spPr>
          <a:xfrm>
            <a:off x="1257300" y="2738438"/>
            <a:ext cx="15773400" cy="6526800"/>
          </a:xfrm>
          <a:prstGeom prst="rect">
            <a:avLst/>
          </a:prstGeom>
          <a:noFill/>
          <a:ln>
            <a:noFill/>
          </a:ln>
        </p:spPr>
        <p:txBody>
          <a:bodyPr anchorCtr="0" anchor="t" bIns="68550" lIns="137150" spcFirstLastPara="1" rIns="137150" wrap="square" tIns="68550">
            <a:normAutofit/>
          </a:bodyPr>
          <a:lstStyle>
            <a:lvl1pPr indent="-406400" lvl="0" marL="457200" algn="l">
              <a:lnSpc>
                <a:spcPct val="90000"/>
              </a:lnSpc>
              <a:spcBef>
                <a:spcPts val="1600"/>
              </a:spcBef>
              <a:spcAft>
                <a:spcPts val="0"/>
              </a:spcAft>
              <a:buClr>
                <a:schemeClr val="dk1"/>
              </a:buClr>
              <a:buSzPts val="2800"/>
              <a:buChar char="●"/>
              <a:defRPr/>
            </a:lvl1pPr>
            <a:lvl2pPr indent="-406400" lvl="1" marL="914400" algn="l">
              <a:lnSpc>
                <a:spcPct val="90000"/>
              </a:lnSpc>
              <a:spcBef>
                <a:spcPts val="2400"/>
              </a:spcBef>
              <a:spcAft>
                <a:spcPts val="0"/>
              </a:spcAft>
              <a:buClr>
                <a:schemeClr val="dk1"/>
              </a:buClr>
              <a:buSzPts val="2800"/>
              <a:buChar char="○"/>
              <a:defRPr/>
            </a:lvl2pPr>
            <a:lvl3pPr indent="-406400" lvl="2" marL="1371600" algn="l">
              <a:lnSpc>
                <a:spcPct val="90000"/>
              </a:lnSpc>
              <a:spcBef>
                <a:spcPts val="2400"/>
              </a:spcBef>
              <a:spcAft>
                <a:spcPts val="0"/>
              </a:spcAft>
              <a:buClr>
                <a:schemeClr val="dk1"/>
              </a:buClr>
              <a:buSzPts val="2800"/>
              <a:buChar char="■"/>
              <a:defRPr/>
            </a:lvl3pPr>
            <a:lvl4pPr indent="-406400" lvl="3" marL="1828800" algn="l">
              <a:lnSpc>
                <a:spcPct val="90000"/>
              </a:lnSpc>
              <a:spcBef>
                <a:spcPts val="2400"/>
              </a:spcBef>
              <a:spcAft>
                <a:spcPts val="0"/>
              </a:spcAft>
              <a:buClr>
                <a:schemeClr val="dk1"/>
              </a:buClr>
              <a:buSzPts val="2800"/>
              <a:buChar char="●"/>
              <a:defRPr/>
            </a:lvl4pPr>
            <a:lvl5pPr indent="-406400" lvl="4" marL="2286000" algn="l">
              <a:lnSpc>
                <a:spcPct val="90000"/>
              </a:lnSpc>
              <a:spcBef>
                <a:spcPts val="2400"/>
              </a:spcBef>
              <a:spcAft>
                <a:spcPts val="0"/>
              </a:spcAft>
              <a:buClr>
                <a:schemeClr val="dk1"/>
              </a:buClr>
              <a:buSzPts val="2800"/>
              <a:buChar char="○"/>
              <a:defRPr/>
            </a:lvl5pPr>
            <a:lvl6pPr indent="-406400" lvl="5" marL="2743200" algn="l">
              <a:lnSpc>
                <a:spcPct val="90000"/>
              </a:lnSpc>
              <a:spcBef>
                <a:spcPts val="2400"/>
              </a:spcBef>
              <a:spcAft>
                <a:spcPts val="0"/>
              </a:spcAft>
              <a:buClr>
                <a:schemeClr val="dk1"/>
              </a:buClr>
              <a:buSzPts val="2800"/>
              <a:buChar char="■"/>
              <a:defRPr/>
            </a:lvl6pPr>
            <a:lvl7pPr indent="-406400" lvl="6" marL="3200400" algn="l">
              <a:lnSpc>
                <a:spcPct val="90000"/>
              </a:lnSpc>
              <a:spcBef>
                <a:spcPts val="2400"/>
              </a:spcBef>
              <a:spcAft>
                <a:spcPts val="0"/>
              </a:spcAft>
              <a:buClr>
                <a:schemeClr val="dk1"/>
              </a:buClr>
              <a:buSzPts val="2800"/>
              <a:buChar char="●"/>
              <a:defRPr/>
            </a:lvl7pPr>
            <a:lvl8pPr indent="-406400" lvl="7" marL="3657600" algn="l">
              <a:lnSpc>
                <a:spcPct val="90000"/>
              </a:lnSpc>
              <a:spcBef>
                <a:spcPts val="2400"/>
              </a:spcBef>
              <a:spcAft>
                <a:spcPts val="0"/>
              </a:spcAft>
              <a:buClr>
                <a:schemeClr val="dk1"/>
              </a:buClr>
              <a:buSzPts val="2800"/>
              <a:buChar char="○"/>
              <a:defRPr/>
            </a:lvl8pPr>
            <a:lvl9pPr indent="-406400" lvl="8" marL="4114800" algn="l">
              <a:lnSpc>
                <a:spcPct val="90000"/>
              </a:lnSpc>
              <a:spcBef>
                <a:spcPts val="2400"/>
              </a:spcBef>
              <a:spcAft>
                <a:spcPts val="2400"/>
              </a:spcAft>
              <a:buClr>
                <a:schemeClr val="dk1"/>
              </a:buClr>
              <a:buSzPts val="2800"/>
              <a:buChar char="■"/>
              <a:defRPr/>
            </a:lvl9pPr>
          </a:lstStyle>
          <a:p/>
        </p:txBody>
      </p:sp>
      <p:sp>
        <p:nvSpPr>
          <p:cNvPr id="188" name="Google Shape;188;g3a6684c2890_0_2040"/>
          <p:cNvSpPr txBox="1"/>
          <p:nvPr>
            <p:ph idx="10" type="dt"/>
          </p:nvPr>
        </p:nvSpPr>
        <p:spPr>
          <a:xfrm>
            <a:off x="1257300" y="9534525"/>
            <a:ext cx="4114800" cy="547800"/>
          </a:xfrm>
          <a:prstGeom prst="rect">
            <a:avLst/>
          </a:prstGeom>
          <a:noFill/>
          <a:ln>
            <a:noFill/>
          </a:ln>
        </p:spPr>
        <p:txBody>
          <a:bodyPr anchorCtr="0" anchor="ctr" bIns="68550" lIns="137150" spcFirstLastPara="1" rIns="137150" wrap="square" tIns="68550">
            <a:noAutofit/>
          </a:bodyPr>
          <a:lstStyle>
            <a:lvl1pPr lvl="0" algn="l">
              <a:spcBef>
                <a:spcPts val="0"/>
              </a:spcBef>
              <a:spcAft>
                <a:spcPts val="0"/>
              </a:spcAft>
              <a:buSzPts val="2200"/>
              <a:buNone/>
              <a:defRPr sz="2200"/>
            </a:lvl1pPr>
            <a:lvl2pPr lvl="1" algn="l">
              <a:spcBef>
                <a:spcPts val="0"/>
              </a:spcBef>
              <a:spcAft>
                <a:spcPts val="0"/>
              </a:spcAft>
              <a:buSzPts val="2200"/>
              <a:buNone/>
              <a:defRPr sz="2200"/>
            </a:lvl2pPr>
            <a:lvl3pPr lvl="2" algn="l">
              <a:spcBef>
                <a:spcPts val="0"/>
              </a:spcBef>
              <a:spcAft>
                <a:spcPts val="0"/>
              </a:spcAft>
              <a:buSzPts val="2200"/>
              <a:buNone/>
              <a:defRPr sz="2200"/>
            </a:lvl3pPr>
            <a:lvl4pPr lvl="3" algn="l">
              <a:spcBef>
                <a:spcPts val="0"/>
              </a:spcBef>
              <a:spcAft>
                <a:spcPts val="0"/>
              </a:spcAft>
              <a:buSzPts val="2200"/>
              <a:buNone/>
              <a:defRPr sz="2200"/>
            </a:lvl4pPr>
            <a:lvl5pPr lvl="4" algn="l">
              <a:spcBef>
                <a:spcPts val="0"/>
              </a:spcBef>
              <a:spcAft>
                <a:spcPts val="0"/>
              </a:spcAft>
              <a:buSzPts val="2200"/>
              <a:buNone/>
              <a:defRPr sz="2200"/>
            </a:lvl5pPr>
            <a:lvl6pPr lvl="5" algn="l">
              <a:spcBef>
                <a:spcPts val="0"/>
              </a:spcBef>
              <a:spcAft>
                <a:spcPts val="0"/>
              </a:spcAft>
              <a:buSzPts val="2200"/>
              <a:buNone/>
              <a:defRPr sz="2200"/>
            </a:lvl6pPr>
            <a:lvl7pPr lvl="6" algn="l">
              <a:spcBef>
                <a:spcPts val="0"/>
              </a:spcBef>
              <a:spcAft>
                <a:spcPts val="0"/>
              </a:spcAft>
              <a:buSzPts val="2200"/>
              <a:buNone/>
              <a:defRPr sz="2200"/>
            </a:lvl7pPr>
            <a:lvl8pPr lvl="7" algn="l">
              <a:spcBef>
                <a:spcPts val="0"/>
              </a:spcBef>
              <a:spcAft>
                <a:spcPts val="0"/>
              </a:spcAft>
              <a:buSzPts val="2200"/>
              <a:buNone/>
              <a:defRPr sz="2200"/>
            </a:lvl8pPr>
            <a:lvl9pPr lvl="8" algn="l">
              <a:spcBef>
                <a:spcPts val="0"/>
              </a:spcBef>
              <a:spcAft>
                <a:spcPts val="0"/>
              </a:spcAft>
              <a:buSzPts val="2200"/>
              <a:buNone/>
              <a:defRPr sz="2200"/>
            </a:lvl9pPr>
          </a:lstStyle>
          <a:p/>
        </p:txBody>
      </p:sp>
      <p:sp>
        <p:nvSpPr>
          <p:cNvPr id="189" name="Google Shape;189;g3a6684c2890_0_2040"/>
          <p:cNvSpPr txBox="1"/>
          <p:nvPr>
            <p:ph idx="11" type="ftr"/>
          </p:nvPr>
        </p:nvSpPr>
        <p:spPr>
          <a:xfrm>
            <a:off x="6057900" y="9534525"/>
            <a:ext cx="6172200" cy="547800"/>
          </a:xfrm>
          <a:prstGeom prst="rect">
            <a:avLst/>
          </a:prstGeom>
          <a:noFill/>
          <a:ln>
            <a:noFill/>
          </a:ln>
        </p:spPr>
        <p:txBody>
          <a:bodyPr anchorCtr="0" anchor="ctr" bIns="68550" lIns="137150" spcFirstLastPara="1" rIns="137150" wrap="square" tIns="68550">
            <a:noAutofit/>
          </a:bodyPr>
          <a:lstStyle>
            <a:lvl1pPr lvl="0" algn="ctr">
              <a:spcBef>
                <a:spcPts val="0"/>
              </a:spcBef>
              <a:spcAft>
                <a:spcPts val="0"/>
              </a:spcAft>
              <a:buSzPts val="2200"/>
              <a:buNone/>
              <a:defRPr sz="2200"/>
            </a:lvl1pPr>
            <a:lvl2pPr lvl="1" algn="l">
              <a:spcBef>
                <a:spcPts val="0"/>
              </a:spcBef>
              <a:spcAft>
                <a:spcPts val="0"/>
              </a:spcAft>
              <a:buSzPts val="2200"/>
              <a:buNone/>
              <a:defRPr sz="2200"/>
            </a:lvl2pPr>
            <a:lvl3pPr lvl="2" algn="l">
              <a:spcBef>
                <a:spcPts val="0"/>
              </a:spcBef>
              <a:spcAft>
                <a:spcPts val="0"/>
              </a:spcAft>
              <a:buSzPts val="2200"/>
              <a:buNone/>
              <a:defRPr sz="2200"/>
            </a:lvl3pPr>
            <a:lvl4pPr lvl="3" algn="l">
              <a:spcBef>
                <a:spcPts val="0"/>
              </a:spcBef>
              <a:spcAft>
                <a:spcPts val="0"/>
              </a:spcAft>
              <a:buSzPts val="2200"/>
              <a:buNone/>
              <a:defRPr sz="2200"/>
            </a:lvl4pPr>
            <a:lvl5pPr lvl="4" algn="l">
              <a:spcBef>
                <a:spcPts val="0"/>
              </a:spcBef>
              <a:spcAft>
                <a:spcPts val="0"/>
              </a:spcAft>
              <a:buSzPts val="2200"/>
              <a:buNone/>
              <a:defRPr sz="2200"/>
            </a:lvl5pPr>
            <a:lvl6pPr lvl="5" algn="l">
              <a:spcBef>
                <a:spcPts val="0"/>
              </a:spcBef>
              <a:spcAft>
                <a:spcPts val="0"/>
              </a:spcAft>
              <a:buSzPts val="2200"/>
              <a:buNone/>
              <a:defRPr sz="2200"/>
            </a:lvl6pPr>
            <a:lvl7pPr lvl="6" algn="l">
              <a:spcBef>
                <a:spcPts val="0"/>
              </a:spcBef>
              <a:spcAft>
                <a:spcPts val="0"/>
              </a:spcAft>
              <a:buSzPts val="2200"/>
              <a:buNone/>
              <a:defRPr sz="2200"/>
            </a:lvl7pPr>
            <a:lvl8pPr lvl="7" algn="l">
              <a:spcBef>
                <a:spcPts val="0"/>
              </a:spcBef>
              <a:spcAft>
                <a:spcPts val="0"/>
              </a:spcAft>
              <a:buSzPts val="2200"/>
              <a:buNone/>
              <a:defRPr sz="2200"/>
            </a:lvl8pPr>
            <a:lvl9pPr lvl="8" algn="l">
              <a:spcBef>
                <a:spcPts val="0"/>
              </a:spcBef>
              <a:spcAft>
                <a:spcPts val="0"/>
              </a:spcAft>
              <a:buSzPts val="2200"/>
              <a:buNone/>
              <a:defRPr sz="2200"/>
            </a:lvl9pPr>
          </a:lstStyle>
          <a:p/>
        </p:txBody>
      </p:sp>
      <p:sp>
        <p:nvSpPr>
          <p:cNvPr id="190" name="Google Shape;190;g3a6684c2890_0_2040"/>
          <p:cNvSpPr txBox="1"/>
          <p:nvPr>
            <p:ph idx="12" type="sldNum"/>
          </p:nvPr>
        </p:nvSpPr>
        <p:spPr>
          <a:xfrm>
            <a:off x="12915900" y="9534525"/>
            <a:ext cx="4114800" cy="547800"/>
          </a:xfrm>
          <a:prstGeom prst="rect">
            <a:avLst/>
          </a:prstGeom>
          <a:noFill/>
          <a:ln>
            <a:noFill/>
          </a:ln>
        </p:spPr>
        <p:txBody>
          <a:bodyPr anchorCtr="0" anchor="ctr" bIns="68550" lIns="137150" spcFirstLastPara="1" rIns="137150" wrap="square" tIns="6855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4"/>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4"/>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4"/>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5"/>
          <p:cNvSpPr/>
          <p:nvPr>
            <p:ph idx="2" type="pic"/>
          </p:nvPr>
        </p:nvSpPr>
        <p:spPr>
          <a:xfrm>
            <a:off x="1792288" y="612775"/>
            <a:ext cx="5486400" cy="4114800"/>
          </a:xfrm>
          <a:prstGeom prst="rect">
            <a:avLst/>
          </a:prstGeom>
          <a:noFill/>
          <a:ln>
            <a:noFill/>
          </a:ln>
        </p:spPr>
      </p:sp>
      <p:sp>
        <p:nvSpPr>
          <p:cNvPr id="68" name="Google Shape;68;p25"/>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4.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theme" Target="../theme/theme1.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8" name="Shape 88"/>
        <p:cNvGrpSpPr/>
        <p:nvPr/>
      </p:nvGrpSpPr>
      <p:grpSpPr>
        <a:xfrm>
          <a:off x="0" y="0"/>
          <a:ext cx="0" cy="0"/>
          <a:chOff x="0" y="0"/>
          <a:chExt cx="0" cy="0"/>
        </a:xfrm>
      </p:grpSpPr>
      <p:sp>
        <p:nvSpPr>
          <p:cNvPr id="89" name="Google Shape;89;g3a6684c2890_0_1369"/>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90" name="Google Shape;90;g3a6684c2890_0_1369"/>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91" name="Google Shape;91;g3a6684c2890_0_1369"/>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g3a6684c2890_0_1995"/>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142" name="Google Shape;142;g3a6684c2890_0_1995"/>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143" name="Google Shape;143;g3a6684c2890_0_1995"/>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0.xml"/><Relationship Id="rId3" Type="http://schemas.openxmlformats.org/officeDocument/2006/relationships/image" Target="../media/image35.png"/><Relationship Id="rId4" Type="http://schemas.openxmlformats.org/officeDocument/2006/relationships/image" Target="../media/image7.png"/><Relationship Id="rId5" Type="http://schemas.openxmlformats.org/officeDocument/2006/relationships/image" Target="../media/image33.png"/><Relationship Id="rId6" Type="http://schemas.openxmlformats.org/officeDocument/2006/relationships/image" Target="../media/image60.jpg"/></Relationships>
</file>

<file path=ppt/slides/_rels/slide11.xml.rels><?xml version="1.0" encoding="UTF-8" standalone="yes"?><Relationships xmlns="http://schemas.openxmlformats.org/package/2006/relationships"><Relationship Id="rId10" Type="http://schemas.openxmlformats.org/officeDocument/2006/relationships/image" Target="../media/image49.jpg"/><Relationship Id="rId1" Type="http://schemas.openxmlformats.org/officeDocument/2006/relationships/slideLayout" Target="../slideLayouts/slideLayout27.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48.png"/><Relationship Id="rId9" Type="http://schemas.openxmlformats.org/officeDocument/2006/relationships/image" Target="../media/image43.png"/><Relationship Id="rId5" Type="http://schemas.openxmlformats.org/officeDocument/2006/relationships/image" Target="../media/image37.png"/><Relationship Id="rId6" Type="http://schemas.openxmlformats.org/officeDocument/2006/relationships/image" Target="../media/image36.png"/><Relationship Id="rId7" Type="http://schemas.openxmlformats.org/officeDocument/2006/relationships/image" Target="../media/image41.png"/><Relationship Id="rId8"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50.png"/><Relationship Id="rId6" Type="http://schemas.openxmlformats.org/officeDocument/2006/relationships/image" Target="../media/image47.png"/><Relationship Id="rId7"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3.xml"/><Relationship Id="rId3" Type="http://schemas.openxmlformats.org/officeDocument/2006/relationships/image" Target="../media/image45.png"/><Relationship Id="rId4" Type="http://schemas.openxmlformats.org/officeDocument/2006/relationships/image" Target="../media/image78.jpg"/><Relationship Id="rId5" Type="http://schemas.openxmlformats.org/officeDocument/2006/relationships/image" Target="../media/image4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4.xml"/><Relationship Id="rId3" Type="http://schemas.openxmlformats.org/officeDocument/2006/relationships/image" Target="../media/image45.png"/><Relationship Id="rId4" Type="http://schemas.openxmlformats.org/officeDocument/2006/relationships/image" Target="../media/image78.jpg"/><Relationship Id="rId5" Type="http://schemas.openxmlformats.org/officeDocument/2006/relationships/image" Target="../media/image4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7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45.png"/><Relationship Id="rId4" Type="http://schemas.openxmlformats.org/officeDocument/2006/relationships/image" Target="../media/image78.jpg"/><Relationship Id="rId5"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78.jpg"/><Relationship Id="rId5"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 Id="rId3" Type="http://schemas.openxmlformats.org/officeDocument/2006/relationships/image" Target="../media/image45.png"/><Relationship Id="rId4" Type="http://schemas.openxmlformats.org/officeDocument/2006/relationships/image" Target="../media/image7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9.xml"/><Relationship Id="rId3" Type="http://schemas.openxmlformats.org/officeDocument/2006/relationships/image" Target="../media/image61.jpg"/><Relationship Id="rId4" Type="http://schemas.openxmlformats.org/officeDocument/2006/relationships/image" Target="../media/image45.png"/><Relationship Id="rId5" Type="http://schemas.openxmlformats.org/officeDocument/2006/relationships/image" Target="../media/image53.png"/><Relationship Id="rId6" Type="http://schemas.openxmlformats.org/officeDocument/2006/relationships/image" Target="../media/image7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 Id="rId3" Type="http://schemas.openxmlformats.org/officeDocument/2006/relationships/image" Target="../media/image39.jp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63.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52.png"/><Relationship Id="rId5" Type="http://schemas.openxmlformats.org/officeDocument/2006/relationships/image" Target="../media/image6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2.xml"/><Relationship Id="rId3" Type="http://schemas.openxmlformats.org/officeDocument/2006/relationships/image" Target="../media/image7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8.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4.xml"/><Relationship Id="rId3" Type="http://schemas.openxmlformats.org/officeDocument/2006/relationships/image" Target="../media/image45.png"/><Relationship Id="rId4" Type="http://schemas.openxmlformats.org/officeDocument/2006/relationships/image" Target="../media/image65.png"/><Relationship Id="rId5" Type="http://schemas.openxmlformats.org/officeDocument/2006/relationships/image" Target="../media/image64.png"/><Relationship Id="rId6" Type="http://schemas.openxmlformats.org/officeDocument/2006/relationships/image" Target="../media/image7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5.xml"/><Relationship Id="rId3" Type="http://schemas.openxmlformats.org/officeDocument/2006/relationships/image" Target="../media/image87.jpg"/><Relationship Id="rId4" Type="http://schemas.openxmlformats.org/officeDocument/2006/relationships/image" Target="../media/image45.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6.xml"/><Relationship Id="rId3" Type="http://schemas.openxmlformats.org/officeDocument/2006/relationships/image" Target="../media/image97.jpg"/><Relationship Id="rId4" Type="http://schemas.openxmlformats.org/officeDocument/2006/relationships/image" Target="../media/image45.png"/><Relationship Id="rId5" Type="http://schemas.openxmlformats.org/officeDocument/2006/relationships/image" Target="../media/image8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7.xml"/><Relationship Id="rId3" Type="http://schemas.openxmlformats.org/officeDocument/2006/relationships/image" Target="../media/image45.pn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8.xml"/><Relationship Id="rId3" Type="http://schemas.openxmlformats.org/officeDocument/2006/relationships/image" Target="../media/image82.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9.xml"/><Relationship Id="rId3" Type="http://schemas.openxmlformats.org/officeDocument/2006/relationships/image" Target="../media/image45.png"/><Relationship Id="rId4" Type="http://schemas.openxmlformats.org/officeDocument/2006/relationships/image" Target="../media/image8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2.jpg"/><Relationship Id="rId8" Type="http://schemas.openxmlformats.org/officeDocument/2006/relationships/image" Target="../media/image3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58.png"/><Relationship Id="rId4" Type="http://schemas.openxmlformats.org/officeDocument/2006/relationships/image" Target="../media/image79.jpg"/><Relationship Id="rId5" Type="http://schemas.openxmlformats.org/officeDocument/2006/relationships/image" Target="../media/image8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1.xml"/><Relationship Id="rId3" Type="http://schemas.openxmlformats.org/officeDocument/2006/relationships/image" Target="../media/image45.png"/><Relationship Id="rId4" Type="http://schemas.openxmlformats.org/officeDocument/2006/relationships/image" Target="../media/image91.png"/><Relationship Id="rId5" Type="http://schemas.openxmlformats.org/officeDocument/2006/relationships/image" Target="../media/image8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8.png"/><Relationship Id="rId4" Type="http://schemas.openxmlformats.org/officeDocument/2006/relationships/image" Target="../media/image104.png"/><Relationship Id="rId5" Type="http://schemas.openxmlformats.org/officeDocument/2006/relationships/image" Target="../media/image118.png"/><Relationship Id="rId6" Type="http://schemas.openxmlformats.org/officeDocument/2006/relationships/image" Target="../media/image115.png"/><Relationship Id="rId7"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5.png"/><Relationship Id="rId4" Type="http://schemas.openxmlformats.org/officeDocument/2006/relationships/image" Target="../media/image86.png"/><Relationship Id="rId5" Type="http://schemas.openxmlformats.org/officeDocument/2006/relationships/image" Target="../media/image116.png"/><Relationship Id="rId6" Type="http://schemas.openxmlformats.org/officeDocument/2006/relationships/image" Target="../media/image8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90.png"/><Relationship Id="rId4" Type="http://schemas.openxmlformats.org/officeDocument/2006/relationships/image" Target="../media/image45.png"/><Relationship Id="rId5" Type="http://schemas.openxmlformats.org/officeDocument/2006/relationships/image" Target="../media/image125.jpg"/><Relationship Id="rId6" Type="http://schemas.openxmlformats.org/officeDocument/2006/relationships/image" Target="../media/image126.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45.png"/><Relationship Id="rId4" Type="http://schemas.openxmlformats.org/officeDocument/2006/relationships/image" Target="../media/image96.png"/><Relationship Id="rId9" Type="http://schemas.openxmlformats.org/officeDocument/2006/relationships/image" Target="../media/image99.png"/><Relationship Id="rId5" Type="http://schemas.openxmlformats.org/officeDocument/2006/relationships/image" Target="../media/image94.png"/><Relationship Id="rId6" Type="http://schemas.openxmlformats.org/officeDocument/2006/relationships/image" Target="../media/image88.png"/><Relationship Id="rId7" Type="http://schemas.openxmlformats.org/officeDocument/2006/relationships/image" Target="../media/image98.png"/><Relationship Id="rId8" Type="http://schemas.openxmlformats.org/officeDocument/2006/relationships/image" Target="../media/image42.png"/></Relationships>
</file>

<file path=ppt/slides/_rels/slide36.xml.rels><?xml version="1.0" encoding="UTF-8" standalone="yes"?><Relationships xmlns="http://schemas.openxmlformats.org/package/2006/relationships"><Relationship Id="rId11" Type="http://schemas.openxmlformats.org/officeDocument/2006/relationships/image" Target="../media/image132.png"/><Relationship Id="rId10" Type="http://schemas.openxmlformats.org/officeDocument/2006/relationships/hyperlink" Target="https://www.youtube.com/watch?v=B_T9OOpF73Y&amp;list=PLdPURHRXtTAmN2zIKrBQ6FeOc9ipZqw0x&amp;index=8" TargetMode="External"/><Relationship Id="rId12" Type="http://schemas.openxmlformats.org/officeDocument/2006/relationships/image" Target="../media/image101.png"/><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5.png"/><Relationship Id="rId4" Type="http://schemas.openxmlformats.org/officeDocument/2006/relationships/hyperlink" Target="https://www.youtube.com/watch?v=HJ5HTXagE7k&amp;list=PLdPURHRXtTAmN2zIKrBQ6FeOc9ipZqw0x&amp;index=3" TargetMode="External"/><Relationship Id="rId9" Type="http://schemas.openxmlformats.org/officeDocument/2006/relationships/hyperlink" Target="https://www.youtube.com/watch?v=B_T9OOpF73Y&amp;list=PLdPURHRXtTAmN2zIKrBQ6FeOc9ipZqw0x&amp;index=8" TargetMode="External"/><Relationship Id="rId5" Type="http://schemas.openxmlformats.org/officeDocument/2006/relationships/hyperlink" Target="https://www.youtube.com/watch?v=yMytujJBqG4&amp;list=PLdPURHRXtTAmN2zIKrBQ6FeOc9ipZqw0x&amp;index=1" TargetMode="External"/><Relationship Id="rId6" Type="http://schemas.openxmlformats.org/officeDocument/2006/relationships/hyperlink" Target="https://www.youtube.com/watch?v=yMytujJBqG4&amp;list=PLdPURHRXtTAmN2zIKrBQ6FeOc9ipZqw0x&amp;index=1" TargetMode="External"/><Relationship Id="rId7" Type="http://schemas.openxmlformats.org/officeDocument/2006/relationships/hyperlink" Target="https://www.youtube.com/watch?v=B_T9OOpF73Y&amp;list=PLdPURHRXtTAmN2zIKrBQ6FeOc9ipZqw0x&amp;index=8" TargetMode="External"/><Relationship Id="rId8" Type="http://schemas.openxmlformats.org/officeDocument/2006/relationships/hyperlink" Target="https://www.youtube.com/watch?v=B_T9OOpF73Y&amp;list=PLdPURHRXtTAmN2zIKrBQ6FeOc9ipZqw0x&amp;index=8"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81.png"/><Relationship Id="rId4" Type="http://schemas.openxmlformats.org/officeDocument/2006/relationships/image" Target="../media/image45.png"/><Relationship Id="rId5" Type="http://schemas.openxmlformats.org/officeDocument/2006/relationships/image" Target="../media/image13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5.png"/><Relationship Id="rId4" Type="http://schemas.openxmlformats.org/officeDocument/2006/relationships/image" Target="../media/image129.jpg"/><Relationship Id="rId5" Type="http://schemas.openxmlformats.org/officeDocument/2006/relationships/image" Target="../media/image10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100.png"/><Relationship Id="rId4" Type="http://schemas.openxmlformats.org/officeDocument/2006/relationships/image" Target="../media/image45.png"/><Relationship Id="rId5" Type="http://schemas.openxmlformats.org/officeDocument/2006/relationships/image" Target="../media/image1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image" Target="../media/image12.png"/><Relationship Id="rId7" Type="http://schemas.openxmlformats.org/officeDocument/2006/relationships/image" Target="../media/image3.png"/><Relationship Id="rId8"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 Id="rId3" Type="http://schemas.openxmlformats.org/officeDocument/2006/relationships/image" Target="../media/image45.png"/><Relationship Id="rId4" Type="http://schemas.openxmlformats.org/officeDocument/2006/relationships/image" Target="../media/image105.png"/><Relationship Id="rId5" Type="http://schemas.openxmlformats.org/officeDocument/2006/relationships/image" Target="../media/image102.png"/><Relationship Id="rId6" Type="http://schemas.openxmlformats.org/officeDocument/2006/relationships/image" Target="../media/image107.png"/><Relationship Id="rId7" Type="http://schemas.openxmlformats.org/officeDocument/2006/relationships/image" Target="../media/image114.png"/><Relationship Id="rId8" Type="http://schemas.openxmlformats.org/officeDocument/2006/relationships/image" Target="../media/image10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58.png"/><Relationship Id="rId4" Type="http://schemas.openxmlformats.org/officeDocument/2006/relationships/image" Target="../media/image117.png"/><Relationship Id="rId5" Type="http://schemas.openxmlformats.org/officeDocument/2006/relationships/image" Target="../media/image148.png"/><Relationship Id="rId6" Type="http://schemas.openxmlformats.org/officeDocument/2006/relationships/image" Target="../media/image108.png"/><Relationship Id="rId7" Type="http://schemas.openxmlformats.org/officeDocument/2006/relationships/image" Target="../media/image1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8.png"/><Relationship Id="rId4" Type="http://schemas.openxmlformats.org/officeDocument/2006/relationships/image" Target="../media/image112.png"/><Relationship Id="rId5" Type="http://schemas.openxmlformats.org/officeDocument/2006/relationships/image" Target="../media/image14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3.xml"/><Relationship Id="rId3" Type="http://schemas.openxmlformats.org/officeDocument/2006/relationships/image" Target="../media/image45.png"/><Relationship Id="rId4" Type="http://schemas.openxmlformats.org/officeDocument/2006/relationships/image" Target="../media/image113.png"/><Relationship Id="rId5" Type="http://schemas.openxmlformats.org/officeDocument/2006/relationships/image" Target="../media/image12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4.xml"/><Relationship Id="rId3" Type="http://schemas.openxmlformats.org/officeDocument/2006/relationships/image" Target="../media/image45.png"/><Relationship Id="rId4" Type="http://schemas.openxmlformats.org/officeDocument/2006/relationships/image" Target="../media/image1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5.xml"/><Relationship Id="rId3" Type="http://schemas.openxmlformats.org/officeDocument/2006/relationships/image" Target="../media/image45.png"/><Relationship Id="rId4" Type="http://schemas.openxmlformats.org/officeDocument/2006/relationships/image" Target="../media/image119.png"/><Relationship Id="rId5" Type="http://schemas.openxmlformats.org/officeDocument/2006/relationships/image" Target="../media/image122.png"/><Relationship Id="rId6" Type="http://schemas.openxmlformats.org/officeDocument/2006/relationships/image" Target="../media/image131.png"/><Relationship Id="rId7" Type="http://schemas.openxmlformats.org/officeDocument/2006/relationships/image" Target="../media/image1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6.xml"/><Relationship Id="rId3" Type="http://schemas.openxmlformats.org/officeDocument/2006/relationships/image" Target="../media/image124.png"/><Relationship Id="rId4" Type="http://schemas.openxmlformats.org/officeDocument/2006/relationships/image" Target="../media/image45.png"/><Relationship Id="rId5" Type="http://schemas.openxmlformats.org/officeDocument/2006/relationships/image" Target="../media/image147.jpg"/><Relationship Id="rId6" Type="http://schemas.openxmlformats.org/officeDocument/2006/relationships/image" Target="../media/image12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7.xml"/><Relationship Id="rId3" Type="http://schemas.openxmlformats.org/officeDocument/2006/relationships/image" Target="../media/image152.png"/><Relationship Id="rId4" Type="http://schemas.openxmlformats.org/officeDocument/2006/relationships/image" Target="../media/image45.png"/><Relationship Id="rId5" Type="http://schemas.openxmlformats.org/officeDocument/2006/relationships/image" Target="../media/image15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8.xml"/><Relationship Id="rId3" Type="http://schemas.openxmlformats.org/officeDocument/2006/relationships/image" Target="../media/image157.jpg"/><Relationship Id="rId4" Type="http://schemas.openxmlformats.org/officeDocument/2006/relationships/image" Target="../media/image45.png"/><Relationship Id="rId5" Type="http://schemas.openxmlformats.org/officeDocument/2006/relationships/image" Target="../media/image151.jpg"/><Relationship Id="rId6" Type="http://schemas.openxmlformats.org/officeDocument/2006/relationships/image" Target="../media/image12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49.xml"/><Relationship Id="rId3" Type="http://schemas.openxmlformats.org/officeDocument/2006/relationships/image" Target="../media/image45.png"/><Relationship Id="rId4" Type="http://schemas.openxmlformats.org/officeDocument/2006/relationships/image" Target="../media/image150.jpg"/><Relationship Id="rId5" Type="http://schemas.openxmlformats.org/officeDocument/2006/relationships/image" Target="../media/image136.png"/></Relationships>
</file>

<file path=ppt/slides/_rels/slide5.xml.rels><?xml version="1.0" encoding="UTF-8" standalone="yes"?><Relationships xmlns="http://schemas.openxmlformats.org/package/2006/relationships"><Relationship Id="rId10" Type="http://schemas.openxmlformats.org/officeDocument/2006/relationships/image" Target="../media/image17.png"/><Relationship Id="rId1" Type="http://schemas.openxmlformats.org/officeDocument/2006/relationships/slideLayout" Target="../slideLayouts/slideLayout27.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31.png"/><Relationship Id="rId5" Type="http://schemas.openxmlformats.org/officeDocument/2006/relationships/image" Target="../media/image10.png"/><Relationship Id="rId6" Type="http://schemas.openxmlformats.org/officeDocument/2006/relationships/image" Target="../media/image13.png"/><Relationship Id="rId7" Type="http://schemas.openxmlformats.org/officeDocument/2006/relationships/image" Target="../media/image19.png"/><Relationship Id="rId8" Type="http://schemas.openxmlformats.org/officeDocument/2006/relationships/image" Target="../media/image2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153.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15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7.png"/><Relationship Id="rId4" Type="http://schemas.openxmlformats.org/officeDocument/2006/relationships/image" Target="../media/image145.png"/><Relationship Id="rId5" Type="http://schemas.openxmlformats.org/officeDocument/2006/relationships/image" Target="../media/image155.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7.png"/><Relationship Id="rId4" Type="http://schemas.openxmlformats.org/officeDocument/2006/relationships/hyperlink" Target="https://www.littleinventors.org/ideas/the-compost-bee/details#tangible" TargetMode="External"/><Relationship Id="rId5" Type="http://schemas.openxmlformats.org/officeDocument/2006/relationships/image" Target="../media/image158.png"/><Relationship Id="rId6" Type="http://schemas.openxmlformats.org/officeDocument/2006/relationships/image" Target="../media/image94.png"/></Relationships>
</file>

<file path=ppt/slides/_rels/slide54.xml.rels><?xml version="1.0" encoding="UTF-8" standalone="yes"?><Relationships xmlns="http://schemas.openxmlformats.org/package/2006/relationships"><Relationship Id="rId10" Type="http://schemas.openxmlformats.org/officeDocument/2006/relationships/image" Target="../media/image134.png"/><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45.png"/><Relationship Id="rId4" Type="http://schemas.openxmlformats.org/officeDocument/2006/relationships/hyperlink" Target="https://www.littleinventors.org/ideas/the-compost-bee/details#tangible" TargetMode="External"/><Relationship Id="rId9" Type="http://schemas.openxmlformats.org/officeDocument/2006/relationships/image" Target="../media/image133.png"/><Relationship Id="rId5" Type="http://schemas.openxmlformats.org/officeDocument/2006/relationships/image" Target="../media/image135.png"/><Relationship Id="rId6" Type="http://schemas.openxmlformats.org/officeDocument/2006/relationships/image" Target="../media/image94.png"/><Relationship Id="rId7" Type="http://schemas.openxmlformats.org/officeDocument/2006/relationships/hyperlink" Target="http://www.youtube.com/watch?v=RJjxp4k3fuI" TargetMode="External"/><Relationship Id="rId8" Type="http://schemas.openxmlformats.org/officeDocument/2006/relationships/image" Target="../media/image138.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5.xml"/><Relationship Id="rId3" Type="http://schemas.openxmlformats.org/officeDocument/2006/relationships/image" Target="../media/image45.png"/><Relationship Id="rId4" Type="http://schemas.openxmlformats.org/officeDocument/2006/relationships/image" Target="../media/image137.png"/><Relationship Id="rId5" Type="http://schemas.openxmlformats.org/officeDocument/2006/relationships/image" Target="../media/image143.png"/><Relationship Id="rId6" Type="http://schemas.openxmlformats.org/officeDocument/2006/relationships/image" Target="../media/image94.png"/><Relationship Id="rId7" Type="http://schemas.openxmlformats.org/officeDocument/2006/relationships/image" Target="../media/image10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42.png"/><Relationship Id="rId4" Type="http://schemas.openxmlformats.org/officeDocument/2006/relationships/image" Target="../media/image139.png"/><Relationship Id="rId5" Type="http://schemas.openxmlformats.org/officeDocument/2006/relationships/image" Target="../media/image14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41.jp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28.png"/><Relationship Id="rId1" Type="http://schemas.openxmlformats.org/officeDocument/2006/relationships/slideLayout" Target="../slideLayouts/slideLayout25.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8.png"/><Relationship Id="rId9" Type="http://schemas.openxmlformats.org/officeDocument/2006/relationships/image" Target="../media/image21.png"/><Relationship Id="rId5" Type="http://schemas.openxmlformats.org/officeDocument/2006/relationships/image" Target="../media/image16.png"/><Relationship Id="rId6" Type="http://schemas.openxmlformats.org/officeDocument/2006/relationships/image" Target="../media/image22.png"/><Relationship Id="rId7" Type="http://schemas.openxmlformats.org/officeDocument/2006/relationships/image" Target="../media/image20.png"/><Relationship Id="rId8"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25.png"/><Relationship Id="rId5" Type="http://schemas.openxmlformats.org/officeDocument/2006/relationships/image" Target="../media/image29.png"/><Relationship Id="rId6" Type="http://schemas.openxmlformats.org/officeDocument/2006/relationships/image" Target="../media/image26.png"/><Relationship Id="rId7"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55.jpg"/><Relationship Id="rId5" Type="http://schemas.openxmlformats.org/officeDocument/2006/relationships/image" Target="../media/image5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27.png"/><Relationship Id="rId9" Type="http://schemas.openxmlformats.org/officeDocument/2006/relationships/image" Target="../media/image57.jpg"/><Relationship Id="rId5" Type="http://schemas.openxmlformats.org/officeDocument/2006/relationships/image" Target="../media/image38.png"/><Relationship Id="rId6" Type="http://schemas.openxmlformats.org/officeDocument/2006/relationships/image" Target="../media/image32.png"/><Relationship Id="rId7" Type="http://schemas.openxmlformats.org/officeDocument/2006/relationships/image" Target="../media/image54.jpg"/><Relationship Id="rId8" Type="http://schemas.openxmlformats.org/officeDocument/2006/relationships/image" Target="../media/image6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1" title="Wild-ideas-banner-powerpoint.jpg"/>
          <p:cNvPicPr preferRelativeResize="0"/>
          <p:nvPr/>
        </p:nvPicPr>
        <p:blipFill>
          <a:blip r:embed="rId3">
            <a:alphaModFix/>
          </a:blip>
          <a:stretch>
            <a:fillRect/>
          </a:stretch>
        </p:blipFill>
        <p:spPr>
          <a:xfrm>
            <a:off x="0" y="0"/>
            <a:ext cx="18288000" cy="1028700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g3a6684c2890_0_1891"/>
          <p:cNvPicPr preferRelativeResize="0"/>
          <p:nvPr/>
        </p:nvPicPr>
        <p:blipFill>
          <a:blip r:embed="rId3">
            <a:alphaModFix/>
          </a:blip>
          <a:stretch>
            <a:fillRect/>
          </a:stretch>
        </p:blipFill>
        <p:spPr>
          <a:xfrm>
            <a:off x="1127950" y="2934150"/>
            <a:ext cx="6115751" cy="6342499"/>
          </a:xfrm>
          <a:prstGeom prst="rect">
            <a:avLst/>
          </a:prstGeom>
          <a:noFill/>
          <a:ln>
            <a:noFill/>
          </a:ln>
        </p:spPr>
      </p:pic>
      <p:pic>
        <p:nvPicPr>
          <p:cNvPr id="309" name="Google Shape;309;g3a6684c2890_0_1891"/>
          <p:cNvPicPr preferRelativeResize="0"/>
          <p:nvPr/>
        </p:nvPicPr>
        <p:blipFill>
          <a:blip r:embed="rId4">
            <a:alphaModFix/>
          </a:blip>
          <a:stretch>
            <a:fillRect/>
          </a:stretch>
        </p:blipFill>
        <p:spPr>
          <a:xfrm>
            <a:off x="-658650" y="309850"/>
            <a:ext cx="7196799" cy="1563050"/>
          </a:xfrm>
          <a:prstGeom prst="rect">
            <a:avLst/>
          </a:prstGeom>
          <a:noFill/>
          <a:ln>
            <a:noFill/>
          </a:ln>
        </p:spPr>
      </p:pic>
      <p:sp>
        <p:nvSpPr>
          <p:cNvPr id="310" name="Google Shape;310;g3a6684c2890_0_1891"/>
          <p:cNvSpPr txBox="1"/>
          <p:nvPr>
            <p:ph type="title"/>
          </p:nvPr>
        </p:nvSpPr>
        <p:spPr>
          <a:xfrm>
            <a:off x="470400" y="490000"/>
            <a:ext cx="5832600" cy="11454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Who is Louis Braille?</a:t>
            </a:r>
            <a:endParaRPr b="1" sz="4800">
              <a:latin typeface="Calibri"/>
              <a:ea typeface="Calibri"/>
              <a:cs typeface="Calibri"/>
              <a:sym typeface="Calibri"/>
            </a:endParaRPr>
          </a:p>
        </p:txBody>
      </p:sp>
      <p:pic>
        <p:nvPicPr>
          <p:cNvPr id="311" name="Google Shape;311;g3a6684c2890_0_1891"/>
          <p:cNvPicPr preferRelativeResize="0"/>
          <p:nvPr/>
        </p:nvPicPr>
        <p:blipFill>
          <a:blip r:embed="rId5">
            <a:alphaModFix/>
          </a:blip>
          <a:stretch>
            <a:fillRect/>
          </a:stretch>
        </p:blipFill>
        <p:spPr>
          <a:xfrm>
            <a:off x="7444549" y="988250"/>
            <a:ext cx="8599599" cy="2583200"/>
          </a:xfrm>
          <a:prstGeom prst="rect">
            <a:avLst/>
          </a:prstGeom>
          <a:noFill/>
          <a:ln>
            <a:noFill/>
          </a:ln>
        </p:spPr>
      </p:pic>
      <p:pic>
        <p:nvPicPr>
          <p:cNvPr id="312" name="Google Shape;312;g3a6684c2890_0_1891"/>
          <p:cNvPicPr preferRelativeResize="0"/>
          <p:nvPr/>
        </p:nvPicPr>
        <p:blipFill>
          <a:blip r:embed="rId6">
            <a:alphaModFix/>
          </a:blip>
          <a:stretch>
            <a:fillRect/>
          </a:stretch>
        </p:blipFill>
        <p:spPr>
          <a:xfrm rot="-194227">
            <a:off x="8677178" y="3791423"/>
            <a:ext cx="7964909" cy="6154658"/>
          </a:xfrm>
          <a:prstGeom prst="rect">
            <a:avLst/>
          </a:prstGeom>
          <a:noFill/>
          <a:ln>
            <a:noFill/>
          </a:ln>
          <a:effectLst>
            <a:outerShdw blurRad="114300" rotWithShape="0" algn="bl" dir="5400000" dist="3810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id="317" name="Google Shape;317;g3a6684c2890_0_1899"/>
          <p:cNvPicPr preferRelativeResize="0"/>
          <p:nvPr/>
        </p:nvPicPr>
        <p:blipFill>
          <a:blip r:embed="rId3">
            <a:alphaModFix/>
          </a:blip>
          <a:stretch>
            <a:fillRect/>
          </a:stretch>
        </p:blipFill>
        <p:spPr>
          <a:xfrm>
            <a:off x="-658650" y="309850"/>
            <a:ext cx="7665001" cy="1563050"/>
          </a:xfrm>
          <a:prstGeom prst="rect">
            <a:avLst/>
          </a:prstGeom>
          <a:noFill/>
          <a:ln>
            <a:noFill/>
          </a:ln>
        </p:spPr>
      </p:pic>
      <p:sp>
        <p:nvSpPr>
          <p:cNvPr id="318" name="Google Shape;318;g3a6684c2890_0_1899"/>
          <p:cNvSpPr txBox="1"/>
          <p:nvPr/>
        </p:nvSpPr>
        <p:spPr>
          <a:xfrm>
            <a:off x="530500" y="578700"/>
            <a:ext cx="8777400" cy="27246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Meet Inventor Peyton!</a:t>
            </a:r>
            <a:endParaRPr b="1" sz="4800">
              <a:latin typeface="Calibri"/>
              <a:ea typeface="Calibri"/>
              <a:cs typeface="Calibri"/>
              <a:sym typeface="Calibri"/>
            </a:endParaRPr>
          </a:p>
        </p:txBody>
      </p:sp>
      <p:pic>
        <p:nvPicPr>
          <p:cNvPr id="319" name="Google Shape;319;g3a6684c2890_0_1899"/>
          <p:cNvPicPr preferRelativeResize="0"/>
          <p:nvPr/>
        </p:nvPicPr>
        <p:blipFill>
          <a:blip r:embed="rId4">
            <a:alphaModFix/>
          </a:blip>
          <a:stretch>
            <a:fillRect/>
          </a:stretch>
        </p:blipFill>
        <p:spPr>
          <a:xfrm>
            <a:off x="918950" y="2905965"/>
            <a:ext cx="5669939" cy="4247378"/>
          </a:xfrm>
          <a:prstGeom prst="rect">
            <a:avLst/>
          </a:prstGeom>
          <a:noFill/>
          <a:ln>
            <a:noFill/>
          </a:ln>
        </p:spPr>
      </p:pic>
      <p:sp>
        <p:nvSpPr>
          <p:cNvPr id="320" name="Google Shape;320;g3a6684c2890_0_1899"/>
          <p:cNvSpPr txBox="1"/>
          <p:nvPr/>
        </p:nvSpPr>
        <p:spPr>
          <a:xfrm>
            <a:off x="918950" y="7638700"/>
            <a:ext cx="7474200" cy="19656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Who?</a:t>
            </a:r>
            <a:r>
              <a:rPr lang="en-US" sz="3200"/>
              <a:t> Peyton, age 10 </a:t>
            </a:r>
            <a:endParaRPr sz="3200"/>
          </a:p>
          <a:p>
            <a:pPr indent="0" lvl="0" marL="0" rtl="0" algn="l">
              <a:spcBef>
                <a:spcPts val="0"/>
              </a:spcBef>
              <a:spcAft>
                <a:spcPts val="0"/>
              </a:spcAft>
              <a:buNone/>
            </a:pPr>
            <a:r>
              <a:rPr b="1" lang="en-US" sz="3200"/>
              <a:t>From?</a:t>
            </a:r>
            <a:r>
              <a:rPr lang="en-US" sz="3200"/>
              <a:t> Warren, Michigan</a:t>
            </a:r>
            <a:endParaRPr sz="3200"/>
          </a:p>
          <a:p>
            <a:pPr indent="0" lvl="0" marL="0" rtl="0" algn="l">
              <a:spcBef>
                <a:spcPts val="0"/>
              </a:spcBef>
              <a:spcAft>
                <a:spcPts val="0"/>
              </a:spcAft>
              <a:buNone/>
            </a:pPr>
            <a:r>
              <a:rPr b="1" lang="en-US" sz="3200"/>
              <a:t>Invented what?</a:t>
            </a:r>
            <a:r>
              <a:rPr lang="en-US" sz="3200"/>
              <a:t> The Weather Box </a:t>
            </a:r>
            <a:endParaRPr sz="3200"/>
          </a:p>
        </p:txBody>
      </p:sp>
      <p:pic>
        <p:nvPicPr>
          <p:cNvPr id="321" name="Google Shape;321;g3a6684c2890_0_1899"/>
          <p:cNvPicPr preferRelativeResize="0"/>
          <p:nvPr/>
        </p:nvPicPr>
        <p:blipFill>
          <a:blip r:embed="rId5">
            <a:alphaModFix/>
          </a:blip>
          <a:stretch>
            <a:fillRect/>
          </a:stretch>
        </p:blipFill>
        <p:spPr>
          <a:xfrm>
            <a:off x="13095300" y="3602451"/>
            <a:ext cx="3689904" cy="4156723"/>
          </a:xfrm>
          <a:prstGeom prst="rect">
            <a:avLst/>
          </a:prstGeom>
          <a:noFill/>
          <a:ln>
            <a:noFill/>
          </a:ln>
        </p:spPr>
      </p:pic>
      <p:pic>
        <p:nvPicPr>
          <p:cNvPr id="322" name="Google Shape;322;g3a6684c2890_0_1899"/>
          <p:cNvPicPr preferRelativeResize="0"/>
          <p:nvPr/>
        </p:nvPicPr>
        <p:blipFill>
          <a:blip r:embed="rId6">
            <a:alphaModFix/>
          </a:blip>
          <a:stretch>
            <a:fillRect/>
          </a:stretch>
        </p:blipFill>
        <p:spPr>
          <a:xfrm>
            <a:off x="12615550" y="2933601"/>
            <a:ext cx="4946401" cy="5158446"/>
          </a:xfrm>
          <a:prstGeom prst="rect">
            <a:avLst/>
          </a:prstGeom>
          <a:noFill/>
          <a:ln>
            <a:noFill/>
          </a:ln>
        </p:spPr>
      </p:pic>
      <p:pic>
        <p:nvPicPr>
          <p:cNvPr id="323" name="Google Shape;323;g3a6684c2890_0_1899"/>
          <p:cNvPicPr preferRelativeResize="0"/>
          <p:nvPr/>
        </p:nvPicPr>
        <p:blipFill>
          <a:blip r:embed="rId6">
            <a:alphaModFix/>
          </a:blip>
          <a:stretch>
            <a:fillRect/>
          </a:stretch>
        </p:blipFill>
        <p:spPr>
          <a:xfrm>
            <a:off x="918950" y="2731300"/>
            <a:ext cx="5896499" cy="4594704"/>
          </a:xfrm>
          <a:prstGeom prst="rect">
            <a:avLst/>
          </a:prstGeom>
          <a:noFill/>
          <a:ln>
            <a:noFill/>
          </a:ln>
        </p:spPr>
      </p:pic>
      <p:pic>
        <p:nvPicPr>
          <p:cNvPr id="324" name="Google Shape;324;g3a6684c2890_0_1899"/>
          <p:cNvPicPr preferRelativeResize="0"/>
          <p:nvPr/>
        </p:nvPicPr>
        <p:blipFill rotWithShape="1">
          <a:blip r:embed="rId7">
            <a:alphaModFix/>
          </a:blip>
          <a:srcRect b="0" l="0" r="9181" t="0"/>
          <a:stretch/>
        </p:blipFill>
        <p:spPr>
          <a:xfrm>
            <a:off x="7199225" y="578700"/>
            <a:ext cx="4723300" cy="4419600"/>
          </a:xfrm>
          <a:prstGeom prst="rect">
            <a:avLst/>
          </a:prstGeom>
          <a:noFill/>
          <a:ln>
            <a:noFill/>
          </a:ln>
        </p:spPr>
      </p:pic>
      <p:pic>
        <p:nvPicPr>
          <p:cNvPr id="325" name="Google Shape;325;g3a6684c2890_0_1899"/>
          <p:cNvPicPr preferRelativeResize="0"/>
          <p:nvPr/>
        </p:nvPicPr>
        <p:blipFill>
          <a:blip r:embed="rId6">
            <a:alphaModFix/>
          </a:blip>
          <a:stretch>
            <a:fillRect/>
          </a:stretch>
        </p:blipFill>
        <p:spPr>
          <a:xfrm>
            <a:off x="7508474" y="578700"/>
            <a:ext cx="4723323" cy="5158446"/>
          </a:xfrm>
          <a:prstGeom prst="rect">
            <a:avLst/>
          </a:prstGeom>
          <a:noFill/>
          <a:ln>
            <a:noFill/>
          </a:ln>
        </p:spPr>
      </p:pic>
      <p:pic>
        <p:nvPicPr>
          <p:cNvPr id="326" name="Google Shape;326;g3a6684c2890_0_1899"/>
          <p:cNvPicPr preferRelativeResize="0"/>
          <p:nvPr/>
        </p:nvPicPr>
        <p:blipFill>
          <a:blip r:embed="rId8">
            <a:alphaModFix/>
          </a:blip>
          <a:stretch>
            <a:fillRect/>
          </a:stretch>
        </p:blipFill>
        <p:spPr>
          <a:xfrm rot="2210006">
            <a:off x="10211499" y="5719350"/>
            <a:ext cx="2804550" cy="1198300"/>
          </a:xfrm>
          <a:prstGeom prst="rect">
            <a:avLst/>
          </a:prstGeom>
          <a:noFill/>
          <a:ln>
            <a:noFill/>
          </a:ln>
        </p:spPr>
      </p:pic>
      <p:pic>
        <p:nvPicPr>
          <p:cNvPr id="327" name="Google Shape;327;g3a6684c2890_0_1899"/>
          <p:cNvPicPr preferRelativeResize="0"/>
          <p:nvPr/>
        </p:nvPicPr>
        <p:blipFill rotWithShape="1">
          <a:blip r:embed="rId9">
            <a:alphaModFix/>
          </a:blip>
          <a:srcRect b="66125" l="0" r="52778" t="0"/>
          <a:stretch/>
        </p:blipFill>
        <p:spPr>
          <a:xfrm rot="528592">
            <a:off x="11072648" y="566061"/>
            <a:ext cx="5173643" cy="2087652"/>
          </a:xfrm>
          <a:prstGeom prst="rect">
            <a:avLst/>
          </a:prstGeom>
          <a:noFill/>
          <a:ln>
            <a:noFill/>
          </a:ln>
        </p:spPr>
      </p:pic>
      <p:sp>
        <p:nvSpPr>
          <p:cNvPr id="328" name="Google Shape;328;g3a6684c2890_0_1899"/>
          <p:cNvSpPr txBox="1"/>
          <p:nvPr/>
        </p:nvSpPr>
        <p:spPr>
          <a:xfrm>
            <a:off x="11439592" y="8324003"/>
            <a:ext cx="7665000" cy="13782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2400"/>
              <a:t>Peyton’s invention was brought to life by </a:t>
            </a:r>
            <a:endParaRPr b="1" sz="2400"/>
          </a:p>
          <a:p>
            <a:pPr indent="0" lvl="0" marL="0" rtl="0" algn="l">
              <a:spcBef>
                <a:spcPts val="0"/>
              </a:spcBef>
              <a:spcAft>
                <a:spcPts val="0"/>
              </a:spcAft>
              <a:buNone/>
            </a:pPr>
            <a:r>
              <a:rPr b="1" lang="en-US" sz="2400"/>
              <a:t>College for Creative Studies in Michigan!</a:t>
            </a:r>
            <a:endParaRPr sz="2400"/>
          </a:p>
        </p:txBody>
      </p:sp>
      <p:pic>
        <p:nvPicPr>
          <p:cNvPr id="329" name="Google Shape;329;g3a6684c2890_0_1899"/>
          <p:cNvPicPr preferRelativeResize="0"/>
          <p:nvPr/>
        </p:nvPicPr>
        <p:blipFill rotWithShape="1">
          <a:blip r:embed="rId10">
            <a:alphaModFix/>
          </a:blip>
          <a:srcRect b="0" l="0" r="53675" t="17938"/>
          <a:stretch/>
        </p:blipFill>
        <p:spPr>
          <a:xfrm>
            <a:off x="8253685" y="7153347"/>
            <a:ext cx="2697065" cy="1563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g3a6684c2890_0_1915"/>
          <p:cNvPicPr preferRelativeResize="0"/>
          <p:nvPr/>
        </p:nvPicPr>
        <p:blipFill rotWithShape="1">
          <a:blip r:embed="rId3">
            <a:alphaModFix/>
          </a:blip>
          <a:srcRect b="6620" l="0" r="4507" t="0"/>
          <a:stretch/>
        </p:blipFill>
        <p:spPr>
          <a:xfrm>
            <a:off x="4762050" y="1730404"/>
            <a:ext cx="4381951" cy="7990828"/>
          </a:xfrm>
          <a:prstGeom prst="rect">
            <a:avLst/>
          </a:prstGeom>
          <a:noFill/>
          <a:ln>
            <a:noFill/>
          </a:ln>
        </p:spPr>
      </p:pic>
      <p:pic>
        <p:nvPicPr>
          <p:cNvPr id="335" name="Google Shape;335;g3a6684c2890_0_1915"/>
          <p:cNvPicPr preferRelativeResize="0"/>
          <p:nvPr/>
        </p:nvPicPr>
        <p:blipFill rotWithShape="1">
          <a:blip r:embed="rId4">
            <a:alphaModFix/>
          </a:blip>
          <a:srcRect b="0" l="0" r="0" t="0"/>
          <a:stretch/>
        </p:blipFill>
        <p:spPr>
          <a:xfrm>
            <a:off x="-463400" y="721600"/>
            <a:ext cx="8260747" cy="1558800"/>
          </a:xfrm>
          <a:prstGeom prst="rect">
            <a:avLst/>
          </a:prstGeom>
          <a:noFill/>
          <a:ln>
            <a:noFill/>
          </a:ln>
        </p:spPr>
      </p:pic>
      <p:sp>
        <p:nvSpPr>
          <p:cNvPr id="336" name="Google Shape;336;g3a6684c2890_0_1915"/>
          <p:cNvSpPr txBox="1"/>
          <p:nvPr>
            <p:ph type="title"/>
          </p:nvPr>
        </p:nvSpPr>
        <p:spPr>
          <a:xfrm>
            <a:off x="623400" y="890050"/>
            <a:ext cx="6490200" cy="1145400"/>
          </a:xfrm>
          <a:prstGeom prst="rect">
            <a:avLst/>
          </a:prstGeom>
          <a:noFill/>
        </p:spPr>
        <p:txBody>
          <a:bodyPr anchorCtr="0" anchor="ctr" bIns="68550" lIns="137150" spcFirstLastPara="1" rIns="137150" wrap="square" tIns="68550">
            <a:normAutofit fontScale="90000"/>
          </a:bodyPr>
          <a:lstStyle/>
          <a:p>
            <a:pPr indent="0" lvl="0" marL="0" rtl="0" algn="l">
              <a:spcBef>
                <a:spcPts val="0"/>
              </a:spcBef>
              <a:spcAft>
                <a:spcPts val="0"/>
              </a:spcAft>
              <a:buNone/>
            </a:pPr>
            <a:r>
              <a:rPr b="1" lang="en-US">
                <a:latin typeface="Calibri"/>
                <a:ea typeface="Calibri"/>
                <a:cs typeface="Calibri"/>
                <a:sym typeface="Calibri"/>
              </a:rPr>
              <a:t>Who needs inventions?</a:t>
            </a:r>
            <a:endParaRPr b="1">
              <a:latin typeface="Calibri"/>
              <a:ea typeface="Calibri"/>
              <a:cs typeface="Calibri"/>
              <a:sym typeface="Calibri"/>
            </a:endParaRPr>
          </a:p>
        </p:txBody>
      </p:sp>
      <p:pic>
        <p:nvPicPr>
          <p:cNvPr id="337" name="Google Shape;337;g3a6684c2890_0_1915"/>
          <p:cNvPicPr preferRelativeResize="0"/>
          <p:nvPr/>
        </p:nvPicPr>
        <p:blipFill rotWithShape="1">
          <a:blip r:embed="rId5">
            <a:alphaModFix/>
          </a:blip>
          <a:srcRect b="8808" l="5058" r="2460" t="8252"/>
          <a:stretch/>
        </p:blipFill>
        <p:spPr>
          <a:xfrm>
            <a:off x="8898999" y="5553500"/>
            <a:ext cx="8138301" cy="4167750"/>
          </a:xfrm>
          <a:prstGeom prst="rect">
            <a:avLst/>
          </a:prstGeom>
          <a:noFill/>
          <a:ln>
            <a:noFill/>
          </a:ln>
        </p:spPr>
      </p:pic>
      <p:pic>
        <p:nvPicPr>
          <p:cNvPr id="338" name="Google Shape;338;g3a6684c2890_0_1915"/>
          <p:cNvPicPr preferRelativeResize="0"/>
          <p:nvPr/>
        </p:nvPicPr>
        <p:blipFill>
          <a:blip r:embed="rId6">
            <a:alphaModFix/>
          </a:blip>
          <a:stretch>
            <a:fillRect/>
          </a:stretch>
        </p:blipFill>
        <p:spPr>
          <a:xfrm>
            <a:off x="402602" y="3063750"/>
            <a:ext cx="4682600" cy="4948749"/>
          </a:xfrm>
          <a:prstGeom prst="rect">
            <a:avLst/>
          </a:prstGeom>
          <a:noFill/>
          <a:ln>
            <a:noFill/>
          </a:ln>
        </p:spPr>
      </p:pic>
      <p:pic>
        <p:nvPicPr>
          <p:cNvPr id="339" name="Google Shape;339;g3a6684c2890_0_1915"/>
          <p:cNvPicPr preferRelativeResize="0"/>
          <p:nvPr/>
        </p:nvPicPr>
        <p:blipFill>
          <a:blip r:embed="rId7">
            <a:alphaModFix/>
          </a:blip>
          <a:stretch>
            <a:fillRect/>
          </a:stretch>
        </p:blipFill>
        <p:spPr>
          <a:xfrm>
            <a:off x="13949250" y="721600"/>
            <a:ext cx="2848389" cy="4831899"/>
          </a:xfrm>
          <a:prstGeom prst="rect">
            <a:avLst/>
          </a:prstGeom>
          <a:noFill/>
          <a:ln>
            <a:noFill/>
          </a:ln>
        </p:spPr>
      </p:pic>
      <p:sp>
        <p:nvSpPr>
          <p:cNvPr id="340" name="Google Shape;340;g3a6684c2890_0_1915"/>
          <p:cNvSpPr txBox="1"/>
          <p:nvPr/>
        </p:nvSpPr>
        <p:spPr>
          <a:xfrm>
            <a:off x="11352525" y="1194575"/>
            <a:ext cx="4382100" cy="1331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US" sz="4000">
                <a:solidFill>
                  <a:schemeClr val="dk1"/>
                </a:solidFill>
                <a:latin typeface="Reenie Beanie"/>
                <a:ea typeface="Reenie Beanie"/>
                <a:cs typeface="Reenie Beanie"/>
                <a:sym typeface="Reenie Beanie"/>
              </a:rPr>
              <a:t>Line</a:t>
            </a:r>
            <a:r>
              <a:rPr lang="en-US" sz="4000">
                <a:solidFill>
                  <a:schemeClr val="dk1"/>
                </a:solidFill>
                <a:latin typeface="Reenie Beanie"/>
                <a:ea typeface="Reenie Beanie"/>
                <a:cs typeface="Reenie Beanie"/>
                <a:sym typeface="Reenie Beanie"/>
              </a:rPr>
              <a:t> </a:t>
            </a:r>
            <a:r>
              <a:rPr lang="en-US" sz="4000">
                <a:solidFill>
                  <a:schemeClr val="dk1"/>
                </a:solidFill>
                <a:latin typeface="Reenie Beanie"/>
                <a:ea typeface="Reenie Beanie"/>
                <a:cs typeface="Reenie Beanie"/>
                <a:sym typeface="Reenie Beanie"/>
              </a:rPr>
              <a:t>headrest</a:t>
            </a:r>
            <a:endParaRPr sz="4000">
              <a:solidFill>
                <a:schemeClr val="dk1"/>
              </a:solidFill>
              <a:latin typeface="Reenie Beanie"/>
              <a:ea typeface="Reenie Beanie"/>
              <a:cs typeface="Reenie Beanie"/>
              <a:sym typeface="Reenie Beani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g3a6684c2890_0_1925"/>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46" name="Google Shape;346;g3a6684c2890_0_1925"/>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47" name="Google Shape;347;g3a6684c2890_0_1925"/>
          <p:cNvPicPr preferRelativeResize="0"/>
          <p:nvPr/>
        </p:nvPicPr>
        <p:blipFill rotWithShape="1">
          <a:blip r:embed="rId4">
            <a:alphaModFix/>
          </a:blip>
          <a:srcRect b="71258" l="0" r="0" t="0"/>
          <a:stretch/>
        </p:blipFill>
        <p:spPr>
          <a:xfrm>
            <a:off x="1517750" y="2884850"/>
            <a:ext cx="14773249" cy="6005402"/>
          </a:xfrm>
          <a:prstGeom prst="rect">
            <a:avLst/>
          </a:prstGeom>
          <a:noFill/>
          <a:ln>
            <a:noFill/>
          </a:ln>
        </p:spPr>
      </p:pic>
      <p:sp>
        <p:nvSpPr>
          <p:cNvPr id="348" name="Google Shape;348;g3a6684c2890_0_1925"/>
          <p:cNvSpPr/>
          <p:nvPr/>
        </p:nvSpPr>
        <p:spPr>
          <a:xfrm>
            <a:off x="6908350" y="4832000"/>
            <a:ext cx="4454400" cy="38886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sp>
        <p:nvSpPr>
          <p:cNvPr id="349" name="Google Shape;349;g3a6684c2890_0_1925"/>
          <p:cNvSpPr/>
          <p:nvPr/>
        </p:nvSpPr>
        <p:spPr>
          <a:xfrm>
            <a:off x="11233600" y="4832000"/>
            <a:ext cx="4454400" cy="40350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pic>
        <p:nvPicPr>
          <p:cNvPr id="350" name="Google Shape;350;g3a6684c2890_0_1925"/>
          <p:cNvPicPr preferRelativeResize="0"/>
          <p:nvPr/>
        </p:nvPicPr>
        <p:blipFill>
          <a:blip r:embed="rId5">
            <a:alphaModFix/>
          </a:blip>
          <a:stretch>
            <a:fillRect/>
          </a:stretch>
        </p:blipFill>
        <p:spPr>
          <a:xfrm rot="423501">
            <a:off x="7708652" y="4685400"/>
            <a:ext cx="2391464" cy="3888599"/>
          </a:xfrm>
          <a:prstGeom prst="rect">
            <a:avLst/>
          </a:prstGeom>
          <a:noFill/>
          <a:ln>
            <a:noFill/>
          </a:ln>
        </p:spPr>
      </p:pic>
      <p:pic>
        <p:nvPicPr>
          <p:cNvPr id="351" name="Google Shape;351;g3a6684c2890_0_1925"/>
          <p:cNvPicPr preferRelativeResize="0"/>
          <p:nvPr/>
        </p:nvPicPr>
        <p:blipFill>
          <a:blip r:embed="rId5">
            <a:alphaModFix/>
          </a:blip>
          <a:stretch>
            <a:fillRect/>
          </a:stretch>
        </p:blipFill>
        <p:spPr>
          <a:xfrm rot="-552067">
            <a:off x="12505751" y="4832000"/>
            <a:ext cx="2391464" cy="3888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id="356" name="Google Shape;356;g3a6684c2890_0_1935"/>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57" name="Google Shape;357;g3a6684c2890_0_1935"/>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58" name="Google Shape;358;g3a6684c2890_0_1935"/>
          <p:cNvPicPr preferRelativeResize="0"/>
          <p:nvPr/>
        </p:nvPicPr>
        <p:blipFill rotWithShape="1">
          <a:blip r:embed="rId4">
            <a:alphaModFix/>
          </a:blip>
          <a:srcRect b="71258" l="0" r="0" t="0"/>
          <a:stretch/>
        </p:blipFill>
        <p:spPr>
          <a:xfrm>
            <a:off x="1517750" y="2884850"/>
            <a:ext cx="14773249" cy="6005402"/>
          </a:xfrm>
          <a:prstGeom prst="rect">
            <a:avLst/>
          </a:prstGeom>
          <a:noFill/>
          <a:ln>
            <a:noFill/>
          </a:ln>
        </p:spPr>
      </p:pic>
      <p:sp>
        <p:nvSpPr>
          <p:cNvPr id="359" name="Google Shape;359;g3a6684c2890_0_1935"/>
          <p:cNvSpPr/>
          <p:nvPr/>
        </p:nvSpPr>
        <p:spPr>
          <a:xfrm>
            <a:off x="11233600" y="4832000"/>
            <a:ext cx="4454400" cy="40350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pic>
        <p:nvPicPr>
          <p:cNvPr id="360" name="Google Shape;360;g3a6684c2890_0_1935"/>
          <p:cNvPicPr preferRelativeResize="0"/>
          <p:nvPr/>
        </p:nvPicPr>
        <p:blipFill>
          <a:blip r:embed="rId5">
            <a:alphaModFix/>
          </a:blip>
          <a:stretch>
            <a:fillRect/>
          </a:stretch>
        </p:blipFill>
        <p:spPr>
          <a:xfrm rot="-552067">
            <a:off x="12505751" y="4832000"/>
            <a:ext cx="2391464" cy="38885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pic>
        <p:nvPicPr>
          <p:cNvPr id="365" name="Google Shape;365;g3a6684c2890_0_1943"/>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66" name="Google Shape;366;g3a6684c2890_0_1943"/>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67" name="Google Shape;367;g3a6684c2890_0_1943"/>
          <p:cNvPicPr preferRelativeResize="0"/>
          <p:nvPr/>
        </p:nvPicPr>
        <p:blipFill rotWithShape="1">
          <a:blip r:embed="rId4">
            <a:alphaModFix/>
          </a:blip>
          <a:srcRect b="71258" l="0" r="0" t="0"/>
          <a:stretch/>
        </p:blipFill>
        <p:spPr>
          <a:xfrm>
            <a:off x="1517750" y="2884850"/>
            <a:ext cx="14773249" cy="600540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pic>
        <p:nvPicPr>
          <p:cNvPr id="372" name="Google Shape;372;g3a6684c2890_0_1949"/>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73" name="Google Shape;373;g3a6684c2890_0_1949"/>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74" name="Google Shape;374;g3a6684c2890_0_1949"/>
          <p:cNvPicPr preferRelativeResize="0"/>
          <p:nvPr/>
        </p:nvPicPr>
        <p:blipFill rotWithShape="1">
          <a:blip r:embed="rId4">
            <a:alphaModFix/>
          </a:blip>
          <a:srcRect b="47378" l="-1620" r="1619" t="28507"/>
          <a:stretch/>
        </p:blipFill>
        <p:spPr>
          <a:xfrm>
            <a:off x="1021977" y="3289050"/>
            <a:ext cx="15730848" cy="5365105"/>
          </a:xfrm>
          <a:prstGeom prst="rect">
            <a:avLst/>
          </a:prstGeom>
          <a:noFill/>
          <a:ln>
            <a:noFill/>
          </a:ln>
        </p:spPr>
      </p:pic>
      <p:sp>
        <p:nvSpPr>
          <p:cNvPr id="375" name="Google Shape;375;g3a6684c2890_0_1949"/>
          <p:cNvSpPr/>
          <p:nvPr/>
        </p:nvSpPr>
        <p:spPr>
          <a:xfrm>
            <a:off x="7095000" y="4143500"/>
            <a:ext cx="4568400" cy="45108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pic>
        <p:nvPicPr>
          <p:cNvPr id="376" name="Google Shape;376;g3a6684c2890_0_1949"/>
          <p:cNvPicPr preferRelativeResize="0"/>
          <p:nvPr/>
        </p:nvPicPr>
        <p:blipFill>
          <a:blip r:embed="rId5">
            <a:alphaModFix/>
          </a:blip>
          <a:stretch>
            <a:fillRect/>
          </a:stretch>
        </p:blipFill>
        <p:spPr>
          <a:xfrm rot="420364">
            <a:off x="7915894" y="4263135"/>
            <a:ext cx="2452311" cy="3958622"/>
          </a:xfrm>
          <a:prstGeom prst="rect">
            <a:avLst/>
          </a:prstGeom>
          <a:noFill/>
          <a:ln>
            <a:noFill/>
          </a:ln>
        </p:spPr>
      </p:pic>
      <p:sp>
        <p:nvSpPr>
          <p:cNvPr id="377" name="Google Shape;377;g3a6684c2890_0_1949"/>
          <p:cNvSpPr/>
          <p:nvPr/>
        </p:nvSpPr>
        <p:spPr>
          <a:xfrm>
            <a:off x="11663400" y="4143500"/>
            <a:ext cx="4921800" cy="45108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pic>
        <p:nvPicPr>
          <p:cNvPr id="378" name="Google Shape;378;g3a6684c2890_0_1949"/>
          <p:cNvPicPr preferRelativeResize="0"/>
          <p:nvPr/>
        </p:nvPicPr>
        <p:blipFill>
          <a:blip r:embed="rId5">
            <a:alphaModFix/>
          </a:blip>
          <a:stretch>
            <a:fillRect/>
          </a:stretch>
        </p:blipFill>
        <p:spPr>
          <a:xfrm rot="-537249">
            <a:off x="12699394" y="4270485"/>
            <a:ext cx="2452311" cy="39586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g3a6684c2890_0_1959"/>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84" name="Google Shape;384;g3a6684c2890_0_1959"/>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85" name="Google Shape;385;g3a6684c2890_0_1959"/>
          <p:cNvPicPr preferRelativeResize="0"/>
          <p:nvPr/>
        </p:nvPicPr>
        <p:blipFill rotWithShape="1">
          <a:blip r:embed="rId4">
            <a:alphaModFix/>
          </a:blip>
          <a:srcRect b="48536" l="-1620" r="1619" t="28508"/>
          <a:stretch/>
        </p:blipFill>
        <p:spPr>
          <a:xfrm>
            <a:off x="1022000" y="3289050"/>
            <a:ext cx="15730797" cy="5107354"/>
          </a:xfrm>
          <a:prstGeom prst="rect">
            <a:avLst/>
          </a:prstGeom>
          <a:noFill/>
          <a:ln>
            <a:noFill/>
          </a:ln>
        </p:spPr>
      </p:pic>
      <p:sp>
        <p:nvSpPr>
          <p:cNvPr id="386" name="Google Shape;386;g3a6684c2890_0_1959"/>
          <p:cNvSpPr/>
          <p:nvPr/>
        </p:nvSpPr>
        <p:spPr>
          <a:xfrm>
            <a:off x="11663400" y="4143500"/>
            <a:ext cx="4921800" cy="4510800"/>
          </a:xfrm>
          <a:prstGeom prst="roundRect">
            <a:avLst>
              <a:gd fmla="val 3765" name="adj"/>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pic>
        <p:nvPicPr>
          <p:cNvPr id="387" name="Google Shape;387;g3a6684c2890_0_1959"/>
          <p:cNvPicPr preferRelativeResize="0"/>
          <p:nvPr/>
        </p:nvPicPr>
        <p:blipFill>
          <a:blip r:embed="rId5">
            <a:alphaModFix/>
          </a:blip>
          <a:stretch>
            <a:fillRect/>
          </a:stretch>
        </p:blipFill>
        <p:spPr>
          <a:xfrm rot="-537249">
            <a:off x="12699394" y="4270485"/>
            <a:ext cx="2452311" cy="39586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pic>
        <p:nvPicPr>
          <p:cNvPr id="392" name="Google Shape;392;g3a6684c2890_0_1967"/>
          <p:cNvPicPr preferRelativeResize="0"/>
          <p:nvPr/>
        </p:nvPicPr>
        <p:blipFill rotWithShape="1">
          <a:blip r:embed="rId3">
            <a:alphaModFix/>
          </a:blip>
          <a:srcRect b="0" l="0" r="0" t="0"/>
          <a:stretch/>
        </p:blipFill>
        <p:spPr>
          <a:xfrm>
            <a:off x="-463400" y="721600"/>
            <a:ext cx="8920603" cy="1558800"/>
          </a:xfrm>
          <a:prstGeom prst="rect">
            <a:avLst/>
          </a:prstGeom>
          <a:noFill/>
          <a:ln>
            <a:noFill/>
          </a:ln>
        </p:spPr>
      </p:pic>
      <p:sp>
        <p:nvSpPr>
          <p:cNvPr id="393" name="Google Shape;393;g3a6684c2890_0_1967"/>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pic>
        <p:nvPicPr>
          <p:cNvPr id="394" name="Google Shape;394;g3a6684c2890_0_1967"/>
          <p:cNvPicPr preferRelativeResize="0"/>
          <p:nvPr/>
        </p:nvPicPr>
        <p:blipFill rotWithShape="1">
          <a:blip r:embed="rId4">
            <a:alphaModFix/>
          </a:blip>
          <a:srcRect b="48113" l="-1620" r="1619" t="28506"/>
          <a:stretch/>
        </p:blipFill>
        <p:spPr>
          <a:xfrm>
            <a:off x="1022000" y="3289050"/>
            <a:ext cx="15730797" cy="520179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pic>
        <p:nvPicPr>
          <p:cNvPr id="399" name="Google Shape;399;g3a6684c2890_0_1973" title="MISD_WildIdeas_InventorsLog7.jpg"/>
          <p:cNvPicPr preferRelativeResize="0"/>
          <p:nvPr/>
        </p:nvPicPr>
        <p:blipFill>
          <a:blip r:embed="rId3">
            <a:alphaModFix/>
          </a:blip>
          <a:stretch>
            <a:fillRect/>
          </a:stretch>
        </p:blipFill>
        <p:spPr>
          <a:xfrm>
            <a:off x="8884200" y="3429007"/>
            <a:ext cx="7639777" cy="5905152"/>
          </a:xfrm>
          <a:prstGeom prst="rect">
            <a:avLst/>
          </a:prstGeom>
          <a:noFill/>
          <a:ln>
            <a:noFill/>
          </a:ln>
          <a:effectLst>
            <a:outerShdw blurRad="57150" rotWithShape="0" algn="bl" dir="5400000" dist="19050">
              <a:srgbClr val="000000">
                <a:alpha val="50000"/>
              </a:srgbClr>
            </a:outerShdw>
          </a:effectLst>
        </p:spPr>
      </p:pic>
      <p:pic>
        <p:nvPicPr>
          <p:cNvPr id="400" name="Google Shape;400;g3a6684c2890_0_1973"/>
          <p:cNvPicPr preferRelativeResize="0"/>
          <p:nvPr/>
        </p:nvPicPr>
        <p:blipFill rotWithShape="1">
          <a:blip r:embed="rId4">
            <a:alphaModFix/>
          </a:blip>
          <a:srcRect b="0" l="0" r="0" t="0"/>
          <a:stretch/>
        </p:blipFill>
        <p:spPr>
          <a:xfrm>
            <a:off x="-463400" y="721600"/>
            <a:ext cx="8920603" cy="1558800"/>
          </a:xfrm>
          <a:prstGeom prst="rect">
            <a:avLst/>
          </a:prstGeom>
          <a:noFill/>
          <a:ln>
            <a:noFill/>
          </a:ln>
        </p:spPr>
      </p:pic>
      <p:sp>
        <p:nvSpPr>
          <p:cNvPr id="401" name="Google Shape;401;g3a6684c2890_0_1973"/>
          <p:cNvSpPr txBox="1"/>
          <p:nvPr>
            <p:ph type="title"/>
          </p:nvPr>
        </p:nvSpPr>
        <p:spPr>
          <a:xfrm>
            <a:off x="623400" y="890050"/>
            <a:ext cx="8260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Problem detection comic</a:t>
            </a:r>
            <a:endParaRPr b="1">
              <a:latin typeface="Calibri"/>
              <a:ea typeface="Calibri"/>
              <a:cs typeface="Calibri"/>
              <a:sym typeface="Calibri"/>
            </a:endParaRPr>
          </a:p>
        </p:txBody>
      </p:sp>
      <p:sp>
        <p:nvSpPr>
          <p:cNvPr id="402" name="Google Shape;402;g3a6684c2890_0_1973"/>
          <p:cNvSpPr txBox="1"/>
          <p:nvPr/>
        </p:nvSpPr>
        <p:spPr>
          <a:xfrm>
            <a:off x="856850" y="2867550"/>
            <a:ext cx="5371200" cy="4153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US" sz="4000"/>
              <a:t>Ok, it’s your turn now! Try the three problems on the activity sheet. </a:t>
            </a:r>
            <a:endParaRPr sz="4000"/>
          </a:p>
        </p:txBody>
      </p:sp>
      <p:pic>
        <p:nvPicPr>
          <p:cNvPr id="403" name="Google Shape;403;g3a6684c2890_0_1973"/>
          <p:cNvPicPr preferRelativeResize="0"/>
          <p:nvPr/>
        </p:nvPicPr>
        <p:blipFill>
          <a:blip r:embed="rId5">
            <a:alphaModFix/>
          </a:blip>
          <a:stretch>
            <a:fillRect/>
          </a:stretch>
        </p:blipFill>
        <p:spPr>
          <a:xfrm>
            <a:off x="4672600" y="5742150"/>
            <a:ext cx="3405549" cy="3566851"/>
          </a:xfrm>
          <a:prstGeom prst="rect">
            <a:avLst/>
          </a:prstGeom>
          <a:noFill/>
          <a:ln>
            <a:noFill/>
          </a:ln>
        </p:spPr>
      </p:pic>
      <p:pic>
        <p:nvPicPr>
          <p:cNvPr id="404" name="Google Shape;404;g3a6684c2890_0_1973" title="MISD_WildIdeas_InventorsLog6.jpg"/>
          <p:cNvPicPr preferRelativeResize="0"/>
          <p:nvPr/>
        </p:nvPicPr>
        <p:blipFill>
          <a:blip r:embed="rId6">
            <a:alphaModFix/>
          </a:blip>
          <a:stretch>
            <a:fillRect/>
          </a:stretch>
        </p:blipFill>
        <p:spPr>
          <a:xfrm>
            <a:off x="9709700" y="592750"/>
            <a:ext cx="7933051" cy="613182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g3a6684c2890_0_1799"/>
          <p:cNvPicPr preferRelativeResize="0"/>
          <p:nvPr/>
        </p:nvPicPr>
        <p:blipFill>
          <a:blip r:embed="rId3">
            <a:alphaModFix/>
          </a:blip>
          <a:stretch>
            <a:fillRect/>
          </a:stretch>
        </p:blipFill>
        <p:spPr>
          <a:xfrm>
            <a:off x="0" y="0"/>
            <a:ext cx="18288005" cy="10286980"/>
          </a:xfrm>
          <a:prstGeom prst="rect">
            <a:avLst/>
          </a:prstGeom>
          <a:noFill/>
          <a:ln>
            <a:noFill/>
          </a:ln>
        </p:spPr>
      </p:pic>
      <p:pic>
        <p:nvPicPr>
          <p:cNvPr id="201" name="Google Shape;201;g3a6684c2890_0_1799"/>
          <p:cNvPicPr preferRelativeResize="0"/>
          <p:nvPr/>
        </p:nvPicPr>
        <p:blipFill>
          <a:blip r:embed="rId4">
            <a:alphaModFix/>
          </a:blip>
          <a:stretch>
            <a:fillRect/>
          </a:stretch>
        </p:blipFill>
        <p:spPr>
          <a:xfrm>
            <a:off x="14083250" y="532693"/>
            <a:ext cx="3627149" cy="16183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g3a6684c2890_0_1982" title="MISD_WildIdeas_InventorsLog8.jpg"/>
          <p:cNvPicPr preferRelativeResize="0"/>
          <p:nvPr/>
        </p:nvPicPr>
        <p:blipFill rotWithShape="1">
          <a:blip r:embed="rId3">
            <a:alphaModFix/>
          </a:blip>
          <a:srcRect b="17344" l="0" r="0" t="21365"/>
          <a:stretch/>
        </p:blipFill>
        <p:spPr>
          <a:xfrm>
            <a:off x="0" y="1454712"/>
            <a:ext cx="18288000" cy="8663664"/>
          </a:xfrm>
          <a:prstGeom prst="rect">
            <a:avLst/>
          </a:prstGeom>
          <a:noFill/>
          <a:ln>
            <a:noFill/>
          </a:ln>
        </p:spPr>
      </p:pic>
      <p:pic>
        <p:nvPicPr>
          <p:cNvPr id="410" name="Google Shape;410;g3a6684c2890_0_1982"/>
          <p:cNvPicPr preferRelativeResize="0"/>
          <p:nvPr/>
        </p:nvPicPr>
        <p:blipFill>
          <a:blip r:embed="rId4">
            <a:alphaModFix/>
          </a:blip>
          <a:stretch>
            <a:fillRect/>
          </a:stretch>
        </p:blipFill>
        <p:spPr>
          <a:xfrm>
            <a:off x="-658650" y="309850"/>
            <a:ext cx="6402001" cy="1563050"/>
          </a:xfrm>
          <a:prstGeom prst="rect">
            <a:avLst/>
          </a:prstGeom>
          <a:noFill/>
          <a:ln>
            <a:noFill/>
          </a:ln>
        </p:spPr>
      </p:pic>
      <p:sp>
        <p:nvSpPr>
          <p:cNvPr id="411" name="Google Shape;411;g3a6684c2890_0_1982"/>
          <p:cNvSpPr txBox="1"/>
          <p:nvPr/>
        </p:nvSpPr>
        <p:spPr>
          <a:xfrm>
            <a:off x="530500" y="578700"/>
            <a:ext cx="8613600" cy="87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A helping hand</a:t>
            </a:r>
            <a:endParaRPr b="1" sz="48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pic>
        <p:nvPicPr>
          <p:cNvPr id="416" name="Google Shape;416;g3a6684c2890_0_1988"/>
          <p:cNvPicPr preferRelativeResize="0"/>
          <p:nvPr/>
        </p:nvPicPr>
        <p:blipFill>
          <a:blip r:embed="rId3">
            <a:alphaModFix/>
          </a:blip>
          <a:stretch>
            <a:fillRect/>
          </a:stretch>
        </p:blipFill>
        <p:spPr>
          <a:xfrm>
            <a:off x="-658650" y="309850"/>
            <a:ext cx="6402001" cy="1563050"/>
          </a:xfrm>
          <a:prstGeom prst="rect">
            <a:avLst/>
          </a:prstGeom>
          <a:noFill/>
          <a:ln>
            <a:noFill/>
          </a:ln>
        </p:spPr>
      </p:pic>
      <p:sp>
        <p:nvSpPr>
          <p:cNvPr id="417" name="Google Shape;417;g3a6684c2890_0_1988"/>
          <p:cNvSpPr txBox="1"/>
          <p:nvPr/>
        </p:nvSpPr>
        <p:spPr>
          <a:xfrm>
            <a:off x="530500" y="578700"/>
            <a:ext cx="8613600" cy="87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A helping hand </a:t>
            </a:r>
            <a:endParaRPr b="1" sz="4800">
              <a:latin typeface="Calibri"/>
              <a:ea typeface="Calibri"/>
              <a:cs typeface="Calibri"/>
              <a:sym typeface="Calibri"/>
            </a:endParaRPr>
          </a:p>
        </p:txBody>
      </p:sp>
      <p:sp>
        <p:nvSpPr>
          <p:cNvPr id="418" name="Google Shape;418;g3a6684c2890_0_1988"/>
          <p:cNvSpPr/>
          <p:nvPr/>
        </p:nvSpPr>
        <p:spPr>
          <a:xfrm>
            <a:off x="663700" y="2164650"/>
            <a:ext cx="1888800" cy="3088800"/>
          </a:xfrm>
          <a:prstGeom prst="rect">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grpSp>
        <p:nvGrpSpPr>
          <p:cNvPr id="419" name="Google Shape;419;g3a6684c2890_0_1988"/>
          <p:cNvGrpSpPr/>
          <p:nvPr/>
        </p:nvGrpSpPr>
        <p:grpSpPr>
          <a:xfrm>
            <a:off x="-204201" y="1161141"/>
            <a:ext cx="18288005" cy="8536755"/>
            <a:chOff x="-204201" y="1161141"/>
            <a:chExt cx="18288005" cy="8536755"/>
          </a:xfrm>
        </p:grpSpPr>
        <p:pic>
          <p:nvPicPr>
            <p:cNvPr id="420" name="Google Shape;420;g3a6684c2890_0_1988"/>
            <p:cNvPicPr preferRelativeResize="0"/>
            <p:nvPr/>
          </p:nvPicPr>
          <p:blipFill>
            <a:blip r:embed="rId4">
              <a:alphaModFix/>
            </a:blip>
            <a:stretch>
              <a:fillRect/>
            </a:stretch>
          </p:blipFill>
          <p:spPr>
            <a:xfrm>
              <a:off x="-204201" y="1161141"/>
              <a:ext cx="18288005" cy="8536755"/>
            </a:xfrm>
            <a:prstGeom prst="rect">
              <a:avLst/>
            </a:prstGeom>
            <a:noFill/>
            <a:ln>
              <a:noFill/>
            </a:ln>
          </p:spPr>
        </p:pic>
        <p:pic>
          <p:nvPicPr>
            <p:cNvPr id="421" name="Google Shape;421;g3a6684c2890_0_1988" title="MISD_WildIdeas_InventorsLog8.jpg"/>
            <p:cNvPicPr preferRelativeResize="0"/>
            <p:nvPr/>
          </p:nvPicPr>
          <p:blipFill rotWithShape="1">
            <a:blip r:embed="rId5">
              <a:alphaModFix/>
            </a:blip>
            <a:srcRect b="24563" l="59272" r="29083" t="71597"/>
            <a:stretch/>
          </p:blipFill>
          <p:spPr>
            <a:xfrm>
              <a:off x="10978356" y="8153550"/>
              <a:ext cx="2295199" cy="584851"/>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26" name="Shape 426"/>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2"/>
          <p:cNvSpPr/>
          <p:nvPr/>
        </p:nvSpPr>
        <p:spPr>
          <a:xfrm>
            <a:off x="-1817700" y="621475"/>
            <a:ext cx="10554066" cy="1510248"/>
          </a:xfrm>
          <a:custGeom>
            <a:rect b="b" l="l" r="r" t="t"/>
            <a:pathLst>
              <a:path extrusionOk="0" h="1628300" w="12870812">
                <a:moveTo>
                  <a:pt x="0" y="0"/>
                </a:moveTo>
                <a:lnTo>
                  <a:pt x="12870812" y="0"/>
                </a:lnTo>
                <a:lnTo>
                  <a:pt x="12870812" y="1628300"/>
                </a:lnTo>
                <a:lnTo>
                  <a:pt x="0" y="1628300"/>
                </a:lnTo>
                <a:lnTo>
                  <a:pt x="0" y="0"/>
                </a:lnTo>
                <a:close/>
              </a:path>
            </a:pathLst>
          </a:custGeom>
          <a:blipFill rotWithShape="1">
            <a:blip r:embed="rId3">
              <a:alphaModFix/>
            </a:blip>
            <a:stretch>
              <a:fillRect b="-21959" l="-4169" r="0" t="-21959"/>
            </a:stretch>
          </a:blipFill>
          <a:ln>
            <a:noFill/>
          </a:ln>
        </p:spPr>
      </p:sp>
      <p:sp>
        <p:nvSpPr>
          <p:cNvPr id="432" name="Google Shape;432;p2"/>
          <p:cNvSpPr/>
          <p:nvPr/>
        </p:nvSpPr>
        <p:spPr>
          <a:xfrm>
            <a:off x="133396" y="2131721"/>
            <a:ext cx="13652237" cy="8984600"/>
          </a:xfrm>
          <a:custGeom>
            <a:rect b="b" l="l" r="r" t="t"/>
            <a:pathLst>
              <a:path extrusionOk="0" h="8984600" w="13652237">
                <a:moveTo>
                  <a:pt x="0" y="0"/>
                </a:moveTo>
                <a:lnTo>
                  <a:pt x="13652237" y="0"/>
                </a:lnTo>
                <a:lnTo>
                  <a:pt x="13652237" y="8984600"/>
                </a:lnTo>
                <a:lnTo>
                  <a:pt x="0" y="8984600"/>
                </a:lnTo>
                <a:lnTo>
                  <a:pt x="0" y="0"/>
                </a:lnTo>
                <a:close/>
              </a:path>
            </a:pathLst>
          </a:custGeom>
          <a:blipFill rotWithShape="1">
            <a:blip r:embed="rId4">
              <a:alphaModFix/>
            </a:blip>
            <a:stretch>
              <a:fillRect b="0" l="0" r="-29250" t="-96398"/>
            </a:stretch>
          </a:blipFill>
          <a:ln>
            <a:noFill/>
          </a:ln>
        </p:spPr>
      </p:sp>
      <p:sp>
        <p:nvSpPr>
          <p:cNvPr id="433" name="Google Shape;433;p2"/>
          <p:cNvSpPr txBox="1"/>
          <p:nvPr/>
        </p:nvSpPr>
        <p:spPr>
          <a:xfrm>
            <a:off x="734901" y="935375"/>
            <a:ext cx="7742100" cy="846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5500" u="none" cap="none" strike="noStrike">
                <a:solidFill>
                  <a:srgbClr val="000000"/>
                </a:solidFill>
                <a:latin typeface="Calibri"/>
                <a:ea typeface="Calibri"/>
                <a:cs typeface="Calibri"/>
                <a:sym typeface="Calibri"/>
              </a:rPr>
              <a:t>What a wonderful world!</a:t>
            </a:r>
            <a:endParaRPr b="1" sz="5500">
              <a:latin typeface="Calibri"/>
              <a:ea typeface="Calibri"/>
              <a:cs typeface="Calibri"/>
              <a:sym typeface="Calibri"/>
            </a:endParaRPr>
          </a:p>
        </p:txBody>
      </p:sp>
      <p:sp>
        <p:nvSpPr>
          <p:cNvPr id="434" name="Google Shape;434;p2"/>
          <p:cNvSpPr/>
          <p:nvPr/>
        </p:nvSpPr>
        <p:spPr>
          <a:xfrm>
            <a:off x="10956599" y="1704875"/>
            <a:ext cx="5762317" cy="5421870"/>
          </a:xfrm>
          <a:custGeom>
            <a:rect b="b" l="l" r="r" t="t"/>
            <a:pathLst>
              <a:path extrusionOk="0" h="5090958" w="5144926">
                <a:moveTo>
                  <a:pt x="0" y="0"/>
                </a:moveTo>
                <a:lnTo>
                  <a:pt x="5144927" y="0"/>
                </a:lnTo>
                <a:lnTo>
                  <a:pt x="5144927" y="5090958"/>
                </a:lnTo>
                <a:lnTo>
                  <a:pt x="0" y="5090958"/>
                </a:lnTo>
                <a:lnTo>
                  <a:pt x="0" y="0"/>
                </a:lnTo>
                <a:close/>
              </a:path>
            </a:pathLst>
          </a:custGeom>
          <a:blipFill rotWithShape="1">
            <a:blip r:embed="rId4">
              <a:alphaModFix/>
            </a:blip>
            <a:stretch>
              <a:fillRect b="-157256" l="-154122" r="-31935" t="-31828"/>
            </a:stretch>
          </a:blipFill>
          <a:ln>
            <a:noFill/>
          </a:ln>
        </p:spPr>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g3a6684c2890_0_31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fontScale="90000"/>
          </a:bodyPr>
          <a:lstStyle/>
          <a:p>
            <a:pPr indent="0" lvl="0" marL="0" rtl="0" algn="l">
              <a:spcBef>
                <a:spcPts val="0"/>
              </a:spcBef>
              <a:spcAft>
                <a:spcPts val="0"/>
              </a:spcAft>
              <a:buNone/>
            </a:pPr>
            <a:r>
              <a:rPr lang="en-US"/>
              <a:t>Why biodiversity matters</a:t>
            </a:r>
            <a:endParaRPr/>
          </a:p>
        </p:txBody>
      </p:sp>
      <p:pic>
        <p:nvPicPr>
          <p:cNvPr id="440" name="Google Shape;440;g3a6684c2890_0_310"/>
          <p:cNvPicPr preferRelativeResize="0"/>
          <p:nvPr/>
        </p:nvPicPr>
        <p:blipFill rotWithShape="1">
          <a:blip r:embed="rId3">
            <a:alphaModFix/>
          </a:blip>
          <a:srcRect b="0" l="0" r="0" t="0"/>
          <a:stretch/>
        </p:blipFill>
        <p:spPr>
          <a:xfrm>
            <a:off x="-707444" y="721600"/>
            <a:ext cx="8814348" cy="1558800"/>
          </a:xfrm>
          <a:prstGeom prst="rect">
            <a:avLst/>
          </a:prstGeom>
          <a:noFill/>
          <a:ln>
            <a:noFill/>
          </a:ln>
        </p:spPr>
      </p:pic>
      <p:sp>
        <p:nvSpPr>
          <p:cNvPr id="441" name="Google Shape;441;g3a6684c2890_0_310"/>
          <p:cNvSpPr txBox="1"/>
          <p:nvPr>
            <p:ph type="title"/>
          </p:nvPr>
        </p:nvSpPr>
        <p:spPr>
          <a:xfrm>
            <a:off x="623400" y="890050"/>
            <a:ext cx="170412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Everyone needs a home</a:t>
            </a:r>
            <a:endParaRPr b="1">
              <a:latin typeface="Calibri"/>
              <a:ea typeface="Calibri"/>
              <a:cs typeface="Calibri"/>
              <a:sym typeface="Calibri"/>
            </a:endParaRPr>
          </a:p>
        </p:txBody>
      </p:sp>
      <p:pic>
        <p:nvPicPr>
          <p:cNvPr id="442" name="Google Shape;442;g3a6684c2890_0_310"/>
          <p:cNvPicPr preferRelativeResize="0"/>
          <p:nvPr/>
        </p:nvPicPr>
        <p:blipFill rotWithShape="1">
          <a:blip r:embed="rId4">
            <a:alphaModFix/>
          </a:blip>
          <a:srcRect b="0" l="36748" r="0" t="0"/>
          <a:stretch/>
        </p:blipFill>
        <p:spPr>
          <a:xfrm>
            <a:off x="1372050" y="2820950"/>
            <a:ext cx="7187845" cy="6625148"/>
          </a:xfrm>
          <a:prstGeom prst="rect">
            <a:avLst/>
          </a:prstGeom>
          <a:noFill/>
          <a:ln>
            <a:noFill/>
          </a:ln>
        </p:spPr>
      </p:pic>
      <p:pic>
        <p:nvPicPr>
          <p:cNvPr id="443" name="Google Shape;443;g3a6684c2890_0_310"/>
          <p:cNvPicPr preferRelativeResize="0"/>
          <p:nvPr/>
        </p:nvPicPr>
        <p:blipFill>
          <a:blip r:embed="rId5">
            <a:alphaModFix/>
          </a:blip>
          <a:stretch>
            <a:fillRect/>
          </a:stretch>
        </p:blipFill>
        <p:spPr>
          <a:xfrm>
            <a:off x="13092425" y="1035450"/>
            <a:ext cx="4567351" cy="8605204"/>
          </a:xfrm>
          <a:prstGeom prst="rect">
            <a:avLst/>
          </a:prstGeom>
          <a:noFill/>
          <a:ln>
            <a:noFill/>
          </a:ln>
        </p:spPr>
      </p:pic>
      <p:sp>
        <p:nvSpPr>
          <p:cNvPr id="444" name="Google Shape;444;g3a6684c2890_0_310"/>
          <p:cNvSpPr txBox="1"/>
          <p:nvPr/>
        </p:nvSpPr>
        <p:spPr>
          <a:xfrm>
            <a:off x="876100" y="2592350"/>
            <a:ext cx="4567200" cy="13545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rPr lang="en-US" sz="3200">
                <a:highlight>
                  <a:schemeClr val="lt1"/>
                </a:highlight>
                <a:latin typeface="Calibri"/>
                <a:ea typeface="Calibri"/>
                <a:cs typeface="Calibri"/>
                <a:sym typeface="Calibri"/>
              </a:rPr>
              <a:t>Within the ocean there are many habitats...</a:t>
            </a:r>
            <a:endParaRPr sz="3200">
              <a:highlight>
                <a:schemeClr val="lt1"/>
              </a:highlight>
              <a:latin typeface="Calibri"/>
              <a:ea typeface="Calibri"/>
              <a:cs typeface="Calibri"/>
              <a:sym typeface="Calibri"/>
            </a:endParaRPr>
          </a:p>
        </p:txBody>
      </p:sp>
      <p:pic>
        <p:nvPicPr>
          <p:cNvPr id="445" name="Google Shape;445;g3a6684c2890_0_310" title="coral.png"/>
          <p:cNvPicPr preferRelativeResize="0"/>
          <p:nvPr/>
        </p:nvPicPr>
        <p:blipFill rotWithShape="1">
          <a:blip r:embed="rId6">
            <a:alphaModFix/>
          </a:blip>
          <a:srcRect b="5892" l="23675" r="53271" t="18755"/>
          <a:stretch/>
        </p:blipFill>
        <p:spPr>
          <a:xfrm>
            <a:off x="8876525" y="2592375"/>
            <a:ext cx="4215900" cy="688994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id="451" name="Google Shape;451;g3ae8c952485_0_30" title="MISD_WildIdeas_InventorsLog10.jpg"/>
          <p:cNvPicPr preferRelativeResize="0"/>
          <p:nvPr/>
        </p:nvPicPr>
        <p:blipFill>
          <a:blip r:embed="rId3">
            <a:alphaModFix/>
          </a:blip>
          <a:stretch>
            <a:fillRect/>
          </a:stretch>
        </p:blipFill>
        <p:spPr>
          <a:xfrm rot="-152098">
            <a:off x="5236935" y="1848043"/>
            <a:ext cx="10089930" cy="7799012"/>
          </a:xfrm>
          <a:prstGeom prst="rect">
            <a:avLst/>
          </a:prstGeom>
          <a:noFill/>
          <a:ln>
            <a:noFill/>
          </a:ln>
          <a:effectLst>
            <a:outerShdw blurRad="57150" rotWithShape="0" algn="bl" dir="5400000" dist="19050">
              <a:srgbClr val="000000">
                <a:alpha val="50000"/>
              </a:srgbClr>
            </a:outerShdw>
          </a:effectLst>
        </p:spPr>
      </p:pic>
      <p:pic>
        <p:nvPicPr>
          <p:cNvPr id="452" name="Google Shape;452;g3ae8c952485_0_30"/>
          <p:cNvPicPr preferRelativeResize="0"/>
          <p:nvPr/>
        </p:nvPicPr>
        <p:blipFill rotWithShape="1">
          <a:blip r:embed="rId4">
            <a:alphaModFix/>
          </a:blip>
          <a:srcRect b="0" l="0" r="0" t="0"/>
          <a:stretch/>
        </p:blipFill>
        <p:spPr>
          <a:xfrm>
            <a:off x="-2748094" y="683350"/>
            <a:ext cx="8814348" cy="1558800"/>
          </a:xfrm>
          <a:prstGeom prst="rect">
            <a:avLst/>
          </a:prstGeom>
          <a:noFill/>
          <a:ln>
            <a:noFill/>
          </a:ln>
        </p:spPr>
      </p:pic>
      <p:sp>
        <p:nvSpPr>
          <p:cNvPr id="453" name="Google Shape;453;g3ae8c952485_0_30"/>
          <p:cNvSpPr txBox="1"/>
          <p:nvPr>
            <p:ph type="title"/>
          </p:nvPr>
        </p:nvSpPr>
        <p:spPr>
          <a:xfrm>
            <a:off x="623400" y="890050"/>
            <a:ext cx="67044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Sharing is caring </a:t>
            </a:r>
            <a:endParaRPr b="1">
              <a:latin typeface="Calibri"/>
              <a:ea typeface="Calibri"/>
              <a:cs typeface="Calibri"/>
              <a:sym typeface="Calibri"/>
            </a:endParaRPr>
          </a:p>
        </p:txBody>
      </p:sp>
      <p:pic>
        <p:nvPicPr>
          <p:cNvPr id="454" name="Google Shape;454;g3ae8c952485_0_30" title="Go Green Squirrel.png"/>
          <p:cNvPicPr preferRelativeResize="0"/>
          <p:nvPr/>
        </p:nvPicPr>
        <p:blipFill>
          <a:blip r:embed="rId5">
            <a:alphaModFix/>
          </a:blip>
          <a:stretch>
            <a:fillRect/>
          </a:stretch>
        </p:blipFill>
        <p:spPr>
          <a:xfrm>
            <a:off x="622026" y="6622992"/>
            <a:ext cx="3949975" cy="3956334"/>
          </a:xfrm>
          <a:prstGeom prst="rect">
            <a:avLst/>
          </a:prstGeom>
          <a:noFill/>
          <a:ln>
            <a:noFill/>
          </a:ln>
        </p:spPr>
      </p:pic>
      <p:pic>
        <p:nvPicPr>
          <p:cNvPr id="455" name="Google Shape;455;g3ae8c952485_0_30" title="Go Green Bird scale.png"/>
          <p:cNvPicPr preferRelativeResize="0"/>
          <p:nvPr/>
        </p:nvPicPr>
        <p:blipFill rotWithShape="1">
          <a:blip r:embed="rId6">
            <a:alphaModFix/>
          </a:blip>
          <a:srcRect b="30858" l="23806" r="22791" t="33926"/>
          <a:stretch/>
        </p:blipFill>
        <p:spPr>
          <a:xfrm>
            <a:off x="14694800" y="683350"/>
            <a:ext cx="2952475" cy="1950250"/>
          </a:xfrm>
          <a:prstGeom prst="rect">
            <a:avLst/>
          </a:prstGeom>
          <a:noFill/>
          <a:ln>
            <a:noFill/>
          </a:ln>
        </p:spPr>
      </p:pic>
      <p:sp>
        <p:nvSpPr>
          <p:cNvPr id="456" name="Google Shape;456;g3ae8c952485_0_30"/>
          <p:cNvSpPr txBox="1"/>
          <p:nvPr/>
        </p:nvSpPr>
        <p:spPr>
          <a:xfrm>
            <a:off x="550575" y="2839800"/>
            <a:ext cx="4021500" cy="344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solidFill>
                  <a:schemeClr val="dk1"/>
                </a:solidFill>
              </a:rPr>
              <a:t>Many wild animals </a:t>
            </a:r>
            <a:r>
              <a:rPr lang="en-US" sz="3600">
                <a:solidFill>
                  <a:schemeClr val="dk1"/>
                </a:solidFill>
              </a:rPr>
              <a:t>share</a:t>
            </a:r>
            <a:r>
              <a:rPr lang="en-US" sz="3600">
                <a:solidFill>
                  <a:schemeClr val="dk1"/>
                </a:solidFill>
              </a:rPr>
              <a:t> their homes amongst humans. Sometimes it just takes a bit of looking to spot them!</a:t>
            </a:r>
            <a:endParaRPr sz="3600">
              <a:solidFill>
                <a:schemeClr val="dk1"/>
              </a:solidFill>
            </a:endParaRPr>
          </a:p>
        </p:txBody>
      </p:sp>
      <p:pic>
        <p:nvPicPr>
          <p:cNvPr id="457" name="Google Shape;457;g3ae8c952485_0_30" title="magnifying glass.png"/>
          <p:cNvPicPr preferRelativeResize="0"/>
          <p:nvPr/>
        </p:nvPicPr>
        <p:blipFill>
          <a:blip r:embed="rId7">
            <a:alphaModFix/>
          </a:blip>
          <a:stretch>
            <a:fillRect/>
          </a:stretch>
        </p:blipFill>
        <p:spPr>
          <a:xfrm>
            <a:off x="15090800" y="6870825"/>
            <a:ext cx="2556475" cy="267753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pic>
        <p:nvPicPr>
          <p:cNvPr id="462" name="Google Shape;462;g3a6684c2890_0_190"/>
          <p:cNvPicPr preferRelativeResize="0"/>
          <p:nvPr/>
        </p:nvPicPr>
        <p:blipFill>
          <a:blip r:embed="rId3">
            <a:alphaModFix/>
          </a:blip>
          <a:stretch>
            <a:fillRect/>
          </a:stretch>
        </p:blipFill>
        <p:spPr>
          <a:xfrm>
            <a:off x="4060500" y="2778451"/>
            <a:ext cx="11851047" cy="5652001"/>
          </a:xfrm>
          <a:prstGeom prst="rect">
            <a:avLst/>
          </a:prstGeom>
          <a:noFill/>
          <a:ln>
            <a:noFill/>
          </a:ln>
        </p:spPr>
      </p:pic>
      <p:pic>
        <p:nvPicPr>
          <p:cNvPr id="463" name="Google Shape;463;g3a6684c2890_0_190"/>
          <p:cNvPicPr preferRelativeResize="0"/>
          <p:nvPr/>
        </p:nvPicPr>
        <p:blipFill rotWithShape="1">
          <a:blip r:embed="rId4">
            <a:alphaModFix/>
          </a:blip>
          <a:srcRect b="0" l="0" r="0" t="0"/>
          <a:stretch/>
        </p:blipFill>
        <p:spPr>
          <a:xfrm>
            <a:off x="-1647600" y="610950"/>
            <a:ext cx="8814348" cy="1558800"/>
          </a:xfrm>
          <a:prstGeom prst="rect">
            <a:avLst/>
          </a:prstGeom>
          <a:noFill/>
          <a:ln>
            <a:noFill/>
          </a:ln>
        </p:spPr>
      </p:pic>
      <p:sp>
        <p:nvSpPr>
          <p:cNvPr id="464" name="Google Shape;464;g3a6684c2890_0_190"/>
          <p:cNvSpPr txBox="1"/>
          <p:nvPr>
            <p:ph type="title"/>
          </p:nvPr>
        </p:nvSpPr>
        <p:spPr>
          <a:xfrm>
            <a:off x="769600" y="890050"/>
            <a:ext cx="170412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What is biodiversity?</a:t>
            </a:r>
            <a:endParaRPr b="1">
              <a:latin typeface="Calibri"/>
              <a:ea typeface="Calibri"/>
              <a:cs typeface="Calibri"/>
              <a:sym typeface="Calibri"/>
            </a:endParaRPr>
          </a:p>
        </p:txBody>
      </p:sp>
      <p:pic>
        <p:nvPicPr>
          <p:cNvPr id="465" name="Google Shape;465;g3a6684c2890_0_190"/>
          <p:cNvPicPr preferRelativeResize="0"/>
          <p:nvPr/>
        </p:nvPicPr>
        <p:blipFill rotWithShape="1">
          <a:blip r:embed="rId5">
            <a:alphaModFix/>
          </a:blip>
          <a:srcRect b="54143" l="45966" r="20615" t="0"/>
          <a:stretch/>
        </p:blipFill>
        <p:spPr>
          <a:xfrm>
            <a:off x="836450" y="3926100"/>
            <a:ext cx="4299100" cy="5326100"/>
          </a:xfrm>
          <a:prstGeom prst="rect">
            <a:avLst/>
          </a:prstGeom>
          <a:noFill/>
          <a:ln>
            <a:noFill/>
          </a:ln>
        </p:spPr>
      </p:pic>
      <p:pic>
        <p:nvPicPr>
          <p:cNvPr id="466" name="Google Shape;466;g3a6684c2890_0_190"/>
          <p:cNvPicPr preferRelativeResize="0"/>
          <p:nvPr/>
        </p:nvPicPr>
        <p:blipFill rotWithShape="1">
          <a:blip r:embed="rId5">
            <a:alphaModFix/>
          </a:blip>
          <a:srcRect b="10146" l="64156" r="0" t="46326"/>
          <a:stretch/>
        </p:blipFill>
        <p:spPr>
          <a:xfrm>
            <a:off x="13830605" y="2035449"/>
            <a:ext cx="4761743" cy="522059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pic>
        <p:nvPicPr>
          <p:cNvPr id="471" name="Google Shape;471;g3a6684c2890_0_371"/>
          <p:cNvPicPr preferRelativeResize="0"/>
          <p:nvPr/>
        </p:nvPicPr>
        <p:blipFill rotWithShape="1">
          <a:blip r:embed="rId3">
            <a:alphaModFix/>
          </a:blip>
          <a:srcRect b="0" l="0" r="0" t="0"/>
          <a:stretch/>
        </p:blipFill>
        <p:spPr>
          <a:xfrm>
            <a:off x="-463400" y="721600"/>
            <a:ext cx="9921403" cy="1558800"/>
          </a:xfrm>
          <a:prstGeom prst="rect">
            <a:avLst/>
          </a:prstGeom>
          <a:noFill/>
          <a:ln>
            <a:noFill/>
          </a:ln>
        </p:spPr>
      </p:pic>
      <p:sp>
        <p:nvSpPr>
          <p:cNvPr id="472" name="Google Shape;472;g3a6684c2890_0_371"/>
          <p:cNvSpPr txBox="1"/>
          <p:nvPr>
            <p:ph type="title"/>
          </p:nvPr>
        </p:nvSpPr>
        <p:spPr>
          <a:xfrm>
            <a:off x="623400" y="890050"/>
            <a:ext cx="85206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Why do we need biodiversity? </a:t>
            </a:r>
            <a:endParaRPr b="1">
              <a:latin typeface="Calibri"/>
              <a:ea typeface="Calibri"/>
              <a:cs typeface="Calibri"/>
              <a:sym typeface="Calibri"/>
            </a:endParaRPr>
          </a:p>
        </p:txBody>
      </p:sp>
      <p:pic>
        <p:nvPicPr>
          <p:cNvPr id="473" name="Google Shape;473;g3a6684c2890_0_371"/>
          <p:cNvPicPr preferRelativeResize="0"/>
          <p:nvPr/>
        </p:nvPicPr>
        <p:blipFill rotWithShape="1">
          <a:blip r:embed="rId4">
            <a:alphaModFix/>
          </a:blip>
          <a:srcRect b="27730" l="0" r="45030" t="0"/>
          <a:stretch/>
        </p:blipFill>
        <p:spPr>
          <a:xfrm>
            <a:off x="2404350" y="2665500"/>
            <a:ext cx="8669197" cy="6048449"/>
          </a:xfrm>
          <a:prstGeom prst="rect">
            <a:avLst/>
          </a:prstGeom>
          <a:noFill/>
          <a:ln>
            <a:noFill/>
          </a:ln>
        </p:spPr>
      </p:pic>
      <p:sp>
        <p:nvSpPr>
          <p:cNvPr id="474" name="Google Shape;474;g3a6684c2890_0_371"/>
          <p:cNvSpPr txBox="1"/>
          <p:nvPr/>
        </p:nvSpPr>
        <p:spPr>
          <a:xfrm>
            <a:off x="1856075" y="2967100"/>
            <a:ext cx="3682800" cy="14775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rPr lang="en-US" sz="3600">
                <a:latin typeface="Calibri"/>
                <a:ea typeface="Calibri"/>
                <a:cs typeface="Calibri"/>
                <a:sym typeface="Calibri"/>
              </a:rPr>
              <a:t>Can help create new medicines </a:t>
            </a:r>
            <a:endParaRPr sz="3600">
              <a:latin typeface="Calibri"/>
              <a:ea typeface="Calibri"/>
              <a:cs typeface="Calibri"/>
              <a:sym typeface="Calibri"/>
            </a:endParaRPr>
          </a:p>
        </p:txBody>
      </p:sp>
      <p:sp>
        <p:nvSpPr>
          <p:cNvPr id="475" name="Google Shape;475;g3a6684c2890_0_371"/>
          <p:cNvSpPr txBox="1"/>
          <p:nvPr/>
        </p:nvSpPr>
        <p:spPr>
          <a:xfrm>
            <a:off x="7084300" y="6489650"/>
            <a:ext cx="3682800" cy="9234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rPr lang="en-US" sz="3600">
                <a:latin typeface="Calibri"/>
                <a:ea typeface="Calibri"/>
                <a:cs typeface="Calibri"/>
                <a:sym typeface="Calibri"/>
              </a:rPr>
              <a:t>Help to feed us</a:t>
            </a:r>
            <a:endParaRPr sz="3600">
              <a:latin typeface="Calibri"/>
              <a:ea typeface="Calibri"/>
              <a:cs typeface="Calibri"/>
              <a:sym typeface="Calibri"/>
            </a:endParaRPr>
          </a:p>
        </p:txBody>
      </p:sp>
      <p:sp>
        <p:nvSpPr>
          <p:cNvPr id="476" name="Google Shape;476;g3a6684c2890_0_371"/>
          <p:cNvSpPr txBox="1"/>
          <p:nvPr/>
        </p:nvSpPr>
        <p:spPr>
          <a:xfrm>
            <a:off x="12492425" y="1858600"/>
            <a:ext cx="3682800" cy="25860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rPr lang="en-US" sz="3600">
                <a:latin typeface="Calibri"/>
                <a:ea typeface="Calibri"/>
                <a:cs typeface="Calibri"/>
                <a:sym typeface="Calibri"/>
              </a:rPr>
              <a:t>And keep the weather balanced and the Earth healthy! </a:t>
            </a:r>
            <a:endParaRPr sz="3600">
              <a:latin typeface="Calibri"/>
              <a:ea typeface="Calibri"/>
              <a:cs typeface="Calibri"/>
              <a:sym typeface="Calibri"/>
            </a:endParaRPr>
          </a:p>
        </p:txBody>
      </p:sp>
      <p:pic>
        <p:nvPicPr>
          <p:cNvPr id="477" name="Google Shape;477;g3a6684c2890_0_371"/>
          <p:cNvPicPr preferRelativeResize="0"/>
          <p:nvPr/>
        </p:nvPicPr>
        <p:blipFill rotWithShape="1">
          <a:blip r:embed="rId4">
            <a:alphaModFix/>
          </a:blip>
          <a:srcRect b="14311" l="51065" r="11924" t="30042"/>
          <a:stretch/>
        </p:blipFill>
        <p:spPr>
          <a:xfrm>
            <a:off x="11073550" y="4622800"/>
            <a:ext cx="5836899" cy="465710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pic>
        <p:nvPicPr>
          <p:cNvPr descr="A picture containing shirt, room  Description automatically generated" id="482" name="Google Shape;482;g3a6684c2890_0_432"/>
          <p:cNvPicPr preferRelativeResize="0"/>
          <p:nvPr/>
        </p:nvPicPr>
        <p:blipFill rotWithShape="1">
          <a:blip r:embed="rId3">
            <a:alphaModFix/>
          </a:blip>
          <a:srcRect b="0" l="0" r="0" t="0"/>
          <a:stretch/>
        </p:blipFill>
        <p:spPr>
          <a:xfrm>
            <a:off x="810613" y="204200"/>
            <a:ext cx="16666775" cy="8936774"/>
          </a:xfrm>
          <a:prstGeom prst="rect">
            <a:avLst/>
          </a:prstGeom>
          <a:noFill/>
          <a:ln>
            <a:noFill/>
          </a:ln>
        </p:spPr>
      </p:pic>
      <p:pic>
        <p:nvPicPr>
          <p:cNvPr id="483" name="Google Shape;483;g3a6684c2890_0_432"/>
          <p:cNvPicPr preferRelativeResize="0"/>
          <p:nvPr/>
        </p:nvPicPr>
        <p:blipFill rotWithShape="1">
          <a:blip r:embed="rId4">
            <a:alphaModFix/>
          </a:blip>
          <a:srcRect b="0" l="0" r="0" t="0"/>
          <a:stretch/>
        </p:blipFill>
        <p:spPr>
          <a:xfrm>
            <a:off x="-142850" y="745150"/>
            <a:ext cx="9684701" cy="1448850"/>
          </a:xfrm>
          <a:prstGeom prst="rect">
            <a:avLst/>
          </a:prstGeom>
          <a:noFill/>
          <a:ln>
            <a:noFill/>
          </a:ln>
        </p:spPr>
      </p:pic>
      <p:sp>
        <p:nvSpPr>
          <p:cNvPr id="484" name="Google Shape;484;g3a6684c2890_0_432"/>
          <p:cNvSpPr txBox="1"/>
          <p:nvPr/>
        </p:nvSpPr>
        <p:spPr>
          <a:xfrm rot="-60009">
            <a:off x="846788" y="1000906"/>
            <a:ext cx="10002924" cy="845523"/>
          </a:xfrm>
          <a:prstGeom prst="rect">
            <a:avLst/>
          </a:prstGeom>
          <a:noFill/>
          <a:ln>
            <a:noFill/>
          </a:ln>
        </p:spPr>
        <p:txBody>
          <a:bodyPr anchorCtr="0" anchor="t" bIns="91400" lIns="182850" spcFirstLastPara="1" rIns="182850" wrap="square" tIns="91400">
            <a:noAutofit/>
          </a:bodyPr>
          <a:lstStyle/>
          <a:p>
            <a:pPr indent="0" lvl="0" marL="0" marR="0" rtl="0" algn="l">
              <a:spcBef>
                <a:spcPts val="0"/>
              </a:spcBef>
              <a:spcAft>
                <a:spcPts val="0"/>
              </a:spcAft>
              <a:buNone/>
            </a:pPr>
            <a:r>
              <a:rPr b="1" lang="en-US" sz="5000">
                <a:latin typeface="Calibri"/>
                <a:ea typeface="Calibri"/>
                <a:cs typeface="Calibri"/>
                <a:sym typeface="Calibri"/>
              </a:rPr>
              <a:t>T</a:t>
            </a:r>
            <a:r>
              <a:rPr b="1" lang="en-US" sz="5000">
                <a:solidFill>
                  <a:srgbClr val="000000"/>
                </a:solidFill>
                <a:latin typeface="Calibri"/>
                <a:ea typeface="Calibri"/>
                <a:cs typeface="Calibri"/>
                <a:sym typeface="Calibri"/>
              </a:rPr>
              <a:t>hreats to </a:t>
            </a:r>
            <a:r>
              <a:rPr b="1" lang="en-US" sz="5000">
                <a:latin typeface="Calibri"/>
                <a:ea typeface="Calibri"/>
                <a:cs typeface="Calibri"/>
                <a:sym typeface="Calibri"/>
              </a:rPr>
              <a:t>plants and animals</a:t>
            </a:r>
            <a:endParaRPr sz="5000"/>
          </a:p>
        </p:txBody>
      </p:sp>
      <p:sp>
        <p:nvSpPr>
          <p:cNvPr id="485" name="Google Shape;485;g3a6684c2890_0_432"/>
          <p:cNvSpPr txBox="1"/>
          <p:nvPr/>
        </p:nvSpPr>
        <p:spPr>
          <a:xfrm>
            <a:off x="1064150" y="7121775"/>
            <a:ext cx="2919600" cy="14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chemeClr val="dk1"/>
                </a:solidFill>
              </a:rPr>
              <a:t>Rising temperatures </a:t>
            </a:r>
            <a:endParaRPr sz="3300">
              <a:solidFill>
                <a:schemeClr val="dk1"/>
              </a:solidFill>
            </a:endParaRPr>
          </a:p>
        </p:txBody>
      </p:sp>
      <p:sp>
        <p:nvSpPr>
          <p:cNvPr id="486" name="Google Shape;486;g3a6684c2890_0_432"/>
          <p:cNvSpPr txBox="1"/>
          <p:nvPr/>
        </p:nvSpPr>
        <p:spPr>
          <a:xfrm>
            <a:off x="4572000" y="4419000"/>
            <a:ext cx="2919600" cy="14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chemeClr val="dk1"/>
                </a:solidFill>
              </a:rPr>
              <a:t>Pollution</a:t>
            </a:r>
            <a:endParaRPr sz="3300">
              <a:solidFill>
                <a:schemeClr val="dk1"/>
              </a:solidFill>
            </a:endParaRPr>
          </a:p>
        </p:txBody>
      </p:sp>
      <p:sp>
        <p:nvSpPr>
          <p:cNvPr id="487" name="Google Shape;487;g3a6684c2890_0_432"/>
          <p:cNvSpPr txBox="1"/>
          <p:nvPr/>
        </p:nvSpPr>
        <p:spPr>
          <a:xfrm>
            <a:off x="7616775" y="6590600"/>
            <a:ext cx="2334300" cy="14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chemeClr val="dk1"/>
                </a:solidFill>
              </a:rPr>
              <a:t>Plastic</a:t>
            </a:r>
            <a:endParaRPr sz="3300">
              <a:solidFill>
                <a:schemeClr val="dk1"/>
              </a:solidFill>
            </a:endParaRPr>
          </a:p>
        </p:txBody>
      </p:sp>
      <p:sp>
        <p:nvSpPr>
          <p:cNvPr id="488" name="Google Shape;488;g3a6684c2890_0_432"/>
          <p:cNvSpPr txBox="1"/>
          <p:nvPr/>
        </p:nvSpPr>
        <p:spPr>
          <a:xfrm>
            <a:off x="11187450" y="2303150"/>
            <a:ext cx="3485100" cy="14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chemeClr val="dk1"/>
                </a:solidFill>
              </a:rPr>
              <a:t>Melting ice caps</a:t>
            </a:r>
            <a:endParaRPr sz="3300">
              <a:solidFill>
                <a:schemeClr val="dk1"/>
              </a:solidFill>
            </a:endParaRPr>
          </a:p>
        </p:txBody>
      </p:sp>
      <p:sp>
        <p:nvSpPr>
          <p:cNvPr id="489" name="Google Shape;489;g3a6684c2890_0_432"/>
          <p:cNvSpPr txBox="1"/>
          <p:nvPr/>
        </p:nvSpPr>
        <p:spPr>
          <a:xfrm>
            <a:off x="14672550" y="8039600"/>
            <a:ext cx="3485100" cy="144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300">
                <a:solidFill>
                  <a:schemeClr val="dk1"/>
                </a:solidFill>
              </a:rPr>
              <a:t>Overfishing</a:t>
            </a:r>
            <a:endParaRPr sz="3300">
              <a:solidFill>
                <a:schemeClr val="dk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pic>
        <p:nvPicPr>
          <p:cNvPr id="494" name="Google Shape;494;g3a6684c2890_0_722"/>
          <p:cNvPicPr preferRelativeResize="0"/>
          <p:nvPr/>
        </p:nvPicPr>
        <p:blipFill rotWithShape="1">
          <a:blip r:embed="rId3">
            <a:alphaModFix/>
          </a:blip>
          <a:srcRect b="0" l="0" r="0" t="0"/>
          <a:stretch/>
        </p:blipFill>
        <p:spPr>
          <a:xfrm>
            <a:off x="-463400" y="721600"/>
            <a:ext cx="8530002" cy="1558800"/>
          </a:xfrm>
          <a:prstGeom prst="rect">
            <a:avLst/>
          </a:prstGeom>
          <a:noFill/>
          <a:ln>
            <a:noFill/>
          </a:ln>
        </p:spPr>
      </p:pic>
      <p:sp>
        <p:nvSpPr>
          <p:cNvPr id="495" name="Google Shape;495;g3a6684c2890_0_722"/>
          <p:cNvSpPr txBox="1"/>
          <p:nvPr>
            <p:ph type="title"/>
          </p:nvPr>
        </p:nvSpPr>
        <p:spPr>
          <a:xfrm>
            <a:off x="623400" y="890050"/>
            <a:ext cx="7105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An indigenous future</a:t>
            </a:r>
            <a:endParaRPr b="1">
              <a:latin typeface="Calibri"/>
              <a:ea typeface="Calibri"/>
              <a:cs typeface="Calibri"/>
              <a:sym typeface="Calibri"/>
            </a:endParaRPr>
          </a:p>
        </p:txBody>
      </p:sp>
      <p:pic>
        <p:nvPicPr>
          <p:cNvPr id="496" name="Google Shape;496;g3a6684c2890_0_722"/>
          <p:cNvPicPr preferRelativeResize="0"/>
          <p:nvPr/>
        </p:nvPicPr>
        <p:blipFill>
          <a:blip r:embed="rId4">
            <a:alphaModFix/>
          </a:blip>
          <a:stretch>
            <a:fillRect/>
          </a:stretch>
        </p:blipFill>
        <p:spPr>
          <a:xfrm>
            <a:off x="4750675" y="2035445"/>
            <a:ext cx="12452198" cy="6943554"/>
          </a:xfrm>
          <a:prstGeom prst="rect">
            <a:avLst/>
          </a:prstGeom>
          <a:noFill/>
          <a:ln>
            <a:noFill/>
          </a:ln>
        </p:spPr>
      </p:pic>
      <p:sp>
        <p:nvSpPr>
          <p:cNvPr id="497" name="Google Shape;497;g3a6684c2890_0_722"/>
          <p:cNvSpPr txBox="1"/>
          <p:nvPr/>
        </p:nvSpPr>
        <p:spPr>
          <a:xfrm>
            <a:off x="623400" y="2654225"/>
            <a:ext cx="4562700" cy="36942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rPr b="1" lang="en-US" sz="3600">
                <a:latin typeface="Calibri"/>
                <a:ea typeface="Calibri"/>
                <a:cs typeface="Calibri"/>
                <a:sym typeface="Calibri"/>
              </a:rPr>
              <a:t>Indigenous people</a:t>
            </a:r>
            <a:r>
              <a:rPr lang="en-US" sz="3600">
                <a:latin typeface="Calibri"/>
                <a:ea typeface="Calibri"/>
                <a:cs typeface="Calibri"/>
                <a:sym typeface="Calibri"/>
              </a:rPr>
              <a:t> only own and use </a:t>
            </a:r>
            <a:r>
              <a:rPr b="1" lang="en-US" sz="3600">
                <a:latin typeface="Calibri"/>
                <a:ea typeface="Calibri"/>
                <a:cs typeface="Calibri"/>
                <a:sym typeface="Calibri"/>
              </a:rPr>
              <a:t>25%</a:t>
            </a:r>
            <a:r>
              <a:rPr lang="en-US" sz="3600">
                <a:latin typeface="Calibri"/>
                <a:ea typeface="Calibri"/>
                <a:cs typeface="Calibri"/>
                <a:sym typeface="Calibri"/>
              </a:rPr>
              <a:t> of the world’s land but they safeguard </a:t>
            </a:r>
            <a:r>
              <a:rPr b="1" lang="en-US" sz="3600">
                <a:latin typeface="Calibri"/>
                <a:ea typeface="Calibri"/>
                <a:cs typeface="Calibri"/>
                <a:sym typeface="Calibri"/>
              </a:rPr>
              <a:t>80% </a:t>
            </a:r>
            <a:r>
              <a:rPr lang="en-US" sz="3600">
                <a:latin typeface="Calibri"/>
                <a:ea typeface="Calibri"/>
                <a:cs typeface="Calibri"/>
                <a:sym typeface="Calibri"/>
              </a:rPr>
              <a:t>of the world’s biodiversity!</a:t>
            </a:r>
            <a:endParaRPr sz="3600">
              <a:latin typeface="Calibri"/>
              <a:ea typeface="Calibri"/>
              <a:cs typeface="Calibri"/>
              <a:sym typeface="Calibri"/>
            </a:endParaRPr>
          </a:p>
        </p:txBody>
      </p:sp>
      <p:sp>
        <p:nvSpPr>
          <p:cNvPr id="498" name="Google Shape;498;g3a6684c2890_0_722"/>
          <p:cNvSpPr txBox="1"/>
          <p:nvPr/>
        </p:nvSpPr>
        <p:spPr>
          <a:xfrm>
            <a:off x="12861250" y="8979000"/>
            <a:ext cx="10079100" cy="1851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4200">
                <a:solidFill>
                  <a:schemeClr val="dk1"/>
                </a:solidFill>
                <a:latin typeface="Calibri"/>
                <a:ea typeface="Calibri"/>
                <a:cs typeface="Calibri"/>
                <a:sym typeface="Calibri"/>
              </a:rPr>
              <a:t>What can we learn?</a:t>
            </a:r>
            <a:endParaRPr b="1" sz="4200">
              <a:solidFill>
                <a:schemeClr val="dk1"/>
              </a:solidFill>
              <a:latin typeface="Calibri"/>
              <a:ea typeface="Calibri"/>
              <a:cs typeface="Calibri"/>
              <a:sym typeface="Calibri"/>
            </a:endParaRPr>
          </a:p>
          <a:p>
            <a:pPr indent="0" lvl="0" marL="0" rtl="0" algn="l">
              <a:spcBef>
                <a:spcPts val="0"/>
              </a:spcBef>
              <a:spcAft>
                <a:spcPts val="0"/>
              </a:spcAft>
              <a:buNone/>
            </a:pPr>
            <a:r>
              <a:t/>
            </a:r>
            <a:endParaRPr sz="36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g3a6684c2890_0_1804"/>
          <p:cNvPicPr preferRelativeResize="0"/>
          <p:nvPr/>
        </p:nvPicPr>
        <p:blipFill>
          <a:blip r:embed="rId3">
            <a:alphaModFix/>
          </a:blip>
          <a:stretch>
            <a:fillRect/>
          </a:stretch>
        </p:blipFill>
        <p:spPr>
          <a:xfrm flipH="1">
            <a:off x="4170349" y="122900"/>
            <a:ext cx="12063201" cy="10461048"/>
          </a:xfrm>
          <a:prstGeom prst="rect">
            <a:avLst/>
          </a:prstGeom>
          <a:noFill/>
          <a:ln>
            <a:noFill/>
          </a:ln>
        </p:spPr>
      </p:pic>
      <p:sp>
        <p:nvSpPr>
          <p:cNvPr id="207" name="Google Shape;207;g3a6684c2890_0_1804"/>
          <p:cNvSpPr txBox="1"/>
          <p:nvPr/>
        </p:nvSpPr>
        <p:spPr>
          <a:xfrm>
            <a:off x="530500" y="578700"/>
            <a:ext cx="5815200" cy="15702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US" sz="4200"/>
              <a:t>The power of invention </a:t>
            </a:r>
            <a:endParaRPr sz="4200"/>
          </a:p>
        </p:txBody>
      </p:sp>
      <p:pic>
        <p:nvPicPr>
          <p:cNvPr id="208" name="Google Shape;208;g3a6684c2890_0_1804"/>
          <p:cNvPicPr preferRelativeResize="0"/>
          <p:nvPr/>
        </p:nvPicPr>
        <p:blipFill>
          <a:blip r:embed="rId4">
            <a:alphaModFix/>
          </a:blip>
          <a:stretch>
            <a:fillRect/>
          </a:stretch>
        </p:blipFill>
        <p:spPr>
          <a:xfrm>
            <a:off x="-658650" y="462250"/>
            <a:ext cx="8058850" cy="1628300"/>
          </a:xfrm>
          <a:prstGeom prst="rect">
            <a:avLst/>
          </a:prstGeom>
          <a:noFill/>
          <a:ln>
            <a:noFill/>
          </a:ln>
        </p:spPr>
      </p:pic>
      <p:sp>
        <p:nvSpPr>
          <p:cNvPr id="209" name="Google Shape;209;g3a6684c2890_0_1804"/>
          <p:cNvSpPr txBox="1"/>
          <p:nvPr/>
        </p:nvSpPr>
        <p:spPr>
          <a:xfrm>
            <a:off x="508700" y="703700"/>
            <a:ext cx="6564600" cy="1145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The power of invention</a:t>
            </a:r>
            <a:endParaRPr b="1" sz="4800">
              <a:solidFill>
                <a:srgbClr val="000000"/>
              </a:solidFill>
              <a:latin typeface="Calibri"/>
              <a:ea typeface="Calibri"/>
              <a:cs typeface="Calibri"/>
              <a:sym typeface="Calibri"/>
            </a:endParaRPr>
          </a:p>
        </p:txBody>
      </p:sp>
      <p:pic>
        <p:nvPicPr>
          <p:cNvPr id="210" name="Google Shape;210;g3a6684c2890_0_1804"/>
          <p:cNvPicPr preferRelativeResize="0"/>
          <p:nvPr/>
        </p:nvPicPr>
        <p:blipFill>
          <a:blip r:embed="rId5">
            <a:alphaModFix/>
          </a:blip>
          <a:stretch>
            <a:fillRect/>
          </a:stretch>
        </p:blipFill>
        <p:spPr>
          <a:xfrm>
            <a:off x="9455099" y="6191246"/>
            <a:ext cx="6257401" cy="1145400"/>
          </a:xfrm>
          <a:prstGeom prst="rect">
            <a:avLst/>
          </a:prstGeom>
          <a:noFill/>
          <a:ln>
            <a:noFill/>
          </a:ln>
        </p:spPr>
      </p:pic>
      <p:sp>
        <p:nvSpPr>
          <p:cNvPr id="211" name="Google Shape;211;g3a6684c2890_0_1804"/>
          <p:cNvSpPr txBox="1"/>
          <p:nvPr/>
        </p:nvSpPr>
        <p:spPr>
          <a:xfrm>
            <a:off x="763550" y="2797600"/>
            <a:ext cx="3406800" cy="3077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US" sz="4800"/>
              <a:t>It all starts with a simple question…</a:t>
            </a:r>
            <a:endParaRPr sz="4800"/>
          </a:p>
        </p:txBody>
      </p:sp>
      <p:pic>
        <p:nvPicPr>
          <p:cNvPr id="212" name="Google Shape;212;g3a6684c2890_0_1804"/>
          <p:cNvPicPr preferRelativeResize="0"/>
          <p:nvPr/>
        </p:nvPicPr>
        <p:blipFill>
          <a:blip r:embed="rId6">
            <a:alphaModFix/>
          </a:blip>
          <a:stretch>
            <a:fillRect/>
          </a:stretch>
        </p:blipFill>
        <p:spPr>
          <a:xfrm flipH="1" rot="-1706469">
            <a:off x="15082503" y="3559365"/>
            <a:ext cx="3525482" cy="1288423"/>
          </a:xfrm>
          <a:prstGeom prst="rect">
            <a:avLst/>
          </a:prstGeom>
          <a:noFill/>
          <a:ln>
            <a:noFill/>
          </a:ln>
        </p:spPr>
      </p:pic>
      <p:pic>
        <p:nvPicPr>
          <p:cNvPr id="213" name="Google Shape;213;g3a6684c2890_0_1804"/>
          <p:cNvPicPr preferRelativeResize="0"/>
          <p:nvPr/>
        </p:nvPicPr>
        <p:blipFill>
          <a:blip r:embed="rId7">
            <a:alphaModFix/>
          </a:blip>
          <a:stretch>
            <a:fillRect/>
          </a:stretch>
        </p:blipFill>
        <p:spPr>
          <a:xfrm>
            <a:off x="15512163" y="7336664"/>
            <a:ext cx="2247599" cy="2228987"/>
          </a:xfrm>
          <a:prstGeom prst="rect">
            <a:avLst/>
          </a:prstGeom>
          <a:noFill/>
          <a:ln>
            <a:noFill/>
          </a:ln>
        </p:spPr>
      </p:pic>
      <p:pic>
        <p:nvPicPr>
          <p:cNvPr id="214" name="Google Shape;214;g3a6684c2890_0_1804"/>
          <p:cNvPicPr preferRelativeResize="0"/>
          <p:nvPr/>
        </p:nvPicPr>
        <p:blipFill rotWithShape="1">
          <a:blip r:embed="rId8">
            <a:alphaModFix/>
          </a:blip>
          <a:srcRect b="83216" l="67751" r="6151" t="0"/>
          <a:stretch/>
        </p:blipFill>
        <p:spPr>
          <a:xfrm>
            <a:off x="12808800" y="8054001"/>
            <a:ext cx="1924349" cy="124280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6"/>
          <p:cNvSpPr/>
          <p:nvPr/>
        </p:nvSpPr>
        <p:spPr>
          <a:xfrm>
            <a:off x="-3708850" y="641446"/>
            <a:ext cx="9475100" cy="1628300"/>
          </a:xfrm>
          <a:custGeom>
            <a:rect b="b" l="l" r="r" t="t"/>
            <a:pathLst>
              <a:path extrusionOk="0" h="1628300" w="9475100">
                <a:moveTo>
                  <a:pt x="0" y="0"/>
                </a:moveTo>
                <a:lnTo>
                  <a:pt x="9475100" y="0"/>
                </a:lnTo>
                <a:lnTo>
                  <a:pt x="9475100" y="1628300"/>
                </a:lnTo>
                <a:lnTo>
                  <a:pt x="0" y="1628300"/>
                </a:lnTo>
                <a:lnTo>
                  <a:pt x="0" y="0"/>
                </a:lnTo>
                <a:close/>
              </a:path>
            </a:pathLst>
          </a:custGeom>
          <a:blipFill rotWithShape="1">
            <a:blip r:embed="rId3">
              <a:alphaModFix/>
            </a:blip>
            <a:stretch>
              <a:fillRect b="-2973" l="-4169" r="0" t="-2975"/>
            </a:stretch>
          </a:blipFill>
          <a:ln>
            <a:noFill/>
          </a:ln>
        </p:spPr>
      </p:sp>
      <p:sp>
        <p:nvSpPr>
          <p:cNvPr id="504" name="Google Shape;504;p6"/>
          <p:cNvSpPr/>
          <p:nvPr/>
        </p:nvSpPr>
        <p:spPr>
          <a:xfrm>
            <a:off x="2025820" y="2269746"/>
            <a:ext cx="5825897" cy="7295536"/>
          </a:xfrm>
          <a:custGeom>
            <a:rect b="b" l="l" r="r" t="t"/>
            <a:pathLst>
              <a:path extrusionOk="0" h="7295536" w="5825897">
                <a:moveTo>
                  <a:pt x="0" y="0"/>
                </a:moveTo>
                <a:lnTo>
                  <a:pt x="5825897" y="0"/>
                </a:lnTo>
                <a:lnTo>
                  <a:pt x="5825897" y="7295535"/>
                </a:lnTo>
                <a:lnTo>
                  <a:pt x="0" y="7295535"/>
                </a:lnTo>
                <a:lnTo>
                  <a:pt x="0" y="0"/>
                </a:lnTo>
                <a:close/>
              </a:path>
            </a:pathLst>
          </a:custGeom>
          <a:blipFill rotWithShape="1">
            <a:blip r:embed="rId4">
              <a:alphaModFix/>
            </a:blip>
            <a:stretch>
              <a:fillRect b="0" l="0" r="0" t="0"/>
            </a:stretch>
          </a:blipFill>
          <a:ln>
            <a:noFill/>
          </a:ln>
        </p:spPr>
      </p:sp>
      <p:sp>
        <p:nvSpPr>
          <p:cNvPr id="505" name="Google Shape;505;p6"/>
          <p:cNvSpPr/>
          <p:nvPr/>
        </p:nvSpPr>
        <p:spPr>
          <a:xfrm>
            <a:off x="8676915" y="961883"/>
            <a:ext cx="7860371" cy="8429352"/>
          </a:xfrm>
          <a:custGeom>
            <a:rect b="b" l="l" r="r" t="t"/>
            <a:pathLst>
              <a:path extrusionOk="0" h="8429352" w="7860371">
                <a:moveTo>
                  <a:pt x="0" y="0"/>
                </a:moveTo>
                <a:lnTo>
                  <a:pt x="7860371" y="0"/>
                </a:lnTo>
                <a:lnTo>
                  <a:pt x="7860371" y="8429352"/>
                </a:lnTo>
                <a:lnTo>
                  <a:pt x="0" y="8429352"/>
                </a:lnTo>
                <a:lnTo>
                  <a:pt x="0" y="0"/>
                </a:lnTo>
                <a:close/>
              </a:path>
            </a:pathLst>
          </a:custGeom>
          <a:blipFill rotWithShape="1">
            <a:blip r:embed="rId5">
              <a:alphaModFix/>
            </a:blip>
            <a:stretch>
              <a:fillRect b="0" l="0" r="0" t="0"/>
            </a:stretch>
          </a:blipFill>
          <a:ln>
            <a:noFill/>
          </a:ln>
        </p:spPr>
      </p:sp>
      <p:sp>
        <p:nvSpPr>
          <p:cNvPr id="506" name="Google Shape;506;p6"/>
          <p:cNvSpPr txBox="1"/>
          <p:nvPr/>
        </p:nvSpPr>
        <p:spPr>
          <a:xfrm>
            <a:off x="1259575" y="976900"/>
            <a:ext cx="4974300" cy="8775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5700">
                <a:latin typeface="Calibri"/>
                <a:ea typeface="Calibri"/>
                <a:cs typeface="Calibri"/>
                <a:sym typeface="Calibri"/>
              </a:rPr>
              <a:t>Food chains</a:t>
            </a:r>
            <a:endParaRPr b="1" sz="5700">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pic>
        <p:nvPicPr>
          <p:cNvPr id="511" name="Google Shape;511;g3a6684c2890_0_962"/>
          <p:cNvPicPr preferRelativeResize="0"/>
          <p:nvPr/>
        </p:nvPicPr>
        <p:blipFill rotWithShape="1">
          <a:blip r:embed="rId3">
            <a:alphaModFix/>
          </a:blip>
          <a:srcRect b="0" l="0" r="0" t="0"/>
          <a:stretch/>
        </p:blipFill>
        <p:spPr>
          <a:xfrm>
            <a:off x="-463400" y="721600"/>
            <a:ext cx="7854803" cy="1558800"/>
          </a:xfrm>
          <a:prstGeom prst="rect">
            <a:avLst/>
          </a:prstGeom>
          <a:noFill/>
          <a:ln>
            <a:noFill/>
          </a:ln>
        </p:spPr>
      </p:pic>
      <p:sp>
        <p:nvSpPr>
          <p:cNvPr id="512" name="Google Shape;512;g3a6684c2890_0_962"/>
          <p:cNvSpPr txBox="1"/>
          <p:nvPr>
            <p:ph type="title"/>
          </p:nvPr>
        </p:nvSpPr>
        <p:spPr>
          <a:xfrm>
            <a:off x="623400" y="890050"/>
            <a:ext cx="74832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What is sustainability?</a:t>
            </a:r>
            <a:endParaRPr b="1">
              <a:latin typeface="Calibri"/>
              <a:ea typeface="Calibri"/>
              <a:cs typeface="Calibri"/>
              <a:sym typeface="Calibri"/>
            </a:endParaRPr>
          </a:p>
        </p:txBody>
      </p:sp>
      <p:pic>
        <p:nvPicPr>
          <p:cNvPr id="513" name="Google Shape;513;g3a6684c2890_0_962"/>
          <p:cNvPicPr preferRelativeResize="0"/>
          <p:nvPr/>
        </p:nvPicPr>
        <p:blipFill rotWithShape="1">
          <a:blip r:embed="rId4">
            <a:alphaModFix/>
          </a:blip>
          <a:srcRect b="52847" l="28584" r="12588" t="0"/>
          <a:stretch/>
        </p:blipFill>
        <p:spPr>
          <a:xfrm>
            <a:off x="2130500" y="2280400"/>
            <a:ext cx="9577718" cy="7676498"/>
          </a:xfrm>
          <a:prstGeom prst="rect">
            <a:avLst/>
          </a:prstGeom>
          <a:noFill/>
          <a:ln>
            <a:noFill/>
          </a:ln>
        </p:spPr>
      </p:pic>
      <p:pic>
        <p:nvPicPr>
          <p:cNvPr id="514" name="Google Shape;514;g3a6684c2890_0_962"/>
          <p:cNvPicPr preferRelativeResize="0"/>
          <p:nvPr/>
        </p:nvPicPr>
        <p:blipFill>
          <a:blip r:embed="rId5">
            <a:alphaModFix/>
          </a:blip>
          <a:stretch>
            <a:fillRect/>
          </a:stretch>
        </p:blipFill>
        <p:spPr>
          <a:xfrm>
            <a:off x="12446001" y="152400"/>
            <a:ext cx="6629401" cy="1045189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g3a6684c2890_0_2060"/>
          <p:cNvSpPr/>
          <p:nvPr/>
        </p:nvSpPr>
        <p:spPr>
          <a:xfrm>
            <a:off x="-1419925" y="601496"/>
            <a:ext cx="9475100" cy="1628300"/>
          </a:xfrm>
          <a:custGeom>
            <a:rect b="b" l="l" r="r" t="t"/>
            <a:pathLst>
              <a:path extrusionOk="0" h="1628300" w="9475100">
                <a:moveTo>
                  <a:pt x="0" y="0"/>
                </a:moveTo>
                <a:lnTo>
                  <a:pt x="9475100" y="0"/>
                </a:lnTo>
                <a:lnTo>
                  <a:pt x="9475100" y="1628300"/>
                </a:lnTo>
                <a:lnTo>
                  <a:pt x="0" y="1628300"/>
                </a:lnTo>
                <a:lnTo>
                  <a:pt x="0" y="0"/>
                </a:lnTo>
                <a:close/>
              </a:path>
            </a:pathLst>
          </a:custGeom>
          <a:blipFill rotWithShape="1">
            <a:blip r:embed="rId3">
              <a:alphaModFix/>
            </a:blip>
            <a:stretch>
              <a:fillRect b="-2969" l="-4169" r="0" t="-2979"/>
            </a:stretch>
          </a:blipFill>
          <a:ln>
            <a:noFill/>
          </a:ln>
        </p:spPr>
      </p:sp>
      <p:sp>
        <p:nvSpPr>
          <p:cNvPr id="521" name="Google Shape;521;g3a6684c2890_0_2060"/>
          <p:cNvSpPr txBox="1"/>
          <p:nvPr/>
        </p:nvSpPr>
        <p:spPr>
          <a:xfrm>
            <a:off x="1259575" y="976900"/>
            <a:ext cx="6795600" cy="8775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US" sz="5700">
                <a:latin typeface="Calibri"/>
                <a:ea typeface="Calibri"/>
                <a:cs typeface="Calibri"/>
                <a:sym typeface="Calibri"/>
              </a:rPr>
              <a:t>Let’s go back in time</a:t>
            </a:r>
            <a:endParaRPr b="1" sz="5700">
              <a:latin typeface="Calibri"/>
              <a:ea typeface="Calibri"/>
              <a:cs typeface="Calibri"/>
              <a:sym typeface="Calibri"/>
            </a:endParaRPr>
          </a:p>
        </p:txBody>
      </p:sp>
      <p:pic>
        <p:nvPicPr>
          <p:cNvPr id="522" name="Google Shape;522;g3a6684c2890_0_2060" title="fossils 2.png"/>
          <p:cNvPicPr preferRelativeResize="0"/>
          <p:nvPr/>
        </p:nvPicPr>
        <p:blipFill>
          <a:blip r:embed="rId4">
            <a:alphaModFix/>
          </a:blip>
          <a:stretch>
            <a:fillRect/>
          </a:stretch>
        </p:blipFill>
        <p:spPr>
          <a:xfrm>
            <a:off x="7483875" y="2811450"/>
            <a:ext cx="4623828" cy="6705600"/>
          </a:xfrm>
          <a:prstGeom prst="rect">
            <a:avLst/>
          </a:prstGeom>
          <a:noFill/>
          <a:ln>
            <a:noFill/>
          </a:ln>
        </p:spPr>
      </p:pic>
      <p:pic>
        <p:nvPicPr>
          <p:cNvPr id="523" name="Google Shape;523;g3a6684c2890_0_2060" title="fossil hunt.png"/>
          <p:cNvPicPr preferRelativeResize="0"/>
          <p:nvPr/>
        </p:nvPicPr>
        <p:blipFill>
          <a:blip r:embed="rId5">
            <a:alphaModFix/>
          </a:blip>
          <a:stretch>
            <a:fillRect/>
          </a:stretch>
        </p:blipFill>
        <p:spPr>
          <a:xfrm>
            <a:off x="12107700" y="3428999"/>
            <a:ext cx="5470001" cy="6056601"/>
          </a:xfrm>
          <a:prstGeom prst="rect">
            <a:avLst/>
          </a:prstGeom>
          <a:noFill/>
          <a:ln>
            <a:noFill/>
          </a:ln>
        </p:spPr>
      </p:pic>
      <p:pic>
        <p:nvPicPr>
          <p:cNvPr id="524" name="Google Shape;524;g3a6684c2890_0_2060" title="fossils.png"/>
          <p:cNvPicPr preferRelativeResize="0"/>
          <p:nvPr/>
        </p:nvPicPr>
        <p:blipFill>
          <a:blip r:embed="rId6">
            <a:alphaModFix/>
          </a:blip>
          <a:stretch>
            <a:fillRect/>
          </a:stretch>
        </p:blipFill>
        <p:spPr>
          <a:xfrm>
            <a:off x="1259574" y="4496750"/>
            <a:ext cx="5870102" cy="5619074"/>
          </a:xfrm>
          <a:prstGeom prst="rect">
            <a:avLst/>
          </a:prstGeom>
          <a:noFill/>
          <a:ln>
            <a:noFill/>
          </a:ln>
        </p:spPr>
      </p:pic>
      <p:sp>
        <p:nvSpPr>
          <p:cNvPr id="525" name="Google Shape;525;g3a6684c2890_0_2060"/>
          <p:cNvSpPr txBox="1"/>
          <p:nvPr/>
        </p:nvSpPr>
        <p:spPr>
          <a:xfrm>
            <a:off x="930050" y="2585975"/>
            <a:ext cx="6795600" cy="26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Ammonites </a:t>
            </a:r>
            <a:r>
              <a:rPr lang="en-US" sz="3200">
                <a:solidFill>
                  <a:srgbClr val="0A0A0A"/>
                </a:solidFill>
                <a:highlight>
                  <a:srgbClr val="FFFFFF"/>
                </a:highlight>
                <a:latin typeface="Calibri"/>
                <a:ea typeface="Calibri"/>
                <a:cs typeface="Calibri"/>
                <a:sym typeface="Calibri"/>
              </a:rPr>
              <a:t>went extinct approximately 66 million years ago, around the same time as the dinosaurs!</a:t>
            </a:r>
            <a:endParaRPr sz="3200">
              <a:solidFill>
                <a:schemeClr val="dk1"/>
              </a:solidFill>
              <a:latin typeface="Calibri"/>
              <a:ea typeface="Calibri"/>
              <a:cs typeface="Calibri"/>
              <a:sym typeface="Calibri"/>
            </a:endParaRPr>
          </a:p>
        </p:txBody>
      </p:sp>
      <p:pic>
        <p:nvPicPr>
          <p:cNvPr id="526" name="Google Shape;526;g3a6684c2890_0_2060" title="arrow4.png"/>
          <p:cNvPicPr preferRelativeResize="0"/>
          <p:nvPr/>
        </p:nvPicPr>
        <p:blipFill>
          <a:blip r:embed="rId7">
            <a:alphaModFix/>
          </a:blip>
          <a:stretch>
            <a:fillRect/>
          </a:stretch>
        </p:blipFill>
        <p:spPr>
          <a:xfrm rot="4527078">
            <a:off x="1790725" y="4955900"/>
            <a:ext cx="2095500" cy="895350"/>
          </a:xfrm>
          <a:prstGeom prst="rect">
            <a:avLst/>
          </a:prstGeom>
          <a:noFill/>
          <a:ln>
            <a:noFill/>
          </a:ln>
        </p:spPr>
      </p:pic>
      <p:sp>
        <p:nvSpPr>
          <p:cNvPr id="527" name="Google Shape;527;g3a6684c2890_0_2060"/>
          <p:cNvSpPr txBox="1"/>
          <p:nvPr/>
        </p:nvSpPr>
        <p:spPr>
          <a:xfrm>
            <a:off x="8906025" y="976900"/>
            <a:ext cx="8229600" cy="22533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b="1" lang="en-US" sz="4000">
                <a:solidFill>
                  <a:schemeClr val="dk1"/>
                </a:solidFill>
                <a:latin typeface="Calibri"/>
                <a:ea typeface="Calibri"/>
                <a:cs typeface="Calibri"/>
                <a:sym typeface="Calibri"/>
              </a:rPr>
              <a:t>Fossils</a:t>
            </a:r>
            <a:r>
              <a:rPr lang="en-US" sz="4000">
                <a:solidFill>
                  <a:schemeClr val="dk1"/>
                </a:solidFill>
                <a:latin typeface="Calibri"/>
                <a:ea typeface="Calibri"/>
                <a:cs typeface="Calibri"/>
                <a:sym typeface="Calibri"/>
              </a:rPr>
              <a:t> are rocks that contain the imprint of a plant or animal which died </a:t>
            </a:r>
            <a:r>
              <a:rPr b="1" lang="en-US" sz="4000">
                <a:solidFill>
                  <a:schemeClr val="dk1"/>
                </a:solidFill>
                <a:latin typeface="Calibri"/>
                <a:ea typeface="Calibri"/>
                <a:cs typeface="Calibri"/>
                <a:sym typeface="Calibri"/>
              </a:rPr>
              <a:t>millions of years ago. </a:t>
            </a:r>
            <a:endParaRPr b="1" sz="40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pic>
        <p:nvPicPr>
          <p:cNvPr id="533" name="Google Shape;533;g3a6684c2890_0_1124"/>
          <p:cNvPicPr preferRelativeResize="0"/>
          <p:nvPr/>
        </p:nvPicPr>
        <p:blipFill rotWithShape="1">
          <a:blip r:embed="rId3">
            <a:alphaModFix/>
          </a:blip>
          <a:srcRect b="0" l="0" r="0" t="0"/>
          <a:stretch/>
        </p:blipFill>
        <p:spPr>
          <a:xfrm>
            <a:off x="-1326125" y="683350"/>
            <a:ext cx="8647630" cy="1558800"/>
          </a:xfrm>
          <a:prstGeom prst="rect">
            <a:avLst/>
          </a:prstGeom>
          <a:noFill/>
          <a:ln>
            <a:noFill/>
          </a:ln>
        </p:spPr>
      </p:pic>
      <p:sp>
        <p:nvSpPr>
          <p:cNvPr id="534" name="Google Shape;534;g3a6684c2890_0_1124"/>
          <p:cNvSpPr txBox="1"/>
          <p:nvPr>
            <p:ph idx="4294967295" type="title"/>
          </p:nvPr>
        </p:nvSpPr>
        <p:spPr>
          <a:xfrm>
            <a:off x="623400" y="890050"/>
            <a:ext cx="6135300" cy="1145400"/>
          </a:xfrm>
          <a:prstGeom prst="rect">
            <a:avLst/>
          </a:prstGeom>
          <a:noFill/>
        </p:spPr>
        <p:txBody>
          <a:bodyPr anchorCtr="0" anchor="ctr" bIns="45700" lIns="91425" spcFirstLastPara="1" rIns="91425" wrap="square" tIns="45700">
            <a:normAutofit/>
          </a:bodyPr>
          <a:lstStyle/>
          <a:p>
            <a:pPr indent="0" lvl="0" marL="0" rtl="0" algn="l">
              <a:spcBef>
                <a:spcPts val="0"/>
              </a:spcBef>
              <a:spcAft>
                <a:spcPts val="0"/>
              </a:spcAft>
              <a:buNone/>
            </a:pPr>
            <a:r>
              <a:rPr b="1" lang="en-US" sz="5500"/>
              <a:t>Going, going, gone </a:t>
            </a:r>
            <a:endParaRPr b="1" sz="5500">
              <a:latin typeface="Calibri"/>
              <a:ea typeface="Calibri"/>
              <a:cs typeface="Calibri"/>
              <a:sym typeface="Calibri"/>
            </a:endParaRPr>
          </a:p>
        </p:txBody>
      </p:sp>
      <p:pic>
        <p:nvPicPr>
          <p:cNvPr id="535" name="Google Shape;535;g3a6684c2890_0_1124" title="dodo.png"/>
          <p:cNvPicPr preferRelativeResize="0"/>
          <p:nvPr/>
        </p:nvPicPr>
        <p:blipFill>
          <a:blip r:embed="rId4">
            <a:alphaModFix/>
          </a:blip>
          <a:stretch>
            <a:fillRect/>
          </a:stretch>
        </p:blipFill>
        <p:spPr>
          <a:xfrm>
            <a:off x="8940485" y="890062"/>
            <a:ext cx="2302980" cy="3024724"/>
          </a:xfrm>
          <a:prstGeom prst="rect">
            <a:avLst/>
          </a:prstGeom>
          <a:noFill/>
          <a:ln>
            <a:noFill/>
          </a:ln>
        </p:spPr>
      </p:pic>
      <p:pic>
        <p:nvPicPr>
          <p:cNvPr id="536" name="Google Shape;536;g3a6684c2890_0_1124" title="Screenshot 2025-11-19 at 16.48.15.png"/>
          <p:cNvPicPr preferRelativeResize="0"/>
          <p:nvPr/>
        </p:nvPicPr>
        <p:blipFill>
          <a:blip r:embed="rId5">
            <a:alphaModFix/>
          </a:blip>
          <a:stretch>
            <a:fillRect/>
          </a:stretch>
        </p:blipFill>
        <p:spPr>
          <a:xfrm>
            <a:off x="588926" y="3134550"/>
            <a:ext cx="8487849" cy="6438576"/>
          </a:xfrm>
          <a:prstGeom prst="rect">
            <a:avLst/>
          </a:prstGeom>
          <a:noFill/>
          <a:ln>
            <a:noFill/>
          </a:ln>
        </p:spPr>
      </p:pic>
      <p:pic>
        <p:nvPicPr>
          <p:cNvPr id="537" name="Google Shape;537;g3a6684c2890_0_1124" title="tiger.png"/>
          <p:cNvPicPr preferRelativeResize="0"/>
          <p:nvPr/>
        </p:nvPicPr>
        <p:blipFill>
          <a:blip r:embed="rId6">
            <a:alphaModFix/>
          </a:blip>
          <a:stretch>
            <a:fillRect/>
          </a:stretch>
        </p:blipFill>
        <p:spPr>
          <a:xfrm>
            <a:off x="12536303" y="5271925"/>
            <a:ext cx="5163421" cy="3742500"/>
          </a:xfrm>
          <a:prstGeom prst="rect">
            <a:avLst/>
          </a:prstGeom>
          <a:noFill/>
          <a:ln>
            <a:noFill/>
          </a:ln>
        </p:spPr>
      </p:pic>
      <p:sp>
        <p:nvSpPr>
          <p:cNvPr id="538" name="Google Shape;538;g3a6684c2890_0_1124"/>
          <p:cNvSpPr txBox="1"/>
          <p:nvPr/>
        </p:nvSpPr>
        <p:spPr>
          <a:xfrm>
            <a:off x="11596450" y="683350"/>
            <a:ext cx="5865900" cy="374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chemeClr val="dk1"/>
                </a:solidFill>
                <a:latin typeface="Calibri"/>
                <a:ea typeface="Calibri"/>
                <a:cs typeface="Calibri"/>
                <a:sym typeface="Calibri"/>
              </a:rPr>
              <a:t>Dodos disappeared only about 100 years after people first met them. </a:t>
            </a:r>
            <a:endParaRPr b="1" sz="3100">
              <a:solidFill>
                <a:schemeClr val="dk1"/>
              </a:solidFill>
              <a:latin typeface="Calibri"/>
              <a:ea typeface="Calibri"/>
              <a:cs typeface="Calibri"/>
              <a:sym typeface="Calibri"/>
            </a:endParaRPr>
          </a:p>
          <a:p>
            <a:pPr indent="0" lvl="0" marL="0" rtl="0" algn="l">
              <a:spcBef>
                <a:spcPts val="0"/>
              </a:spcBef>
              <a:spcAft>
                <a:spcPts val="0"/>
              </a:spcAft>
              <a:buNone/>
            </a:pPr>
            <a:r>
              <a:t/>
            </a:r>
            <a:endParaRPr sz="3100">
              <a:solidFill>
                <a:schemeClr val="dk1"/>
              </a:solidFill>
              <a:latin typeface="Calibri"/>
              <a:ea typeface="Calibri"/>
              <a:cs typeface="Calibri"/>
              <a:sym typeface="Calibri"/>
            </a:endParaRPr>
          </a:p>
          <a:p>
            <a:pPr indent="0" lvl="0" marL="0" rtl="0" algn="l">
              <a:spcBef>
                <a:spcPts val="0"/>
              </a:spcBef>
              <a:spcAft>
                <a:spcPts val="0"/>
              </a:spcAft>
              <a:buNone/>
            </a:pPr>
            <a:r>
              <a:rPr lang="en-US" sz="3100">
                <a:solidFill>
                  <a:schemeClr val="dk1"/>
                </a:solidFill>
                <a:latin typeface="Calibri"/>
                <a:ea typeface="Calibri"/>
                <a:cs typeface="Calibri"/>
                <a:sym typeface="Calibri"/>
              </a:rPr>
              <a:t>This happened because humans brought other animals, like pigs, rats, and monkeys, and those animals ate the dodos’ eggs.</a:t>
            </a:r>
            <a:endParaRPr sz="3100">
              <a:solidFill>
                <a:schemeClr val="dk1"/>
              </a:solidFill>
              <a:latin typeface="Calibri"/>
              <a:ea typeface="Calibri"/>
              <a:cs typeface="Calibri"/>
              <a:sym typeface="Calibri"/>
            </a:endParaRPr>
          </a:p>
        </p:txBody>
      </p:sp>
      <p:sp>
        <p:nvSpPr>
          <p:cNvPr id="539" name="Google Shape;539;g3a6684c2890_0_1124"/>
          <p:cNvSpPr txBox="1"/>
          <p:nvPr/>
        </p:nvSpPr>
        <p:spPr>
          <a:xfrm>
            <a:off x="9076775" y="5603150"/>
            <a:ext cx="3102300" cy="374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300">
                <a:solidFill>
                  <a:schemeClr val="dk1"/>
                </a:solidFill>
                <a:latin typeface="Calibri"/>
                <a:ea typeface="Calibri"/>
                <a:cs typeface="Calibri"/>
                <a:sym typeface="Calibri"/>
              </a:rPr>
              <a:t>Tigers and many other animals are at risk of extinction because of the way humans live. </a:t>
            </a:r>
            <a:endParaRPr sz="330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pic>
        <p:nvPicPr>
          <p:cNvPr id="545" name="Google Shape;545;g3ae8c952485_0_53" title="gogreen_chapter4_9 (1).png"/>
          <p:cNvPicPr preferRelativeResize="0"/>
          <p:nvPr/>
        </p:nvPicPr>
        <p:blipFill rotWithShape="1">
          <a:blip r:embed="rId3">
            <a:alphaModFix/>
          </a:blip>
          <a:srcRect b="0" l="0" r="0" t="81401"/>
          <a:stretch/>
        </p:blipFill>
        <p:spPr>
          <a:xfrm>
            <a:off x="6951138" y="8979925"/>
            <a:ext cx="7027773" cy="1307075"/>
          </a:xfrm>
          <a:prstGeom prst="rect">
            <a:avLst/>
          </a:prstGeom>
          <a:noFill/>
          <a:ln>
            <a:noFill/>
          </a:ln>
        </p:spPr>
      </p:pic>
      <p:pic>
        <p:nvPicPr>
          <p:cNvPr id="546" name="Google Shape;546;g3ae8c952485_0_53"/>
          <p:cNvPicPr preferRelativeResize="0"/>
          <p:nvPr/>
        </p:nvPicPr>
        <p:blipFill rotWithShape="1">
          <a:blip r:embed="rId4">
            <a:alphaModFix/>
          </a:blip>
          <a:srcRect b="0" l="0" r="0" t="0"/>
          <a:stretch/>
        </p:blipFill>
        <p:spPr>
          <a:xfrm>
            <a:off x="-103523" y="683350"/>
            <a:ext cx="5416499" cy="1558800"/>
          </a:xfrm>
          <a:prstGeom prst="rect">
            <a:avLst/>
          </a:prstGeom>
          <a:noFill/>
          <a:ln>
            <a:noFill/>
          </a:ln>
        </p:spPr>
      </p:pic>
      <p:sp>
        <p:nvSpPr>
          <p:cNvPr id="547" name="Google Shape;547;g3ae8c952485_0_53"/>
          <p:cNvSpPr txBox="1"/>
          <p:nvPr>
            <p:ph idx="4294967295" type="title"/>
          </p:nvPr>
        </p:nvSpPr>
        <p:spPr>
          <a:xfrm>
            <a:off x="623400" y="890050"/>
            <a:ext cx="6135300" cy="1145400"/>
          </a:xfrm>
          <a:prstGeom prst="rect">
            <a:avLst/>
          </a:prstGeom>
          <a:noFill/>
        </p:spPr>
        <p:txBody>
          <a:bodyPr anchorCtr="0" anchor="ctr" bIns="45700" lIns="91425" spcFirstLastPara="1" rIns="91425" wrap="square" tIns="45700">
            <a:normAutofit/>
          </a:bodyPr>
          <a:lstStyle/>
          <a:p>
            <a:pPr indent="0" lvl="0" marL="0" rtl="0" algn="l">
              <a:spcBef>
                <a:spcPts val="0"/>
              </a:spcBef>
              <a:spcAft>
                <a:spcPts val="0"/>
              </a:spcAft>
              <a:buNone/>
            </a:pPr>
            <a:r>
              <a:rPr b="1" lang="en-US" sz="5500"/>
              <a:t>Fact finder</a:t>
            </a:r>
            <a:endParaRPr b="1" sz="5500">
              <a:latin typeface="Calibri"/>
              <a:ea typeface="Calibri"/>
              <a:cs typeface="Calibri"/>
              <a:sym typeface="Calibri"/>
            </a:endParaRPr>
          </a:p>
        </p:txBody>
      </p:sp>
      <p:pic>
        <p:nvPicPr>
          <p:cNvPr id="548" name="Google Shape;548;g3ae8c952485_0_53" title="MISD_WildIdeas_animal-match.jpg"/>
          <p:cNvPicPr preferRelativeResize="0"/>
          <p:nvPr/>
        </p:nvPicPr>
        <p:blipFill>
          <a:blip r:embed="rId5">
            <a:alphaModFix/>
          </a:blip>
          <a:stretch>
            <a:fillRect/>
          </a:stretch>
        </p:blipFill>
        <p:spPr>
          <a:xfrm>
            <a:off x="6758700" y="890049"/>
            <a:ext cx="10179226" cy="7868024"/>
          </a:xfrm>
          <a:prstGeom prst="rect">
            <a:avLst/>
          </a:prstGeom>
          <a:noFill/>
          <a:ln>
            <a:noFill/>
          </a:ln>
          <a:effectLst>
            <a:outerShdw blurRad="57150" rotWithShape="0" algn="bl" dir="5400000" dist="19050">
              <a:srgbClr val="000000">
                <a:alpha val="50000"/>
              </a:srgbClr>
            </a:outerShdw>
          </a:effectLst>
        </p:spPr>
      </p:pic>
      <p:pic>
        <p:nvPicPr>
          <p:cNvPr id="549" name="Google Shape;549;g3ae8c952485_0_53" title="MISD Animal Profiles 25_26_Page_01.jpg"/>
          <p:cNvPicPr preferRelativeResize="0"/>
          <p:nvPr/>
        </p:nvPicPr>
        <p:blipFill>
          <a:blip r:embed="rId6">
            <a:alphaModFix/>
          </a:blip>
          <a:stretch>
            <a:fillRect/>
          </a:stretch>
        </p:blipFill>
        <p:spPr>
          <a:xfrm>
            <a:off x="1238298" y="2867875"/>
            <a:ext cx="4905511" cy="63465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14"/>
          <p:cNvSpPr/>
          <p:nvPr/>
        </p:nvSpPr>
        <p:spPr>
          <a:xfrm>
            <a:off x="1103525" y="3956488"/>
            <a:ext cx="5812500" cy="4548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555" name="Google Shape;555;p14"/>
          <p:cNvPicPr preferRelativeResize="0"/>
          <p:nvPr/>
        </p:nvPicPr>
        <p:blipFill rotWithShape="1">
          <a:blip r:embed="rId3">
            <a:alphaModFix/>
          </a:blip>
          <a:srcRect b="0" l="0" r="0" t="0"/>
          <a:stretch/>
        </p:blipFill>
        <p:spPr>
          <a:xfrm>
            <a:off x="-463400" y="692650"/>
            <a:ext cx="4827175" cy="1428900"/>
          </a:xfrm>
          <a:prstGeom prst="rect">
            <a:avLst/>
          </a:prstGeom>
          <a:noFill/>
          <a:ln>
            <a:noFill/>
          </a:ln>
        </p:spPr>
      </p:pic>
      <p:sp>
        <p:nvSpPr>
          <p:cNvPr id="556" name="Google Shape;556;p14"/>
          <p:cNvSpPr txBox="1"/>
          <p:nvPr>
            <p:ph idx="4294967295" type="title"/>
          </p:nvPr>
        </p:nvSpPr>
        <p:spPr>
          <a:xfrm>
            <a:off x="507100" y="833925"/>
            <a:ext cx="3657300" cy="1115700"/>
          </a:xfrm>
          <a:prstGeom prst="rect">
            <a:avLst/>
          </a:prstGeom>
          <a:noFill/>
        </p:spPr>
        <p:txBody>
          <a:bodyPr anchorCtr="0" anchor="ctr" bIns="45700" lIns="91425" spcFirstLastPara="1" rIns="91425" wrap="square" tIns="45700">
            <a:noAutofit/>
          </a:bodyPr>
          <a:lstStyle/>
          <a:p>
            <a:pPr indent="0" lvl="0" marL="0" rtl="0" algn="l">
              <a:spcBef>
                <a:spcPts val="0"/>
              </a:spcBef>
              <a:spcAft>
                <a:spcPts val="0"/>
              </a:spcAft>
              <a:buSzPts val="2000"/>
              <a:buNone/>
            </a:pPr>
            <a:r>
              <a:rPr b="1" lang="en-US" sz="5000"/>
              <a:t>Detroit Z</a:t>
            </a:r>
            <a:r>
              <a:rPr b="1" lang="en-US" sz="5000">
                <a:extLst>
                  <a:ext uri="http://customooxmlschemas.google.com/">
                    <go:slidesCustomData xmlns:go="http://customooxmlschemas.google.com/" textRoundtripDataId="4"/>
                  </a:ext>
                </a:extLst>
              </a:rPr>
              <a:t>oo</a:t>
            </a:r>
            <a:endParaRPr b="1" sz="5000">
              <a:latin typeface="Calibri"/>
              <a:ea typeface="Calibri"/>
              <a:cs typeface="Calibri"/>
              <a:sym typeface="Calibri"/>
            </a:endParaRPr>
          </a:p>
        </p:txBody>
      </p:sp>
      <p:pic>
        <p:nvPicPr>
          <p:cNvPr id="557" name="Google Shape;557;p14"/>
          <p:cNvPicPr preferRelativeResize="0"/>
          <p:nvPr/>
        </p:nvPicPr>
        <p:blipFill>
          <a:blip r:embed="rId4">
            <a:alphaModFix/>
          </a:blip>
          <a:stretch>
            <a:fillRect/>
          </a:stretch>
        </p:blipFill>
        <p:spPr>
          <a:xfrm>
            <a:off x="1403913" y="4291400"/>
            <a:ext cx="5629076" cy="4216526"/>
          </a:xfrm>
          <a:prstGeom prst="rect">
            <a:avLst/>
          </a:prstGeom>
          <a:noFill/>
          <a:ln>
            <a:noFill/>
          </a:ln>
        </p:spPr>
      </p:pic>
      <p:pic>
        <p:nvPicPr>
          <p:cNvPr id="558" name="Google Shape;558;p14" title="Sqiggly boarder.png"/>
          <p:cNvPicPr preferRelativeResize="0"/>
          <p:nvPr/>
        </p:nvPicPr>
        <p:blipFill>
          <a:blip r:embed="rId5">
            <a:alphaModFix/>
          </a:blip>
          <a:stretch>
            <a:fillRect/>
          </a:stretch>
        </p:blipFill>
        <p:spPr>
          <a:xfrm>
            <a:off x="877310" y="3695975"/>
            <a:ext cx="6264929" cy="5069625"/>
          </a:xfrm>
          <a:prstGeom prst="rect">
            <a:avLst/>
          </a:prstGeom>
          <a:noFill/>
          <a:ln>
            <a:noFill/>
          </a:ln>
        </p:spPr>
      </p:pic>
      <p:grpSp>
        <p:nvGrpSpPr>
          <p:cNvPr id="559" name="Google Shape;559;p14"/>
          <p:cNvGrpSpPr/>
          <p:nvPr/>
        </p:nvGrpSpPr>
        <p:grpSpPr>
          <a:xfrm>
            <a:off x="6122113" y="4579400"/>
            <a:ext cx="5910908" cy="4783150"/>
            <a:chOff x="5900588" y="4754900"/>
            <a:chExt cx="5910908" cy="4783150"/>
          </a:xfrm>
        </p:grpSpPr>
        <p:sp>
          <p:nvSpPr>
            <p:cNvPr id="560" name="Google Shape;560;p14"/>
            <p:cNvSpPr/>
            <p:nvPr/>
          </p:nvSpPr>
          <p:spPr>
            <a:xfrm>
              <a:off x="6077725" y="4982450"/>
              <a:ext cx="5629200" cy="4378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561" name="Google Shape;561;p14"/>
            <p:cNvPicPr preferRelativeResize="0"/>
            <p:nvPr/>
          </p:nvPicPr>
          <p:blipFill>
            <a:blip r:embed="rId6">
              <a:alphaModFix/>
            </a:blip>
            <a:stretch>
              <a:fillRect/>
            </a:stretch>
          </p:blipFill>
          <p:spPr>
            <a:xfrm>
              <a:off x="6134612" y="5282088"/>
              <a:ext cx="5442851" cy="4078739"/>
            </a:xfrm>
            <a:prstGeom prst="rect">
              <a:avLst/>
            </a:prstGeom>
            <a:noFill/>
            <a:ln>
              <a:noFill/>
            </a:ln>
          </p:spPr>
        </p:pic>
        <p:pic>
          <p:nvPicPr>
            <p:cNvPr id="562" name="Google Shape;562;p14" title="Sqiggly boarder.png"/>
            <p:cNvPicPr preferRelativeResize="0"/>
            <p:nvPr/>
          </p:nvPicPr>
          <p:blipFill>
            <a:blip r:embed="rId5">
              <a:alphaModFix/>
            </a:blip>
            <a:stretch>
              <a:fillRect/>
            </a:stretch>
          </p:blipFill>
          <p:spPr>
            <a:xfrm>
              <a:off x="5900588" y="4754900"/>
              <a:ext cx="5910908" cy="4783150"/>
            </a:xfrm>
            <a:prstGeom prst="rect">
              <a:avLst/>
            </a:prstGeom>
            <a:noFill/>
            <a:ln>
              <a:noFill/>
            </a:ln>
          </p:spPr>
        </p:pic>
      </p:grpSp>
      <p:grpSp>
        <p:nvGrpSpPr>
          <p:cNvPr id="563" name="Google Shape;563;p14"/>
          <p:cNvGrpSpPr/>
          <p:nvPr/>
        </p:nvGrpSpPr>
        <p:grpSpPr>
          <a:xfrm>
            <a:off x="5650130" y="924438"/>
            <a:ext cx="5210685" cy="4216523"/>
            <a:chOff x="5251405" y="811988"/>
            <a:chExt cx="5210685" cy="4216523"/>
          </a:xfrm>
        </p:grpSpPr>
        <p:sp>
          <p:nvSpPr>
            <p:cNvPr id="564" name="Google Shape;564;p14"/>
            <p:cNvSpPr/>
            <p:nvPr/>
          </p:nvSpPr>
          <p:spPr>
            <a:xfrm>
              <a:off x="5443100" y="1028438"/>
              <a:ext cx="4827300" cy="378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565" name="Google Shape;565;p14"/>
            <p:cNvPicPr preferRelativeResize="0"/>
            <p:nvPr/>
          </p:nvPicPr>
          <p:blipFill>
            <a:blip r:embed="rId7">
              <a:alphaModFix/>
            </a:blip>
            <a:stretch>
              <a:fillRect/>
            </a:stretch>
          </p:blipFill>
          <p:spPr>
            <a:xfrm>
              <a:off x="5811902" y="1468175"/>
              <a:ext cx="4458498" cy="3343874"/>
            </a:xfrm>
            <a:prstGeom prst="rect">
              <a:avLst/>
            </a:prstGeom>
            <a:noFill/>
            <a:ln>
              <a:noFill/>
            </a:ln>
          </p:spPr>
        </p:pic>
        <p:pic>
          <p:nvPicPr>
            <p:cNvPr id="566" name="Google Shape;566;p14" title="Sqiggly boarder.png"/>
            <p:cNvPicPr preferRelativeResize="0"/>
            <p:nvPr/>
          </p:nvPicPr>
          <p:blipFill>
            <a:blip r:embed="rId5">
              <a:alphaModFix/>
            </a:blip>
            <a:stretch>
              <a:fillRect/>
            </a:stretch>
          </p:blipFill>
          <p:spPr>
            <a:xfrm>
              <a:off x="5251405" y="811988"/>
              <a:ext cx="5210685" cy="4216523"/>
            </a:xfrm>
            <a:prstGeom prst="rect">
              <a:avLst/>
            </a:prstGeom>
            <a:noFill/>
            <a:ln>
              <a:noFill/>
            </a:ln>
          </p:spPr>
        </p:pic>
      </p:grpSp>
      <p:sp>
        <p:nvSpPr>
          <p:cNvPr id="567" name="Google Shape;567;p14"/>
          <p:cNvSpPr txBox="1"/>
          <p:nvPr/>
        </p:nvSpPr>
        <p:spPr>
          <a:xfrm>
            <a:off x="11474300" y="924450"/>
            <a:ext cx="5382600" cy="310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3600">
                <a:solidFill>
                  <a:srgbClr val="212121"/>
                </a:solidFill>
                <a:latin typeface="Calibri"/>
                <a:ea typeface="Calibri"/>
                <a:cs typeface="Calibri"/>
                <a:sym typeface="Calibri"/>
              </a:rPr>
              <a:t>Detroit Zoo is home to more than </a:t>
            </a:r>
            <a:r>
              <a:rPr b="1" lang="en-US" sz="3600">
                <a:solidFill>
                  <a:srgbClr val="212121"/>
                </a:solidFill>
                <a:latin typeface="Calibri"/>
                <a:ea typeface="Calibri"/>
                <a:cs typeface="Calibri"/>
                <a:sym typeface="Calibri"/>
              </a:rPr>
              <a:t>2,000 animals</a:t>
            </a:r>
            <a:r>
              <a:rPr lang="en-US" sz="3600">
                <a:solidFill>
                  <a:srgbClr val="212121"/>
                </a:solidFill>
                <a:latin typeface="Calibri"/>
                <a:ea typeface="Calibri"/>
                <a:cs typeface="Calibri"/>
                <a:sym typeface="Calibri"/>
              </a:rPr>
              <a:t> of more than 200 species!</a:t>
            </a:r>
            <a:endParaRPr sz="3600">
              <a:solidFill>
                <a:schemeClr val="dk1"/>
              </a:solidFill>
              <a:latin typeface="Calibri"/>
              <a:ea typeface="Calibri"/>
              <a:cs typeface="Calibri"/>
              <a:sym typeface="Calibri"/>
            </a:endParaRPr>
          </a:p>
        </p:txBody>
      </p:sp>
      <p:sp>
        <p:nvSpPr>
          <p:cNvPr id="568" name="Google Shape;568;p14"/>
          <p:cNvSpPr txBox="1"/>
          <p:nvPr/>
        </p:nvSpPr>
        <p:spPr>
          <a:xfrm>
            <a:off x="11474300" y="3161725"/>
            <a:ext cx="6025200" cy="23037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US" sz="3600">
                <a:solidFill>
                  <a:schemeClr val="dk1"/>
                </a:solidFill>
                <a:latin typeface="Calibri"/>
                <a:ea typeface="Calibri"/>
                <a:cs typeface="Calibri"/>
                <a:sym typeface="Calibri"/>
              </a:rPr>
              <a:t>Can you name these species that call Detroit Z</a:t>
            </a:r>
            <a:r>
              <a:rPr b="1" lang="en-US" sz="3600">
                <a:solidFill>
                  <a:schemeClr val="dk1"/>
                </a:solidFill>
                <a:latin typeface="Calibri"/>
                <a:ea typeface="Calibri"/>
                <a:cs typeface="Calibri"/>
                <a:sym typeface="Calibri"/>
                <a:extLst>
                  <a:ext uri="http://customooxmlschemas.google.com/">
                    <go:slidesCustomData xmlns:go="http://customooxmlschemas.google.com/" textRoundtripDataId="5"/>
                  </a:ext>
                </a:extLst>
              </a:rPr>
              <a:t>oo</a:t>
            </a:r>
            <a:r>
              <a:rPr b="1" lang="en-US" sz="3600">
                <a:solidFill>
                  <a:schemeClr val="dk1"/>
                </a:solidFill>
                <a:latin typeface="Calibri"/>
                <a:ea typeface="Calibri"/>
                <a:cs typeface="Calibri"/>
                <a:sym typeface="Calibri"/>
                <a:extLst>
                  <a:ext uri="http://customooxmlschemas.google.com/">
                    <go:slidesCustomData xmlns:go="http://customooxmlschemas.google.com/" textRoundtripDataId="6"/>
                  </a:ext>
                </a:extLst>
              </a:rPr>
              <a:t> </a:t>
            </a:r>
            <a:r>
              <a:rPr b="1" lang="en-US" sz="3600">
                <a:solidFill>
                  <a:schemeClr val="dk1"/>
                </a:solidFill>
                <a:latin typeface="Calibri"/>
                <a:ea typeface="Calibri"/>
                <a:cs typeface="Calibri"/>
                <a:sym typeface="Calibri"/>
              </a:rPr>
              <a:t>their home?</a:t>
            </a:r>
            <a:endParaRPr b="1" sz="3600">
              <a:solidFill>
                <a:schemeClr val="dk1"/>
              </a:solidFill>
              <a:latin typeface="Calibri"/>
              <a:ea typeface="Calibri"/>
              <a:cs typeface="Calibri"/>
              <a:sym typeface="Calibri"/>
            </a:endParaRPr>
          </a:p>
        </p:txBody>
      </p:sp>
      <p:pic>
        <p:nvPicPr>
          <p:cNvPr id="569" name="Google Shape;569;p14" title="arrow4.png"/>
          <p:cNvPicPr preferRelativeResize="0"/>
          <p:nvPr/>
        </p:nvPicPr>
        <p:blipFill>
          <a:blip r:embed="rId8">
            <a:alphaModFix/>
          </a:blip>
          <a:stretch>
            <a:fillRect/>
          </a:stretch>
        </p:blipFill>
        <p:spPr>
          <a:xfrm flipH="1" rot="-2050945">
            <a:off x="11727644" y="5237835"/>
            <a:ext cx="2385188" cy="1019129"/>
          </a:xfrm>
          <a:prstGeom prst="rect">
            <a:avLst/>
          </a:prstGeom>
          <a:noFill/>
          <a:ln>
            <a:noFill/>
          </a:ln>
        </p:spPr>
      </p:pic>
      <p:sp>
        <p:nvSpPr>
          <p:cNvPr id="570" name="Google Shape;570;p14"/>
          <p:cNvSpPr txBox="1"/>
          <p:nvPr/>
        </p:nvSpPr>
        <p:spPr>
          <a:xfrm>
            <a:off x="4363775" y="4120100"/>
            <a:ext cx="1152000" cy="111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800">
                <a:solidFill>
                  <a:schemeClr val="dk1"/>
                </a:solidFill>
                <a:latin typeface="Caveat"/>
                <a:ea typeface="Caveat"/>
                <a:cs typeface="Caveat"/>
                <a:sym typeface="Caveat"/>
              </a:rPr>
              <a:t>A</a:t>
            </a:r>
            <a:endParaRPr b="1" sz="4800">
              <a:solidFill>
                <a:schemeClr val="dk1"/>
              </a:solidFill>
              <a:latin typeface="Caveat"/>
              <a:ea typeface="Caveat"/>
              <a:cs typeface="Caveat"/>
              <a:sym typeface="Caveat"/>
            </a:endParaRPr>
          </a:p>
        </p:txBody>
      </p:sp>
      <p:sp>
        <p:nvSpPr>
          <p:cNvPr id="571" name="Google Shape;571;p14"/>
          <p:cNvSpPr txBox="1"/>
          <p:nvPr/>
        </p:nvSpPr>
        <p:spPr>
          <a:xfrm>
            <a:off x="9708825" y="1237800"/>
            <a:ext cx="1152000" cy="111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800">
                <a:solidFill>
                  <a:schemeClr val="dk1"/>
                </a:solidFill>
                <a:latin typeface="Caveat"/>
                <a:ea typeface="Caveat"/>
                <a:cs typeface="Caveat"/>
                <a:sym typeface="Caveat"/>
              </a:rPr>
              <a:t>B</a:t>
            </a:r>
            <a:endParaRPr b="1" sz="4800">
              <a:solidFill>
                <a:schemeClr val="dk1"/>
              </a:solidFill>
              <a:latin typeface="Caveat"/>
              <a:ea typeface="Caveat"/>
              <a:cs typeface="Caveat"/>
              <a:sym typeface="Caveat"/>
            </a:endParaRPr>
          </a:p>
        </p:txBody>
      </p:sp>
      <p:sp>
        <p:nvSpPr>
          <p:cNvPr id="572" name="Google Shape;572;p14"/>
          <p:cNvSpPr txBox="1"/>
          <p:nvPr/>
        </p:nvSpPr>
        <p:spPr>
          <a:xfrm>
            <a:off x="6750775" y="5465425"/>
            <a:ext cx="1152000" cy="111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800">
                <a:solidFill>
                  <a:schemeClr val="dk1"/>
                </a:solidFill>
                <a:latin typeface="Caveat"/>
                <a:ea typeface="Caveat"/>
                <a:cs typeface="Caveat"/>
                <a:sym typeface="Caveat"/>
              </a:rPr>
              <a:t>C</a:t>
            </a:r>
            <a:endParaRPr b="1" sz="4800">
              <a:solidFill>
                <a:schemeClr val="dk1"/>
              </a:solidFill>
              <a:latin typeface="Caveat"/>
              <a:ea typeface="Caveat"/>
              <a:cs typeface="Caveat"/>
              <a:sym typeface="Caveat"/>
            </a:endParaRPr>
          </a:p>
        </p:txBody>
      </p:sp>
      <p:pic>
        <p:nvPicPr>
          <p:cNvPr id="573" name="Google Shape;573;p14" title="DTZ_23_DetroitZoo_Stack_RGB_Teal (2).png"/>
          <p:cNvPicPr preferRelativeResize="0"/>
          <p:nvPr/>
        </p:nvPicPr>
        <p:blipFill>
          <a:blip r:embed="rId9">
            <a:alphaModFix/>
          </a:blip>
          <a:stretch>
            <a:fillRect/>
          </a:stretch>
        </p:blipFill>
        <p:spPr>
          <a:xfrm>
            <a:off x="13059975" y="6706075"/>
            <a:ext cx="4439526" cy="296545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pic>
        <p:nvPicPr>
          <p:cNvPr id="579" name="Google Shape;579;g3a99158a14f_0_45"/>
          <p:cNvPicPr preferRelativeResize="0"/>
          <p:nvPr/>
        </p:nvPicPr>
        <p:blipFill rotWithShape="1">
          <a:blip r:embed="rId3">
            <a:alphaModFix/>
          </a:blip>
          <a:srcRect b="0" l="0" r="0" t="0"/>
          <a:stretch/>
        </p:blipFill>
        <p:spPr>
          <a:xfrm>
            <a:off x="-463400" y="692650"/>
            <a:ext cx="4827175" cy="1428900"/>
          </a:xfrm>
          <a:prstGeom prst="rect">
            <a:avLst/>
          </a:prstGeom>
          <a:noFill/>
          <a:ln>
            <a:noFill/>
          </a:ln>
        </p:spPr>
      </p:pic>
      <p:sp>
        <p:nvSpPr>
          <p:cNvPr id="580" name="Google Shape;580;g3a99158a14f_0_45"/>
          <p:cNvSpPr txBox="1"/>
          <p:nvPr>
            <p:ph idx="4294967295" type="title"/>
          </p:nvPr>
        </p:nvSpPr>
        <p:spPr>
          <a:xfrm>
            <a:off x="507100" y="833925"/>
            <a:ext cx="3657300" cy="1115700"/>
          </a:xfrm>
          <a:prstGeom prst="rect">
            <a:avLst/>
          </a:prstGeom>
          <a:noFill/>
        </p:spPr>
        <p:txBody>
          <a:bodyPr anchorCtr="0" anchor="ctr" bIns="45700" lIns="91425" spcFirstLastPara="1" rIns="91425" wrap="square" tIns="45700">
            <a:noAutofit/>
          </a:bodyPr>
          <a:lstStyle/>
          <a:p>
            <a:pPr indent="0" lvl="0" marL="0" rtl="0" algn="l">
              <a:spcBef>
                <a:spcPts val="0"/>
              </a:spcBef>
              <a:spcAft>
                <a:spcPts val="0"/>
              </a:spcAft>
              <a:buSzPts val="2000"/>
              <a:buNone/>
            </a:pPr>
            <a:r>
              <a:rPr b="1" lang="en-US" sz="5000"/>
              <a:t>A Z</a:t>
            </a:r>
            <a:r>
              <a:rPr b="1" lang="en-US" sz="5000">
                <a:extLst>
                  <a:ext uri="http://customooxmlschemas.google.com/">
                    <go:slidesCustomData xmlns:go="http://customooxmlschemas.google.com/" textRoundtripDataId="7"/>
                  </a:ext>
                </a:extLst>
              </a:rPr>
              <a:t>oo </a:t>
            </a:r>
            <a:r>
              <a:rPr b="1" lang="en-US" sz="5000"/>
              <a:t>tour</a:t>
            </a:r>
            <a:endParaRPr b="1" sz="5000">
              <a:latin typeface="Calibri"/>
              <a:ea typeface="Calibri"/>
              <a:cs typeface="Calibri"/>
              <a:sym typeface="Calibri"/>
            </a:endParaRPr>
          </a:p>
        </p:txBody>
      </p:sp>
      <p:sp>
        <p:nvSpPr>
          <p:cNvPr id="581" name="Google Shape;581;g3a99158a14f_0_45"/>
          <p:cNvSpPr txBox="1"/>
          <p:nvPr/>
        </p:nvSpPr>
        <p:spPr>
          <a:xfrm>
            <a:off x="960250" y="8083175"/>
            <a:ext cx="4827300" cy="142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200" u="sng">
                <a:solidFill>
                  <a:schemeClr val="dk1"/>
                </a:solidFill>
                <a:latin typeface="Calibri"/>
                <a:ea typeface="Calibri"/>
                <a:cs typeface="Calibri"/>
                <a:sym typeface="Calibri"/>
                <a:hlinkClick r:id="rId4">
                  <a:extLst>
                    <a:ext uri="{A12FA001-AC4F-418D-AE19-62706E023703}">
                      <ahyp:hlinkClr val="tx"/>
                    </a:ext>
                  </a:extLst>
                </a:hlinkClick>
              </a:rPr>
              <a:t>A Zoo night keeper</a:t>
            </a:r>
            <a:endParaRPr sz="4200" u="sng">
              <a:solidFill>
                <a:schemeClr val="dk1"/>
              </a:solidFill>
              <a:latin typeface="Calibri"/>
              <a:ea typeface="Calibri"/>
              <a:cs typeface="Calibri"/>
              <a:sym typeface="Calibri"/>
            </a:endParaRPr>
          </a:p>
        </p:txBody>
      </p:sp>
      <p:sp>
        <p:nvSpPr>
          <p:cNvPr id="582" name="Google Shape;582;g3a99158a14f_0_45"/>
          <p:cNvSpPr txBox="1"/>
          <p:nvPr/>
        </p:nvSpPr>
        <p:spPr>
          <a:xfrm>
            <a:off x="6730350" y="8083175"/>
            <a:ext cx="4827300" cy="177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200" u="sng">
                <a:solidFill>
                  <a:schemeClr val="dk1"/>
                </a:solidFill>
                <a:latin typeface="Calibri"/>
                <a:ea typeface="Calibri"/>
                <a:cs typeface="Calibri"/>
                <a:sym typeface="Calibri"/>
                <a:hlinkClick r:id="rId5">
                  <a:extLst>
                    <a:ext uri="{A12FA001-AC4F-418D-AE19-62706E023703}">
                      <ahyp:hlinkClr val="tx"/>
                    </a:ext>
                  </a:extLst>
                </a:hlinkClick>
              </a:rPr>
              <a:t>A </a:t>
            </a:r>
            <a:r>
              <a:rPr lang="en-US" sz="4200" u="sng">
                <a:solidFill>
                  <a:schemeClr val="dk1"/>
                </a:solidFill>
                <a:latin typeface="Calibri"/>
                <a:ea typeface="Calibri"/>
                <a:cs typeface="Calibri"/>
                <a:sym typeface="Calibri"/>
                <a:hlinkClick r:id="rId6">
                  <a:extLst>
                    <a:ext uri="{A12FA001-AC4F-418D-AE19-62706E023703}">
                      <ahyp:hlinkClr val="tx"/>
                    </a:ext>
                  </a:extLst>
                </a:hlinkClick>
              </a:rPr>
              <a:t>behavioral husbandry expert </a:t>
            </a:r>
            <a:endParaRPr sz="4200">
              <a:solidFill>
                <a:schemeClr val="dk1"/>
              </a:solidFill>
              <a:latin typeface="Calibri"/>
              <a:ea typeface="Calibri"/>
              <a:cs typeface="Calibri"/>
              <a:sym typeface="Calibri"/>
            </a:endParaRPr>
          </a:p>
        </p:txBody>
      </p:sp>
      <p:sp>
        <p:nvSpPr>
          <p:cNvPr id="583" name="Google Shape;583;g3a99158a14f_0_45"/>
          <p:cNvSpPr txBox="1"/>
          <p:nvPr/>
        </p:nvSpPr>
        <p:spPr>
          <a:xfrm>
            <a:off x="12245850" y="8083175"/>
            <a:ext cx="4827300" cy="156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200" u="sng">
                <a:solidFill>
                  <a:schemeClr val="dk1"/>
                </a:solidFill>
                <a:latin typeface="Calibri"/>
                <a:ea typeface="Calibri"/>
                <a:cs typeface="Calibri"/>
                <a:sym typeface="Calibri"/>
                <a:hlinkClick r:id="rId7">
                  <a:extLst>
                    <a:ext uri="{A12FA001-AC4F-418D-AE19-62706E023703}">
                      <ahyp:hlinkClr val="tx"/>
                    </a:ext>
                  </a:extLst>
                </a:hlinkClick>
              </a:rPr>
              <a:t>A</a:t>
            </a:r>
            <a:r>
              <a:rPr lang="en-US" sz="4200" u="sng">
                <a:solidFill>
                  <a:schemeClr val="dk1"/>
                </a:solidFill>
                <a:latin typeface="Calibri"/>
                <a:ea typeface="Calibri"/>
                <a:cs typeface="Calibri"/>
                <a:sym typeface="Calibri"/>
                <a:hlinkClick r:id="rId8">
                  <a:extLst>
                    <a:ext uri="{A12FA001-AC4F-418D-AE19-62706E023703}">
                      <ahyp:hlinkClr val="tx"/>
                    </a:ext>
                  </a:extLst>
                </a:hlinkClick>
              </a:rPr>
              <a:t> </a:t>
            </a:r>
            <a:r>
              <a:rPr lang="en-US" sz="4200" u="sng">
                <a:solidFill>
                  <a:schemeClr val="dk1"/>
                </a:solidFill>
                <a:latin typeface="Calibri"/>
                <a:ea typeface="Calibri"/>
                <a:cs typeface="Calibri"/>
                <a:sym typeface="Calibri"/>
                <a:hlinkClick r:id="rId9">
                  <a:extLst>
                    <a:ext uri="{A12FA001-AC4F-418D-AE19-62706E023703}">
                      <ahyp:hlinkClr val="tx"/>
                    </a:ext>
                  </a:extLst>
                </a:hlinkClick>
              </a:rPr>
              <a:t>veterinarian</a:t>
            </a:r>
            <a:r>
              <a:rPr lang="en-US" sz="4200" u="sng">
                <a:solidFill>
                  <a:schemeClr val="dk1"/>
                </a:solidFill>
                <a:latin typeface="Calibri"/>
                <a:ea typeface="Calibri"/>
                <a:cs typeface="Calibri"/>
                <a:sym typeface="Calibri"/>
                <a:hlinkClick r:id="rId10">
                  <a:extLst>
                    <a:ext uri="{A12FA001-AC4F-418D-AE19-62706E023703}">
                      <ahyp:hlinkClr val="tx"/>
                    </a:ext>
                  </a:extLst>
                </a:hlinkClick>
              </a:rPr>
              <a:t> </a:t>
            </a:r>
            <a:endParaRPr sz="4200">
              <a:solidFill>
                <a:schemeClr val="dk1"/>
              </a:solidFill>
              <a:latin typeface="Calibri"/>
              <a:ea typeface="Calibri"/>
              <a:cs typeface="Calibri"/>
              <a:sym typeface="Calibri"/>
            </a:endParaRPr>
          </a:p>
        </p:txBody>
      </p:sp>
      <p:pic>
        <p:nvPicPr>
          <p:cNvPr id="584" name="Google Shape;584;g3a99158a14f_0_45" title="night-zoo.png"/>
          <p:cNvPicPr preferRelativeResize="0"/>
          <p:nvPr/>
        </p:nvPicPr>
        <p:blipFill>
          <a:blip r:embed="rId11">
            <a:alphaModFix/>
          </a:blip>
          <a:stretch>
            <a:fillRect/>
          </a:stretch>
        </p:blipFill>
        <p:spPr>
          <a:xfrm>
            <a:off x="55628" y="3428988"/>
            <a:ext cx="6166733" cy="4425576"/>
          </a:xfrm>
          <a:prstGeom prst="rect">
            <a:avLst/>
          </a:prstGeom>
          <a:noFill/>
          <a:ln>
            <a:noFill/>
          </a:ln>
        </p:spPr>
      </p:pic>
      <p:sp>
        <p:nvSpPr>
          <p:cNvPr id="585" name="Google Shape;585;g3a99158a14f_0_45"/>
          <p:cNvSpPr txBox="1"/>
          <p:nvPr/>
        </p:nvSpPr>
        <p:spPr>
          <a:xfrm>
            <a:off x="5207800" y="849250"/>
            <a:ext cx="10287000" cy="111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600">
                <a:solidFill>
                  <a:schemeClr val="dk1"/>
                </a:solidFill>
                <a:latin typeface="Calibri"/>
                <a:ea typeface="Calibri"/>
                <a:cs typeface="Calibri"/>
                <a:sym typeface="Calibri"/>
              </a:rPr>
              <a:t>Watch these videos</a:t>
            </a:r>
            <a:r>
              <a:rPr lang="en-US" sz="3600">
                <a:solidFill>
                  <a:schemeClr val="dk1"/>
                </a:solidFill>
                <a:latin typeface="Calibri"/>
                <a:ea typeface="Calibri"/>
                <a:cs typeface="Calibri"/>
                <a:sym typeface="Calibri"/>
              </a:rPr>
              <a:t> to learn from different people working at Detroit Zoo! Pay close attention </a:t>
            </a:r>
            <a:r>
              <a:rPr lang="en-US" sz="3600">
                <a:solidFill>
                  <a:schemeClr val="dk1"/>
                </a:solidFill>
                <a:latin typeface="Calibri"/>
                <a:ea typeface="Calibri"/>
                <a:cs typeface="Calibri"/>
                <a:sym typeface="Calibri"/>
              </a:rPr>
              <a:t>because</a:t>
            </a:r>
            <a:r>
              <a:rPr lang="en-US" sz="3600">
                <a:solidFill>
                  <a:schemeClr val="dk1"/>
                </a:solidFill>
                <a:latin typeface="Calibri"/>
                <a:ea typeface="Calibri"/>
                <a:cs typeface="Calibri"/>
                <a:sym typeface="Calibri"/>
              </a:rPr>
              <a:t> there’s going to be an activity next!</a:t>
            </a:r>
            <a:endParaRPr sz="3600">
              <a:solidFill>
                <a:schemeClr val="dk1"/>
              </a:solidFill>
              <a:latin typeface="Calibri"/>
              <a:ea typeface="Calibri"/>
              <a:cs typeface="Calibri"/>
              <a:sym typeface="Calibri"/>
            </a:endParaRPr>
          </a:p>
        </p:txBody>
      </p:sp>
      <p:pic>
        <p:nvPicPr>
          <p:cNvPr id="586" name="Google Shape;586;g3a99158a14f_0_45" title="detroit-zoo.png"/>
          <p:cNvPicPr preferRelativeResize="0"/>
          <p:nvPr/>
        </p:nvPicPr>
        <p:blipFill rotWithShape="1">
          <a:blip r:embed="rId12">
            <a:alphaModFix/>
          </a:blip>
          <a:srcRect b="51985" l="12333" r="51466" t="4000"/>
          <a:stretch/>
        </p:blipFill>
        <p:spPr>
          <a:xfrm>
            <a:off x="6083425" y="3135252"/>
            <a:ext cx="5148088" cy="4425577"/>
          </a:xfrm>
          <a:prstGeom prst="rect">
            <a:avLst/>
          </a:prstGeom>
          <a:noFill/>
          <a:ln>
            <a:noFill/>
          </a:ln>
        </p:spPr>
      </p:pic>
      <p:pic>
        <p:nvPicPr>
          <p:cNvPr id="587" name="Google Shape;587;g3a99158a14f_0_45" title="detroit-zoo.png"/>
          <p:cNvPicPr preferRelativeResize="0"/>
          <p:nvPr/>
        </p:nvPicPr>
        <p:blipFill rotWithShape="1">
          <a:blip r:embed="rId12">
            <a:alphaModFix/>
          </a:blip>
          <a:srcRect b="49648" l="56033" r="14010" t="21896"/>
          <a:stretch/>
        </p:blipFill>
        <p:spPr>
          <a:xfrm>
            <a:off x="11557650" y="4169224"/>
            <a:ext cx="5487176" cy="368534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pic>
        <p:nvPicPr>
          <p:cNvPr id="593" name="Google Shape;593;g3ae8c952485_0_102" title="tiger.png"/>
          <p:cNvPicPr preferRelativeResize="0"/>
          <p:nvPr/>
        </p:nvPicPr>
        <p:blipFill>
          <a:blip r:embed="rId3">
            <a:alphaModFix/>
          </a:blip>
          <a:stretch>
            <a:fillRect/>
          </a:stretch>
        </p:blipFill>
        <p:spPr>
          <a:xfrm>
            <a:off x="1078212" y="3429000"/>
            <a:ext cx="6987576" cy="5064675"/>
          </a:xfrm>
          <a:prstGeom prst="rect">
            <a:avLst/>
          </a:prstGeom>
          <a:noFill/>
          <a:ln>
            <a:noFill/>
          </a:ln>
        </p:spPr>
      </p:pic>
      <p:pic>
        <p:nvPicPr>
          <p:cNvPr id="594" name="Google Shape;594;g3ae8c952485_0_102"/>
          <p:cNvPicPr preferRelativeResize="0"/>
          <p:nvPr/>
        </p:nvPicPr>
        <p:blipFill rotWithShape="1">
          <a:blip r:embed="rId4">
            <a:alphaModFix/>
          </a:blip>
          <a:srcRect b="0" l="0" r="0" t="0"/>
          <a:stretch/>
        </p:blipFill>
        <p:spPr>
          <a:xfrm>
            <a:off x="-1345925" y="677325"/>
            <a:ext cx="6129126" cy="1428900"/>
          </a:xfrm>
          <a:prstGeom prst="rect">
            <a:avLst/>
          </a:prstGeom>
          <a:noFill/>
          <a:ln>
            <a:noFill/>
          </a:ln>
        </p:spPr>
      </p:pic>
      <p:sp>
        <p:nvSpPr>
          <p:cNvPr id="595" name="Google Shape;595;g3ae8c952485_0_102"/>
          <p:cNvSpPr txBox="1"/>
          <p:nvPr>
            <p:ph idx="4294967295" type="title"/>
          </p:nvPr>
        </p:nvSpPr>
        <p:spPr>
          <a:xfrm>
            <a:off x="507100" y="833925"/>
            <a:ext cx="3882600" cy="1115700"/>
          </a:xfrm>
          <a:prstGeom prst="rect">
            <a:avLst/>
          </a:prstGeom>
          <a:noFill/>
        </p:spPr>
        <p:txBody>
          <a:bodyPr anchorCtr="0" anchor="ctr" bIns="45700" lIns="91425" spcFirstLastPara="1" rIns="91425" wrap="square" tIns="45700">
            <a:noAutofit/>
          </a:bodyPr>
          <a:lstStyle/>
          <a:p>
            <a:pPr indent="0" lvl="0" marL="0" rtl="0" algn="l">
              <a:spcBef>
                <a:spcPts val="0"/>
              </a:spcBef>
              <a:spcAft>
                <a:spcPts val="0"/>
              </a:spcAft>
              <a:buSzPts val="2000"/>
              <a:buNone/>
            </a:pPr>
            <a:r>
              <a:rPr b="1" lang="en-US" sz="5000"/>
              <a:t>Activity time</a:t>
            </a:r>
            <a:endParaRPr b="1" sz="5000">
              <a:latin typeface="Calibri"/>
              <a:ea typeface="Calibri"/>
              <a:cs typeface="Calibri"/>
              <a:sym typeface="Calibri"/>
            </a:endParaRPr>
          </a:p>
        </p:txBody>
      </p:sp>
      <p:pic>
        <p:nvPicPr>
          <p:cNvPr id="596" name="Google Shape;596;g3ae8c952485_0_102" title="MISD_WildIdeas_Zooexplorer.jpg"/>
          <p:cNvPicPr preferRelativeResize="0"/>
          <p:nvPr/>
        </p:nvPicPr>
        <p:blipFill>
          <a:blip r:embed="rId5">
            <a:alphaModFix/>
          </a:blip>
          <a:stretch>
            <a:fillRect/>
          </a:stretch>
        </p:blipFill>
        <p:spPr>
          <a:xfrm rot="131412">
            <a:off x="5411850" y="677325"/>
            <a:ext cx="11852524" cy="916139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pic>
        <p:nvPicPr>
          <p:cNvPr id="602" name="Google Shape;602;g3ae8c952485_0_45"/>
          <p:cNvPicPr preferRelativeResize="0"/>
          <p:nvPr/>
        </p:nvPicPr>
        <p:blipFill rotWithShape="1">
          <a:blip r:embed="rId3">
            <a:alphaModFix/>
          </a:blip>
          <a:srcRect b="0" l="0" r="0" t="0"/>
          <a:stretch/>
        </p:blipFill>
        <p:spPr>
          <a:xfrm>
            <a:off x="-463400" y="692650"/>
            <a:ext cx="8352575" cy="1428900"/>
          </a:xfrm>
          <a:prstGeom prst="rect">
            <a:avLst/>
          </a:prstGeom>
          <a:noFill/>
          <a:ln>
            <a:noFill/>
          </a:ln>
        </p:spPr>
      </p:pic>
      <p:sp>
        <p:nvSpPr>
          <p:cNvPr id="603" name="Google Shape;603;g3ae8c952485_0_45"/>
          <p:cNvSpPr txBox="1"/>
          <p:nvPr>
            <p:ph idx="4294967295" type="title"/>
          </p:nvPr>
        </p:nvSpPr>
        <p:spPr>
          <a:xfrm>
            <a:off x="507100" y="833925"/>
            <a:ext cx="9328500" cy="1115700"/>
          </a:xfrm>
          <a:prstGeom prst="rect">
            <a:avLst/>
          </a:prstGeom>
          <a:noFill/>
        </p:spPr>
        <p:txBody>
          <a:bodyPr anchorCtr="0" anchor="ctr" bIns="45700" lIns="91425" spcFirstLastPara="1" rIns="91425" wrap="square" tIns="45700">
            <a:noAutofit/>
          </a:bodyPr>
          <a:lstStyle/>
          <a:p>
            <a:pPr indent="0" lvl="0" marL="0" rtl="0" algn="l">
              <a:spcBef>
                <a:spcPts val="0"/>
              </a:spcBef>
              <a:spcAft>
                <a:spcPts val="0"/>
              </a:spcAft>
              <a:buSzPts val="2000"/>
              <a:buNone/>
            </a:pPr>
            <a:r>
              <a:rPr b="1" lang="en-US" sz="5000"/>
              <a:t>Embrace</a:t>
            </a:r>
            <a:r>
              <a:rPr b="1" lang="en-US" sz="5000"/>
              <a:t> your wild side! </a:t>
            </a:r>
            <a:endParaRPr b="1" sz="5000">
              <a:latin typeface="Calibri"/>
              <a:ea typeface="Calibri"/>
              <a:cs typeface="Calibri"/>
              <a:sym typeface="Calibri"/>
            </a:endParaRPr>
          </a:p>
        </p:txBody>
      </p:sp>
      <p:pic>
        <p:nvPicPr>
          <p:cNvPr id="604" name="Google Shape;604;g3ae8c952485_0_45" title="MISD-WildlifeProfiler.jpg"/>
          <p:cNvPicPr preferRelativeResize="0"/>
          <p:nvPr/>
        </p:nvPicPr>
        <p:blipFill>
          <a:blip r:embed="rId4">
            <a:alphaModFix/>
          </a:blip>
          <a:stretch>
            <a:fillRect/>
          </a:stretch>
        </p:blipFill>
        <p:spPr>
          <a:xfrm rot="145127">
            <a:off x="6724176" y="1952305"/>
            <a:ext cx="10318349" cy="7975564"/>
          </a:xfrm>
          <a:prstGeom prst="rect">
            <a:avLst/>
          </a:prstGeom>
          <a:noFill/>
          <a:ln>
            <a:noFill/>
          </a:ln>
          <a:effectLst>
            <a:outerShdw blurRad="57150" rotWithShape="0" algn="bl" dir="5400000" dist="19050">
              <a:srgbClr val="000000">
                <a:alpha val="50000"/>
              </a:srgbClr>
            </a:outerShdw>
          </a:effectLst>
        </p:spPr>
      </p:pic>
      <p:pic>
        <p:nvPicPr>
          <p:cNvPr id="605" name="Google Shape;605;g3ae8c952485_0_45" title="bird-hornbill.png"/>
          <p:cNvPicPr preferRelativeResize="0"/>
          <p:nvPr/>
        </p:nvPicPr>
        <p:blipFill>
          <a:blip r:embed="rId5">
            <a:alphaModFix/>
          </a:blip>
          <a:stretch>
            <a:fillRect/>
          </a:stretch>
        </p:blipFill>
        <p:spPr>
          <a:xfrm>
            <a:off x="1423499" y="4866025"/>
            <a:ext cx="3830125" cy="4148750"/>
          </a:xfrm>
          <a:prstGeom prst="rect">
            <a:avLst/>
          </a:prstGeom>
          <a:noFill/>
          <a:ln>
            <a:noFill/>
          </a:ln>
        </p:spPr>
      </p:pic>
      <p:sp>
        <p:nvSpPr>
          <p:cNvPr id="606" name="Google Shape;606;g3ae8c952485_0_45"/>
          <p:cNvSpPr txBox="1"/>
          <p:nvPr/>
        </p:nvSpPr>
        <p:spPr>
          <a:xfrm>
            <a:off x="683275" y="2486375"/>
            <a:ext cx="4741800" cy="18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Capture</a:t>
            </a:r>
            <a:r>
              <a:rPr lang="en-US" sz="3200">
                <a:solidFill>
                  <a:schemeClr val="dk1"/>
                </a:solidFill>
                <a:latin typeface="Calibri"/>
                <a:ea typeface="Calibri"/>
                <a:cs typeface="Calibri"/>
                <a:sym typeface="Calibri"/>
              </a:rPr>
              <a:t> information about an animal that needs protecting! Which animal will you choose?</a:t>
            </a:r>
            <a:endParaRPr sz="3200">
              <a:solidFill>
                <a:schemeClr val="dk1"/>
              </a:solidFill>
              <a:latin typeface="Calibri"/>
              <a:ea typeface="Calibri"/>
              <a:cs typeface="Calibri"/>
              <a:sym typeface="Calibri"/>
            </a:endParaRPr>
          </a:p>
        </p:txBody>
      </p:sp>
      <p:sp>
        <p:nvSpPr>
          <p:cNvPr id="607" name="Google Shape;607;g3ae8c952485_0_45"/>
          <p:cNvSpPr txBox="1"/>
          <p:nvPr/>
        </p:nvSpPr>
        <p:spPr>
          <a:xfrm>
            <a:off x="1511575" y="8676050"/>
            <a:ext cx="1656600" cy="97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veat"/>
                <a:ea typeface="Caveat"/>
                <a:cs typeface="Caveat"/>
                <a:sym typeface="Caveat"/>
              </a:rPr>
              <a:t>Hornbill</a:t>
            </a:r>
            <a:endParaRPr sz="3200">
              <a:solidFill>
                <a:schemeClr val="dk1"/>
              </a:solidFill>
              <a:latin typeface="Caveat"/>
              <a:ea typeface="Caveat"/>
              <a:cs typeface="Caveat"/>
              <a:sym typeface="Caveat"/>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pic>
        <p:nvPicPr>
          <p:cNvPr id="613" name="Google Shape;613;g3a6684c2890_0_65"/>
          <p:cNvPicPr preferRelativeResize="0"/>
          <p:nvPr/>
        </p:nvPicPr>
        <p:blipFill>
          <a:blip r:embed="rId3">
            <a:alphaModFix/>
          </a:blip>
          <a:stretch>
            <a:fillRect/>
          </a:stretch>
        </p:blipFill>
        <p:spPr>
          <a:xfrm>
            <a:off x="7361500" y="1542025"/>
            <a:ext cx="10128123" cy="7813752"/>
          </a:xfrm>
          <a:prstGeom prst="rect">
            <a:avLst/>
          </a:prstGeom>
          <a:noFill/>
          <a:ln>
            <a:noFill/>
          </a:ln>
        </p:spPr>
      </p:pic>
      <p:pic>
        <p:nvPicPr>
          <p:cNvPr id="614" name="Google Shape;614;g3a6684c2890_0_65"/>
          <p:cNvPicPr preferRelativeResize="0"/>
          <p:nvPr/>
        </p:nvPicPr>
        <p:blipFill rotWithShape="1">
          <a:blip r:embed="rId4">
            <a:alphaModFix/>
          </a:blip>
          <a:srcRect b="0" l="0" r="0" t="0"/>
          <a:stretch/>
        </p:blipFill>
        <p:spPr>
          <a:xfrm>
            <a:off x="-1700575" y="721600"/>
            <a:ext cx="7854803" cy="1558800"/>
          </a:xfrm>
          <a:prstGeom prst="rect">
            <a:avLst/>
          </a:prstGeom>
          <a:noFill/>
          <a:ln>
            <a:noFill/>
          </a:ln>
        </p:spPr>
      </p:pic>
      <p:sp>
        <p:nvSpPr>
          <p:cNvPr id="615" name="Google Shape;615;g3a6684c2890_0_65"/>
          <p:cNvSpPr txBox="1"/>
          <p:nvPr>
            <p:ph type="title"/>
          </p:nvPr>
        </p:nvSpPr>
        <p:spPr>
          <a:xfrm>
            <a:off x="1081625" y="928300"/>
            <a:ext cx="4279500" cy="1145400"/>
          </a:xfrm>
          <a:prstGeom prst="rect">
            <a:avLst/>
          </a:prstGeom>
          <a:noFill/>
        </p:spPr>
        <p:txBody>
          <a:bodyPr anchorCtr="0" anchor="ctr" bIns="45700" lIns="91425" spcFirstLastPara="1" rIns="91425" wrap="square" tIns="45700">
            <a:normAutofit/>
          </a:bodyPr>
          <a:lstStyle/>
          <a:p>
            <a:pPr indent="0" lvl="0" marL="0" rtl="0" algn="l">
              <a:spcBef>
                <a:spcPts val="0"/>
              </a:spcBef>
              <a:spcAft>
                <a:spcPts val="0"/>
              </a:spcAft>
              <a:buNone/>
            </a:pPr>
            <a:r>
              <a:rPr b="1" lang="en-US" sz="5500"/>
              <a:t>Zooming in!</a:t>
            </a:r>
            <a:endParaRPr b="1" sz="5500">
              <a:latin typeface="Calibri"/>
              <a:ea typeface="Calibri"/>
              <a:cs typeface="Calibri"/>
              <a:sym typeface="Calibri"/>
            </a:endParaRPr>
          </a:p>
        </p:txBody>
      </p:sp>
      <p:pic>
        <p:nvPicPr>
          <p:cNvPr id="616" name="Google Shape;616;g3a6684c2890_0_65" title="ladybird-umbrella.png"/>
          <p:cNvPicPr preferRelativeResize="0"/>
          <p:nvPr/>
        </p:nvPicPr>
        <p:blipFill>
          <a:blip r:embed="rId5">
            <a:alphaModFix/>
          </a:blip>
          <a:stretch>
            <a:fillRect/>
          </a:stretch>
        </p:blipFill>
        <p:spPr>
          <a:xfrm>
            <a:off x="1081625" y="3334050"/>
            <a:ext cx="5808474" cy="4446924"/>
          </a:xfrm>
          <a:prstGeom prst="rect">
            <a:avLst/>
          </a:prstGeom>
          <a:noFill/>
          <a:ln>
            <a:noFill/>
          </a:ln>
        </p:spPr>
      </p:pic>
      <p:sp>
        <p:nvSpPr>
          <p:cNvPr id="617" name="Google Shape;617;g3a6684c2890_0_65"/>
          <p:cNvSpPr txBox="1"/>
          <p:nvPr/>
        </p:nvSpPr>
        <p:spPr>
          <a:xfrm>
            <a:off x="827000" y="8136050"/>
            <a:ext cx="6317700" cy="10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US" sz="3700">
                <a:solidFill>
                  <a:schemeClr val="dk1"/>
                </a:solidFill>
                <a:latin typeface="Calibri"/>
                <a:ea typeface="Calibri"/>
                <a:cs typeface="Calibri"/>
                <a:sym typeface="Calibri"/>
              </a:rPr>
              <a:t>“We may be small, but we can do BIG things!”</a:t>
            </a:r>
            <a:endParaRPr i="1" sz="37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g3a6684c2890_0_1816"/>
          <p:cNvPicPr preferRelativeResize="0"/>
          <p:nvPr/>
        </p:nvPicPr>
        <p:blipFill>
          <a:blip r:embed="rId3">
            <a:alphaModFix/>
          </a:blip>
          <a:stretch>
            <a:fillRect/>
          </a:stretch>
        </p:blipFill>
        <p:spPr>
          <a:xfrm>
            <a:off x="-658650" y="309850"/>
            <a:ext cx="10696550" cy="1563050"/>
          </a:xfrm>
          <a:prstGeom prst="rect">
            <a:avLst/>
          </a:prstGeom>
          <a:noFill/>
          <a:ln>
            <a:noFill/>
          </a:ln>
        </p:spPr>
      </p:pic>
      <p:sp>
        <p:nvSpPr>
          <p:cNvPr id="220" name="Google Shape;220;g3a6684c2890_0_1816"/>
          <p:cNvSpPr txBox="1"/>
          <p:nvPr/>
        </p:nvSpPr>
        <p:spPr>
          <a:xfrm>
            <a:off x="530500" y="578700"/>
            <a:ext cx="9983400" cy="12942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Inventors that changed the world!</a:t>
            </a:r>
            <a:endParaRPr b="1" sz="4800">
              <a:latin typeface="Calibri"/>
              <a:ea typeface="Calibri"/>
              <a:cs typeface="Calibri"/>
              <a:sym typeface="Calibri"/>
            </a:endParaRPr>
          </a:p>
        </p:txBody>
      </p:sp>
      <p:sp>
        <p:nvSpPr>
          <p:cNvPr id="221" name="Google Shape;221;g3a6684c2890_0_1816"/>
          <p:cNvSpPr txBox="1"/>
          <p:nvPr/>
        </p:nvSpPr>
        <p:spPr>
          <a:xfrm>
            <a:off x="530500" y="7299800"/>
            <a:ext cx="4267200" cy="2718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Marie Curie </a:t>
            </a:r>
            <a:endParaRPr b="1" sz="3200"/>
          </a:p>
          <a:p>
            <a:pPr indent="0" lvl="0" marL="0" rtl="0" algn="l">
              <a:spcBef>
                <a:spcPts val="0"/>
              </a:spcBef>
              <a:spcAft>
                <a:spcPts val="0"/>
              </a:spcAft>
              <a:buNone/>
            </a:pPr>
            <a:r>
              <a:rPr lang="en-US" sz="2800"/>
              <a:t>invented Radium which can fight off cancers. </a:t>
            </a:r>
            <a:endParaRPr sz="2800"/>
          </a:p>
          <a:p>
            <a:pPr indent="0" lvl="0" marL="0" rtl="0" algn="l">
              <a:spcBef>
                <a:spcPts val="0"/>
              </a:spcBef>
              <a:spcAft>
                <a:spcPts val="0"/>
              </a:spcAft>
              <a:buNone/>
            </a:pPr>
            <a:r>
              <a:rPr lang="en-US" sz="2800"/>
              <a:t>She won a Nobel Prize in 1903! </a:t>
            </a:r>
            <a:endParaRPr sz="2800"/>
          </a:p>
        </p:txBody>
      </p:sp>
      <p:sp>
        <p:nvSpPr>
          <p:cNvPr id="222" name="Google Shape;222;g3a6684c2890_0_1816"/>
          <p:cNvSpPr txBox="1"/>
          <p:nvPr/>
        </p:nvSpPr>
        <p:spPr>
          <a:xfrm>
            <a:off x="3073400" y="2437750"/>
            <a:ext cx="3820200" cy="105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Thomas Edison</a:t>
            </a:r>
            <a:endParaRPr b="1" sz="3200"/>
          </a:p>
          <a:p>
            <a:pPr indent="0" lvl="0" marL="0" rtl="0" algn="l">
              <a:spcBef>
                <a:spcPts val="0"/>
              </a:spcBef>
              <a:spcAft>
                <a:spcPts val="0"/>
              </a:spcAft>
              <a:buNone/>
            </a:pPr>
            <a:r>
              <a:rPr lang="en-US" sz="2800"/>
              <a:t>invented the first lightbulb.</a:t>
            </a:r>
            <a:endParaRPr sz="2800"/>
          </a:p>
          <a:p>
            <a:pPr indent="0" lvl="0" marL="0" rtl="0" algn="l">
              <a:spcBef>
                <a:spcPts val="0"/>
              </a:spcBef>
              <a:spcAft>
                <a:spcPts val="0"/>
              </a:spcAft>
              <a:buNone/>
            </a:pPr>
            <a:r>
              <a:t/>
            </a:r>
            <a:endParaRPr sz="2800"/>
          </a:p>
          <a:p>
            <a:pPr indent="0" lvl="0" marL="0" rtl="0" algn="l">
              <a:spcBef>
                <a:spcPts val="0"/>
              </a:spcBef>
              <a:spcAft>
                <a:spcPts val="0"/>
              </a:spcAft>
              <a:buNone/>
            </a:pPr>
            <a:r>
              <a:rPr i="1" lang="en-US" sz="2800"/>
              <a:t>Do you know where he lived?</a:t>
            </a:r>
            <a:endParaRPr i="1" sz="2800"/>
          </a:p>
        </p:txBody>
      </p:sp>
      <p:sp>
        <p:nvSpPr>
          <p:cNvPr id="223" name="Google Shape;223;g3a6684c2890_0_1816"/>
          <p:cNvSpPr txBox="1"/>
          <p:nvPr/>
        </p:nvSpPr>
        <p:spPr>
          <a:xfrm>
            <a:off x="7535100" y="5143500"/>
            <a:ext cx="4581000" cy="105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The Wright Brothers</a:t>
            </a:r>
            <a:endParaRPr b="1" sz="3200"/>
          </a:p>
          <a:p>
            <a:pPr indent="0" lvl="0" marL="0" rtl="0" algn="l">
              <a:spcBef>
                <a:spcPts val="0"/>
              </a:spcBef>
              <a:spcAft>
                <a:spcPts val="0"/>
              </a:spcAft>
              <a:buNone/>
            </a:pPr>
            <a:r>
              <a:rPr lang="en-US" sz="2800"/>
              <a:t>invented the first airplane! </a:t>
            </a:r>
            <a:endParaRPr sz="2800"/>
          </a:p>
          <a:p>
            <a:pPr indent="0" lvl="0" marL="0" rtl="0" algn="l">
              <a:spcBef>
                <a:spcPts val="0"/>
              </a:spcBef>
              <a:spcAft>
                <a:spcPts val="0"/>
              </a:spcAft>
              <a:buNone/>
            </a:pPr>
            <a:r>
              <a:t/>
            </a:r>
            <a:endParaRPr sz="2800"/>
          </a:p>
        </p:txBody>
      </p:sp>
      <p:sp>
        <p:nvSpPr>
          <p:cNvPr id="224" name="Google Shape;224;g3a6684c2890_0_1816"/>
          <p:cNvSpPr txBox="1"/>
          <p:nvPr/>
        </p:nvSpPr>
        <p:spPr>
          <a:xfrm>
            <a:off x="13230200" y="4848800"/>
            <a:ext cx="4581000" cy="105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Grace Murray Hopper </a:t>
            </a:r>
            <a:endParaRPr b="1" sz="3200"/>
          </a:p>
          <a:p>
            <a:pPr indent="0" lvl="0" marL="0" rtl="0" algn="l">
              <a:spcBef>
                <a:spcPts val="0"/>
              </a:spcBef>
              <a:spcAft>
                <a:spcPts val="0"/>
              </a:spcAft>
              <a:buNone/>
            </a:pPr>
            <a:r>
              <a:rPr lang="en-US" sz="2800"/>
              <a:t>invented one of the first computer languages!  </a:t>
            </a:r>
            <a:endParaRPr sz="2800"/>
          </a:p>
          <a:p>
            <a:pPr indent="0" lvl="0" marL="0" rtl="0" algn="l">
              <a:spcBef>
                <a:spcPts val="0"/>
              </a:spcBef>
              <a:spcAft>
                <a:spcPts val="0"/>
              </a:spcAft>
              <a:buNone/>
            </a:pPr>
            <a:r>
              <a:t/>
            </a:r>
            <a:endParaRPr sz="2800"/>
          </a:p>
        </p:txBody>
      </p:sp>
      <p:sp>
        <p:nvSpPr>
          <p:cNvPr id="225" name="Google Shape;225;g3a6684c2890_0_1816"/>
          <p:cNvSpPr txBox="1"/>
          <p:nvPr/>
        </p:nvSpPr>
        <p:spPr>
          <a:xfrm>
            <a:off x="14858800" y="8473175"/>
            <a:ext cx="5747400" cy="1056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Cai Lun</a:t>
            </a:r>
            <a:endParaRPr b="1" sz="3200"/>
          </a:p>
          <a:p>
            <a:pPr indent="0" lvl="0" marL="0" rtl="0" algn="l">
              <a:spcBef>
                <a:spcPts val="0"/>
              </a:spcBef>
              <a:spcAft>
                <a:spcPts val="0"/>
              </a:spcAft>
              <a:buNone/>
            </a:pPr>
            <a:r>
              <a:rPr lang="en-US" sz="2800"/>
              <a:t>Invented paper!</a:t>
            </a:r>
            <a:endParaRPr sz="2800"/>
          </a:p>
          <a:p>
            <a:pPr indent="0" lvl="0" marL="0" rtl="0" algn="l">
              <a:spcBef>
                <a:spcPts val="0"/>
              </a:spcBef>
              <a:spcAft>
                <a:spcPts val="0"/>
              </a:spcAft>
              <a:buNone/>
            </a:pPr>
            <a:r>
              <a:t/>
            </a:r>
            <a:endParaRPr sz="2800"/>
          </a:p>
        </p:txBody>
      </p:sp>
      <p:pic>
        <p:nvPicPr>
          <p:cNvPr id="226" name="Google Shape;226;g3a6684c2890_0_1816"/>
          <p:cNvPicPr preferRelativeResize="0"/>
          <p:nvPr/>
        </p:nvPicPr>
        <p:blipFill rotWithShape="1">
          <a:blip r:embed="rId4">
            <a:alphaModFix/>
          </a:blip>
          <a:srcRect b="58024" l="6739" r="74755" t="15555"/>
          <a:stretch/>
        </p:blipFill>
        <p:spPr>
          <a:xfrm>
            <a:off x="381004" y="2437725"/>
            <a:ext cx="2692403" cy="2717802"/>
          </a:xfrm>
          <a:prstGeom prst="rect">
            <a:avLst/>
          </a:prstGeom>
          <a:noFill/>
          <a:ln>
            <a:noFill/>
          </a:ln>
        </p:spPr>
      </p:pic>
      <p:pic>
        <p:nvPicPr>
          <p:cNvPr id="227" name="Google Shape;227;g3a6684c2890_0_1816"/>
          <p:cNvPicPr preferRelativeResize="0"/>
          <p:nvPr/>
        </p:nvPicPr>
        <p:blipFill rotWithShape="1">
          <a:blip r:embed="rId5">
            <a:alphaModFix/>
          </a:blip>
          <a:srcRect b="65344" l="25385" r="24604" t="10322"/>
          <a:stretch/>
        </p:blipFill>
        <p:spPr>
          <a:xfrm>
            <a:off x="7238000" y="2775201"/>
            <a:ext cx="5938145" cy="2042853"/>
          </a:xfrm>
          <a:prstGeom prst="rect">
            <a:avLst/>
          </a:prstGeom>
          <a:noFill/>
          <a:ln>
            <a:noFill/>
          </a:ln>
        </p:spPr>
      </p:pic>
      <p:pic>
        <p:nvPicPr>
          <p:cNvPr id="228" name="Google Shape;228;g3a6684c2890_0_1816"/>
          <p:cNvPicPr preferRelativeResize="0"/>
          <p:nvPr/>
        </p:nvPicPr>
        <p:blipFill rotWithShape="1">
          <a:blip r:embed="rId6">
            <a:alphaModFix/>
          </a:blip>
          <a:srcRect b="47976" l="72286" r="0" t="0"/>
          <a:stretch/>
        </p:blipFill>
        <p:spPr>
          <a:xfrm>
            <a:off x="13880149" y="309850"/>
            <a:ext cx="3302001" cy="4382647"/>
          </a:xfrm>
          <a:prstGeom prst="rect">
            <a:avLst/>
          </a:prstGeom>
          <a:noFill/>
          <a:ln>
            <a:noFill/>
          </a:ln>
        </p:spPr>
      </p:pic>
      <p:pic>
        <p:nvPicPr>
          <p:cNvPr id="229" name="Google Shape;229;g3a6684c2890_0_1816"/>
          <p:cNvPicPr preferRelativeResize="0"/>
          <p:nvPr/>
        </p:nvPicPr>
        <p:blipFill rotWithShape="1">
          <a:blip r:embed="rId7">
            <a:alphaModFix/>
          </a:blip>
          <a:srcRect b="14792" l="0" r="73742" t="42603"/>
          <a:stretch/>
        </p:blipFill>
        <p:spPr>
          <a:xfrm flipH="1">
            <a:off x="3714703" y="5671174"/>
            <a:ext cx="3523297" cy="4041824"/>
          </a:xfrm>
          <a:prstGeom prst="rect">
            <a:avLst/>
          </a:prstGeom>
          <a:noFill/>
          <a:ln>
            <a:noFill/>
          </a:ln>
        </p:spPr>
      </p:pic>
      <p:pic>
        <p:nvPicPr>
          <p:cNvPr id="230" name="Google Shape;230;g3a6684c2890_0_1816"/>
          <p:cNvPicPr preferRelativeResize="0"/>
          <p:nvPr/>
        </p:nvPicPr>
        <p:blipFill rotWithShape="1">
          <a:blip r:embed="rId8">
            <a:alphaModFix/>
          </a:blip>
          <a:srcRect b="15039" l="56040" r="17700" t="57395"/>
          <a:stretch/>
        </p:blipFill>
        <p:spPr>
          <a:xfrm>
            <a:off x="11705147" y="7034650"/>
            <a:ext cx="3820401" cy="2835553"/>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pic>
        <p:nvPicPr>
          <p:cNvPr id="623" name="Google Shape;623;g3a6684c2890_0_1099"/>
          <p:cNvPicPr preferRelativeResize="0"/>
          <p:nvPr/>
        </p:nvPicPr>
        <p:blipFill rotWithShape="1">
          <a:blip r:embed="rId3">
            <a:alphaModFix/>
          </a:blip>
          <a:srcRect b="0" l="0" r="0" t="0"/>
          <a:stretch/>
        </p:blipFill>
        <p:spPr>
          <a:xfrm>
            <a:off x="-1215175" y="684550"/>
            <a:ext cx="9579977" cy="1558800"/>
          </a:xfrm>
          <a:prstGeom prst="rect">
            <a:avLst/>
          </a:prstGeom>
          <a:noFill/>
          <a:ln>
            <a:noFill/>
          </a:ln>
        </p:spPr>
      </p:pic>
      <p:sp>
        <p:nvSpPr>
          <p:cNvPr id="624" name="Google Shape;624;g3a6684c2890_0_1099"/>
          <p:cNvSpPr txBox="1"/>
          <p:nvPr>
            <p:ph type="title"/>
          </p:nvPr>
        </p:nvSpPr>
        <p:spPr>
          <a:xfrm>
            <a:off x="1081625" y="928300"/>
            <a:ext cx="6855300" cy="1071300"/>
          </a:xfrm>
          <a:prstGeom prst="rect">
            <a:avLst/>
          </a:prstGeom>
          <a:noFill/>
        </p:spPr>
        <p:txBody>
          <a:bodyPr anchorCtr="0" anchor="ctr" bIns="45700" lIns="91425" spcFirstLastPara="1" rIns="91425" wrap="square" tIns="45700">
            <a:normAutofit fontScale="90000"/>
          </a:bodyPr>
          <a:lstStyle/>
          <a:p>
            <a:pPr indent="0" lvl="0" marL="0" rtl="0" algn="l">
              <a:spcBef>
                <a:spcPts val="0"/>
              </a:spcBef>
              <a:spcAft>
                <a:spcPts val="0"/>
              </a:spcAft>
              <a:buNone/>
            </a:pPr>
            <a:r>
              <a:rPr b="1" lang="en-US" sz="5500"/>
              <a:t>Zooming out and about!</a:t>
            </a:r>
            <a:endParaRPr b="1" sz="5500">
              <a:latin typeface="Calibri"/>
              <a:ea typeface="Calibri"/>
              <a:cs typeface="Calibri"/>
              <a:sym typeface="Calibri"/>
            </a:endParaRPr>
          </a:p>
        </p:txBody>
      </p:sp>
      <p:pic>
        <p:nvPicPr>
          <p:cNvPr id="625" name="Google Shape;625;g3a6684c2890_0_1099" title="drone.png"/>
          <p:cNvPicPr preferRelativeResize="0"/>
          <p:nvPr/>
        </p:nvPicPr>
        <p:blipFill>
          <a:blip r:embed="rId4">
            <a:alphaModFix/>
          </a:blip>
          <a:stretch>
            <a:fillRect/>
          </a:stretch>
        </p:blipFill>
        <p:spPr>
          <a:xfrm>
            <a:off x="12199122" y="684559"/>
            <a:ext cx="5269900" cy="3036102"/>
          </a:xfrm>
          <a:prstGeom prst="rect">
            <a:avLst/>
          </a:prstGeom>
          <a:noFill/>
          <a:ln>
            <a:noFill/>
          </a:ln>
          <a:effectLst>
            <a:outerShdw blurRad="57150" rotWithShape="0" algn="bl" dir="5400000" dist="19050">
              <a:srgbClr val="000000">
                <a:alpha val="50000"/>
              </a:srgbClr>
            </a:outerShdw>
          </a:effectLst>
        </p:spPr>
      </p:pic>
      <p:pic>
        <p:nvPicPr>
          <p:cNvPr id="626" name="Google Shape;626;g3a6684c2890_0_1099" title="world-map-frame.png"/>
          <p:cNvPicPr preferRelativeResize="0"/>
          <p:nvPr/>
        </p:nvPicPr>
        <p:blipFill>
          <a:blip r:embed="rId5">
            <a:alphaModFix/>
          </a:blip>
          <a:stretch>
            <a:fillRect/>
          </a:stretch>
        </p:blipFill>
        <p:spPr>
          <a:xfrm>
            <a:off x="1816425" y="2723873"/>
            <a:ext cx="11554248" cy="7176274"/>
          </a:xfrm>
          <a:prstGeom prst="rect">
            <a:avLst/>
          </a:prstGeom>
          <a:noFill/>
          <a:ln>
            <a:noFill/>
          </a:ln>
        </p:spPr>
      </p:pic>
      <p:pic>
        <p:nvPicPr>
          <p:cNvPr id="627" name="Google Shape;627;g3a6684c2890_0_1099" title="IMG_5893.PNG"/>
          <p:cNvPicPr preferRelativeResize="0"/>
          <p:nvPr/>
        </p:nvPicPr>
        <p:blipFill>
          <a:blip r:embed="rId6">
            <a:alphaModFix/>
          </a:blip>
          <a:stretch>
            <a:fillRect/>
          </a:stretch>
        </p:blipFill>
        <p:spPr>
          <a:xfrm>
            <a:off x="7936860" y="928300"/>
            <a:ext cx="2628900" cy="2695575"/>
          </a:xfrm>
          <a:prstGeom prst="rect">
            <a:avLst/>
          </a:prstGeom>
          <a:noFill/>
          <a:ln>
            <a:noFill/>
          </a:ln>
        </p:spPr>
      </p:pic>
      <p:pic>
        <p:nvPicPr>
          <p:cNvPr id="628" name="Google Shape;628;g3a6684c2890_0_1099" title="blue-whale.png"/>
          <p:cNvPicPr preferRelativeResize="0"/>
          <p:nvPr/>
        </p:nvPicPr>
        <p:blipFill>
          <a:blip r:embed="rId7">
            <a:alphaModFix/>
          </a:blip>
          <a:stretch>
            <a:fillRect/>
          </a:stretch>
        </p:blipFill>
        <p:spPr>
          <a:xfrm>
            <a:off x="318750" y="6864137"/>
            <a:ext cx="4868226" cy="2555149"/>
          </a:xfrm>
          <a:prstGeom prst="rect">
            <a:avLst/>
          </a:prstGeom>
          <a:noFill/>
          <a:ln>
            <a:noFill/>
          </a:ln>
        </p:spPr>
      </p:pic>
      <p:pic>
        <p:nvPicPr>
          <p:cNvPr id="629" name="Google Shape;629;g3a6684c2890_0_1099" title="noshadow.png"/>
          <p:cNvPicPr preferRelativeResize="0"/>
          <p:nvPr/>
        </p:nvPicPr>
        <p:blipFill>
          <a:blip r:embed="rId8">
            <a:alphaModFix/>
          </a:blip>
          <a:stretch>
            <a:fillRect/>
          </a:stretch>
        </p:blipFill>
        <p:spPr>
          <a:xfrm>
            <a:off x="5361122" y="5976547"/>
            <a:ext cx="4134209" cy="1558800"/>
          </a:xfrm>
          <a:prstGeom prst="rect">
            <a:avLst/>
          </a:prstGeom>
          <a:noFill/>
          <a:ln>
            <a:noFill/>
          </a:ln>
        </p:spPr>
      </p:pic>
      <p:sp>
        <p:nvSpPr>
          <p:cNvPr id="630" name="Google Shape;630;g3a6684c2890_0_1099"/>
          <p:cNvSpPr txBox="1"/>
          <p:nvPr/>
        </p:nvSpPr>
        <p:spPr>
          <a:xfrm>
            <a:off x="13688375" y="5282125"/>
            <a:ext cx="4134300" cy="35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800">
                <a:solidFill>
                  <a:schemeClr val="dk1"/>
                </a:solidFill>
                <a:latin typeface="Calibri"/>
                <a:ea typeface="Calibri"/>
                <a:cs typeface="Calibri"/>
                <a:sym typeface="Calibri"/>
              </a:rPr>
              <a:t>Animals big and small make epic journeys across the planet every year. </a:t>
            </a:r>
            <a:endParaRPr sz="3800">
              <a:solidFill>
                <a:schemeClr val="dk1"/>
              </a:solidFill>
              <a:latin typeface="Calibri"/>
              <a:ea typeface="Calibri"/>
              <a:cs typeface="Calibri"/>
              <a:sym typeface="Calibri"/>
            </a:endParaRPr>
          </a:p>
          <a:p>
            <a:pPr indent="0" lvl="0" marL="0" rtl="0" algn="l">
              <a:spcBef>
                <a:spcPts val="0"/>
              </a:spcBef>
              <a:spcAft>
                <a:spcPts val="0"/>
              </a:spcAft>
              <a:buNone/>
            </a:pPr>
            <a:r>
              <a:t/>
            </a:r>
            <a:endParaRPr sz="3800">
              <a:solidFill>
                <a:schemeClr val="dk1"/>
              </a:solidFill>
              <a:latin typeface="Calibri"/>
              <a:ea typeface="Calibri"/>
              <a:cs typeface="Calibri"/>
              <a:sym typeface="Calibri"/>
            </a:endParaRPr>
          </a:p>
          <a:p>
            <a:pPr indent="0" lvl="0" marL="0" rtl="0" algn="l">
              <a:spcBef>
                <a:spcPts val="0"/>
              </a:spcBef>
              <a:spcAft>
                <a:spcPts val="0"/>
              </a:spcAft>
              <a:buNone/>
            </a:pPr>
            <a:r>
              <a:rPr lang="en-US" sz="4400">
                <a:solidFill>
                  <a:schemeClr val="dk1"/>
                </a:solidFill>
                <a:latin typeface="Calibri"/>
                <a:ea typeface="Calibri"/>
                <a:cs typeface="Calibri"/>
                <a:sym typeface="Calibri"/>
              </a:rPr>
              <a:t>It’s known as </a:t>
            </a:r>
            <a:r>
              <a:rPr b="1" lang="en-US" sz="4400">
                <a:solidFill>
                  <a:schemeClr val="dk1"/>
                </a:solidFill>
                <a:latin typeface="Calibri"/>
                <a:ea typeface="Calibri"/>
                <a:cs typeface="Calibri"/>
                <a:sym typeface="Calibri"/>
              </a:rPr>
              <a:t>migration.</a:t>
            </a:r>
            <a:endParaRPr b="1" sz="44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11"/>
          <p:cNvSpPr/>
          <p:nvPr/>
        </p:nvSpPr>
        <p:spPr>
          <a:xfrm>
            <a:off x="-331100" y="601025"/>
            <a:ext cx="10573148" cy="1628300"/>
          </a:xfrm>
          <a:custGeom>
            <a:rect b="b" l="l" r="r" t="t"/>
            <a:pathLst>
              <a:path extrusionOk="0" h="1628300" w="11492552">
                <a:moveTo>
                  <a:pt x="0" y="0"/>
                </a:moveTo>
                <a:lnTo>
                  <a:pt x="11492552" y="0"/>
                </a:lnTo>
                <a:lnTo>
                  <a:pt x="11492552" y="1628300"/>
                </a:lnTo>
                <a:lnTo>
                  <a:pt x="0" y="1628300"/>
                </a:lnTo>
                <a:lnTo>
                  <a:pt x="0" y="0"/>
                </a:lnTo>
                <a:close/>
              </a:path>
            </a:pathLst>
          </a:custGeom>
          <a:blipFill rotWithShape="1">
            <a:blip r:embed="rId3">
              <a:alphaModFix/>
            </a:blip>
            <a:stretch>
              <a:fillRect b="-14254" l="-4169" r="0" t="-14254"/>
            </a:stretch>
          </a:blipFill>
          <a:ln>
            <a:noFill/>
          </a:ln>
        </p:spPr>
      </p:sp>
      <p:sp>
        <p:nvSpPr>
          <p:cNvPr id="636" name="Google Shape;636;p11"/>
          <p:cNvSpPr txBox="1"/>
          <p:nvPr/>
        </p:nvSpPr>
        <p:spPr>
          <a:xfrm>
            <a:off x="1348299" y="991875"/>
            <a:ext cx="8412000" cy="846600"/>
          </a:xfrm>
          <a:prstGeom prst="rect">
            <a:avLst/>
          </a:prstGeom>
          <a:noFill/>
          <a:ln>
            <a:noFill/>
          </a:ln>
        </p:spPr>
        <p:txBody>
          <a:bodyPr anchorCtr="0" anchor="t" bIns="0" lIns="0" spcFirstLastPara="1" rIns="0" wrap="square" tIns="0">
            <a:spAutoFit/>
          </a:bodyPr>
          <a:lstStyle/>
          <a:p>
            <a:pPr indent="0" lvl="0" marL="0" marR="0" rtl="0" algn="l">
              <a:lnSpc>
                <a:spcPct val="139995"/>
              </a:lnSpc>
              <a:spcBef>
                <a:spcPts val="0"/>
              </a:spcBef>
              <a:spcAft>
                <a:spcPts val="0"/>
              </a:spcAft>
              <a:buNone/>
            </a:pPr>
            <a:r>
              <a:rPr b="1" i="0" lang="en-US" sz="5500" u="none" cap="none" strike="noStrike">
                <a:solidFill>
                  <a:srgbClr val="000000"/>
                </a:solidFill>
                <a:latin typeface="Calibri"/>
                <a:ea typeface="Calibri"/>
                <a:cs typeface="Calibri"/>
                <a:sym typeface="Calibri"/>
              </a:rPr>
              <a:t>Amazing animal adaptations</a:t>
            </a:r>
            <a:endParaRPr b="1" sz="5500">
              <a:latin typeface="Calibri"/>
              <a:ea typeface="Calibri"/>
              <a:cs typeface="Calibri"/>
              <a:sym typeface="Calibri"/>
            </a:endParaRPr>
          </a:p>
        </p:txBody>
      </p:sp>
      <p:pic>
        <p:nvPicPr>
          <p:cNvPr id="637" name="Google Shape;637;p11" title="Screenshot 2025-11-19 at 16.50.12.png"/>
          <p:cNvPicPr preferRelativeResize="0"/>
          <p:nvPr/>
        </p:nvPicPr>
        <p:blipFill rotWithShape="1">
          <a:blip r:embed="rId4">
            <a:alphaModFix/>
          </a:blip>
          <a:srcRect b="27436" l="0" r="0" t="0"/>
          <a:stretch/>
        </p:blipFill>
        <p:spPr>
          <a:xfrm>
            <a:off x="0" y="2645775"/>
            <a:ext cx="6525576" cy="4353950"/>
          </a:xfrm>
          <a:prstGeom prst="rect">
            <a:avLst/>
          </a:prstGeom>
          <a:noFill/>
          <a:ln>
            <a:noFill/>
          </a:ln>
        </p:spPr>
      </p:pic>
      <p:pic>
        <p:nvPicPr>
          <p:cNvPr id="638" name="Google Shape;638;p11" title="Screenshot 2025-11-19 at 16.50.34.png"/>
          <p:cNvPicPr preferRelativeResize="0"/>
          <p:nvPr/>
        </p:nvPicPr>
        <p:blipFill rotWithShape="1">
          <a:blip r:embed="rId5">
            <a:alphaModFix/>
          </a:blip>
          <a:srcRect b="0" l="4783" r="52126" t="66200"/>
          <a:stretch/>
        </p:blipFill>
        <p:spPr>
          <a:xfrm>
            <a:off x="11980450" y="6252750"/>
            <a:ext cx="5064001" cy="3646188"/>
          </a:xfrm>
          <a:prstGeom prst="rect">
            <a:avLst/>
          </a:prstGeom>
          <a:noFill/>
          <a:ln>
            <a:noFill/>
          </a:ln>
        </p:spPr>
      </p:pic>
      <p:pic>
        <p:nvPicPr>
          <p:cNvPr id="639" name="Google Shape;639;p11" title="Bee.png"/>
          <p:cNvPicPr preferRelativeResize="0"/>
          <p:nvPr/>
        </p:nvPicPr>
        <p:blipFill>
          <a:blip r:embed="rId6">
            <a:alphaModFix/>
          </a:blip>
          <a:stretch>
            <a:fillRect/>
          </a:stretch>
        </p:blipFill>
        <p:spPr>
          <a:xfrm>
            <a:off x="9873600" y="991875"/>
            <a:ext cx="3970849" cy="2674000"/>
          </a:xfrm>
          <a:prstGeom prst="rect">
            <a:avLst/>
          </a:prstGeom>
          <a:noFill/>
          <a:ln>
            <a:noFill/>
          </a:ln>
        </p:spPr>
      </p:pic>
      <p:pic>
        <p:nvPicPr>
          <p:cNvPr id="640" name="Google Shape;640;p11" title="Gecko.png"/>
          <p:cNvPicPr preferRelativeResize="0"/>
          <p:nvPr/>
        </p:nvPicPr>
        <p:blipFill rotWithShape="1">
          <a:blip r:embed="rId7">
            <a:alphaModFix/>
          </a:blip>
          <a:srcRect b="56059" l="7808" r="66630" t="0"/>
          <a:stretch/>
        </p:blipFill>
        <p:spPr>
          <a:xfrm>
            <a:off x="6346950" y="4750883"/>
            <a:ext cx="3970852" cy="4826267"/>
          </a:xfrm>
          <a:prstGeom prst="rect">
            <a:avLst/>
          </a:prstGeom>
          <a:noFill/>
          <a:ln>
            <a:noFill/>
          </a:ln>
        </p:spPr>
      </p:pic>
      <p:sp>
        <p:nvSpPr>
          <p:cNvPr id="641" name="Google Shape;641;p11"/>
          <p:cNvSpPr txBox="1"/>
          <p:nvPr/>
        </p:nvSpPr>
        <p:spPr>
          <a:xfrm>
            <a:off x="11980450" y="4376388"/>
            <a:ext cx="5064000" cy="10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The only known </a:t>
            </a:r>
            <a:r>
              <a:rPr lang="en-US" sz="3200">
                <a:solidFill>
                  <a:schemeClr val="dk1"/>
                </a:solidFill>
                <a:latin typeface="Calibri"/>
                <a:ea typeface="Calibri"/>
                <a:cs typeface="Calibri"/>
                <a:sym typeface="Calibri"/>
              </a:rPr>
              <a:t>creature on Earth to live forever is the </a:t>
            </a:r>
            <a:r>
              <a:rPr b="1" lang="en-US" sz="3200">
                <a:solidFill>
                  <a:schemeClr val="dk1"/>
                </a:solidFill>
                <a:latin typeface="Calibri"/>
                <a:ea typeface="Calibri"/>
                <a:cs typeface="Calibri"/>
                <a:sym typeface="Calibri"/>
              </a:rPr>
              <a:t>immortal jellyfish</a:t>
            </a:r>
            <a:r>
              <a:rPr lang="en-US" sz="3200">
                <a:solidFill>
                  <a:schemeClr val="dk1"/>
                </a:solidFill>
                <a:latin typeface="Calibri"/>
                <a:ea typeface="Calibri"/>
                <a:cs typeface="Calibri"/>
                <a:sym typeface="Calibri"/>
              </a:rPr>
              <a:t>!</a:t>
            </a:r>
            <a:endParaRPr sz="3200">
              <a:solidFill>
                <a:schemeClr val="dk1"/>
              </a:solidFill>
              <a:latin typeface="Calibri"/>
              <a:ea typeface="Calibri"/>
              <a:cs typeface="Calibri"/>
              <a:sym typeface="Calibri"/>
            </a:endParaRPr>
          </a:p>
        </p:txBody>
      </p:sp>
      <p:sp>
        <p:nvSpPr>
          <p:cNvPr id="642" name="Google Shape;642;p11"/>
          <p:cNvSpPr txBox="1"/>
          <p:nvPr/>
        </p:nvSpPr>
        <p:spPr>
          <a:xfrm>
            <a:off x="6649900" y="2764175"/>
            <a:ext cx="3745500" cy="12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Geckos have </a:t>
            </a:r>
            <a:r>
              <a:rPr b="1" lang="en-US" sz="3200">
                <a:solidFill>
                  <a:schemeClr val="dk1"/>
                </a:solidFill>
                <a:latin typeface="Calibri"/>
                <a:ea typeface="Calibri"/>
                <a:cs typeface="Calibri"/>
                <a:sym typeface="Calibri"/>
              </a:rPr>
              <a:t>sticky</a:t>
            </a:r>
            <a:r>
              <a:rPr b="1" lang="en-US" sz="3200">
                <a:solidFill>
                  <a:schemeClr val="dk1"/>
                </a:solidFill>
                <a:latin typeface="Calibri"/>
                <a:ea typeface="Calibri"/>
                <a:cs typeface="Calibri"/>
                <a:sym typeface="Calibri"/>
              </a:rPr>
              <a:t> feet </a:t>
            </a:r>
            <a:r>
              <a:rPr lang="en-US" sz="3200">
                <a:solidFill>
                  <a:schemeClr val="dk1"/>
                </a:solidFill>
                <a:latin typeface="Calibri"/>
                <a:ea typeface="Calibri"/>
                <a:cs typeface="Calibri"/>
                <a:sym typeface="Calibri"/>
              </a:rPr>
              <a:t>so they can climb up </a:t>
            </a:r>
            <a:r>
              <a:rPr lang="en-US" sz="3200">
                <a:solidFill>
                  <a:schemeClr val="dk1"/>
                </a:solidFill>
                <a:latin typeface="Calibri"/>
                <a:ea typeface="Calibri"/>
                <a:cs typeface="Calibri"/>
                <a:sym typeface="Calibri"/>
                <a:extLst>
                  <a:ext uri="http://customooxmlschemas.google.com/">
                    <go:slidesCustomData xmlns:go="http://customooxmlschemas.google.com/" textRoundtripDataId="8"/>
                  </a:ext>
                </a:extLst>
              </a:rPr>
              <a:t>walls</a:t>
            </a:r>
            <a:r>
              <a:rPr lang="en-US" sz="3200">
                <a:solidFill>
                  <a:schemeClr val="dk1"/>
                </a:solidFill>
                <a:latin typeface="Calibri"/>
                <a:ea typeface="Calibri"/>
                <a:cs typeface="Calibri"/>
                <a:sym typeface="Calibri"/>
              </a:rPr>
              <a:t> and plants</a:t>
            </a:r>
            <a:r>
              <a:rPr lang="en-US" sz="3200">
                <a:solidFill>
                  <a:schemeClr val="dk1"/>
                </a:solidFill>
                <a:latin typeface="Calibri"/>
                <a:ea typeface="Calibri"/>
                <a:cs typeface="Calibri"/>
                <a:sym typeface="Calibri"/>
              </a:rPr>
              <a:t>!</a:t>
            </a:r>
            <a:endParaRPr sz="3200">
              <a:solidFill>
                <a:schemeClr val="dk1"/>
              </a:solidFill>
              <a:latin typeface="Calibri"/>
              <a:ea typeface="Calibri"/>
              <a:cs typeface="Calibri"/>
              <a:sym typeface="Calibri"/>
            </a:endParaRPr>
          </a:p>
        </p:txBody>
      </p:sp>
      <p:sp>
        <p:nvSpPr>
          <p:cNvPr id="643" name="Google Shape;643;p11"/>
          <p:cNvSpPr txBox="1"/>
          <p:nvPr/>
        </p:nvSpPr>
        <p:spPr>
          <a:xfrm>
            <a:off x="734225" y="7416175"/>
            <a:ext cx="5328900" cy="124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The barreleye fish has a </a:t>
            </a:r>
            <a:r>
              <a:rPr b="1" lang="en-US" sz="3200">
                <a:solidFill>
                  <a:schemeClr val="dk1"/>
                </a:solidFill>
                <a:latin typeface="Calibri"/>
                <a:ea typeface="Calibri"/>
                <a:cs typeface="Calibri"/>
                <a:sym typeface="Calibri"/>
              </a:rPr>
              <a:t>transparent head </a:t>
            </a:r>
            <a:r>
              <a:rPr lang="en-US" sz="3200">
                <a:solidFill>
                  <a:schemeClr val="dk1"/>
                </a:solidFill>
                <a:latin typeface="Calibri"/>
                <a:ea typeface="Calibri"/>
                <a:cs typeface="Calibri"/>
                <a:sym typeface="Calibri"/>
              </a:rPr>
              <a:t>so that it can look up through its </a:t>
            </a:r>
            <a:r>
              <a:rPr lang="en-US" sz="3200">
                <a:solidFill>
                  <a:schemeClr val="dk1"/>
                </a:solidFill>
                <a:latin typeface="Calibri"/>
                <a:ea typeface="Calibri"/>
                <a:cs typeface="Calibri"/>
                <a:sym typeface="Calibri"/>
                <a:extLst>
                  <a:ext uri="http://customooxmlschemas.google.com/">
                    <go:slidesCustomData xmlns:go="http://customooxmlschemas.google.com/" textRoundtripDataId="9"/>
                  </a:ext>
                </a:extLst>
              </a:rPr>
              <a:t>skull</a:t>
            </a:r>
            <a:r>
              <a:rPr lang="en-US" sz="3200">
                <a:solidFill>
                  <a:schemeClr val="dk1"/>
                </a:solidFill>
                <a:latin typeface="Calibri"/>
                <a:ea typeface="Calibri"/>
                <a:cs typeface="Calibri"/>
                <a:sym typeface="Calibri"/>
              </a:rPr>
              <a:t>!</a:t>
            </a:r>
            <a:endParaRPr sz="3200">
              <a:solidFill>
                <a:schemeClr val="dk1"/>
              </a:solidFill>
              <a:latin typeface="Calibri"/>
              <a:ea typeface="Calibri"/>
              <a:cs typeface="Calibri"/>
              <a:sym typeface="Calibri"/>
            </a:endParaRPr>
          </a:p>
        </p:txBody>
      </p:sp>
      <p:sp>
        <p:nvSpPr>
          <p:cNvPr id="644" name="Google Shape;644;p11"/>
          <p:cNvSpPr txBox="1"/>
          <p:nvPr/>
        </p:nvSpPr>
        <p:spPr>
          <a:xfrm>
            <a:off x="14161600" y="850275"/>
            <a:ext cx="3308100" cy="32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A bee’s wings flap about </a:t>
            </a:r>
            <a:r>
              <a:rPr b="1" lang="en-US" sz="3200">
                <a:solidFill>
                  <a:schemeClr val="dk1"/>
                </a:solidFill>
                <a:latin typeface="Calibri"/>
                <a:ea typeface="Calibri"/>
                <a:cs typeface="Calibri"/>
                <a:sym typeface="Calibri"/>
              </a:rPr>
              <a:t>200 times per second</a:t>
            </a:r>
            <a:r>
              <a:rPr lang="en-US" sz="3200">
                <a:solidFill>
                  <a:schemeClr val="dk1"/>
                </a:solidFill>
                <a:latin typeface="Calibri"/>
                <a:ea typeface="Calibri"/>
                <a:cs typeface="Calibri"/>
                <a:sym typeface="Calibri"/>
              </a:rPr>
              <a:t> – that’s what makes the buzzing sound.</a:t>
            </a:r>
            <a:endParaRPr sz="32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g3ae8c952485_0_80"/>
          <p:cNvSpPr/>
          <p:nvPr/>
        </p:nvSpPr>
        <p:spPr>
          <a:xfrm>
            <a:off x="-1966925" y="601025"/>
            <a:ext cx="10573148" cy="1628300"/>
          </a:xfrm>
          <a:custGeom>
            <a:rect b="b" l="l" r="r" t="t"/>
            <a:pathLst>
              <a:path extrusionOk="0" h="1628300" w="11492552">
                <a:moveTo>
                  <a:pt x="0" y="0"/>
                </a:moveTo>
                <a:lnTo>
                  <a:pt x="11492552" y="0"/>
                </a:lnTo>
                <a:lnTo>
                  <a:pt x="11492552" y="1628300"/>
                </a:lnTo>
                <a:lnTo>
                  <a:pt x="0" y="1628300"/>
                </a:lnTo>
                <a:lnTo>
                  <a:pt x="0" y="0"/>
                </a:lnTo>
                <a:close/>
              </a:path>
            </a:pathLst>
          </a:custGeom>
          <a:blipFill rotWithShape="1">
            <a:blip r:embed="rId3">
              <a:alphaModFix/>
            </a:blip>
            <a:stretch>
              <a:fillRect b="-14259" l="-4169" r="0" t="-14248"/>
            </a:stretch>
          </a:blipFill>
          <a:ln>
            <a:noFill/>
          </a:ln>
        </p:spPr>
      </p:sp>
      <p:sp>
        <p:nvSpPr>
          <p:cNvPr id="651" name="Google Shape;651;g3ae8c952485_0_80"/>
          <p:cNvSpPr txBox="1"/>
          <p:nvPr/>
        </p:nvSpPr>
        <p:spPr>
          <a:xfrm>
            <a:off x="1348299" y="991875"/>
            <a:ext cx="8412000" cy="846600"/>
          </a:xfrm>
          <a:prstGeom prst="rect">
            <a:avLst/>
          </a:prstGeom>
          <a:noFill/>
          <a:ln>
            <a:noFill/>
          </a:ln>
        </p:spPr>
        <p:txBody>
          <a:bodyPr anchorCtr="0" anchor="t" bIns="0" lIns="0" spcFirstLastPara="1" rIns="0" wrap="square" tIns="0">
            <a:spAutoFit/>
          </a:bodyPr>
          <a:lstStyle/>
          <a:p>
            <a:pPr indent="0" lvl="0" marL="0" marR="0" rtl="0" algn="l">
              <a:lnSpc>
                <a:spcPct val="139995"/>
              </a:lnSpc>
              <a:spcBef>
                <a:spcPts val="0"/>
              </a:spcBef>
              <a:spcAft>
                <a:spcPts val="0"/>
              </a:spcAft>
              <a:buNone/>
            </a:pPr>
            <a:r>
              <a:rPr b="1" lang="en-US" sz="5500">
                <a:latin typeface="Calibri"/>
                <a:ea typeface="Calibri"/>
                <a:cs typeface="Calibri"/>
                <a:sym typeface="Calibri"/>
                <a:extLst>
                  <a:ext uri="http://customooxmlschemas.google.com/">
                    <go:slidesCustomData xmlns:go="http://customooxmlschemas.google.com/" textRoundtripDataId="10"/>
                  </a:ext>
                </a:extLst>
              </a:rPr>
              <a:t>Superpower solution</a:t>
            </a:r>
            <a:r>
              <a:rPr b="1" lang="en-US" sz="5500">
                <a:latin typeface="Calibri"/>
                <a:ea typeface="Calibri"/>
                <a:cs typeface="Calibri"/>
                <a:sym typeface="Calibri"/>
              </a:rPr>
              <a:t>s</a:t>
            </a:r>
            <a:endParaRPr b="1" sz="5500">
              <a:latin typeface="Calibri"/>
              <a:ea typeface="Calibri"/>
              <a:cs typeface="Calibri"/>
              <a:sym typeface="Calibri"/>
            </a:endParaRPr>
          </a:p>
        </p:txBody>
      </p:sp>
      <p:pic>
        <p:nvPicPr>
          <p:cNvPr id="652" name="Google Shape;652;g3ae8c952485_0_80" title="THINKING HILL.png"/>
          <p:cNvPicPr preferRelativeResize="0"/>
          <p:nvPr/>
        </p:nvPicPr>
        <p:blipFill>
          <a:blip r:embed="rId4">
            <a:alphaModFix/>
          </a:blip>
          <a:stretch>
            <a:fillRect/>
          </a:stretch>
        </p:blipFill>
        <p:spPr>
          <a:xfrm>
            <a:off x="1167050" y="4451925"/>
            <a:ext cx="5190475" cy="5190475"/>
          </a:xfrm>
          <a:prstGeom prst="rect">
            <a:avLst/>
          </a:prstGeom>
          <a:noFill/>
          <a:ln>
            <a:noFill/>
          </a:ln>
        </p:spPr>
      </p:pic>
      <p:sp>
        <p:nvSpPr>
          <p:cNvPr id="653" name="Google Shape;653;g3ae8c952485_0_80"/>
          <p:cNvSpPr txBox="1"/>
          <p:nvPr/>
        </p:nvSpPr>
        <p:spPr>
          <a:xfrm>
            <a:off x="869650" y="2836775"/>
            <a:ext cx="3230100" cy="184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Come up with an </a:t>
            </a:r>
            <a:r>
              <a:rPr lang="en-US" sz="3200">
                <a:solidFill>
                  <a:schemeClr val="dk1"/>
                </a:solidFill>
                <a:latin typeface="Calibri"/>
                <a:ea typeface="Calibri"/>
                <a:cs typeface="Calibri"/>
                <a:sym typeface="Calibri"/>
              </a:rPr>
              <a:t>invention</a:t>
            </a:r>
            <a:r>
              <a:rPr lang="en-US" sz="3200">
                <a:solidFill>
                  <a:schemeClr val="dk1"/>
                </a:solidFill>
                <a:latin typeface="Calibri"/>
                <a:ea typeface="Calibri"/>
                <a:cs typeface="Calibri"/>
                <a:sym typeface="Calibri"/>
              </a:rPr>
              <a:t> solution inspired by an animal adaptation!</a:t>
            </a:r>
            <a:endParaRPr sz="3200">
              <a:solidFill>
                <a:schemeClr val="dk1"/>
              </a:solidFill>
              <a:latin typeface="Calibri"/>
              <a:ea typeface="Calibri"/>
              <a:cs typeface="Calibri"/>
              <a:sym typeface="Calibri"/>
            </a:endParaRPr>
          </a:p>
        </p:txBody>
      </p:sp>
      <p:pic>
        <p:nvPicPr>
          <p:cNvPr id="654" name="Google Shape;654;g3ae8c952485_0_80" title="MISD_WildIdeas_InventorsLog14.jpg"/>
          <p:cNvPicPr preferRelativeResize="0"/>
          <p:nvPr/>
        </p:nvPicPr>
        <p:blipFill>
          <a:blip r:embed="rId5">
            <a:alphaModFix/>
          </a:blip>
          <a:stretch>
            <a:fillRect/>
          </a:stretch>
        </p:blipFill>
        <p:spPr>
          <a:xfrm rot="-188964">
            <a:off x="7122797" y="2016727"/>
            <a:ext cx="9656307" cy="7463823"/>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g3a6684c2890_0_1190"/>
          <p:cNvSpPr txBox="1"/>
          <p:nvPr>
            <p:ph type="title"/>
          </p:nvPr>
        </p:nvSpPr>
        <p:spPr>
          <a:xfrm>
            <a:off x="1405150" y="7264488"/>
            <a:ext cx="15773400" cy="1988400"/>
          </a:xfrm>
          <a:prstGeom prst="rect">
            <a:avLst/>
          </a:prstGeom>
        </p:spPr>
        <p:txBody>
          <a:bodyPr anchorCtr="0" anchor="ctr" bIns="68550" lIns="137150" spcFirstLastPara="1" rIns="137150" wrap="square" tIns="68550">
            <a:normAutofit/>
          </a:bodyPr>
          <a:lstStyle/>
          <a:p>
            <a:pPr indent="0" lvl="0" marL="0" rtl="0" algn="ctr">
              <a:lnSpc>
                <a:spcPct val="150000"/>
              </a:lnSpc>
              <a:spcBef>
                <a:spcPts val="0"/>
              </a:spcBef>
              <a:spcAft>
                <a:spcPts val="0"/>
              </a:spcAft>
              <a:buNone/>
            </a:pPr>
            <a:r>
              <a:rPr lang="en-US" sz="3600">
                <a:highlight>
                  <a:srgbClr val="FFFFFF"/>
                </a:highlight>
                <a:latin typeface="Calibri"/>
                <a:ea typeface="Calibri"/>
                <a:cs typeface="Calibri"/>
                <a:sym typeface="Calibri"/>
              </a:rPr>
              <a:t>Biomimicry comes from joining two Greek words, </a:t>
            </a:r>
            <a:r>
              <a:rPr lang="en-US" sz="3600" u="sng">
                <a:highlight>
                  <a:srgbClr val="FFFFFF"/>
                </a:highlight>
                <a:latin typeface="Calibri"/>
                <a:ea typeface="Calibri"/>
                <a:cs typeface="Calibri"/>
                <a:sym typeface="Calibri"/>
              </a:rPr>
              <a:t>bios</a:t>
            </a:r>
            <a:r>
              <a:rPr lang="en-US" sz="3600">
                <a:highlight>
                  <a:srgbClr val="FFFFFF"/>
                </a:highlight>
                <a:latin typeface="Calibri"/>
                <a:ea typeface="Calibri"/>
                <a:cs typeface="Calibri"/>
                <a:sym typeface="Calibri"/>
              </a:rPr>
              <a:t>, which means “life,” </a:t>
            </a:r>
            <a:endParaRPr sz="3600">
              <a:highlight>
                <a:srgbClr val="FFFFFF"/>
              </a:highlight>
              <a:latin typeface="Calibri"/>
              <a:ea typeface="Calibri"/>
              <a:cs typeface="Calibri"/>
              <a:sym typeface="Calibri"/>
            </a:endParaRPr>
          </a:p>
          <a:p>
            <a:pPr indent="0" lvl="0" marL="0" rtl="0" algn="ctr">
              <a:lnSpc>
                <a:spcPct val="150000"/>
              </a:lnSpc>
              <a:spcBef>
                <a:spcPts val="0"/>
              </a:spcBef>
              <a:spcAft>
                <a:spcPts val="0"/>
              </a:spcAft>
              <a:buNone/>
            </a:pPr>
            <a:r>
              <a:rPr lang="en-US" sz="3600">
                <a:highlight>
                  <a:srgbClr val="FFFFFF"/>
                </a:highlight>
                <a:latin typeface="Calibri"/>
                <a:ea typeface="Calibri"/>
                <a:cs typeface="Calibri"/>
                <a:sym typeface="Calibri"/>
              </a:rPr>
              <a:t>and </a:t>
            </a:r>
            <a:r>
              <a:rPr lang="en-US" sz="3600" u="sng">
                <a:highlight>
                  <a:srgbClr val="FFFFFF"/>
                </a:highlight>
                <a:latin typeface="Calibri"/>
                <a:ea typeface="Calibri"/>
                <a:cs typeface="Calibri"/>
                <a:sym typeface="Calibri"/>
              </a:rPr>
              <a:t>mimesis</a:t>
            </a:r>
            <a:r>
              <a:rPr lang="en-US" sz="3600">
                <a:highlight>
                  <a:srgbClr val="FFFFFF"/>
                </a:highlight>
                <a:latin typeface="Calibri"/>
                <a:ea typeface="Calibri"/>
                <a:cs typeface="Calibri"/>
                <a:sym typeface="Calibri"/>
              </a:rPr>
              <a:t>, which mean “to imitate.</a:t>
            </a:r>
            <a:endParaRPr sz="6600">
              <a:latin typeface="Calibri"/>
              <a:ea typeface="Calibri"/>
              <a:cs typeface="Calibri"/>
              <a:sym typeface="Calibri"/>
            </a:endParaRPr>
          </a:p>
        </p:txBody>
      </p:sp>
      <p:pic>
        <p:nvPicPr>
          <p:cNvPr id="660" name="Google Shape;660;g3a6684c2890_0_1190"/>
          <p:cNvPicPr preferRelativeResize="0"/>
          <p:nvPr/>
        </p:nvPicPr>
        <p:blipFill rotWithShape="1">
          <a:blip r:embed="rId3">
            <a:alphaModFix/>
          </a:blip>
          <a:srcRect b="0" l="0" r="0" t="0"/>
          <a:stretch/>
        </p:blipFill>
        <p:spPr>
          <a:xfrm>
            <a:off x="-463400" y="721600"/>
            <a:ext cx="9874899" cy="1558800"/>
          </a:xfrm>
          <a:prstGeom prst="rect">
            <a:avLst/>
          </a:prstGeom>
          <a:noFill/>
          <a:ln>
            <a:noFill/>
          </a:ln>
        </p:spPr>
      </p:pic>
      <p:sp>
        <p:nvSpPr>
          <p:cNvPr id="661" name="Google Shape;661;g3a6684c2890_0_1190"/>
          <p:cNvSpPr txBox="1"/>
          <p:nvPr>
            <p:ph type="title"/>
          </p:nvPr>
        </p:nvSpPr>
        <p:spPr>
          <a:xfrm>
            <a:off x="623400" y="890050"/>
            <a:ext cx="8058600" cy="1145400"/>
          </a:xfrm>
          <a:prstGeom prst="rect">
            <a:avLst/>
          </a:prstGeom>
          <a:noFill/>
        </p:spPr>
        <p:txBody>
          <a:bodyPr anchorCtr="0" anchor="ctr" bIns="68550" lIns="137150" spcFirstLastPara="1" rIns="137150" wrap="square" tIns="68550">
            <a:normAutofit/>
          </a:bodyPr>
          <a:lstStyle/>
          <a:p>
            <a:pPr indent="0" lvl="0" marL="0" rtl="0" algn="l">
              <a:spcBef>
                <a:spcPts val="0"/>
              </a:spcBef>
              <a:spcAft>
                <a:spcPts val="0"/>
              </a:spcAft>
              <a:buNone/>
            </a:pPr>
            <a:r>
              <a:rPr b="1" lang="en-US">
                <a:latin typeface="Calibri"/>
                <a:ea typeface="Calibri"/>
                <a:cs typeface="Calibri"/>
                <a:sym typeface="Calibri"/>
              </a:rPr>
              <a:t>Biomimicry - what’s that?</a:t>
            </a:r>
            <a:endParaRPr b="1">
              <a:latin typeface="Calibri"/>
              <a:ea typeface="Calibri"/>
              <a:cs typeface="Calibri"/>
              <a:sym typeface="Calibri"/>
            </a:endParaRPr>
          </a:p>
        </p:txBody>
      </p:sp>
      <p:pic>
        <p:nvPicPr>
          <p:cNvPr id="662" name="Google Shape;662;g3a6684c2890_0_1190"/>
          <p:cNvPicPr preferRelativeResize="0"/>
          <p:nvPr/>
        </p:nvPicPr>
        <p:blipFill>
          <a:blip r:embed="rId4">
            <a:alphaModFix/>
          </a:blip>
          <a:stretch>
            <a:fillRect/>
          </a:stretch>
        </p:blipFill>
        <p:spPr>
          <a:xfrm>
            <a:off x="1991150" y="3260800"/>
            <a:ext cx="14764749" cy="3590249"/>
          </a:xfrm>
          <a:prstGeom prst="rect">
            <a:avLst/>
          </a:prstGeom>
          <a:noFill/>
          <a:ln>
            <a:noFill/>
          </a:ln>
        </p:spPr>
      </p:pic>
      <p:pic>
        <p:nvPicPr>
          <p:cNvPr id="663" name="Google Shape;663;g3a6684c2890_0_1190"/>
          <p:cNvPicPr preferRelativeResize="0"/>
          <p:nvPr/>
        </p:nvPicPr>
        <p:blipFill>
          <a:blip r:embed="rId5">
            <a:alphaModFix/>
          </a:blip>
          <a:stretch>
            <a:fillRect/>
          </a:stretch>
        </p:blipFill>
        <p:spPr>
          <a:xfrm>
            <a:off x="13521450" y="590305"/>
            <a:ext cx="2918301" cy="267049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g3a6684c2890_0_664"/>
          <p:cNvSpPr txBox="1"/>
          <p:nvPr>
            <p:ph type="title"/>
          </p:nvPr>
        </p:nvSpPr>
        <p:spPr>
          <a:xfrm>
            <a:off x="623400" y="890050"/>
            <a:ext cx="17041200" cy="1145400"/>
          </a:xfrm>
          <a:prstGeom prst="rect">
            <a:avLst/>
          </a:prstGeom>
        </p:spPr>
        <p:txBody>
          <a:bodyPr anchorCtr="0" anchor="t" bIns="182850" lIns="182850" spcFirstLastPara="1" rIns="182850" wrap="square" tIns="182850">
            <a:normAutofit fontScale="90000"/>
          </a:bodyPr>
          <a:lstStyle/>
          <a:p>
            <a:pPr indent="0" lvl="0" marL="0" rtl="0" algn="l">
              <a:spcBef>
                <a:spcPts val="0"/>
              </a:spcBef>
              <a:spcAft>
                <a:spcPts val="0"/>
              </a:spcAft>
              <a:buNone/>
            </a:pPr>
            <a:r>
              <a:rPr lang="en-US"/>
              <a:t>Why biodiversity matters</a:t>
            </a:r>
            <a:endParaRPr/>
          </a:p>
        </p:txBody>
      </p:sp>
      <p:pic>
        <p:nvPicPr>
          <p:cNvPr id="669" name="Google Shape;669;g3a6684c2890_0_664"/>
          <p:cNvPicPr preferRelativeResize="0"/>
          <p:nvPr/>
        </p:nvPicPr>
        <p:blipFill rotWithShape="1">
          <a:blip r:embed="rId3">
            <a:alphaModFix/>
          </a:blip>
          <a:srcRect b="0" l="0" r="0" t="0"/>
          <a:stretch/>
        </p:blipFill>
        <p:spPr>
          <a:xfrm>
            <a:off x="-608300" y="683350"/>
            <a:ext cx="11391002" cy="1558800"/>
          </a:xfrm>
          <a:prstGeom prst="rect">
            <a:avLst/>
          </a:prstGeom>
          <a:noFill/>
          <a:ln>
            <a:noFill/>
          </a:ln>
        </p:spPr>
      </p:pic>
      <p:sp>
        <p:nvSpPr>
          <p:cNvPr id="670" name="Google Shape;670;g3a6684c2890_0_664"/>
          <p:cNvSpPr txBox="1"/>
          <p:nvPr>
            <p:ph type="title"/>
          </p:nvPr>
        </p:nvSpPr>
        <p:spPr>
          <a:xfrm>
            <a:off x="623400" y="890050"/>
            <a:ext cx="170412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extLst>
                  <a:ext uri="http://customooxmlschemas.google.com/">
                    <go:slidesCustomData xmlns:go="http://customooxmlschemas.google.com/" textRoundtripDataId="11"/>
                  </a:ext>
                </a:extLst>
              </a:rPr>
              <a:t>How can nature inspire invention?</a:t>
            </a:r>
            <a:endParaRPr b="1">
              <a:latin typeface="Calibri"/>
              <a:ea typeface="Calibri"/>
              <a:cs typeface="Calibri"/>
              <a:sym typeface="Calibri"/>
            </a:endParaRPr>
          </a:p>
        </p:txBody>
      </p:sp>
      <p:pic>
        <p:nvPicPr>
          <p:cNvPr id="671" name="Google Shape;671;g3a6684c2890_0_664"/>
          <p:cNvPicPr preferRelativeResize="0"/>
          <p:nvPr/>
        </p:nvPicPr>
        <p:blipFill>
          <a:blip r:embed="rId4">
            <a:alphaModFix/>
          </a:blip>
          <a:stretch>
            <a:fillRect/>
          </a:stretch>
        </p:blipFill>
        <p:spPr>
          <a:xfrm>
            <a:off x="623400" y="2035449"/>
            <a:ext cx="16905400" cy="84527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g3a6684c2890_0_2085"/>
          <p:cNvSpPr txBox="1"/>
          <p:nvPr/>
        </p:nvSpPr>
        <p:spPr>
          <a:xfrm>
            <a:off x="623400" y="2550525"/>
            <a:ext cx="4964400" cy="310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400">
                <a:solidFill>
                  <a:schemeClr val="dk1"/>
                </a:solidFill>
                <a:latin typeface="Calibri"/>
                <a:ea typeface="Calibri"/>
                <a:cs typeface="Calibri"/>
                <a:sym typeface="Calibri"/>
              </a:rPr>
              <a:t>From mussels to glue</a:t>
            </a:r>
            <a:endParaRPr b="1" sz="3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Wood glue was inspired by the way mussels stick onto rocks! </a:t>
            </a:r>
            <a:endParaRPr sz="2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These ocean mollusks can attach </a:t>
            </a:r>
            <a:r>
              <a:rPr lang="en-US" sz="2400">
                <a:solidFill>
                  <a:schemeClr val="dk1"/>
                </a:solidFill>
                <a:latin typeface="Calibri"/>
                <a:ea typeface="Calibri"/>
                <a:cs typeface="Calibri"/>
                <a:sym typeface="Calibri"/>
              </a:rPr>
              <a:t>themselves</a:t>
            </a:r>
            <a:r>
              <a:rPr lang="en-US" sz="2400">
                <a:solidFill>
                  <a:schemeClr val="dk1"/>
                </a:solidFill>
                <a:latin typeface="Calibri"/>
                <a:ea typeface="Calibri"/>
                <a:cs typeface="Calibri"/>
                <a:sym typeface="Calibri"/>
              </a:rPr>
              <a:t> so mightily to rocks that not even strong ocean currents can budge them! </a:t>
            </a:r>
            <a:endParaRPr sz="2400">
              <a:solidFill>
                <a:schemeClr val="dk1"/>
              </a:solidFill>
              <a:latin typeface="Calibri"/>
              <a:ea typeface="Calibri"/>
              <a:cs typeface="Calibri"/>
              <a:sym typeface="Calibri"/>
            </a:endParaRPr>
          </a:p>
        </p:txBody>
      </p:sp>
      <p:pic>
        <p:nvPicPr>
          <p:cNvPr id="678" name="Google Shape;678;g3a6684c2890_0_2085"/>
          <p:cNvPicPr preferRelativeResize="0"/>
          <p:nvPr/>
        </p:nvPicPr>
        <p:blipFill rotWithShape="1">
          <a:blip r:embed="rId3">
            <a:alphaModFix/>
          </a:blip>
          <a:srcRect b="0" l="0" r="0" t="0"/>
          <a:stretch/>
        </p:blipFill>
        <p:spPr>
          <a:xfrm>
            <a:off x="-1192900" y="683350"/>
            <a:ext cx="9874899" cy="1558800"/>
          </a:xfrm>
          <a:prstGeom prst="rect">
            <a:avLst/>
          </a:prstGeom>
          <a:noFill/>
          <a:ln>
            <a:noFill/>
          </a:ln>
        </p:spPr>
      </p:pic>
      <p:sp>
        <p:nvSpPr>
          <p:cNvPr id="679" name="Google Shape;679;g3a6684c2890_0_2085"/>
          <p:cNvSpPr txBox="1"/>
          <p:nvPr>
            <p:ph type="title"/>
          </p:nvPr>
        </p:nvSpPr>
        <p:spPr>
          <a:xfrm>
            <a:off x="623400" y="890050"/>
            <a:ext cx="80586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Biomimicry and science</a:t>
            </a:r>
            <a:endParaRPr b="1">
              <a:latin typeface="Calibri"/>
              <a:ea typeface="Calibri"/>
              <a:cs typeface="Calibri"/>
              <a:sym typeface="Calibri"/>
            </a:endParaRPr>
          </a:p>
        </p:txBody>
      </p:sp>
      <p:sp>
        <p:nvSpPr>
          <p:cNvPr id="680" name="Google Shape;680;g3a6684c2890_0_2085"/>
          <p:cNvSpPr txBox="1"/>
          <p:nvPr/>
        </p:nvSpPr>
        <p:spPr>
          <a:xfrm>
            <a:off x="13085750" y="5266450"/>
            <a:ext cx="4031700" cy="440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400">
                <a:solidFill>
                  <a:schemeClr val="dk1"/>
                </a:solidFill>
                <a:latin typeface="Calibri"/>
                <a:ea typeface="Calibri"/>
                <a:cs typeface="Calibri"/>
                <a:sym typeface="Calibri"/>
              </a:rPr>
              <a:t>Have you ever seen a bat fly? </a:t>
            </a:r>
            <a:endParaRPr b="1" sz="3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They can move swiftly in the dark without bumping into anything! </a:t>
            </a:r>
            <a:endParaRPr sz="2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Scientifics discovered that bats use ultrasound to find their way and they developed something called</a:t>
            </a:r>
            <a:r>
              <a:rPr lang="en-US" sz="2400">
                <a:solidFill>
                  <a:schemeClr val="dk1"/>
                </a:solidFill>
                <a:latin typeface="Calibri"/>
                <a:ea typeface="Calibri"/>
                <a:cs typeface="Calibri"/>
                <a:sym typeface="Calibri"/>
                <a:extLst>
                  <a:ext uri="http://customooxmlschemas.google.com/">
                    <go:slidesCustomData xmlns:go="http://customooxmlschemas.google.com/" textRoundtripDataId="12"/>
                  </a:ext>
                </a:extLst>
              </a:rPr>
              <a:t> “radar</a:t>
            </a:r>
            <a:r>
              <a:rPr lang="en-US" sz="2400">
                <a:solidFill>
                  <a:schemeClr val="dk1"/>
                </a:solidFill>
                <a:latin typeface="Calibri"/>
                <a:ea typeface="Calibri"/>
                <a:cs typeface="Calibri"/>
                <a:sym typeface="Calibri"/>
              </a:rPr>
              <a:t>” that uses similar technology! </a:t>
            </a:r>
            <a:endParaRPr sz="2400">
              <a:solidFill>
                <a:schemeClr val="dk1"/>
              </a:solidFill>
              <a:latin typeface="Calibri"/>
              <a:ea typeface="Calibri"/>
              <a:cs typeface="Calibri"/>
              <a:sym typeface="Calibri"/>
            </a:endParaRPr>
          </a:p>
        </p:txBody>
      </p:sp>
      <p:sp>
        <p:nvSpPr>
          <p:cNvPr id="681" name="Google Shape;681;g3a6684c2890_0_2085"/>
          <p:cNvSpPr txBox="1"/>
          <p:nvPr/>
        </p:nvSpPr>
        <p:spPr>
          <a:xfrm>
            <a:off x="4660850" y="6489600"/>
            <a:ext cx="4645800" cy="338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400">
                <a:solidFill>
                  <a:schemeClr val="dk1"/>
                </a:solidFill>
                <a:latin typeface="Calibri"/>
                <a:ea typeface="Calibri"/>
                <a:cs typeface="Calibri"/>
                <a:sym typeface="Calibri"/>
              </a:rPr>
              <a:t>Have you ever felt a mosquito bite?! </a:t>
            </a:r>
            <a:endParaRPr b="1" sz="3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Their straw-like </a:t>
            </a:r>
            <a:r>
              <a:rPr lang="en-US" sz="2400">
                <a:solidFill>
                  <a:schemeClr val="dk1"/>
                </a:solidFill>
                <a:latin typeface="Calibri"/>
                <a:ea typeface="Calibri"/>
                <a:cs typeface="Calibri"/>
                <a:sym typeface="Calibri"/>
              </a:rPr>
              <a:t>mouth</a:t>
            </a:r>
            <a:r>
              <a:rPr lang="en-US" sz="2400">
                <a:solidFill>
                  <a:schemeClr val="dk1"/>
                </a:solidFill>
                <a:latin typeface="Calibri"/>
                <a:ea typeface="Calibri"/>
                <a:cs typeface="Calibri"/>
                <a:sym typeface="Calibri"/>
              </a:rPr>
              <a:t> is painless. </a:t>
            </a:r>
            <a:endParaRPr sz="2400">
              <a:solidFill>
                <a:schemeClr val="dk1"/>
              </a:solidFill>
              <a:latin typeface="Calibri"/>
              <a:ea typeface="Calibri"/>
              <a:cs typeface="Calibri"/>
              <a:sym typeface="Calibri"/>
            </a:endParaRPr>
          </a:p>
          <a:p>
            <a:pPr indent="0" lvl="0" marL="0" rtl="0" algn="l">
              <a:spcBef>
                <a:spcPts val="0"/>
              </a:spcBef>
              <a:spcAft>
                <a:spcPts val="0"/>
              </a:spcAft>
              <a:buNone/>
            </a:pPr>
            <a:r>
              <a:rPr lang="en-US" sz="2400">
                <a:solidFill>
                  <a:schemeClr val="dk1"/>
                </a:solidFill>
                <a:latin typeface="Calibri"/>
                <a:ea typeface="Calibri"/>
                <a:cs typeface="Calibri"/>
                <a:sym typeface="Calibri"/>
              </a:rPr>
              <a:t>Japanese scientists used this as a guide to design medical needles shaped like cones which are </a:t>
            </a:r>
            <a:r>
              <a:rPr lang="en-US" sz="2400">
                <a:solidFill>
                  <a:schemeClr val="dk1"/>
                </a:solidFill>
                <a:latin typeface="Calibri"/>
                <a:ea typeface="Calibri"/>
                <a:cs typeface="Calibri"/>
                <a:sym typeface="Calibri"/>
              </a:rPr>
              <a:t>practically</a:t>
            </a:r>
            <a:r>
              <a:rPr lang="en-US" sz="2400">
                <a:solidFill>
                  <a:schemeClr val="dk1"/>
                </a:solidFill>
                <a:latin typeface="Calibri"/>
                <a:ea typeface="Calibri"/>
                <a:cs typeface="Calibri"/>
                <a:sym typeface="Calibri"/>
              </a:rPr>
              <a:t> pain free! </a:t>
            </a:r>
            <a:endParaRPr sz="2400">
              <a:solidFill>
                <a:schemeClr val="dk1"/>
              </a:solidFill>
              <a:latin typeface="Calibri"/>
              <a:ea typeface="Calibri"/>
              <a:cs typeface="Calibri"/>
              <a:sym typeface="Calibri"/>
            </a:endParaRPr>
          </a:p>
        </p:txBody>
      </p:sp>
      <p:sp>
        <p:nvSpPr>
          <p:cNvPr id="682" name="Google Shape;682;g3a6684c2890_0_2085"/>
          <p:cNvSpPr txBox="1"/>
          <p:nvPr/>
        </p:nvSpPr>
        <p:spPr>
          <a:xfrm>
            <a:off x="9306650" y="890050"/>
            <a:ext cx="4031700" cy="5580300"/>
          </a:xfrm>
          <a:prstGeom prst="rect">
            <a:avLst/>
          </a:prstGeom>
          <a:noFill/>
          <a:ln>
            <a:noFill/>
          </a:ln>
        </p:spPr>
        <p:txBody>
          <a:bodyPr anchorCtr="0" anchor="t" bIns="91425" lIns="91425" spcFirstLastPara="1" rIns="91425" wrap="square" tIns="91425">
            <a:noAutofit/>
          </a:bodyPr>
          <a:lstStyle/>
          <a:p>
            <a:pPr indent="0" lvl="0" marL="0" rtl="0" algn="l">
              <a:spcBef>
                <a:spcPts val="1000"/>
              </a:spcBef>
              <a:spcAft>
                <a:spcPts val="0"/>
              </a:spcAft>
              <a:buNone/>
            </a:pPr>
            <a:r>
              <a:rPr b="1" lang="en-US" sz="3400">
                <a:solidFill>
                  <a:schemeClr val="dk1"/>
                </a:solidFill>
                <a:latin typeface="Calibri"/>
                <a:ea typeface="Calibri"/>
                <a:cs typeface="Calibri"/>
                <a:sym typeface="Calibri"/>
              </a:rPr>
              <a:t>From </a:t>
            </a:r>
            <a:r>
              <a:rPr b="1" lang="en-US" sz="3400">
                <a:solidFill>
                  <a:schemeClr val="dk1"/>
                </a:solidFill>
                <a:latin typeface="Calibri"/>
                <a:ea typeface="Calibri"/>
                <a:cs typeface="Calibri"/>
                <a:sym typeface="Calibri"/>
              </a:rPr>
              <a:t>fireflies to LED Light Bulbs </a:t>
            </a:r>
            <a:endParaRPr sz="3400">
              <a:solidFill>
                <a:schemeClr val="dk1"/>
              </a:solidFill>
              <a:latin typeface="Calibri"/>
              <a:ea typeface="Calibri"/>
              <a:cs typeface="Calibri"/>
              <a:sym typeface="Calibri"/>
            </a:endParaRPr>
          </a:p>
          <a:p>
            <a:pPr indent="0" lvl="0" marL="0" rtl="0" algn="l">
              <a:spcBef>
                <a:spcPts val="1000"/>
              </a:spcBef>
              <a:spcAft>
                <a:spcPts val="0"/>
              </a:spcAft>
              <a:buNone/>
            </a:pPr>
            <a:r>
              <a:rPr lang="en-US" sz="2400">
                <a:solidFill>
                  <a:schemeClr val="dk1"/>
                </a:solidFill>
                <a:latin typeface="Calibri"/>
                <a:ea typeface="Calibri"/>
                <a:cs typeface="Calibri"/>
                <a:sym typeface="Calibri"/>
              </a:rPr>
              <a:t>In order to make LED </a:t>
            </a:r>
            <a:r>
              <a:rPr lang="en-US" sz="2400">
                <a:solidFill>
                  <a:schemeClr val="dk1"/>
                </a:solidFill>
                <a:latin typeface="Calibri"/>
                <a:ea typeface="Calibri"/>
                <a:cs typeface="Calibri"/>
                <a:sym typeface="Calibri"/>
                <a:extLst>
                  <a:ext uri="http://customooxmlschemas.google.com/">
                    <go:slidesCustomData xmlns:go="http://customooxmlschemas.google.com/" textRoundtripDataId="13"/>
                  </a:ext>
                </a:extLst>
              </a:rPr>
              <a:t>light bulb</a:t>
            </a:r>
            <a:r>
              <a:rPr lang="en-US" sz="2400">
                <a:solidFill>
                  <a:schemeClr val="dk1"/>
                </a:solidFill>
                <a:latin typeface="Calibri"/>
                <a:ea typeface="Calibri"/>
                <a:cs typeface="Calibri"/>
                <a:sym typeface="Calibri"/>
              </a:rPr>
              <a:t>s</a:t>
            </a:r>
            <a:r>
              <a:rPr lang="en-US" sz="2400">
                <a:solidFill>
                  <a:schemeClr val="dk1"/>
                </a:solidFill>
                <a:latin typeface="Calibri"/>
                <a:ea typeface="Calibri"/>
                <a:cs typeface="Calibri"/>
                <a:sym typeface="Calibri"/>
              </a:rPr>
              <a:t> shine brighter scientists have been studying fireflies who despite their tiny size give </a:t>
            </a:r>
            <a:r>
              <a:rPr lang="en-US" sz="2400">
                <a:solidFill>
                  <a:schemeClr val="dk1"/>
                </a:solidFill>
                <a:latin typeface="Calibri"/>
                <a:ea typeface="Calibri"/>
                <a:cs typeface="Calibri"/>
                <a:sym typeface="Calibri"/>
                <a:extLst>
                  <a:ext uri="http://customooxmlschemas.google.com/">
                    <go:slidesCustomData xmlns:go="http://customooxmlschemas.google.com/" textRoundtripDataId="14"/>
                  </a:ext>
                </a:extLst>
              </a:rPr>
              <a:t>off </a:t>
            </a:r>
            <a:r>
              <a:rPr lang="en-US" sz="2400">
                <a:solidFill>
                  <a:schemeClr val="dk1"/>
                </a:solidFill>
                <a:latin typeface="Calibri"/>
                <a:ea typeface="Calibri"/>
                <a:cs typeface="Calibri"/>
                <a:sym typeface="Calibri"/>
              </a:rPr>
              <a:t>a bright intense light! </a:t>
            </a:r>
            <a:endParaRPr sz="2400">
              <a:solidFill>
                <a:schemeClr val="dk1"/>
              </a:solidFill>
              <a:latin typeface="Calibri"/>
              <a:ea typeface="Calibri"/>
              <a:cs typeface="Calibri"/>
              <a:sym typeface="Calibri"/>
            </a:endParaRPr>
          </a:p>
        </p:txBody>
      </p:sp>
      <p:pic>
        <p:nvPicPr>
          <p:cNvPr id="683" name="Google Shape;683;g3a6684c2890_0_2085" title="mussel-glue.png"/>
          <p:cNvPicPr preferRelativeResize="0"/>
          <p:nvPr/>
        </p:nvPicPr>
        <p:blipFill>
          <a:blip r:embed="rId4">
            <a:alphaModFix/>
          </a:blip>
          <a:stretch>
            <a:fillRect/>
          </a:stretch>
        </p:blipFill>
        <p:spPr>
          <a:xfrm>
            <a:off x="5439041" y="2671875"/>
            <a:ext cx="2892434" cy="3103199"/>
          </a:xfrm>
          <a:prstGeom prst="rect">
            <a:avLst/>
          </a:prstGeom>
          <a:noFill/>
          <a:ln>
            <a:noFill/>
          </a:ln>
        </p:spPr>
      </p:pic>
      <p:pic>
        <p:nvPicPr>
          <p:cNvPr id="684" name="Google Shape;684;g3a6684c2890_0_2085" title="firefly-led.png"/>
          <p:cNvPicPr preferRelativeResize="0"/>
          <p:nvPr/>
        </p:nvPicPr>
        <p:blipFill rotWithShape="1">
          <a:blip r:embed="rId5">
            <a:alphaModFix/>
          </a:blip>
          <a:srcRect b="64488" l="49773" r="21540" t="5411"/>
          <a:stretch/>
        </p:blipFill>
        <p:spPr>
          <a:xfrm>
            <a:off x="13337875" y="890050"/>
            <a:ext cx="4285527" cy="3388000"/>
          </a:xfrm>
          <a:prstGeom prst="rect">
            <a:avLst/>
          </a:prstGeom>
          <a:noFill/>
          <a:ln>
            <a:noFill/>
          </a:ln>
        </p:spPr>
      </p:pic>
      <p:pic>
        <p:nvPicPr>
          <p:cNvPr id="685" name="Google Shape;685;g3a6684c2890_0_2085" title="bat-tree.png"/>
          <p:cNvPicPr preferRelativeResize="0"/>
          <p:nvPr/>
        </p:nvPicPr>
        <p:blipFill>
          <a:blip r:embed="rId6">
            <a:alphaModFix/>
          </a:blip>
          <a:stretch>
            <a:fillRect/>
          </a:stretch>
        </p:blipFill>
        <p:spPr>
          <a:xfrm>
            <a:off x="8691926" y="3944449"/>
            <a:ext cx="4645951" cy="3517264"/>
          </a:xfrm>
          <a:prstGeom prst="rect">
            <a:avLst/>
          </a:prstGeom>
          <a:noFill/>
          <a:ln>
            <a:noFill/>
          </a:ln>
        </p:spPr>
      </p:pic>
      <p:pic>
        <p:nvPicPr>
          <p:cNvPr id="686" name="Google Shape;686;g3a6684c2890_0_2085" title="mosquito.png"/>
          <p:cNvPicPr preferRelativeResize="0"/>
          <p:nvPr/>
        </p:nvPicPr>
        <p:blipFill>
          <a:blip r:embed="rId7">
            <a:alphaModFix/>
          </a:blip>
          <a:stretch>
            <a:fillRect/>
          </a:stretch>
        </p:blipFill>
        <p:spPr>
          <a:xfrm>
            <a:off x="540250" y="6731900"/>
            <a:ext cx="4031738" cy="253000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pic>
        <p:nvPicPr>
          <p:cNvPr id="691" name="Google Shape;691;g3a6684c2890_0_1249"/>
          <p:cNvPicPr preferRelativeResize="0"/>
          <p:nvPr/>
        </p:nvPicPr>
        <p:blipFill rotWithShape="1">
          <a:blip r:embed="rId3">
            <a:alphaModFix/>
          </a:blip>
          <a:srcRect b="61281" l="55102" r="3962" t="4206"/>
          <a:stretch/>
        </p:blipFill>
        <p:spPr>
          <a:xfrm>
            <a:off x="335050" y="2563350"/>
            <a:ext cx="7621274" cy="3212851"/>
          </a:xfrm>
          <a:prstGeom prst="rect">
            <a:avLst/>
          </a:prstGeom>
          <a:noFill/>
          <a:ln>
            <a:noFill/>
          </a:ln>
        </p:spPr>
      </p:pic>
      <p:pic>
        <p:nvPicPr>
          <p:cNvPr id="692" name="Google Shape;692;g3a6684c2890_0_1249"/>
          <p:cNvPicPr preferRelativeResize="0"/>
          <p:nvPr/>
        </p:nvPicPr>
        <p:blipFill rotWithShape="1">
          <a:blip r:embed="rId4">
            <a:alphaModFix/>
          </a:blip>
          <a:srcRect b="0" l="0" r="0" t="0"/>
          <a:stretch/>
        </p:blipFill>
        <p:spPr>
          <a:xfrm>
            <a:off x="-463400" y="721600"/>
            <a:ext cx="9957297" cy="1558800"/>
          </a:xfrm>
          <a:prstGeom prst="rect">
            <a:avLst/>
          </a:prstGeom>
          <a:noFill/>
          <a:ln>
            <a:noFill/>
          </a:ln>
        </p:spPr>
      </p:pic>
      <p:sp>
        <p:nvSpPr>
          <p:cNvPr id="693" name="Google Shape;693;g3a6684c2890_0_1249"/>
          <p:cNvSpPr txBox="1"/>
          <p:nvPr>
            <p:ph type="title"/>
          </p:nvPr>
        </p:nvSpPr>
        <p:spPr>
          <a:xfrm>
            <a:off x="623400" y="890050"/>
            <a:ext cx="98028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Wiggle, shake, hop, crawl….</a:t>
            </a:r>
            <a:endParaRPr b="1">
              <a:latin typeface="Calibri"/>
              <a:ea typeface="Calibri"/>
              <a:cs typeface="Calibri"/>
              <a:sym typeface="Calibri"/>
            </a:endParaRPr>
          </a:p>
        </p:txBody>
      </p:sp>
      <p:pic>
        <p:nvPicPr>
          <p:cNvPr id="694" name="Google Shape;694;g3a6684c2890_0_1249"/>
          <p:cNvPicPr preferRelativeResize="0"/>
          <p:nvPr/>
        </p:nvPicPr>
        <p:blipFill rotWithShape="1">
          <a:blip r:embed="rId3">
            <a:alphaModFix/>
          </a:blip>
          <a:srcRect b="7206" l="55102" r="3962" t="46630"/>
          <a:stretch/>
        </p:blipFill>
        <p:spPr>
          <a:xfrm>
            <a:off x="1511775" y="5541500"/>
            <a:ext cx="7486300" cy="4221450"/>
          </a:xfrm>
          <a:prstGeom prst="rect">
            <a:avLst/>
          </a:prstGeom>
          <a:noFill/>
          <a:ln>
            <a:noFill/>
          </a:ln>
        </p:spPr>
      </p:pic>
      <p:pic>
        <p:nvPicPr>
          <p:cNvPr id="695" name="Google Shape;695;g3a6684c2890_0_1249"/>
          <p:cNvPicPr preferRelativeResize="0"/>
          <p:nvPr/>
        </p:nvPicPr>
        <p:blipFill>
          <a:blip r:embed="rId5">
            <a:alphaModFix/>
          </a:blip>
          <a:stretch>
            <a:fillRect/>
          </a:stretch>
        </p:blipFill>
        <p:spPr>
          <a:xfrm>
            <a:off x="5426855" y="2563350"/>
            <a:ext cx="9605018" cy="7424151"/>
          </a:xfrm>
          <a:prstGeom prst="rect">
            <a:avLst/>
          </a:prstGeom>
          <a:noFill/>
          <a:ln>
            <a:noFill/>
          </a:ln>
          <a:effectLst>
            <a:outerShdw blurRad="114300" rotWithShape="0" algn="bl" dir="5400000" dist="38100">
              <a:srgbClr val="000000">
                <a:alpha val="50000"/>
              </a:srgbClr>
            </a:outerShdw>
          </a:effectLst>
        </p:spPr>
      </p:pic>
      <p:pic>
        <p:nvPicPr>
          <p:cNvPr id="696" name="Google Shape;696;g3a6684c2890_0_1249"/>
          <p:cNvPicPr preferRelativeResize="0"/>
          <p:nvPr/>
        </p:nvPicPr>
        <p:blipFill>
          <a:blip r:embed="rId6">
            <a:alphaModFix/>
          </a:blip>
          <a:stretch>
            <a:fillRect/>
          </a:stretch>
        </p:blipFill>
        <p:spPr>
          <a:xfrm>
            <a:off x="15715750" y="1275847"/>
            <a:ext cx="1875152" cy="3643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pic>
        <p:nvPicPr>
          <p:cNvPr id="701" name="Google Shape;701;g3a6684c2890_0_548" title="Screenshot 2025-07-15 at 16.30.41.png"/>
          <p:cNvPicPr preferRelativeResize="0"/>
          <p:nvPr/>
        </p:nvPicPr>
        <p:blipFill>
          <a:blip r:embed="rId3">
            <a:alphaModFix/>
          </a:blip>
          <a:stretch>
            <a:fillRect/>
          </a:stretch>
        </p:blipFill>
        <p:spPr>
          <a:xfrm>
            <a:off x="316225" y="1121375"/>
            <a:ext cx="8946474" cy="8983851"/>
          </a:xfrm>
          <a:prstGeom prst="rect">
            <a:avLst/>
          </a:prstGeom>
          <a:noFill/>
          <a:ln>
            <a:noFill/>
          </a:ln>
        </p:spPr>
      </p:pic>
      <p:pic>
        <p:nvPicPr>
          <p:cNvPr id="702" name="Google Shape;702;g3a6684c2890_0_548"/>
          <p:cNvPicPr preferRelativeResize="0"/>
          <p:nvPr/>
        </p:nvPicPr>
        <p:blipFill rotWithShape="1">
          <a:blip r:embed="rId4">
            <a:alphaModFix/>
          </a:blip>
          <a:srcRect b="0" l="0" r="0" t="0"/>
          <a:stretch/>
        </p:blipFill>
        <p:spPr>
          <a:xfrm>
            <a:off x="-463400" y="692650"/>
            <a:ext cx="7926999" cy="1428900"/>
          </a:xfrm>
          <a:prstGeom prst="rect">
            <a:avLst/>
          </a:prstGeom>
          <a:noFill/>
          <a:ln>
            <a:noFill/>
          </a:ln>
        </p:spPr>
      </p:pic>
      <p:sp>
        <p:nvSpPr>
          <p:cNvPr id="703" name="Google Shape;703;g3a6684c2890_0_548"/>
          <p:cNvSpPr txBox="1"/>
          <p:nvPr>
            <p:ph type="title"/>
          </p:nvPr>
        </p:nvSpPr>
        <p:spPr>
          <a:xfrm>
            <a:off x="507100" y="833925"/>
            <a:ext cx="7143300" cy="1115700"/>
          </a:xfrm>
          <a:prstGeom prst="rect">
            <a:avLst/>
          </a:prstGeom>
          <a:noFill/>
        </p:spPr>
        <p:txBody>
          <a:bodyPr anchorCtr="0" anchor="t" bIns="182850" lIns="182850" spcFirstLastPara="1" rIns="182850" wrap="square" tIns="182850">
            <a:noAutofit/>
          </a:bodyPr>
          <a:lstStyle/>
          <a:p>
            <a:pPr indent="0" lvl="0" marL="0" rtl="0" algn="l">
              <a:spcBef>
                <a:spcPts val="0"/>
              </a:spcBef>
              <a:spcAft>
                <a:spcPts val="0"/>
              </a:spcAft>
              <a:buSzPts val="2000"/>
              <a:buNone/>
            </a:pPr>
            <a:r>
              <a:rPr b="1" lang="en-US" sz="5000">
                <a:latin typeface="Calibri"/>
                <a:ea typeface="Calibri"/>
                <a:cs typeface="Calibri"/>
                <a:sym typeface="Calibri"/>
              </a:rPr>
              <a:t>The plastic problem</a:t>
            </a:r>
            <a:endParaRPr b="1" sz="5000">
              <a:latin typeface="Calibri"/>
              <a:ea typeface="Calibri"/>
              <a:cs typeface="Calibri"/>
              <a:sym typeface="Calibri"/>
            </a:endParaRPr>
          </a:p>
        </p:txBody>
      </p:sp>
      <p:grpSp>
        <p:nvGrpSpPr>
          <p:cNvPr id="704" name="Google Shape;704;g3a6684c2890_0_548"/>
          <p:cNvGrpSpPr/>
          <p:nvPr/>
        </p:nvGrpSpPr>
        <p:grpSpPr>
          <a:xfrm>
            <a:off x="8730050" y="1261200"/>
            <a:ext cx="8946476" cy="8983013"/>
            <a:chOff x="8730050" y="1261200"/>
            <a:chExt cx="8946476" cy="8983013"/>
          </a:xfrm>
        </p:grpSpPr>
        <p:pic>
          <p:nvPicPr>
            <p:cNvPr id="705" name="Google Shape;705;g3a6684c2890_0_548" title="Screenshot 2025-07-15 at 16.31.07.png"/>
            <p:cNvPicPr preferRelativeResize="0"/>
            <p:nvPr/>
          </p:nvPicPr>
          <p:blipFill>
            <a:blip r:embed="rId5">
              <a:alphaModFix/>
            </a:blip>
            <a:stretch>
              <a:fillRect/>
            </a:stretch>
          </p:blipFill>
          <p:spPr>
            <a:xfrm>
              <a:off x="8730050" y="1261200"/>
              <a:ext cx="8946476" cy="8983013"/>
            </a:xfrm>
            <a:prstGeom prst="rect">
              <a:avLst/>
            </a:prstGeom>
            <a:noFill/>
            <a:ln>
              <a:noFill/>
            </a:ln>
          </p:spPr>
        </p:pic>
        <p:sp>
          <p:nvSpPr>
            <p:cNvPr id="706" name="Google Shape;706;g3a6684c2890_0_548"/>
            <p:cNvSpPr txBox="1"/>
            <p:nvPr/>
          </p:nvSpPr>
          <p:spPr>
            <a:xfrm>
              <a:off x="13253283" y="5399163"/>
              <a:ext cx="2525100" cy="7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900">
                  <a:solidFill>
                    <a:schemeClr val="dk1"/>
                  </a:solidFill>
                  <a:highlight>
                    <a:schemeClr val="lt1"/>
                  </a:highlight>
                  <a:latin typeface="Calibri"/>
                  <a:ea typeface="Calibri"/>
                  <a:cs typeface="Calibri"/>
                  <a:sym typeface="Calibri"/>
                </a:rPr>
                <a:t>garbage</a:t>
              </a:r>
              <a:endParaRPr sz="1900">
                <a:solidFill>
                  <a:schemeClr val="dk1"/>
                </a:solidFill>
                <a:highlight>
                  <a:schemeClr val="lt1"/>
                </a:highlight>
                <a:latin typeface="Calibri"/>
                <a:ea typeface="Calibri"/>
                <a:cs typeface="Calibri"/>
                <a:sym typeface="Calibri"/>
              </a:endParaRPr>
            </a:p>
          </p:txBody>
        </p:sp>
        <p:sp>
          <p:nvSpPr>
            <p:cNvPr id="707" name="Google Shape;707;g3a6684c2890_0_548"/>
            <p:cNvSpPr txBox="1"/>
            <p:nvPr/>
          </p:nvSpPr>
          <p:spPr>
            <a:xfrm>
              <a:off x="13253283" y="5977391"/>
              <a:ext cx="2525100" cy="7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900">
                  <a:solidFill>
                    <a:schemeClr val="dk1"/>
                  </a:solidFill>
                  <a:highlight>
                    <a:schemeClr val="lt1"/>
                  </a:highlight>
                  <a:latin typeface="Calibri"/>
                  <a:ea typeface="Calibri"/>
                  <a:cs typeface="Calibri"/>
                  <a:sym typeface="Calibri"/>
                </a:rPr>
                <a:t>garbage</a:t>
              </a:r>
              <a:endParaRPr sz="1900">
                <a:solidFill>
                  <a:schemeClr val="dk1"/>
                </a:solidFill>
                <a:highlight>
                  <a:schemeClr val="lt1"/>
                </a:highlight>
                <a:latin typeface="Calibri"/>
                <a:ea typeface="Calibri"/>
                <a:cs typeface="Calibri"/>
                <a:sym typeface="Calibri"/>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pic>
        <p:nvPicPr>
          <p:cNvPr id="713" name="Google Shape;713;g3ae8c952485_0_65" title="MISD_WildIdeas_yourdayinplastic2.jpg"/>
          <p:cNvPicPr preferRelativeResize="0"/>
          <p:nvPr/>
        </p:nvPicPr>
        <p:blipFill>
          <a:blip r:embed="rId3">
            <a:alphaModFix/>
          </a:blip>
          <a:stretch>
            <a:fillRect/>
          </a:stretch>
        </p:blipFill>
        <p:spPr>
          <a:xfrm>
            <a:off x="7467750" y="1532293"/>
            <a:ext cx="9124127" cy="7052483"/>
          </a:xfrm>
          <a:prstGeom prst="rect">
            <a:avLst/>
          </a:prstGeom>
          <a:noFill/>
          <a:ln>
            <a:noFill/>
          </a:ln>
          <a:effectLst>
            <a:outerShdw blurRad="57150" rotWithShape="0" algn="bl" dir="5400000" dist="19050">
              <a:srgbClr val="000000">
                <a:alpha val="50000"/>
              </a:srgbClr>
            </a:outerShdw>
          </a:effectLst>
        </p:spPr>
      </p:pic>
      <p:pic>
        <p:nvPicPr>
          <p:cNvPr id="714" name="Google Shape;714;g3ae8c952485_0_65"/>
          <p:cNvPicPr preferRelativeResize="0"/>
          <p:nvPr/>
        </p:nvPicPr>
        <p:blipFill rotWithShape="1">
          <a:blip r:embed="rId4">
            <a:alphaModFix/>
          </a:blip>
          <a:srcRect b="0" l="0" r="0" t="0"/>
          <a:stretch/>
        </p:blipFill>
        <p:spPr>
          <a:xfrm>
            <a:off x="-496950" y="612375"/>
            <a:ext cx="6445675" cy="1558800"/>
          </a:xfrm>
          <a:prstGeom prst="rect">
            <a:avLst/>
          </a:prstGeom>
          <a:noFill/>
          <a:ln>
            <a:noFill/>
          </a:ln>
        </p:spPr>
      </p:pic>
      <p:sp>
        <p:nvSpPr>
          <p:cNvPr id="715" name="Google Shape;715;g3ae8c952485_0_65"/>
          <p:cNvSpPr txBox="1"/>
          <p:nvPr>
            <p:ph type="title"/>
          </p:nvPr>
        </p:nvSpPr>
        <p:spPr>
          <a:xfrm>
            <a:off x="507100" y="833925"/>
            <a:ext cx="5000700" cy="1115700"/>
          </a:xfrm>
          <a:prstGeom prst="rect">
            <a:avLst/>
          </a:prstGeom>
          <a:noFill/>
        </p:spPr>
        <p:txBody>
          <a:bodyPr anchorCtr="0" anchor="t" bIns="182850" lIns="182850" spcFirstLastPara="1" rIns="182850" wrap="square" tIns="182850">
            <a:noAutofit/>
          </a:bodyPr>
          <a:lstStyle/>
          <a:p>
            <a:pPr indent="0" lvl="0" marL="0" rtl="0" algn="l">
              <a:spcBef>
                <a:spcPts val="0"/>
              </a:spcBef>
              <a:spcAft>
                <a:spcPts val="0"/>
              </a:spcAft>
              <a:buSzPts val="2000"/>
              <a:buNone/>
            </a:pPr>
            <a:r>
              <a:rPr b="1" lang="en-US" sz="5000">
                <a:latin typeface="Calibri"/>
                <a:ea typeface="Calibri"/>
                <a:cs typeface="Calibri"/>
                <a:sym typeface="Calibri"/>
              </a:rPr>
              <a:t>It’s </a:t>
            </a:r>
            <a:r>
              <a:rPr b="1" lang="en-US" sz="5000">
                <a:latin typeface="Calibri"/>
                <a:ea typeface="Calibri"/>
                <a:cs typeface="Calibri"/>
                <a:sym typeface="Calibri"/>
              </a:rPr>
              <a:t>activity</a:t>
            </a:r>
            <a:r>
              <a:rPr b="1" lang="en-US" sz="5000">
                <a:latin typeface="Calibri"/>
                <a:ea typeface="Calibri"/>
                <a:cs typeface="Calibri"/>
                <a:sym typeface="Calibri"/>
              </a:rPr>
              <a:t> time!</a:t>
            </a:r>
            <a:endParaRPr b="1" sz="5000">
              <a:latin typeface="Calibri"/>
              <a:ea typeface="Calibri"/>
              <a:cs typeface="Calibri"/>
              <a:sym typeface="Calibri"/>
            </a:endParaRPr>
          </a:p>
        </p:txBody>
      </p:sp>
      <p:pic>
        <p:nvPicPr>
          <p:cNvPr id="716" name="Google Shape;716;g3ae8c952485_0_65" title="MISD_WildIdeas_yourdayinplastic.jpg"/>
          <p:cNvPicPr preferRelativeResize="0"/>
          <p:nvPr/>
        </p:nvPicPr>
        <p:blipFill>
          <a:blip r:embed="rId5">
            <a:alphaModFix/>
          </a:blip>
          <a:stretch>
            <a:fillRect/>
          </a:stretch>
        </p:blipFill>
        <p:spPr>
          <a:xfrm>
            <a:off x="5334975" y="2671153"/>
            <a:ext cx="9124127" cy="7052475"/>
          </a:xfrm>
          <a:prstGeom prst="rect">
            <a:avLst/>
          </a:prstGeom>
          <a:noFill/>
          <a:ln>
            <a:noFill/>
          </a:ln>
          <a:effectLst>
            <a:outerShdw blurRad="57150" rotWithShape="0" algn="bl" dir="5400000" dist="19050">
              <a:srgbClr val="000000">
                <a:alpha val="50000"/>
              </a:srgbClr>
            </a:outerShdw>
          </a:effectLst>
        </p:spPr>
      </p:pic>
      <p:pic>
        <p:nvPicPr>
          <p:cNvPr id="717" name="Google Shape;717;g3ae8c952485_0_65" title="recycling.png"/>
          <p:cNvPicPr preferRelativeResize="0"/>
          <p:nvPr/>
        </p:nvPicPr>
        <p:blipFill rotWithShape="1">
          <a:blip r:embed="rId6">
            <a:alphaModFix/>
          </a:blip>
          <a:srcRect b="0" l="26200" r="47867" t="15045"/>
          <a:stretch/>
        </p:blipFill>
        <p:spPr>
          <a:xfrm>
            <a:off x="704025" y="2794662"/>
            <a:ext cx="4382474" cy="71781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pic>
        <p:nvPicPr>
          <p:cNvPr id="723" name="Google Shape;723;g3ae8c952485_0_57"/>
          <p:cNvPicPr preferRelativeResize="0"/>
          <p:nvPr/>
        </p:nvPicPr>
        <p:blipFill rotWithShape="1">
          <a:blip r:embed="rId3">
            <a:alphaModFix/>
          </a:blip>
          <a:srcRect b="0" l="0" r="0" t="0"/>
          <a:stretch/>
        </p:blipFill>
        <p:spPr>
          <a:xfrm>
            <a:off x="-254475" y="612375"/>
            <a:ext cx="6445675" cy="1558800"/>
          </a:xfrm>
          <a:prstGeom prst="rect">
            <a:avLst/>
          </a:prstGeom>
          <a:noFill/>
          <a:ln>
            <a:noFill/>
          </a:ln>
        </p:spPr>
      </p:pic>
      <p:sp>
        <p:nvSpPr>
          <p:cNvPr id="724" name="Google Shape;724;g3ae8c952485_0_57"/>
          <p:cNvSpPr txBox="1"/>
          <p:nvPr>
            <p:ph type="title"/>
          </p:nvPr>
        </p:nvSpPr>
        <p:spPr>
          <a:xfrm>
            <a:off x="507100" y="833925"/>
            <a:ext cx="5684100" cy="1115700"/>
          </a:xfrm>
          <a:prstGeom prst="rect">
            <a:avLst/>
          </a:prstGeom>
          <a:noFill/>
        </p:spPr>
        <p:txBody>
          <a:bodyPr anchorCtr="0" anchor="t" bIns="182850" lIns="182850" spcFirstLastPara="1" rIns="182850" wrap="square" tIns="182850">
            <a:noAutofit/>
          </a:bodyPr>
          <a:lstStyle/>
          <a:p>
            <a:pPr indent="0" lvl="0" marL="0" rtl="0" algn="l">
              <a:spcBef>
                <a:spcPts val="0"/>
              </a:spcBef>
              <a:spcAft>
                <a:spcPts val="0"/>
              </a:spcAft>
              <a:buSzPts val="2000"/>
              <a:buNone/>
            </a:pPr>
            <a:r>
              <a:rPr b="1" lang="en-US" sz="5000">
                <a:latin typeface="Calibri"/>
                <a:ea typeface="Calibri"/>
                <a:cs typeface="Calibri"/>
                <a:sym typeface="Calibri"/>
                <a:extLst>
                  <a:ext uri="http://customooxmlschemas.google.com/">
                    <go:slidesCustomData xmlns:go="http://customooxmlschemas.google.com/" textRoundtripDataId="15"/>
                  </a:ext>
                </a:extLst>
              </a:rPr>
              <a:t>Once upon a time</a:t>
            </a:r>
            <a:endParaRPr b="1" sz="5000">
              <a:latin typeface="Calibri"/>
              <a:ea typeface="Calibri"/>
              <a:cs typeface="Calibri"/>
              <a:sym typeface="Calibri"/>
            </a:endParaRPr>
          </a:p>
        </p:txBody>
      </p:sp>
      <p:pic>
        <p:nvPicPr>
          <p:cNvPr id="725" name="Google Shape;725;g3ae8c952485_0_57" title="MISD_WildIdeas_whatsthestory.jpg"/>
          <p:cNvPicPr preferRelativeResize="0"/>
          <p:nvPr/>
        </p:nvPicPr>
        <p:blipFill>
          <a:blip r:embed="rId4">
            <a:alphaModFix/>
          </a:blip>
          <a:stretch>
            <a:fillRect/>
          </a:stretch>
        </p:blipFill>
        <p:spPr>
          <a:xfrm>
            <a:off x="6657825" y="1325225"/>
            <a:ext cx="10835876" cy="8375574"/>
          </a:xfrm>
          <a:prstGeom prst="rect">
            <a:avLst/>
          </a:prstGeom>
          <a:noFill/>
          <a:ln>
            <a:noFill/>
          </a:ln>
          <a:effectLst>
            <a:outerShdw blurRad="57150" rotWithShape="0" algn="bl" dir="5400000" dist="19050">
              <a:srgbClr val="000000">
                <a:alpha val="50000"/>
              </a:srgbClr>
            </a:outerShdw>
          </a:effectLst>
        </p:spPr>
      </p:pic>
      <p:pic>
        <p:nvPicPr>
          <p:cNvPr id="726" name="Google Shape;726;g3ae8c952485_0_57" title="Go Green Hairband Torch.png"/>
          <p:cNvPicPr preferRelativeResize="0"/>
          <p:nvPr/>
        </p:nvPicPr>
        <p:blipFill rotWithShape="1">
          <a:blip r:embed="rId5">
            <a:alphaModFix/>
          </a:blip>
          <a:srcRect b="0" l="13941" r="0" t="12510"/>
          <a:stretch/>
        </p:blipFill>
        <p:spPr>
          <a:xfrm>
            <a:off x="1470175" y="3067213"/>
            <a:ext cx="4155999" cy="4891600"/>
          </a:xfrm>
          <a:prstGeom prst="rect">
            <a:avLst/>
          </a:prstGeom>
          <a:noFill/>
          <a:ln>
            <a:noFill/>
          </a:ln>
        </p:spPr>
      </p:pic>
      <p:sp>
        <p:nvSpPr>
          <p:cNvPr id="727" name="Google Shape;727;g3ae8c952485_0_57"/>
          <p:cNvSpPr txBox="1"/>
          <p:nvPr/>
        </p:nvSpPr>
        <p:spPr>
          <a:xfrm>
            <a:off x="791950" y="7733700"/>
            <a:ext cx="5114400" cy="196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rPr>
              <a:t>Write a story about an invention that helps take care of an animal. </a:t>
            </a:r>
            <a:endParaRPr sz="32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g3a6684c2890_0_1831"/>
          <p:cNvPicPr preferRelativeResize="0"/>
          <p:nvPr/>
        </p:nvPicPr>
        <p:blipFill>
          <a:blip r:embed="rId3">
            <a:alphaModFix/>
          </a:blip>
          <a:stretch>
            <a:fillRect/>
          </a:stretch>
        </p:blipFill>
        <p:spPr>
          <a:xfrm>
            <a:off x="-658650" y="309850"/>
            <a:ext cx="10696550" cy="1563050"/>
          </a:xfrm>
          <a:prstGeom prst="rect">
            <a:avLst/>
          </a:prstGeom>
          <a:noFill/>
          <a:ln>
            <a:noFill/>
          </a:ln>
        </p:spPr>
      </p:pic>
      <p:sp>
        <p:nvSpPr>
          <p:cNvPr id="236" name="Google Shape;236;g3a6684c2890_0_1831"/>
          <p:cNvSpPr txBox="1"/>
          <p:nvPr>
            <p:ph type="title"/>
          </p:nvPr>
        </p:nvSpPr>
        <p:spPr>
          <a:xfrm>
            <a:off x="470400" y="490000"/>
            <a:ext cx="9147000" cy="11454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Michigan inventors are Grrrrrreat! </a:t>
            </a:r>
            <a:endParaRPr b="1" sz="4800">
              <a:latin typeface="Calibri"/>
              <a:ea typeface="Calibri"/>
              <a:cs typeface="Calibri"/>
              <a:sym typeface="Calibri"/>
            </a:endParaRPr>
          </a:p>
        </p:txBody>
      </p:sp>
      <p:pic>
        <p:nvPicPr>
          <p:cNvPr id="237" name="Google Shape;237;g3a6684c2890_0_1831"/>
          <p:cNvPicPr preferRelativeResize="0"/>
          <p:nvPr/>
        </p:nvPicPr>
        <p:blipFill rotWithShape="1">
          <a:blip r:embed="rId4">
            <a:alphaModFix/>
          </a:blip>
          <a:srcRect b="12961" l="59589" r="33805" t="72210"/>
          <a:stretch/>
        </p:blipFill>
        <p:spPr>
          <a:xfrm>
            <a:off x="4523950" y="2454450"/>
            <a:ext cx="2100460" cy="2357699"/>
          </a:xfrm>
          <a:prstGeom prst="rect">
            <a:avLst/>
          </a:prstGeom>
          <a:noFill/>
          <a:ln>
            <a:noFill/>
          </a:ln>
        </p:spPr>
      </p:pic>
      <p:sp>
        <p:nvSpPr>
          <p:cNvPr id="238" name="Google Shape;238;g3a6684c2890_0_1831"/>
          <p:cNvSpPr txBox="1"/>
          <p:nvPr/>
        </p:nvSpPr>
        <p:spPr>
          <a:xfrm>
            <a:off x="1889877" y="2464575"/>
            <a:ext cx="4317600" cy="898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Lightbulbs!</a:t>
            </a:r>
            <a:endParaRPr b="1" sz="3200"/>
          </a:p>
        </p:txBody>
      </p:sp>
      <p:sp>
        <p:nvSpPr>
          <p:cNvPr id="239" name="Google Shape;239;g3a6684c2890_0_1831"/>
          <p:cNvSpPr txBox="1"/>
          <p:nvPr/>
        </p:nvSpPr>
        <p:spPr>
          <a:xfrm>
            <a:off x="1338500" y="4690600"/>
            <a:ext cx="4869000" cy="170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Cars!</a:t>
            </a:r>
            <a:endParaRPr b="1" sz="3200"/>
          </a:p>
        </p:txBody>
      </p:sp>
      <p:sp>
        <p:nvSpPr>
          <p:cNvPr id="240" name="Google Shape;240;g3a6684c2890_0_1831"/>
          <p:cNvSpPr txBox="1"/>
          <p:nvPr/>
        </p:nvSpPr>
        <p:spPr>
          <a:xfrm>
            <a:off x="5898350" y="8223750"/>
            <a:ext cx="3055800" cy="1246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Road lines</a:t>
            </a:r>
            <a:endParaRPr b="1" sz="3200"/>
          </a:p>
        </p:txBody>
      </p:sp>
      <p:sp>
        <p:nvSpPr>
          <p:cNvPr id="241" name="Google Shape;241;g3a6684c2890_0_1831"/>
          <p:cNvSpPr txBox="1"/>
          <p:nvPr/>
        </p:nvSpPr>
        <p:spPr>
          <a:xfrm>
            <a:off x="14857850" y="4918875"/>
            <a:ext cx="3606000" cy="1246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Fiber Optic</a:t>
            </a:r>
            <a:endParaRPr b="1" sz="3200"/>
          </a:p>
        </p:txBody>
      </p:sp>
      <p:sp>
        <p:nvSpPr>
          <p:cNvPr id="242" name="Google Shape;242;g3a6684c2890_0_1831"/>
          <p:cNvSpPr txBox="1"/>
          <p:nvPr/>
        </p:nvSpPr>
        <p:spPr>
          <a:xfrm>
            <a:off x="12600750" y="6394000"/>
            <a:ext cx="3606000" cy="1246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Weekends!</a:t>
            </a:r>
            <a:endParaRPr b="1" sz="3200"/>
          </a:p>
        </p:txBody>
      </p:sp>
      <p:sp>
        <p:nvSpPr>
          <p:cNvPr id="243" name="Google Shape;243;g3a6684c2890_0_1831"/>
          <p:cNvSpPr txBox="1"/>
          <p:nvPr/>
        </p:nvSpPr>
        <p:spPr>
          <a:xfrm>
            <a:off x="12911050" y="626100"/>
            <a:ext cx="3606000" cy="1246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Baby food</a:t>
            </a:r>
            <a:endParaRPr b="1" sz="3200"/>
          </a:p>
        </p:txBody>
      </p:sp>
      <p:sp>
        <p:nvSpPr>
          <p:cNvPr id="244" name="Google Shape;244;g3a6684c2890_0_1831"/>
          <p:cNvSpPr txBox="1"/>
          <p:nvPr/>
        </p:nvSpPr>
        <p:spPr>
          <a:xfrm>
            <a:off x="7934975" y="2098250"/>
            <a:ext cx="2418000" cy="1246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3200"/>
              <a:t>Cereal </a:t>
            </a:r>
            <a:endParaRPr b="1" sz="3200"/>
          </a:p>
        </p:txBody>
      </p:sp>
      <p:pic>
        <p:nvPicPr>
          <p:cNvPr id="245" name="Google Shape;245;g3a6684c2890_0_1831"/>
          <p:cNvPicPr preferRelativeResize="0"/>
          <p:nvPr/>
        </p:nvPicPr>
        <p:blipFill rotWithShape="1">
          <a:blip r:embed="rId5">
            <a:alphaModFix/>
          </a:blip>
          <a:srcRect b="31566" l="24964" r="18194" t="18994"/>
          <a:stretch/>
        </p:blipFill>
        <p:spPr>
          <a:xfrm>
            <a:off x="11802056" y="1635400"/>
            <a:ext cx="3055800" cy="1703348"/>
          </a:xfrm>
          <a:prstGeom prst="rect">
            <a:avLst/>
          </a:prstGeom>
          <a:noFill/>
          <a:ln>
            <a:noFill/>
          </a:ln>
        </p:spPr>
      </p:pic>
      <p:pic>
        <p:nvPicPr>
          <p:cNvPr id="246" name="Google Shape;246;g3a6684c2890_0_1831"/>
          <p:cNvPicPr preferRelativeResize="0"/>
          <p:nvPr/>
        </p:nvPicPr>
        <p:blipFill>
          <a:blip r:embed="rId6">
            <a:alphaModFix/>
          </a:blip>
          <a:stretch>
            <a:fillRect/>
          </a:stretch>
        </p:blipFill>
        <p:spPr>
          <a:xfrm>
            <a:off x="596300" y="5797850"/>
            <a:ext cx="8186604" cy="1703351"/>
          </a:xfrm>
          <a:prstGeom prst="rect">
            <a:avLst/>
          </a:prstGeom>
          <a:noFill/>
          <a:ln>
            <a:noFill/>
          </a:ln>
        </p:spPr>
      </p:pic>
      <p:pic>
        <p:nvPicPr>
          <p:cNvPr id="247" name="Google Shape;247;g3a6684c2890_0_1831"/>
          <p:cNvPicPr preferRelativeResize="0"/>
          <p:nvPr/>
        </p:nvPicPr>
        <p:blipFill rotWithShape="1">
          <a:blip r:embed="rId7">
            <a:alphaModFix/>
          </a:blip>
          <a:srcRect b="0" l="0" r="22372" t="14383"/>
          <a:stretch/>
        </p:blipFill>
        <p:spPr>
          <a:xfrm>
            <a:off x="11101700" y="3771672"/>
            <a:ext cx="4087695" cy="2189403"/>
          </a:xfrm>
          <a:prstGeom prst="rect">
            <a:avLst/>
          </a:prstGeom>
          <a:noFill/>
          <a:ln>
            <a:noFill/>
          </a:ln>
        </p:spPr>
      </p:pic>
      <p:pic>
        <p:nvPicPr>
          <p:cNvPr id="248" name="Google Shape;248;g3a6684c2890_0_1831"/>
          <p:cNvPicPr preferRelativeResize="0"/>
          <p:nvPr/>
        </p:nvPicPr>
        <p:blipFill rotWithShape="1">
          <a:blip r:embed="rId8">
            <a:alphaModFix/>
          </a:blip>
          <a:srcRect b="57097" l="7178" r="77521" t="13080"/>
          <a:stretch/>
        </p:blipFill>
        <p:spPr>
          <a:xfrm>
            <a:off x="7891754" y="2973551"/>
            <a:ext cx="2226053" cy="3067798"/>
          </a:xfrm>
          <a:prstGeom prst="rect">
            <a:avLst/>
          </a:prstGeom>
          <a:noFill/>
          <a:ln>
            <a:noFill/>
          </a:ln>
        </p:spPr>
      </p:pic>
      <p:pic>
        <p:nvPicPr>
          <p:cNvPr id="249" name="Google Shape;249;g3a6684c2890_0_1831"/>
          <p:cNvPicPr preferRelativeResize="0"/>
          <p:nvPr/>
        </p:nvPicPr>
        <p:blipFill rotWithShape="1">
          <a:blip r:embed="rId9">
            <a:alphaModFix/>
          </a:blip>
          <a:srcRect b="36613" l="69127" r="14661" t="38469"/>
          <a:stretch/>
        </p:blipFill>
        <p:spPr>
          <a:xfrm>
            <a:off x="13386275" y="7215300"/>
            <a:ext cx="2358620" cy="2563199"/>
          </a:xfrm>
          <a:prstGeom prst="rect">
            <a:avLst/>
          </a:prstGeom>
          <a:noFill/>
          <a:ln>
            <a:noFill/>
          </a:ln>
        </p:spPr>
      </p:pic>
      <p:pic>
        <p:nvPicPr>
          <p:cNvPr id="250" name="Google Shape;250;g3a6684c2890_0_1831"/>
          <p:cNvPicPr preferRelativeResize="0"/>
          <p:nvPr/>
        </p:nvPicPr>
        <p:blipFill rotWithShape="1">
          <a:blip r:embed="rId10">
            <a:alphaModFix/>
          </a:blip>
          <a:srcRect b="13779" l="50686" r="28311" t="59143"/>
          <a:stretch/>
        </p:blipFill>
        <p:spPr>
          <a:xfrm>
            <a:off x="8170803" y="6866583"/>
            <a:ext cx="3055800" cy="2785402"/>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pic>
        <p:nvPicPr>
          <p:cNvPr id="732" name="Google Shape;732;g3a6684c2890_0_1365"/>
          <p:cNvPicPr preferRelativeResize="0"/>
          <p:nvPr/>
        </p:nvPicPr>
        <p:blipFill rotWithShape="1">
          <a:blip r:embed="rId3">
            <a:alphaModFix/>
          </a:blip>
          <a:srcRect b="0" l="0" r="0" t="30410"/>
          <a:stretch/>
        </p:blipFill>
        <p:spPr>
          <a:xfrm>
            <a:off x="0" y="2942876"/>
            <a:ext cx="17204275" cy="6734526"/>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37" name="Shape 737"/>
        <p:cNvGrpSpPr/>
        <p:nvPr/>
      </p:nvGrpSpPr>
      <p:grpSpPr>
        <a:xfrm>
          <a:off x="0" y="0"/>
          <a:ext cx="0" cy="0"/>
          <a:chOff x="0" y="0"/>
          <a:chExt cx="0" cy="0"/>
        </a:xfrm>
      </p:grpSpPr>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pic>
        <p:nvPicPr>
          <p:cNvPr id="742" name="Google Shape;742;g3a6684c2890_0_1421"/>
          <p:cNvPicPr preferRelativeResize="0"/>
          <p:nvPr/>
        </p:nvPicPr>
        <p:blipFill>
          <a:blip r:embed="rId3">
            <a:alphaModFix/>
          </a:blip>
          <a:stretch>
            <a:fillRect/>
          </a:stretch>
        </p:blipFill>
        <p:spPr>
          <a:xfrm>
            <a:off x="-771150" y="309900"/>
            <a:ext cx="7070751" cy="1563000"/>
          </a:xfrm>
          <a:prstGeom prst="rect">
            <a:avLst/>
          </a:prstGeom>
          <a:noFill/>
          <a:ln>
            <a:noFill/>
          </a:ln>
        </p:spPr>
      </p:pic>
      <p:sp>
        <p:nvSpPr>
          <p:cNvPr id="743" name="Google Shape;743;g3a6684c2890_0_1421"/>
          <p:cNvSpPr txBox="1"/>
          <p:nvPr/>
        </p:nvSpPr>
        <p:spPr>
          <a:xfrm>
            <a:off x="427800" y="536700"/>
            <a:ext cx="14235600" cy="1109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Invention drawing</a:t>
            </a:r>
            <a:endParaRPr b="1" sz="4800">
              <a:solidFill>
                <a:schemeClr val="dk1"/>
              </a:solidFill>
              <a:latin typeface="Calibri"/>
              <a:ea typeface="Calibri"/>
              <a:cs typeface="Calibri"/>
              <a:sym typeface="Calibri"/>
            </a:endParaRPr>
          </a:p>
        </p:txBody>
      </p:sp>
      <p:pic>
        <p:nvPicPr>
          <p:cNvPr id="744" name="Google Shape;744;g3a6684c2890_0_1421"/>
          <p:cNvPicPr preferRelativeResize="0"/>
          <p:nvPr/>
        </p:nvPicPr>
        <p:blipFill>
          <a:blip r:embed="rId4">
            <a:alphaModFix/>
          </a:blip>
          <a:stretch>
            <a:fillRect/>
          </a:stretch>
        </p:blipFill>
        <p:spPr>
          <a:xfrm rot="22">
            <a:off x="819000" y="2311469"/>
            <a:ext cx="6064649" cy="6916065"/>
          </a:xfrm>
          <a:prstGeom prst="rect">
            <a:avLst/>
          </a:prstGeom>
          <a:noFill/>
          <a:ln>
            <a:noFill/>
          </a:ln>
        </p:spPr>
      </p:pic>
      <p:pic>
        <p:nvPicPr>
          <p:cNvPr id="745" name="Google Shape;745;g3a6684c2890_0_1421" title="MISD Wild Ideas Invention Sheet v2.jpg"/>
          <p:cNvPicPr preferRelativeResize="0"/>
          <p:nvPr/>
        </p:nvPicPr>
        <p:blipFill>
          <a:blip r:embed="rId5">
            <a:alphaModFix/>
          </a:blip>
          <a:stretch>
            <a:fillRect/>
          </a:stretch>
        </p:blipFill>
        <p:spPr>
          <a:xfrm rot="179162">
            <a:off x="6509400" y="1209849"/>
            <a:ext cx="10784793" cy="8336098"/>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pic>
        <p:nvPicPr>
          <p:cNvPr id="751" name="Google Shape;751;g3a6684c2890_0_2152"/>
          <p:cNvPicPr preferRelativeResize="0"/>
          <p:nvPr/>
        </p:nvPicPr>
        <p:blipFill>
          <a:blip r:embed="rId3">
            <a:alphaModFix/>
          </a:blip>
          <a:stretch>
            <a:fillRect/>
          </a:stretch>
        </p:blipFill>
        <p:spPr>
          <a:xfrm>
            <a:off x="-771150" y="309900"/>
            <a:ext cx="5560874" cy="1563000"/>
          </a:xfrm>
          <a:prstGeom prst="rect">
            <a:avLst/>
          </a:prstGeom>
          <a:noFill/>
          <a:ln>
            <a:noFill/>
          </a:ln>
        </p:spPr>
      </p:pic>
      <p:sp>
        <p:nvSpPr>
          <p:cNvPr id="752" name="Google Shape;752;g3a6684c2890_0_2152"/>
          <p:cNvSpPr txBox="1"/>
          <p:nvPr/>
        </p:nvSpPr>
        <p:spPr>
          <a:xfrm>
            <a:off x="427800" y="536700"/>
            <a:ext cx="14235600" cy="1109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Compost Bee</a:t>
            </a:r>
            <a:endParaRPr b="1" sz="4800">
              <a:solidFill>
                <a:schemeClr val="dk1"/>
              </a:solidFill>
              <a:latin typeface="Calibri"/>
              <a:ea typeface="Calibri"/>
              <a:cs typeface="Calibri"/>
              <a:sym typeface="Calibri"/>
            </a:endParaRPr>
          </a:p>
        </p:txBody>
      </p:sp>
      <p:sp>
        <p:nvSpPr>
          <p:cNvPr id="753" name="Google Shape;753;g3a6684c2890_0_2152"/>
          <p:cNvSpPr txBox="1"/>
          <p:nvPr/>
        </p:nvSpPr>
        <p:spPr>
          <a:xfrm>
            <a:off x="1054175" y="2215175"/>
            <a:ext cx="7425300" cy="54543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b="1" lang="en-US" sz="3800">
                <a:solidFill>
                  <a:schemeClr val="dk1"/>
                </a:solidFill>
                <a:latin typeface="Calibri"/>
                <a:ea typeface="Calibri"/>
                <a:cs typeface="Calibri"/>
                <a:sym typeface="Calibri"/>
              </a:rPr>
              <a:t>Harrison, age 8, says:</a:t>
            </a:r>
            <a:endParaRPr b="1" sz="38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t/>
            </a:r>
            <a:endParaRPr sz="27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US" sz="3000">
                <a:solidFill>
                  <a:schemeClr val="dk1"/>
                </a:solidFill>
                <a:latin typeface="Calibri"/>
                <a:ea typeface="Calibri"/>
                <a:cs typeface="Calibri"/>
                <a:sym typeface="Calibri"/>
              </a:rPr>
              <a:t>“</a:t>
            </a:r>
            <a:r>
              <a:rPr i="1" lang="en-US" sz="3000">
                <a:solidFill>
                  <a:schemeClr val="dk1"/>
                </a:solidFill>
                <a:latin typeface="Calibri"/>
                <a:ea typeface="Calibri"/>
                <a:cs typeface="Calibri"/>
                <a:sym typeface="Calibri"/>
              </a:rPr>
              <a:t>The Compost-Bee is a portable collection device that allows each household to fill up the bee with their compost type objects. </a:t>
            </a:r>
            <a:endParaRPr i="1" sz="3000">
              <a:solidFill>
                <a:schemeClr val="dk1"/>
              </a:solidFill>
              <a:latin typeface="Calibri"/>
              <a:ea typeface="Calibri"/>
              <a:cs typeface="Calibri"/>
              <a:sym typeface="Calibri"/>
            </a:endParaRPr>
          </a:p>
          <a:p>
            <a:pPr indent="0" lvl="0" marL="0" rtl="0" algn="l">
              <a:lnSpc>
                <a:spcPct val="120000"/>
              </a:lnSpc>
              <a:spcBef>
                <a:spcPts val="1000"/>
              </a:spcBef>
              <a:spcAft>
                <a:spcPts val="0"/>
              </a:spcAft>
              <a:buClr>
                <a:schemeClr val="dk1"/>
              </a:buClr>
              <a:buSzPts val="1100"/>
              <a:buFont typeface="Arial"/>
              <a:buNone/>
            </a:pPr>
            <a:r>
              <a:rPr i="1" lang="en-US" sz="3000">
                <a:solidFill>
                  <a:schemeClr val="dk1"/>
                </a:solidFill>
                <a:latin typeface="Calibri"/>
                <a:ea typeface="Calibri"/>
                <a:cs typeface="Calibri"/>
                <a:sym typeface="Calibri"/>
              </a:rPr>
              <a:t>When the bee is full it flies to the large compost area and deposits it. It uses solar power and a wind turbine to power the bee. Then another bee returns in its place so the family can continue to contribute to the compost areas. The compost is then used to help crops grow and help reduce waste.”</a:t>
            </a:r>
            <a:endParaRPr sz="2800">
              <a:solidFill>
                <a:schemeClr val="dk1"/>
              </a:solidFill>
              <a:latin typeface="Calibri"/>
              <a:ea typeface="Calibri"/>
              <a:cs typeface="Calibri"/>
              <a:sym typeface="Calibri"/>
            </a:endParaRPr>
          </a:p>
          <a:p>
            <a:pPr indent="0" lvl="0" marL="0" rtl="0" algn="l">
              <a:spcBef>
                <a:spcPts val="1000"/>
              </a:spcBef>
              <a:spcAft>
                <a:spcPts val="0"/>
              </a:spcAft>
              <a:buNone/>
            </a:pPr>
            <a:r>
              <a:t/>
            </a:r>
            <a:endParaRPr sz="3200">
              <a:solidFill>
                <a:schemeClr val="dk1"/>
              </a:solidFill>
              <a:latin typeface="Calibri"/>
              <a:ea typeface="Calibri"/>
              <a:cs typeface="Calibri"/>
              <a:sym typeface="Calibri"/>
            </a:endParaRPr>
          </a:p>
        </p:txBody>
      </p:sp>
      <p:pic>
        <p:nvPicPr>
          <p:cNvPr id="754" name="Google Shape;754;g3a6684c2890_0_2152">
            <a:hlinkClick r:id="rId4"/>
          </p:cNvPr>
          <p:cNvPicPr preferRelativeResize="0"/>
          <p:nvPr/>
        </p:nvPicPr>
        <p:blipFill>
          <a:blip r:embed="rId5">
            <a:alphaModFix/>
          </a:blip>
          <a:stretch>
            <a:fillRect/>
          </a:stretch>
        </p:blipFill>
        <p:spPr>
          <a:xfrm>
            <a:off x="9690100" y="2010775"/>
            <a:ext cx="7245775" cy="7326350"/>
          </a:xfrm>
          <a:prstGeom prst="rect">
            <a:avLst/>
          </a:prstGeom>
          <a:noFill/>
          <a:ln>
            <a:noFill/>
          </a:ln>
          <a:effectLst>
            <a:outerShdw blurRad="57150" rotWithShape="0" algn="bl" dir="5400000" dist="19050">
              <a:srgbClr val="000000">
                <a:alpha val="50000"/>
              </a:srgbClr>
            </a:outerShdw>
          </a:effectLst>
        </p:spPr>
      </p:pic>
      <p:pic>
        <p:nvPicPr>
          <p:cNvPr id="755" name="Google Shape;755;g3a6684c2890_0_2152" title="Sqiggly boarder.png"/>
          <p:cNvPicPr preferRelativeResize="0"/>
          <p:nvPr/>
        </p:nvPicPr>
        <p:blipFill>
          <a:blip r:embed="rId6">
            <a:alphaModFix/>
          </a:blip>
          <a:stretch>
            <a:fillRect/>
          </a:stretch>
        </p:blipFill>
        <p:spPr>
          <a:xfrm rot="5400000">
            <a:off x="9215288" y="1567811"/>
            <a:ext cx="8006924" cy="821227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pic>
        <p:nvPicPr>
          <p:cNvPr id="760" name="Google Shape;760;g3a6684c2890_0_2"/>
          <p:cNvPicPr preferRelativeResize="0"/>
          <p:nvPr/>
        </p:nvPicPr>
        <p:blipFill rotWithShape="1">
          <a:blip r:embed="rId3">
            <a:alphaModFix/>
          </a:blip>
          <a:srcRect b="0" l="0" r="0" t="0"/>
          <a:stretch/>
        </p:blipFill>
        <p:spPr>
          <a:xfrm>
            <a:off x="-507300" y="652000"/>
            <a:ext cx="5685051" cy="1558800"/>
          </a:xfrm>
          <a:prstGeom prst="rect">
            <a:avLst/>
          </a:prstGeom>
          <a:noFill/>
          <a:ln>
            <a:noFill/>
          </a:ln>
        </p:spPr>
      </p:pic>
      <p:sp>
        <p:nvSpPr>
          <p:cNvPr id="761" name="Google Shape;761;g3a6684c2890_0_2"/>
          <p:cNvSpPr txBox="1"/>
          <p:nvPr>
            <p:ph type="title"/>
          </p:nvPr>
        </p:nvSpPr>
        <p:spPr>
          <a:xfrm>
            <a:off x="623400" y="890050"/>
            <a:ext cx="4421400" cy="1082700"/>
          </a:xfrm>
          <a:prstGeom prst="rect">
            <a:avLst/>
          </a:prstGeom>
          <a:noFill/>
        </p:spPr>
        <p:txBody>
          <a:bodyPr anchorCtr="0" anchor="ctr" bIns="45700" lIns="91425" spcFirstLastPara="1" rIns="91425" wrap="square" tIns="45700">
            <a:normAutofit/>
          </a:bodyPr>
          <a:lstStyle/>
          <a:p>
            <a:pPr indent="0" lvl="0" marL="0" rtl="0" algn="l">
              <a:spcBef>
                <a:spcPts val="0"/>
              </a:spcBef>
              <a:spcAft>
                <a:spcPts val="0"/>
              </a:spcAft>
              <a:buNone/>
            </a:pPr>
            <a:r>
              <a:rPr b="1" lang="en-US" sz="5000"/>
              <a:t>Compost Bee</a:t>
            </a:r>
            <a:endParaRPr b="1" sz="5000">
              <a:latin typeface="Calibri"/>
              <a:ea typeface="Calibri"/>
              <a:cs typeface="Calibri"/>
              <a:sym typeface="Calibri"/>
            </a:endParaRPr>
          </a:p>
        </p:txBody>
      </p:sp>
      <p:pic>
        <p:nvPicPr>
          <p:cNvPr id="762" name="Google Shape;762;g3a6684c2890_0_2">
            <a:hlinkClick r:id="rId4"/>
          </p:cNvPr>
          <p:cNvPicPr preferRelativeResize="0"/>
          <p:nvPr/>
        </p:nvPicPr>
        <p:blipFill>
          <a:blip r:embed="rId5">
            <a:alphaModFix/>
          </a:blip>
          <a:stretch>
            <a:fillRect/>
          </a:stretch>
        </p:blipFill>
        <p:spPr>
          <a:xfrm>
            <a:off x="1454495" y="2721360"/>
            <a:ext cx="6752419" cy="6554311"/>
          </a:xfrm>
          <a:prstGeom prst="rect">
            <a:avLst/>
          </a:prstGeom>
          <a:noFill/>
          <a:ln>
            <a:noFill/>
          </a:ln>
        </p:spPr>
      </p:pic>
      <p:pic>
        <p:nvPicPr>
          <p:cNvPr id="763" name="Google Shape;763;g3a6684c2890_0_2" title="Sqiggly boarder.png"/>
          <p:cNvPicPr preferRelativeResize="0"/>
          <p:nvPr/>
        </p:nvPicPr>
        <p:blipFill>
          <a:blip r:embed="rId6">
            <a:alphaModFix/>
          </a:blip>
          <a:stretch>
            <a:fillRect/>
          </a:stretch>
        </p:blipFill>
        <p:spPr>
          <a:xfrm rot="5400000">
            <a:off x="1341475" y="2419775"/>
            <a:ext cx="6978478" cy="7157475"/>
          </a:xfrm>
          <a:prstGeom prst="rect">
            <a:avLst/>
          </a:prstGeom>
          <a:noFill/>
          <a:ln>
            <a:noFill/>
          </a:ln>
        </p:spPr>
      </p:pic>
      <p:pic>
        <p:nvPicPr>
          <p:cNvPr descr="This invention was brought to life by cardboard maker Lottie Smith. The Compost Bee was chosen as one of the top 10 ideas from the Climate Champions invention challenge in partnership by CRIN and The Rights Studio." id="764" name="Google Shape;764;g3a6684c2890_0_2" title="The Compost Bee invented by Harrison age 10">
            <a:hlinkClick r:id="rId7"/>
          </p:cNvPr>
          <p:cNvPicPr preferRelativeResize="0"/>
          <p:nvPr/>
        </p:nvPicPr>
        <p:blipFill>
          <a:blip r:embed="rId8">
            <a:alphaModFix/>
          </a:blip>
          <a:stretch>
            <a:fillRect/>
          </a:stretch>
        </p:blipFill>
        <p:spPr>
          <a:xfrm>
            <a:off x="9088600" y="4102200"/>
            <a:ext cx="8420225" cy="4736375"/>
          </a:xfrm>
          <a:prstGeom prst="rect">
            <a:avLst/>
          </a:prstGeom>
          <a:noFill/>
          <a:ln>
            <a:noFill/>
          </a:ln>
        </p:spPr>
      </p:pic>
      <p:pic>
        <p:nvPicPr>
          <p:cNvPr id="765" name="Google Shape;765;g3a6684c2890_0_2" title="Watch this!.png"/>
          <p:cNvPicPr preferRelativeResize="0"/>
          <p:nvPr/>
        </p:nvPicPr>
        <p:blipFill>
          <a:blip r:embed="rId9">
            <a:alphaModFix/>
          </a:blip>
          <a:stretch>
            <a:fillRect/>
          </a:stretch>
        </p:blipFill>
        <p:spPr>
          <a:xfrm>
            <a:off x="11243788" y="1514425"/>
            <a:ext cx="4295775" cy="561975"/>
          </a:xfrm>
          <a:prstGeom prst="rect">
            <a:avLst/>
          </a:prstGeom>
          <a:noFill/>
          <a:ln>
            <a:noFill/>
          </a:ln>
        </p:spPr>
      </p:pic>
      <p:pic>
        <p:nvPicPr>
          <p:cNvPr id="766" name="Google Shape;766;g3a6684c2890_0_2" title="Yellow 3D Arrow 1.png"/>
          <p:cNvPicPr preferRelativeResize="0"/>
          <p:nvPr/>
        </p:nvPicPr>
        <p:blipFill>
          <a:blip r:embed="rId10">
            <a:alphaModFix/>
          </a:blip>
          <a:stretch>
            <a:fillRect/>
          </a:stretch>
        </p:blipFill>
        <p:spPr>
          <a:xfrm rot="5400000">
            <a:off x="13672076" y="2507775"/>
            <a:ext cx="2261903" cy="1667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4"/>
                                        </p:tgtEl>
                                        <p:attrNameLst>
                                          <p:attrName>style.visibility</p:attrName>
                                        </p:attrNameLst>
                                      </p:cBhvr>
                                      <p:to>
                                        <p:strVal val="visible"/>
                                      </p:to>
                                    </p:set>
                                    <p:animEffect filter="fade" transition="in">
                                      <p:cBhvr>
                                        <p:cTn dur="1000"/>
                                        <p:tgtEl>
                                          <p:spTgt spid="7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pic>
        <p:nvPicPr>
          <p:cNvPr id="771" name="Google Shape;771;g3a6684c2890_0_842"/>
          <p:cNvPicPr preferRelativeResize="0"/>
          <p:nvPr/>
        </p:nvPicPr>
        <p:blipFill rotWithShape="1">
          <a:blip r:embed="rId3">
            <a:alphaModFix/>
          </a:blip>
          <a:srcRect b="0" l="0" r="0" t="0"/>
          <a:stretch/>
        </p:blipFill>
        <p:spPr>
          <a:xfrm>
            <a:off x="-463400" y="721600"/>
            <a:ext cx="6044400" cy="1558800"/>
          </a:xfrm>
          <a:prstGeom prst="rect">
            <a:avLst/>
          </a:prstGeom>
          <a:noFill/>
          <a:ln>
            <a:noFill/>
          </a:ln>
        </p:spPr>
      </p:pic>
      <p:sp>
        <p:nvSpPr>
          <p:cNvPr id="772" name="Google Shape;772;g3a6684c2890_0_842"/>
          <p:cNvSpPr txBox="1"/>
          <p:nvPr>
            <p:ph type="title"/>
          </p:nvPr>
        </p:nvSpPr>
        <p:spPr>
          <a:xfrm>
            <a:off x="623400" y="890050"/>
            <a:ext cx="7417200" cy="1145400"/>
          </a:xfrm>
          <a:prstGeom prst="rect">
            <a:avLst/>
          </a:prstGeom>
          <a:noFill/>
        </p:spPr>
        <p:txBody>
          <a:bodyPr anchorCtr="0" anchor="t" bIns="182850" lIns="182850" spcFirstLastPara="1" rIns="182850" wrap="square" tIns="182850">
            <a:normAutofit fontScale="90000"/>
          </a:bodyPr>
          <a:lstStyle/>
          <a:p>
            <a:pPr indent="0" lvl="0" marL="0" rtl="0" algn="l">
              <a:spcBef>
                <a:spcPts val="0"/>
              </a:spcBef>
              <a:spcAft>
                <a:spcPts val="0"/>
              </a:spcAft>
              <a:buNone/>
            </a:pPr>
            <a:r>
              <a:rPr b="1" lang="en-US">
                <a:latin typeface="Calibri"/>
                <a:ea typeface="Calibri"/>
                <a:cs typeface="Calibri"/>
                <a:sym typeface="Calibri"/>
              </a:rPr>
              <a:t>Super hat 2021</a:t>
            </a:r>
            <a:endParaRPr b="1">
              <a:latin typeface="Calibri"/>
              <a:ea typeface="Calibri"/>
              <a:cs typeface="Calibri"/>
              <a:sym typeface="Calibri"/>
            </a:endParaRPr>
          </a:p>
        </p:txBody>
      </p:sp>
      <p:sp>
        <p:nvSpPr>
          <p:cNvPr id="773" name="Google Shape;773;g3a6684c2890_0_842"/>
          <p:cNvSpPr txBox="1"/>
          <p:nvPr/>
        </p:nvSpPr>
        <p:spPr>
          <a:xfrm>
            <a:off x="5834675" y="721600"/>
            <a:ext cx="6321000" cy="1750200"/>
          </a:xfrm>
          <a:prstGeom prst="rect">
            <a:avLst/>
          </a:prstGeom>
          <a:noFill/>
          <a:ln>
            <a:noFill/>
          </a:ln>
        </p:spPr>
        <p:txBody>
          <a:bodyPr anchorCtr="0" anchor="t" bIns="182850" lIns="182850" spcFirstLastPara="1" rIns="182850" wrap="square" tIns="182850">
            <a:noAutofit/>
          </a:bodyPr>
          <a:lstStyle/>
          <a:p>
            <a:pPr indent="0" lvl="0" marL="0" rtl="0" algn="r">
              <a:spcBef>
                <a:spcPts val="0"/>
              </a:spcBef>
              <a:spcAft>
                <a:spcPts val="0"/>
              </a:spcAft>
              <a:buNone/>
            </a:pPr>
            <a:r>
              <a:rPr lang="en-US" sz="3600">
                <a:solidFill>
                  <a:schemeClr val="dk1"/>
                </a:solidFill>
              </a:rPr>
              <a:t>Invented by Benjamin, age 9</a:t>
            </a:r>
            <a:endParaRPr sz="3600">
              <a:solidFill>
                <a:schemeClr val="dk1"/>
              </a:solidFill>
            </a:endParaRPr>
          </a:p>
        </p:txBody>
      </p:sp>
      <p:pic>
        <p:nvPicPr>
          <p:cNvPr id="774" name="Google Shape;774;g3a6684c2890_0_842"/>
          <p:cNvPicPr preferRelativeResize="0"/>
          <p:nvPr/>
        </p:nvPicPr>
        <p:blipFill>
          <a:blip r:embed="rId4">
            <a:alphaModFix/>
          </a:blip>
          <a:stretch>
            <a:fillRect/>
          </a:stretch>
        </p:blipFill>
        <p:spPr>
          <a:xfrm>
            <a:off x="457850" y="2756975"/>
            <a:ext cx="7417200" cy="6675462"/>
          </a:xfrm>
          <a:prstGeom prst="rect">
            <a:avLst/>
          </a:prstGeom>
          <a:noFill/>
          <a:ln>
            <a:noFill/>
          </a:ln>
        </p:spPr>
      </p:pic>
      <p:pic>
        <p:nvPicPr>
          <p:cNvPr id="775" name="Google Shape;775;g3a6684c2890_0_842"/>
          <p:cNvPicPr preferRelativeResize="0"/>
          <p:nvPr/>
        </p:nvPicPr>
        <p:blipFill>
          <a:blip r:embed="rId5">
            <a:alphaModFix/>
          </a:blip>
          <a:stretch>
            <a:fillRect/>
          </a:stretch>
        </p:blipFill>
        <p:spPr>
          <a:xfrm>
            <a:off x="8204850" y="1995725"/>
            <a:ext cx="5916153" cy="7396997"/>
          </a:xfrm>
          <a:prstGeom prst="rect">
            <a:avLst/>
          </a:prstGeom>
          <a:noFill/>
          <a:ln>
            <a:noFill/>
          </a:ln>
        </p:spPr>
      </p:pic>
      <p:pic>
        <p:nvPicPr>
          <p:cNvPr id="776" name="Google Shape;776;g3a6684c2890_0_842" title="Sqiggly boarder.png"/>
          <p:cNvPicPr preferRelativeResize="0"/>
          <p:nvPr/>
        </p:nvPicPr>
        <p:blipFill>
          <a:blip r:embed="rId6">
            <a:alphaModFix/>
          </a:blip>
          <a:stretch>
            <a:fillRect/>
          </a:stretch>
        </p:blipFill>
        <p:spPr>
          <a:xfrm rot="5400000">
            <a:off x="7319127" y="2573399"/>
            <a:ext cx="7709347" cy="6219499"/>
          </a:xfrm>
          <a:prstGeom prst="rect">
            <a:avLst/>
          </a:prstGeom>
          <a:noFill/>
          <a:ln>
            <a:noFill/>
          </a:ln>
        </p:spPr>
      </p:pic>
      <p:sp>
        <p:nvSpPr>
          <p:cNvPr id="777" name="Google Shape;777;g3a6684c2890_0_842"/>
          <p:cNvSpPr txBox="1"/>
          <p:nvPr/>
        </p:nvSpPr>
        <p:spPr>
          <a:xfrm>
            <a:off x="14472550" y="2240000"/>
            <a:ext cx="3263400" cy="5067600"/>
          </a:xfrm>
          <a:prstGeom prst="rect">
            <a:avLst/>
          </a:prstGeom>
          <a:noFill/>
          <a:ln>
            <a:noFill/>
          </a:ln>
        </p:spPr>
        <p:txBody>
          <a:bodyPr anchorCtr="0" anchor="t" bIns="182850" lIns="182850" spcFirstLastPara="1" rIns="182850" wrap="square" tIns="182850">
            <a:noAutofit/>
          </a:bodyPr>
          <a:lstStyle/>
          <a:p>
            <a:pPr indent="0" lvl="0" marL="0" rtl="0" algn="l">
              <a:lnSpc>
                <a:spcPct val="120000"/>
              </a:lnSpc>
              <a:spcBef>
                <a:spcPts val="0"/>
              </a:spcBef>
              <a:spcAft>
                <a:spcPts val="0"/>
              </a:spcAft>
              <a:buClr>
                <a:schemeClr val="dk1"/>
              </a:buClr>
              <a:buSzPts val="2200"/>
              <a:buFont typeface="Arial"/>
              <a:buNone/>
            </a:pPr>
            <a:r>
              <a:rPr lang="en-US" sz="2400">
                <a:solidFill>
                  <a:schemeClr val="dk1"/>
                </a:solidFill>
                <a:latin typeface="Calibri"/>
                <a:ea typeface="Calibri"/>
                <a:cs typeface="Calibri"/>
                <a:sym typeface="Calibri"/>
              </a:rPr>
              <a:t>“</a:t>
            </a:r>
            <a:r>
              <a:rPr i="1" lang="en-US" sz="2800">
                <a:solidFill>
                  <a:srgbClr val="171717"/>
                </a:solidFill>
                <a:latin typeface="Calibri"/>
                <a:ea typeface="Calibri"/>
                <a:cs typeface="Calibri"/>
                <a:sym typeface="Calibri"/>
              </a:rPr>
              <a:t>My invention helps bees, butterflies, and birds. My invention is a hat that has flowers on the top part of the hat. On the bottom part of the hat are sticks for birds.”</a:t>
            </a:r>
            <a:endParaRPr sz="3800">
              <a:solidFill>
                <a:schemeClr val="dk2"/>
              </a:solidFill>
            </a:endParaRPr>
          </a:p>
        </p:txBody>
      </p:sp>
      <p:pic>
        <p:nvPicPr>
          <p:cNvPr id="778" name="Google Shape;778;g3a6684c2890_0_842" title="IMG_5893.PNG"/>
          <p:cNvPicPr preferRelativeResize="0"/>
          <p:nvPr/>
        </p:nvPicPr>
        <p:blipFill>
          <a:blip r:embed="rId7">
            <a:alphaModFix/>
          </a:blip>
          <a:stretch>
            <a:fillRect/>
          </a:stretch>
        </p:blipFill>
        <p:spPr>
          <a:xfrm>
            <a:off x="15822000" y="6928934"/>
            <a:ext cx="1913950" cy="1962449"/>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pic>
        <p:nvPicPr>
          <p:cNvPr descr="A picture containing food  Description automatically generated" id="784" name="Google Shape;784;g3a6684c2890_0_1428"/>
          <p:cNvPicPr preferRelativeResize="0"/>
          <p:nvPr/>
        </p:nvPicPr>
        <p:blipFill rotWithShape="1">
          <a:blip r:embed="rId3">
            <a:alphaModFix/>
          </a:blip>
          <a:srcRect b="0" l="0" r="0" t="0"/>
          <a:stretch/>
        </p:blipFill>
        <p:spPr>
          <a:xfrm>
            <a:off x="314595" y="550581"/>
            <a:ext cx="17709633" cy="9495959"/>
          </a:xfrm>
          <a:prstGeom prst="rect">
            <a:avLst/>
          </a:prstGeom>
          <a:noFill/>
          <a:ln>
            <a:noFill/>
          </a:ln>
        </p:spPr>
      </p:pic>
      <p:pic>
        <p:nvPicPr>
          <p:cNvPr id="785" name="Google Shape;785;g3a6684c2890_0_1428"/>
          <p:cNvPicPr preferRelativeResize="0"/>
          <p:nvPr/>
        </p:nvPicPr>
        <p:blipFill rotWithShape="1">
          <a:blip r:embed="rId4">
            <a:alphaModFix/>
          </a:blip>
          <a:srcRect b="0" l="0" r="0" t="0"/>
          <a:stretch/>
        </p:blipFill>
        <p:spPr>
          <a:xfrm>
            <a:off x="-1382400" y="600812"/>
            <a:ext cx="6509401" cy="1749025"/>
          </a:xfrm>
          <a:prstGeom prst="rect">
            <a:avLst/>
          </a:prstGeom>
          <a:noFill/>
          <a:ln>
            <a:noFill/>
          </a:ln>
        </p:spPr>
      </p:pic>
      <p:sp>
        <p:nvSpPr>
          <p:cNvPr id="786" name="Google Shape;786;g3a6684c2890_0_1428"/>
          <p:cNvSpPr txBox="1"/>
          <p:nvPr/>
        </p:nvSpPr>
        <p:spPr>
          <a:xfrm rot="-59943">
            <a:off x="620728" y="1036668"/>
            <a:ext cx="4301454" cy="877328"/>
          </a:xfrm>
          <a:prstGeom prst="rect">
            <a:avLst/>
          </a:prstGeom>
          <a:noFill/>
          <a:ln>
            <a:noFill/>
          </a:ln>
        </p:spPr>
        <p:txBody>
          <a:bodyPr anchorCtr="0" anchor="t" bIns="68550" lIns="137150" spcFirstLastPara="1" rIns="137150" wrap="square" tIns="68550">
            <a:noAutofit/>
          </a:bodyPr>
          <a:lstStyle/>
          <a:p>
            <a:pPr indent="0" lvl="0" marL="0" marR="0" rtl="0" algn="l">
              <a:spcBef>
                <a:spcPts val="0"/>
              </a:spcBef>
              <a:spcAft>
                <a:spcPts val="0"/>
              </a:spcAft>
              <a:buNone/>
            </a:pPr>
            <a:r>
              <a:rPr b="1" lang="en-US" sz="5400">
                <a:solidFill>
                  <a:schemeClr val="dk1"/>
                </a:solidFill>
                <a:latin typeface="Calibri"/>
                <a:ea typeface="Calibri"/>
                <a:cs typeface="Calibri"/>
                <a:sym typeface="Calibri"/>
              </a:rPr>
              <a:t>Finding ideas</a:t>
            </a:r>
            <a:endParaRPr sz="2800"/>
          </a:p>
        </p:txBody>
      </p:sp>
      <p:pic>
        <p:nvPicPr>
          <p:cNvPr descr="A close up of a logo&#10;&#10;Description automatically generated" id="787" name="Google Shape;787;g3a6684c2890_0_1428"/>
          <p:cNvPicPr preferRelativeResize="0"/>
          <p:nvPr/>
        </p:nvPicPr>
        <p:blipFill rotWithShape="1">
          <a:blip r:embed="rId5">
            <a:alphaModFix/>
          </a:blip>
          <a:srcRect b="0" l="0" r="0" t="0"/>
          <a:stretch/>
        </p:blipFill>
        <p:spPr>
          <a:xfrm>
            <a:off x="1495961" y="885609"/>
            <a:ext cx="15049504" cy="916305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pic>
        <p:nvPicPr>
          <p:cNvPr id="792" name="Google Shape;792;g3a6684c2890_0_1436"/>
          <p:cNvPicPr preferRelativeResize="0"/>
          <p:nvPr/>
        </p:nvPicPr>
        <p:blipFill>
          <a:blip r:embed="rId3">
            <a:alphaModFix/>
          </a:blip>
          <a:stretch>
            <a:fillRect/>
          </a:stretch>
        </p:blipFill>
        <p:spPr>
          <a:xfrm>
            <a:off x="7149750" y="5394900"/>
            <a:ext cx="3988499" cy="1130100"/>
          </a:xfrm>
          <a:prstGeom prst="rect">
            <a:avLst/>
          </a:prstGeom>
          <a:noFill/>
          <a:ln>
            <a:noFill/>
          </a:ln>
        </p:spPr>
      </p:pic>
      <p:pic>
        <p:nvPicPr>
          <p:cNvPr id="793" name="Google Shape;793;g3a6684c2890_0_1436"/>
          <p:cNvPicPr preferRelativeResize="0"/>
          <p:nvPr/>
        </p:nvPicPr>
        <p:blipFill>
          <a:blip r:embed="rId4">
            <a:alphaModFix/>
          </a:blip>
          <a:stretch>
            <a:fillRect/>
          </a:stretch>
        </p:blipFill>
        <p:spPr>
          <a:xfrm>
            <a:off x="5977792" y="1698700"/>
            <a:ext cx="6043799" cy="2696600"/>
          </a:xfrm>
          <a:prstGeom prst="rect">
            <a:avLst/>
          </a:prstGeom>
          <a:noFill/>
          <a:ln>
            <a:noFill/>
          </a:ln>
        </p:spPr>
      </p:pic>
      <p:sp>
        <p:nvSpPr>
          <p:cNvPr id="794" name="Google Shape;794;g3a6684c2890_0_1436"/>
          <p:cNvSpPr txBox="1"/>
          <p:nvPr/>
        </p:nvSpPr>
        <p:spPr>
          <a:xfrm>
            <a:off x="4151700" y="7524600"/>
            <a:ext cx="9984600" cy="11298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US" sz="5600">
                <a:solidFill>
                  <a:schemeClr val="dk1"/>
                </a:solidFill>
              </a:rPr>
              <a:t>misd.littleinventors.org</a:t>
            </a:r>
            <a:endParaRPr sz="56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g3a6684c2890_0_1850"/>
          <p:cNvPicPr preferRelativeResize="0"/>
          <p:nvPr/>
        </p:nvPicPr>
        <p:blipFill>
          <a:blip r:embed="rId3">
            <a:alphaModFix/>
          </a:blip>
          <a:stretch>
            <a:fillRect/>
          </a:stretch>
        </p:blipFill>
        <p:spPr>
          <a:xfrm>
            <a:off x="-658650" y="309850"/>
            <a:ext cx="7897649" cy="1563050"/>
          </a:xfrm>
          <a:prstGeom prst="rect">
            <a:avLst/>
          </a:prstGeom>
          <a:noFill/>
          <a:ln>
            <a:noFill/>
          </a:ln>
        </p:spPr>
      </p:pic>
      <p:sp>
        <p:nvSpPr>
          <p:cNvPr id="256" name="Google Shape;256;g3a6684c2890_0_1850"/>
          <p:cNvSpPr txBox="1"/>
          <p:nvPr/>
        </p:nvSpPr>
        <p:spPr>
          <a:xfrm>
            <a:off x="530500" y="578700"/>
            <a:ext cx="7089600" cy="9042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The best is yet to come</a:t>
            </a:r>
            <a:endParaRPr b="1" sz="4800">
              <a:latin typeface="Calibri"/>
              <a:ea typeface="Calibri"/>
              <a:cs typeface="Calibri"/>
              <a:sym typeface="Calibri"/>
            </a:endParaRPr>
          </a:p>
        </p:txBody>
      </p:sp>
      <p:pic>
        <p:nvPicPr>
          <p:cNvPr id="257" name="Google Shape;257;g3a6684c2890_0_1850"/>
          <p:cNvPicPr preferRelativeResize="0"/>
          <p:nvPr/>
        </p:nvPicPr>
        <p:blipFill>
          <a:blip r:embed="rId4">
            <a:alphaModFix/>
          </a:blip>
          <a:stretch>
            <a:fillRect/>
          </a:stretch>
        </p:blipFill>
        <p:spPr>
          <a:xfrm>
            <a:off x="16139650" y="3864902"/>
            <a:ext cx="1223347" cy="2187902"/>
          </a:xfrm>
          <a:prstGeom prst="rect">
            <a:avLst/>
          </a:prstGeom>
          <a:noFill/>
          <a:ln>
            <a:noFill/>
          </a:ln>
        </p:spPr>
      </p:pic>
      <p:pic>
        <p:nvPicPr>
          <p:cNvPr id="258" name="Google Shape;258;g3a6684c2890_0_1850"/>
          <p:cNvPicPr preferRelativeResize="0"/>
          <p:nvPr/>
        </p:nvPicPr>
        <p:blipFill>
          <a:blip r:embed="rId5">
            <a:alphaModFix/>
          </a:blip>
          <a:stretch>
            <a:fillRect/>
          </a:stretch>
        </p:blipFill>
        <p:spPr>
          <a:xfrm>
            <a:off x="530475" y="3864895"/>
            <a:ext cx="3615879" cy="2925949"/>
          </a:xfrm>
          <a:prstGeom prst="rect">
            <a:avLst/>
          </a:prstGeom>
          <a:noFill/>
          <a:ln>
            <a:noFill/>
          </a:ln>
        </p:spPr>
      </p:pic>
      <p:pic>
        <p:nvPicPr>
          <p:cNvPr id="259" name="Google Shape;259;g3a6684c2890_0_1850"/>
          <p:cNvPicPr preferRelativeResize="0"/>
          <p:nvPr/>
        </p:nvPicPr>
        <p:blipFill rotWithShape="1">
          <a:blip r:embed="rId6">
            <a:alphaModFix/>
          </a:blip>
          <a:srcRect b="0" l="12759" r="33151" t="0"/>
          <a:stretch/>
        </p:blipFill>
        <p:spPr>
          <a:xfrm>
            <a:off x="4109700" y="3655400"/>
            <a:ext cx="3245150" cy="4176653"/>
          </a:xfrm>
          <a:prstGeom prst="rect">
            <a:avLst/>
          </a:prstGeom>
          <a:noFill/>
          <a:ln>
            <a:noFill/>
          </a:ln>
        </p:spPr>
      </p:pic>
      <p:pic>
        <p:nvPicPr>
          <p:cNvPr id="260" name="Google Shape;260;g3a6684c2890_0_1850"/>
          <p:cNvPicPr preferRelativeResize="0"/>
          <p:nvPr/>
        </p:nvPicPr>
        <p:blipFill rotWithShape="1">
          <a:blip r:embed="rId7">
            <a:alphaModFix/>
          </a:blip>
          <a:srcRect b="0" l="11590" r="0" t="0"/>
          <a:stretch/>
        </p:blipFill>
        <p:spPr>
          <a:xfrm>
            <a:off x="7881103" y="3989300"/>
            <a:ext cx="4087701" cy="3096050"/>
          </a:xfrm>
          <a:prstGeom prst="rect">
            <a:avLst/>
          </a:prstGeom>
          <a:noFill/>
          <a:ln>
            <a:noFill/>
          </a:ln>
        </p:spPr>
      </p:pic>
      <p:pic>
        <p:nvPicPr>
          <p:cNvPr id="261" name="Google Shape;261;g3a6684c2890_0_1850"/>
          <p:cNvPicPr preferRelativeResize="0"/>
          <p:nvPr/>
        </p:nvPicPr>
        <p:blipFill>
          <a:blip r:embed="rId8">
            <a:alphaModFix/>
          </a:blip>
          <a:stretch>
            <a:fillRect/>
          </a:stretch>
        </p:blipFill>
        <p:spPr>
          <a:xfrm>
            <a:off x="11968794" y="3655398"/>
            <a:ext cx="3615851" cy="3344923"/>
          </a:xfrm>
          <a:prstGeom prst="rect">
            <a:avLst/>
          </a:prstGeom>
          <a:noFill/>
          <a:ln>
            <a:noFill/>
          </a:ln>
        </p:spPr>
      </p:pic>
      <p:pic>
        <p:nvPicPr>
          <p:cNvPr id="262" name="Google Shape;262;g3a6684c2890_0_1850"/>
          <p:cNvPicPr preferRelativeResize="0"/>
          <p:nvPr/>
        </p:nvPicPr>
        <p:blipFill>
          <a:blip r:embed="rId9">
            <a:alphaModFix/>
          </a:blip>
          <a:stretch>
            <a:fillRect/>
          </a:stretch>
        </p:blipFill>
        <p:spPr>
          <a:xfrm rot="1007383">
            <a:off x="6673291" y="6371958"/>
            <a:ext cx="6134514" cy="3424392"/>
          </a:xfrm>
          <a:prstGeom prst="rect">
            <a:avLst/>
          </a:prstGeom>
          <a:noFill/>
          <a:ln>
            <a:noFill/>
          </a:ln>
        </p:spPr>
      </p:pic>
      <p:pic>
        <p:nvPicPr>
          <p:cNvPr id="263" name="Google Shape;263;g3a6684c2890_0_1850"/>
          <p:cNvPicPr preferRelativeResize="0"/>
          <p:nvPr/>
        </p:nvPicPr>
        <p:blipFill>
          <a:blip r:embed="rId10">
            <a:alphaModFix/>
          </a:blip>
          <a:stretch>
            <a:fillRect/>
          </a:stretch>
        </p:blipFill>
        <p:spPr>
          <a:xfrm>
            <a:off x="934150" y="7959662"/>
            <a:ext cx="5129251" cy="530788"/>
          </a:xfrm>
          <a:prstGeom prst="rect">
            <a:avLst/>
          </a:prstGeom>
          <a:noFill/>
          <a:ln>
            <a:noFill/>
          </a:ln>
        </p:spPr>
      </p:pic>
      <p:pic>
        <p:nvPicPr>
          <p:cNvPr id="264" name="Google Shape;264;g3a6684c2890_0_1850"/>
          <p:cNvPicPr preferRelativeResize="0"/>
          <p:nvPr/>
        </p:nvPicPr>
        <p:blipFill>
          <a:blip r:embed="rId11">
            <a:alphaModFix/>
          </a:blip>
          <a:stretch>
            <a:fillRect/>
          </a:stretch>
        </p:blipFill>
        <p:spPr>
          <a:xfrm>
            <a:off x="13417700" y="7959650"/>
            <a:ext cx="5129363" cy="530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g3a6684c2890_0_1863"/>
          <p:cNvPicPr preferRelativeResize="0"/>
          <p:nvPr/>
        </p:nvPicPr>
        <p:blipFill>
          <a:blip r:embed="rId3">
            <a:alphaModFix/>
          </a:blip>
          <a:stretch>
            <a:fillRect/>
          </a:stretch>
        </p:blipFill>
        <p:spPr>
          <a:xfrm>
            <a:off x="-658650" y="309850"/>
            <a:ext cx="7897649" cy="1563050"/>
          </a:xfrm>
          <a:prstGeom prst="rect">
            <a:avLst/>
          </a:prstGeom>
          <a:noFill/>
          <a:ln>
            <a:noFill/>
          </a:ln>
        </p:spPr>
      </p:pic>
      <p:sp>
        <p:nvSpPr>
          <p:cNvPr id="270" name="Google Shape;270;g3a6684c2890_0_1863"/>
          <p:cNvSpPr txBox="1"/>
          <p:nvPr/>
        </p:nvSpPr>
        <p:spPr>
          <a:xfrm>
            <a:off x="530500" y="578700"/>
            <a:ext cx="7089600" cy="9042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Hey, that was my idea!</a:t>
            </a:r>
            <a:endParaRPr b="1" sz="4800">
              <a:latin typeface="Calibri"/>
              <a:ea typeface="Calibri"/>
              <a:cs typeface="Calibri"/>
              <a:sym typeface="Calibri"/>
            </a:endParaRPr>
          </a:p>
        </p:txBody>
      </p:sp>
      <p:pic>
        <p:nvPicPr>
          <p:cNvPr id="271" name="Google Shape;271;g3a6684c2890_0_1863"/>
          <p:cNvPicPr preferRelativeResize="0"/>
          <p:nvPr/>
        </p:nvPicPr>
        <p:blipFill>
          <a:blip r:embed="rId4">
            <a:alphaModFix/>
          </a:blip>
          <a:stretch>
            <a:fillRect/>
          </a:stretch>
        </p:blipFill>
        <p:spPr>
          <a:xfrm>
            <a:off x="304800" y="3463000"/>
            <a:ext cx="4749350" cy="5841300"/>
          </a:xfrm>
          <a:prstGeom prst="rect">
            <a:avLst/>
          </a:prstGeom>
          <a:noFill/>
          <a:ln>
            <a:noFill/>
          </a:ln>
        </p:spPr>
      </p:pic>
      <p:pic>
        <p:nvPicPr>
          <p:cNvPr id="272" name="Google Shape;272;g3a6684c2890_0_1863"/>
          <p:cNvPicPr preferRelativeResize="0"/>
          <p:nvPr/>
        </p:nvPicPr>
        <p:blipFill>
          <a:blip r:embed="rId5">
            <a:alphaModFix/>
          </a:blip>
          <a:stretch>
            <a:fillRect/>
          </a:stretch>
        </p:blipFill>
        <p:spPr>
          <a:xfrm>
            <a:off x="14342200" y="6917235"/>
            <a:ext cx="3194250" cy="2486916"/>
          </a:xfrm>
          <a:prstGeom prst="rect">
            <a:avLst/>
          </a:prstGeom>
          <a:noFill/>
          <a:ln>
            <a:noFill/>
          </a:ln>
        </p:spPr>
      </p:pic>
      <p:pic>
        <p:nvPicPr>
          <p:cNvPr id="273" name="Google Shape;273;g3a6684c2890_0_1863"/>
          <p:cNvPicPr preferRelativeResize="0"/>
          <p:nvPr/>
        </p:nvPicPr>
        <p:blipFill>
          <a:blip r:embed="rId6">
            <a:alphaModFix/>
          </a:blip>
          <a:stretch>
            <a:fillRect/>
          </a:stretch>
        </p:blipFill>
        <p:spPr>
          <a:xfrm>
            <a:off x="13168346" y="1036096"/>
            <a:ext cx="1173850" cy="3096050"/>
          </a:xfrm>
          <a:prstGeom prst="rect">
            <a:avLst/>
          </a:prstGeom>
          <a:noFill/>
          <a:ln>
            <a:noFill/>
          </a:ln>
        </p:spPr>
      </p:pic>
      <p:pic>
        <p:nvPicPr>
          <p:cNvPr id="274" name="Google Shape;274;g3a6684c2890_0_1863"/>
          <p:cNvPicPr preferRelativeResize="0"/>
          <p:nvPr/>
        </p:nvPicPr>
        <p:blipFill>
          <a:blip r:embed="rId7">
            <a:alphaModFix/>
          </a:blip>
          <a:stretch>
            <a:fillRect/>
          </a:stretch>
        </p:blipFill>
        <p:spPr>
          <a:xfrm>
            <a:off x="3801950" y="2379300"/>
            <a:ext cx="10058298" cy="61251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g3ae8c952485_0_0"/>
          <p:cNvPicPr preferRelativeResize="0"/>
          <p:nvPr/>
        </p:nvPicPr>
        <p:blipFill>
          <a:blip r:embed="rId3">
            <a:alphaModFix/>
          </a:blip>
          <a:stretch>
            <a:fillRect/>
          </a:stretch>
        </p:blipFill>
        <p:spPr>
          <a:xfrm>
            <a:off x="-2768125" y="302075"/>
            <a:ext cx="7897649" cy="1563050"/>
          </a:xfrm>
          <a:prstGeom prst="rect">
            <a:avLst/>
          </a:prstGeom>
          <a:noFill/>
          <a:ln>
            <a:noFill/>
          </a:ln>
        </p:spPr>
      </p:pic>
      <p:sp>
        <p:nvSpPr>
          <p:cNvPr id="281" name="Google Shape;281;g3ae8c952485_0_0"/>
          <p:cNvSpPr txBox="1"/>
          <p:nvPr/>
        </p:nvSpPr>
        <p:spPr>
          <a:xfrm>
            <a:off x="530500" y="578700"/>
            <a:ext cx="4261500" cy="10098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Office of Odd</a:t>
            </a:r>
            <a:endParaRPr b="1" sz="4800">
              <a:latin typeface="Calibri"/>
              <a:ea typeface="Calibri"/>
              <a:cs typeface="Calibri"/>
              <a:sym typeface="Calibri"/>
            </a:endParaRPr>
          </a:p>
        </p:txBody>
      </p:sp>
      <p:pic>
        <p:nvPicPr>
          <p:cNvPr id="282" name="Google Shape;282;g3ae8c952485_0_0" title="MISD_WildIdeas_OfficeOfOdd.jpg"/>
          <p:cNvPicPr preferRelativeResize="0"/>
          <p:nvPr/>
        </p:nvPicPr>
        <p:blipFill>
          <a:blip r:embed="rId4">
            <a:alphaModFix/>
          </a:blip>
          <a:stretch>
            <a:fillRect/>
          </a:stretch>
        </p:blipFill>
        <p:spPr>
          <a:xfrm rot="212306">
            <a:off x="6531974" y="1217678"/>
            <a:ext cx="10158050" cy="7851649"/>
          </a:xfrm>
          <a:prstGeom prst="rect">
            <a:avLst/>
          </a:prstGeom>
          <a:noFill/>
          <a:ln>
            <a:noFill/>
          </a:ln>
          <a:effectLst>
            <a:outerShdw blurRad="57150" rotWithShape="0" algn="bl" dir="5400000" dist="19050">
              <a:srgbClr val="000000">
                <a:alpha val="50000"/>
              </a:srgbClr>
            </a:outerShdw>
          </a:effectLst>
        </p:spPr>
      </p:pic>
      <p:pic>
        <p:nvPicPr>
          <p:cNvPr id="283" name="Google Shape;283;g3ae8c952485_0_0" title="toothmaraca.jpg"/>
          <p:cNvPicPr preferRelativeResize="0"/>
          <p:nvPr/>
        </p:nvPicPr>
        <p:blipFill>
          <a:blip r:embed="rId5">
            <a:alphaModFix/>
          </a:blip>
          <a:stretch>
            <a:fillRect/>
          </a:stretch>
        </p:blipFill>
        <p:spPr>
          <a:xfrm>
            <a:off x="530500" y="2796525"/>
            <a:ext cx="5732372" cy="46939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pic>
        <p:nvPicPr>
          <p:cNvPr id="288" name="Google Shape;288;g3a6684c2890_0_1872"/>
          <p:cNvPicPr preferRelativeResize="0"/>
          <p:nvPr/>
        </p:nvPicPr>
        <p:blipFill>
          <a:blip r:embed="rId3">
            <a:alphaModFix/>
          </a:blip>
          <a:stretch>
            <a:fillRect/>
          </a:stretch>
        </p:blipFill>
        <p:spPr>
          <a:xfrm>
            <a:off x="-658650" y="309850"/>
            <a:ext cx="8607701" cy="1563050"/>
          </a:xfrm>
          <a:prstGeom prst="rect">
            <a:avLst/>
          </a:prstGeom>
          <a:noFill/>
          <a:ln>
            <a:noFill/>
          </a:ln>
        </p:spPr>
      </p:pic>
      <p:sp>
        <p:nvSpPr>
          <p:cNvPr id="289" name="Google Shape;289;g3a6684c2890_0_1872"/>
          <p:cNvSpPr txBox="1"/>
          <p:nvPr>
            <p:ph type="title"/>
          </p:nvPr>
        </p:nvSpPr>
        <p:spPr>
          <a:xfrm>
            <a:off x="470400" y="490000"/>
            <a:ext cx="7330800" cy="11454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b="1" lang="en-US" sz="4800">
                <a:latin typeface="Calibri"/>
                <a:ea typeface="Calibri"/>
                <a:cs typeface="Calibri"/>
                <a:sym typeface="Calibri"/>
              </a:rPr>
              <a:t>Inventors are everywhere!</a:t>
            </a:r>
            <a:endParaRPr b="1" sz="4800">
              <a:latin typeface="Calibri"/>
              <a:ea typeface="Calibri"/>
              <a:cs typeface="Calibri"/>
              <a:sym typeface="Calibri"/>
            </a:endParaRPr>
          </a:p>
        </p:txBody>
      </p:sp>
      <p:pic>
        <p:nvPicPr>
          <p:cNvPr id="290" name="Google Shape;290;g3a6684c2890_0_1872"/>
          <p:cNvPicPr preferRelativeResize="0"/>
          <p:nvPr/>
        </p:nvPicPr>
        <p:blipFill>
          <a:blip r:embed="rId4">
            <a:alphaModFix/>
          </a:blip>
          <a:stretch>
            <a:fillRect/>
          </a:stretch>
        </p:blipFill>
        <p:spPr>
          <a:xfrm>
            <a:off x="6329000" y="5970850"/>
            <a:ext cx="5315491" cy="3822749"/>
          </a:xfrm>
          <a:prstGeom prst="rect">
            <a:avLst/>
          </a:prstGeom>
          <a:noFill/>
          <a:ln>
            <a:noFill/>
          </a:ln>
        </p:spPr>
      </p:pic>
      <p:pic>
        <p:nvPicPr>
          <p:cNvPr id="291" name="Google Shape;291;g3a6684c2890_0_1872"/>
          <p:cNvPicPr preferRelativeResize="0"/>
          <p:nvPr/>
        </p:nvPicPr>
        <p:blipFill>
          <a:blip r:embed="rId5">
            <a:alphaModFix/>
          </a:blip>
          <a:stretch>
            <a:fillRect/>
          </a:stretch>
        </p:blipFill>
        <p:spPr>
          <a:xfrm>
            <a:off x="14257600" y="490000"/>
            <a:ext cx="3445450" cy="4320600"/>
          </a:xfrm>
          <a:prstGeom prst="rect">
            <a:avLst/>
          </a:prstGeom>
          <a:noFill/>
          <a:ln>
            <a:noFill/>
          </a:ln>
        </p:spPr>
      </p:pic>
      <p:pic>
        <p:nvPicPr>
          <p:cNvPr id="292" name="Google Shape;292;g3a6684c2890_0_1872"/>
          <p:cNvPicPr preferRelativeResize="0"/>
          <p:nvPr/>
        </p:nvPicPr>
        <p:blipFill>
          <a:blip r:embed="rId6">
            <a:alphaModFix/>
          </a:blip>
          <a:stretch>
            <a:fillRect/>
          </a:stretch>
        </p:blipFill>
        <p:spPr>
          <a:xfrm>
            <a:off x="8294500" y="1320801"/>
            <a:ext cx="5617650" cy="3932320"/>
          </a:xfrm>
          <a:prstGeom prst="rect">
            <a:avLst/>
          </a:prstGeom>
          <a:noFill/>
          <a:ln>
            <a:noFill/>
          </a:ln>
        </p:spPr>
      </p:pic>
      <p:grpSp>
        <p:nvGrpSpPr>
          <p:cNvPr id="293" name="Google Shape;293;g3a6684c2890_0_1872"/>
          <p:cNvGrpSpPr/>
          <p:nvPr/>
        </p:nvGrpSpPr>
        <p:grpSpPr>
          <a:xfrm>
            <a:off x="1388539" y="2385301"/>
            <a:ext cx="4389267" cy="3822751"/>
            <a:chOff x="694250" y="1192650"/>
            <a:chExt cx="2081997" cy="1911376"/>
          </a:xfrm>
        </p:grpSpPr>
        <p:pic>
          <p:nvPicPr>
            <p:cNvPr id="294" name="Google Shape;294;g3a6684c2890_0_1872"/>
            <p:cNvPicPr preferRelativeResize="0"/>
            <p:nvPr/>
          </p:nvPicPr>
          <p:blipFill rotWithShape="1">
            <a:blip r:embed="rId7">
              <a:alphaModFix/>
            </a:blip>
            <a:srcRect b="0" l="30844" r="31540" t="0"/>
            <a:stretch/>
          </p:blipFill>
          <p:spPr>
            <a:xfrm>
              <a:off x="868950" y="1192650"/>
              <a:ext cx="1907297" cy="1911376"/>
            </a:xfrm>
            <a:prstGeom prst="rect">
              <a:avLst/>
            </a:prstGeom>
            <a:noFill/>
            <a:ln>
              <a:noFill/>
            </a:ln>
          </p:spPr>
        </p:pic>
        <p:sp>
          <p:nvSpPr>
            <p:cNvPr id="295" name="Google Shape;295;g3a6684c2890_0_1872"/>
            <p:cNvSpPr/>
            <p:nvPr/>
          </p:nvSpPr>
          <p:spPr>
            <a:xfrm>
              <a:off x="782675" y="1316850"/>
              <a:ext cx="564300" cy="1746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sp>
          <p:nvSpPr>
            <p:cNvPr id="296" name="Google Shape;296;g3a6684c2890_0_1872"/>
            <p:cNvSpPr/>
            <p:nvPr/>
          </p:nvSpPr>
          <p:spPr>
            <a:xfrm>
              <a:off x="694250" y="1757900"/>
              <a:ext cx="261300" cy="1746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grpSp>
      <p:grpSp>
        <p:nvGrpSpPr>
          <p:cNvPr id="297" name="Google Shape;297;g3a6684c2890_0_1872"/>
          <p:cNvGrpSpPr/>
          <p:nvPr/>
        </p:nvGrpSpPr>
        <p:grpSpPr>
          <a:xfrm>
            <a:off x="13343800" y="5041625"/>
            <a:ext cx="4389150" cy="5681197"/>
            <a:chOff x="6130975" y="2056200"/>
            <a:chExt cx="2194575" cy="2840599"/>
          </a:xfrm>
        </p:grpSpPr>
        <p:pic>
          <p:nvPicPr>
            <p:cNvPr id="298" name="Google Shape;298;g3a6684c2890_0_1872"/>
            <p:cNvPicPr preferRelativeResize="0"/>
            <p:nvPr/>
          </p:nvPicPr>
          <p:blipFill rotWithShape="1">
            <a:blip r:embed="rId8">
              <a:alphaModFix/>
            </a:blip>
            <a:srcRect b="5784" l="24532" r="30187" t="3832"/>
            <a:stretch/>
          </p:blipFill>
          <p:spPr>
            <a:xfrm>
              <a:off x="6130975" y="2056200"/>
              <a:ext cx="1843476" cy="2840599"/>
            </a:xfrm>
            <a:prstGeom prst="rect">
              <a:avLst/>
            </a:prstGeom>
            <a:noFill/>
            <a:ln>
              <a:noFill/>
            </a:ln>
          </p:spPr>
        </p:pic>
        <p:sp>
          <p:nvSpPr>
            <p:cNvPr id="299" name="Google Shape;299;g3a6684c2890_0_1872"/>
            <p:cNvSpPr/>
            <p:nvPr/>
          </p:nvSpPr>
          <p:spPr>
            <a:xfrm>
              <a:off x="7490650" y="3657125"/>
              <a:ext cx="834900" cy="294000"/>
            </a:xfrm>
            <a:prstGeom prst="rect">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sp>
          <p:nvSpPr>
            <p:cNvPr id="300" name="Google Shape;300;g3a6684c2890_0_1872"/>
            <p:cNvSpPr/>
            <p:nvPr/>
          </p:nvSpPr>
          <p:spPr>
            <a:xfrm>
              <a:off x="7596025" y="4219950"/>
              <a:ext cx="435600" cy="572700"/>
            </a:xfrm>
            <a:prstGeom prst="rect">
              <a:avLst/>
            </a:prstGeom>
            <a:solidFill>
              <a:schemeClr val="lt1"/>
            </a:solidFill>
            <a:ln cap="flat" cmpd="sng" w="19050">
              <a:solidFill>
                <a:schemeClr val="lt1"/>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grpSp>
      <p:grpSp>
        <p:nvGrpSpPr>
          <p:cNvPr id="301" name="Google Shape;301;g3a6684c2890_0_1872"/>
          <p:cNvGrpSpPr/>
          <p:nvPr/>
        </p:nvGrpSpPr>
        <p:grpSpPr>
          <a:xfrm>
            <a:off x="1528700" y="7032050"/>
            <a:ext cx="2235003" cy="2639350"/>
            <a:chOff x="764350" y="3516025"/>
            <a:chExt cx="1117501" cy="1319675"/>
          </a:xfrm>
        </p:grpSpPr>
        <p:pic>
          <p:nvPicPr>
            <p:cNvPr id="302" name="Google Shape;302;g3a6684c2890_0_1872"/>
            <p:cNvPicPr preferRelativeResize="0"/>
            <p:nvPr/>
          </p:nvPicPr>
          <p:blipFill rotWithShape="1">
            <a:blip r:embed="rId9">
              <a:alphaModFix/>
            </a:blip>
            <a:srcRect b="20746" l="27859" r="42877" t="12564"/>
            <a:stretch/>
          </p:blipFill>
          <p:spPr>
            <a:xfrm>
              <a:off x="829250" y="3608705"/>
              <a:ext cx="1052601" cy="1226995"/>
            </a:xfrm>
            <a:prstGeom prst="rect">
              <a:avLst/>
            </a:prstGeom>
            <a:noFill/>
            <a:ln>
              <a:noFill/>
            </a:ln>
          </p:spPr>
        </p:pic>
        <p:sp>
          <p:nvSpPr>
            <p:cNvPr id="303" name="Google Shape;303;g3a6684c2890_0_1872"/>
            <p:cNvSpPr/>
            <p:nvPr/>
          </p:nvSpPr>
          <p:spPr>
            <a:xfrm>
              <a:off x="764350" y="3516025"/>
              <a:ext cx="305700" cy="1881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ctr">
                <a:spcBef>
                  <a:spcPts val="0"/>
                </a:spcBef>
                <a:spcAft>
                  <a:spcPts val="0"/>
                </a:spcAft>
                <a:buNone/>
              </a:pPr>
              <a:r>
                <a:t/>
              </a:r>
              <a:endParaRPr sz="28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