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6978">
          <p15:clr>
            <a:srgbClr val="9AA0A6"/>
          </p15:clr>
        </p15:guide>
        <p15:guide id="2" orient="horz" pos="2857">
          <p15:clr>
            <a:srgbClr val="9AA0A6"/>
          </p15:clr>
        </p15:guide>
        <p15:guide id="3" pos="1223">
          <p15:clr>
            <a:srgbClr val="9AA0A6"/>
          </p15:clr>
        </p15:guide>
        <p15:guide id="4" orient="horz" pos="552">
          <p15:clr>
            <a:srgbClr val="9AA0A6"/>
          </p15:clr>
        </p15:guide>
      </p15:sldGuideLst>
    </p:ext>
    <p:ext uri="http://customooxmlschemas.google.com/">
      <go:slidesCustomData xmlns:go="http://customooxmlschemas.google.com/" r:id="rId35" roundtripDataSignature="AMtx7mj1hnJ2U4dTI8DKOmhatiYBzI+OXw=="/>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Ellie Birkhead"/>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6978"/>
        <p:guide pos="2857" orient="horz"/>
        <p:guide pos="1223"/>
        <p:guide pos="552"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customschemas.google.com/relationships/presentationmetadata" Target="metadata"/><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1-03-05T13:27:06.606">
    <p:pos x="5482" y="4042"/>
    <p:text>website needs updating to misd.littleinventors.org</p:text>
    <p:extLst>
      <p:ext uri="{C676402C-5697-4E1C-873F-D02D1690AC5C}">
        <p15:threadingInfo timeZoneBias="0"/>
      </p:ext>
      <p:ext uri="http://customooxmlschemas.google.com/">
        <go:slidesCustomData xmlns:go="http://customooxmlschemas.google.com/" commentPostId="AAAAH-xQeG4"/>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 name="Google Shape;90;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t>This presentation introduces the Little Inventors challenge Mission: Protect our oceans, launched by NSERC in partnership with Unesco.</a:t>
            </a:r>
            <a:endParaRPr/>
          </a:p>
          <a:p>
            <a:pPr indent="0" lvl="0" marL="0" rtl="0" algn="l">
              <a:lnSpc>
                <a:spcPct val="100000"/>
              </a:lnSpc>
              <a:spcBef>
                <a:spcPts val="0"/>
              </a:spcBef>
              <a:spcAft>
                <a:spcPts val="0"/>
              </a:spcAft>
              <a:buSzPts val="1400"/>
              <a:buNone/>
            </a:pPr>
            <a:r>
              <a:rPr lang="en-GB" sz="1000"/>
              <a:t>It is aims at students all across Canada. It can be adapted by teachers to suit their students need in elementary and secondary. The notes are coded with regular font for content that is more accessible and </a:t>
            </a:r>
            <a:r>
              <a:rPr b="1" lang="en-GB" sz="1000"/>
              <a:t>in bold for content that is more advanced</a:t>
            </a:r>
            <a:r>
              <a:rPr lang="en-GB" sz="1000"/>
              <a:t>.</a:t>
            </a:r>
            <a:endParaRPr/>
          </a:p>
          <a:p>
            <a:pPr indent="0" lvl="0" marL="0" rtl="0" algn="l">
              <a:lnSpc>
                <a:spcPct val="100000"/>
              </a:lnSpc>
              <a:spcBef>
                <a:spcPts val="0"/>
              </a:spcBef>
              <a:spcAft>
                <a:spcPts val="0"/>
              </a:spcAft>
              <a:buSzPts val="1400"/>
              <a:buNone/>
            </a:pPr>
            <a:r>
              <a:t/>
            </a:r>
            <a:endParaRPr sz="1000"/>
          </a:p>
          <a:p>
            <a:pPr indent="0" lvl="0" marL="0" rtl="0" algn="l">
              <a:lnSpc>
                <a:spcPct val="100000"/>
              </a:lnSpc>
              <a:spcBef>
                <a:spcPts val="0"/>
              </a:spcBef>
              <a:spcAft>
                <a:spcPts val="0"/>
              </a:spcAft>
              <a:buSzPts val="1400"/>
              <a:buNone/>
            </a:pPr>
            <a:r>
              <a:t/>
            </a:r>
            <a:endParaRPr sz="1000"/>
          </a:p>
        </p:txBody>
      </p:sp>
      <p:sp>
        <p:nvSpPr>
          <p:cNvPr id="91" name="Google Shape;91;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 name="Google Shape;189;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As well as being the source of life and producing oxygen, humans rely on the ocean to live, even when living on the plains. More than 3.5 billion people rely on food from the ocean to live, and even to make medicine (such as antibacterials, antibiotics and even cancer related drugs). In Northern Canada, the Inuit community is closely linked to the oceans, for food, transport and many other aspects of their life.</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The oceans play a major role in controlling the weather, keeping the earth cool and absorbing carbon dioxide. They are at the heart of the water cycle, and help recycle fresh water that we all drink every day.</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We use the oceans for 90% of our commercial transport, and the internet travels in pipes underwater to be truly worldwide! And for some Indigenous Peoples in Northern Canada, shipping by barge is one of the main ways to get supplies such as fuel, cars, and other large items </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Waves and tides can be used to create renewable energy, something essential as we move away from using fossil fuels such as gas and coal.</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And last but not least, we love the oceans for all the fun and beauty that it brings into our lives. Going to the beach remains the dream holiday for many!! In fact, doctors are even starting to prescribe nature walks to enhance people’s wellbeing!</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Find out more https://unchronicle.un.org/article/arctic-ocean-and-sea-ice-our-nuna</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p:txBody>
      </p:sp>
      <p:sp>
        <p:nvSpPr>
          <p:cNvPr id="190" name="Google Shape;190;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c5c0acf763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 name="Google Shape;198;gc5c0acf763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n-GB" sz="1000">
                <a:latin typeface="Arial"/>
                <a:ea typeface="Arial"/>
                <a:cs typeface="Arial"/>
                <a:sym typeface="Arial"/>
              </a:rPr>
              <a:t>What do you know about rivers and their connection to the oceans? Can you name any of our major rivers?</a:t>
            </a:r>
            <a:endParaRPr/>
          </a:p>
          <a:p>
            <a:pPr indent="0" lvl="0" marL="0" rtl="0" algn="l">
              <a:spcBef>
                <a:spcPts val="0"/>
              </a:spcBef>
              <a:spcAft>
                <a:spcPts val="0"/>
              </a:spcAft>
              <a:buClr>
                <a:schemeClr val="dk1"/>
              </a:buClr>
              <a:buSzPts val="1400"/>
              <a:buFont typeface="Arial"/>
              <a:buNone/>
            </a:pPr>
            <a:r>
              <a:rPr b="1" lang="en-GB" sz="1000">
                <a:latin typeface="Arial"/>
                <a:ea typeface="Arial"/>
                <a:cs typeface="Arial"/>
                <a:sym typeface="Arial"/>
              </a:rPr>
              <a:t>What do you know about the role of rivers in the ecosystem?</a:t>
            </a:r>
            <a:endParaRPr/>
          </a:p>
        </p:txBody>
      </p:sp>
      <p:sp>
        <p:nvSpPr>
          <p:cNvPr id="199" name="Google Shape;199;gc5c0acf763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c46190eaf0_0_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Google Shape;206;gc46190eaf0_0_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SzPts val="1400"/>
              <a:buNone/>
            </a:pPr>
            <a:r>
              <a:rPr lang="en-GB" sz="1000">
                <a:latin typeface="Arial"/>
                <a:ea typeface="Arial"/>
                <a:cs typeface="Arial"/>
                <a:sym typeface="Arial"/>
              </a:rPr>
              <a:t>What do you know about rivers and their connection to the oceans? </a:t>
            </a:r>
            <a:endParaRPr/>
          </a:p>
          <a:p>
            <a:pPr indent="0" lvl="0" marL="0" rtl="0" algn="l">
              <a:spcBef>
                <a:spcPts val="0"/>
              </a:spcBef>
              <a:spcAft>
                <a:spcPts val="0"/>
              </a:spcAft>
              <a:buClr>
                <a:schemeClr val="dk1"/>
              </a:buClr>
              <a:buSzPts val="1100"/>
              <a:buFont typeface="Arial"/>
              <a:buNone/>
            </a:pPr>
            <a:r>
              <a:rPr lang="en-GB" sz="1000">
                <a:latin typeface="Arial"/>
                <a:ea typeface="Arial"/>
                <a:cs typeface="Arial"/>
                <a:sym typeface="Arial"/>
              </a:rPr>
              <a:t>The Mississippi River is the second longest river in the US and flows through Minnesota, Wisconsin, Iowa, Illinois, Missouri, Kentucky, Tennessee, Arkansas, Mississippi, and Louisiana all the way to the Atlantic through the Gulf of Mexico</a:t>
            </a:r>
            <a:endParaRPr sz="1000">
              <a:latin typeface="Arial"/>
              <a:ea typeface="Arial"/>
              <a:cs typeface="Arial"/>
              <a:sym typeface="Arial"/>
            </a:endParaRPr>
          </a:p>
          <a:p>
            <a:pPr indent="0" lvl="0" marL="0" rtl="0" algn="l">
              <a:spcBef>
                <a:spcPts val="0"/>
              </a:spcBef>
              <a:spcAft>
                <a:spcPts val="0"/>
              </a:spcAft>
              <a:buClr>
                <a:schemeClr val="dk1"/>
              </a:buClr>
              <a:buSzPts val="1100"/>
              <a:buFont typeface="Arial"/>
              <a:buNone/>
            </a:pPr>
            <a:r>
              <a:t/>
            </a:r>
            <a:endParaRPr sz="1000">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en-GB" sz="1050">
                <a:solidFill>
                  <a:srgbClr val="202122"/>
                </a:solidFill>
                <a:highlight>
                  <a:srgbClr val="FFFFFF"/>
                </a:highlight>
                <a:latin typeface="Arial"/>
                <a:ea typeface="Arial"/>
                <a:cs typeface="Arial"/>
                <a:sym typeface="Arial"/>
              </a:rPr>
              <a:t>The </a:t>
            </a:r>
            <a:r>
              <a:rPr lang="en-GB" sz="1050">
                <a:solidFill>
                  <a:srgbClr val="202122"/>
                </a:solidFill>
                <a:latin typeface="Arial"/>
                <a:ea typeface="Arial"/>
                <a:cs typeface="Arial"/>
                <a:sym typeface="Arial"/>
              </a:rPr>
              <a:t>Connecticut River</a:t>
            </a:r>
            <a:r>
              <a:rPr lang="en-GB" sz="1050">
                <a:solidFill>
                  <a:srgbClr val="202122"/>
                </a:solidFill>
                <a:highlight>
                  <a:srgbClr val="FFFFFF"/>
                </a:highlight>
                <a:latin typeface="Arial"/>
                <a:ea typeface="Arial"/>
                <a:cs typeface="Arial"/>
                <a:sym typeface="Arial"/>
              </a:rPr>
              <a:t> rises at the U.S. border with </a:t>
            </a:r>
            <a:r>
              <a:rPr lang="en-GB" sz="1050">
                <a:solidFill>
                  <a:srgbClr val="202122"/>
                </a:solidFill>
                <a:latin typeface="Arial"/>
                <a:ea typeface="Arial"/>
                <a:cs typeface="Arial"/>
                <a:sym typeface="Arial"/>
              </a:rPr>
              <a:t>Quebec</a:t>
            </a:r>
            <a:r>
              <a:rPr lang="en-GB" sz="1050">
                <a:solidFill>
                  <a:srgbClr val="202122"/>
                </a:solidFill>
                <a:highlight>
                  <a:srgbClr val="FFFFFF"/>
                </a:highlight>
                <a:latin typeface="Arial"/>
                <a:ea typeface="Arial"/>
                <a:cs typeface="Arial"/>
                <a:sym typeface="Arial"/>
              </a:rPr>
              <a:t>, </a:t>
            </a:r>
            <a:r>
              <a:rPr lang="en-GB" sz="1050">
                <a:solidFill>
                  <a:srgbClr val="202122"/>
                </a:solidFill>
                <a:latin typeface="Arial"/>
                <a:ea typeface="Arial"/>
                <a:cs typeface="Arial"/>
                <a:sym typeface="Arial"/>
              </a:rPr>
              <a:t>Canada</a:t>
            </a:r>
            <a:r>
              <a:rPr lang="en-GB" sz="1050">
                <a:solidFill>
                  <a:srgbClr val="202122"/>
                </a:solidFill>
                <a:highlight>
                  <a:srgbClr val="FFFFFF"/>
                </a:highlight>
                <a:latin typeface="Arial"/>
                <a:ea typeface="Arial"/>
                <a:cs typeface="Arial"/>
                <a:sym typeface="Arial"/>
              </a:rPr>
              <a:t>,it runs through </a:t>
            </a:r>
            <a:r>
              <a:rPr lang="en-GB" sz="1050">
                <a:solidFill>
                  <a:srgbClr val="202122"/>
                </a:solidFill>
                <a:latin typeface="Arial"/>
                <a:ea typeface="Arial"/>
                <a:cs typeface="Arial"/>
                <a:sym typeface="Arial"/>
              </a:rPr>
              <a:t>New England</a:t>
            </a:r>
            <a:r>
              <a:rPr lang="en-GB" sz="1050">
                <a:solidFill>
                  <a:srgbClr val="202122"/>
                </a:solidFill>
                <a:highlight>
                  <a:srgbClr val="FFFFFF"/>
                </a:highlight>
                <a:latin typeface="Arial"/>
                <a:ea typeface="Arial"/>
                <a:cs typeface="Arial"/>
                <a:sym typeface="Arial"/>
              </a:rPr>
              <a:t>, flowing roughly southward for 406 miles through four states and ending the Atlantic.</a:t>
            </a:r>
            <a:endParaRPr sz="1000">
              <a:latin typeface="Arial"/>
              <a:ea typeface="Arial"/>
              <a:cs typeface="Arial"/>
              <a:sym typeface="Arial"/>
            </a:endParaRPr>
          </a:p>
          <a:p>
            <a:pPr indent="0" lvl="0" marL="0" rtl="0" algn="l">
              <a:spcBef>
                <a:spcPts val="0"/>
              </a:spcBef>
              <a:spcAft>
                <a:spcPts val="0"/>
              </a:spcAft>
              <a:buClr>
                <a:schemeClr val="dk1"/>
              </a:buClr>
              <a:buSzPts val="1100"/>
              <a:buFont typeface="Arial"/>
              <a:buNone/>
            </a:pPr>
            <a:r>
              <a:t/>
            </a:r>
            <a:endParaRPr sz="1050">
              <a:solidFill>
                <a:srgbClr val="202122"/>
              </a:solidFill>
              <a:highlight>
                <a:srgbClr val="FFFFFF"/>
              </a:highlight>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lang="en-GB" sz="1050">
                <a:solidFill>
                  <a:srgbClr val="202122"/>
                </a:solidFill>
                <a:highlight>
                  <a:srgbClr val="FFFFFF"/>
                </a:highlight>
                <a:latin typeface="Arial"/>
                <a:ea typeface="Arial"/>
                <a:cs typeface="Arial"/>
                <a:sym typeface="Arial"/>
              </a:rPr>
              <a:t>The Columbia River river is 1,200 miles long and rises in the Rocky Mountains in Canada. It flows through Washington state and Oregon before reaching the Pacific Ocean. </a:t>
            </a:r>
            <a:endParaRPr sz="1050">
              <a:solidFill>
                <a:srgbClr val="202122"/>
              </a:solidFill>
              <a:highlight>
                <a:srgbClr val="FFFFFF"/>
              </a:highlight>
              <a:latin typeface="Arial"/>
              <a:ea typeface="Arial"/>
              <a:cs typeface="Arial"/>
              <a:sym typeface="Arial"/>
            </a:endParaRPr>
          </a:p>
          <a:p>
            <a:pPr indent="0" lvl="0" marL="0" rtl="0" algn="l">
              <a:spcBef>
                <a:spcPts val="0"/>
              </a:spcBef>
              <a:spcAft>
                <a:spcPts val="0"/>
              </a:spcAft>
              <a:buClr>
                <a:schemeClr val="dk1"/>
              </a:buClr>
              <a:buSzPts val="1100"/>
              <a:buFont typeface="Arial"/>
              <a:buNone/>
            </a:pPr>
            <a:r>
              <a:t/>
            </a:r>
            <a:endParaRPr sz="1050">
              <a:solidFill>
                <a:srgbClr val="202122"/>
              </a:solidFill>
              <a:highlight>
                <a:srgbClr val="FFFFFF"/>
              </a:highlight>
              <a:latin typeface="Arial"/>
              <a:ea typeface="Arial"/>
              <a:cs typeface="Arial"/>
              <a:sym typeface="Arial"/>
            </a:endParaRPr>
          </a:p>
          <a:p>
            <a:pPr indent="0" lvl="0" marL="0" rtl="0" algn="l">
              <a:spcBef>
                <a:spcPts val="0"/>
              </a:spcBef>
              <a:spcAft>
                <a:spcPts val="0"/>
              </a:spcAft>
              <a:buSzPts val="1400"/>
              <a:buNone/>
            </a:pPr>
            <a:r>
              <a:t/>
            </a:r>
            <a:endParaRPr sz="1000">
              <a:latin typeface="Arial"/>
              <a:ea typeface="Arial"/>
              <a:cs typeface="Arial"/>
              <a:sym typeface="Arial"/>
            </a:endParaRPr>
          </a:p>
          <a:p>
            <a:pPr indent="0" lvl="0" marL="0" rtl="0" algn="l">
              <a:spcBef>
                <a:spcPts val="0"/>
              </a:spcBef>
              <a:spcAft>
                <a:spcPts val="0"/>
              </a:spcAft>
              <a:buSzPts val="1400"/>
              <a:buNone/>
            </a:pPr>
            <a:r>
              <a:t/>
            </a:r>
            <a:endParaRPr/>
          </a:p>
          <a:p>
            <a:pPr indent="0" lvl="0" marL="0" rtl="0" algn="l">
              <a:spcBef>
                <a:spcPts val="0"/>
              </a:spcBef>
              <a:spcAft>
                <a:spcPts val="0"/>
              </a:spcAft>
              <a:buSzPts val="1400"/>
              <a:buNone/>
            </a:pPr>
            <a:r>
              <a:rPr b="1" lang="en-GB" sz="1000">
                <a:latin typeface="Arial"/>
                <a:ea typeface="Arial"/>
                <a:cs typeface="Arial"/>
                <a:sym typeface="Arial"/>
              </a:rPr>
              <a:t>What do you know about the role of rivers in the ecosystem?</a:t>
            </a:r>
            <a:endParaRPr/>
          </a:p>
        </p:txBody>
      </p:sp>
      <p:sp>
        <p:nvSpPr>
          <p:cNvPr id="207" name="Google Shape;207;gc46190eaf0_0_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c5c0acf763_0_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4" name="Google Shape;214;gc5c0acf763_0_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We need are all connected to the ocean even if we don’t feel close to it. The St Lawrence Seaway is a great example of this, connecting us to Canada and then all the way to the Atlantic.</a:t>
            </a:r>
            <a:endParaRPr/>
          </a:p>
        </p:txBody>
      </p:sp>
      <p:sp>
        <p:nvSpPr>
          <p:cNvPr id="215" name="Google Shape;215;gc5c0acf763_0_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rPr lang="en-GB"/>
              <a:t>But with rivers and streams all leading to the oceans, eventually a large part of all pollution on Earth ends up in our Oceans - even when far away from the coast.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latin typeface="Arial"/>
              <a:ea typeface="Arial"/>
              <a:cs typeface="Arial"/>
              <a:sym typeface="Arial"/>
            </a:endParaRPr>
          </a:p>
        </p:txBody>
      </p:sp>
      <p:sp>
        <p:nvSpPr>
          <p:cNvPr id="229" name="Google Shape;229;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GB"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6" name="Google Shape;236;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solidFill>
                  <a:schemeClr val="dk1"/>
                </a:solidFill>
              </a:rPr>
              <a:t>A lot of the trash we create ends up in the oceans. </a:t>
            </a:r>
            <a:endParaRPr>
              <a:solidFill>
                <a:schemeClr val="dk1"/>
              </a:solidFill>
            </a:endParaRPr>
          </a:p>
          <a:p>
            <a:pPr indent="0" lvl="0" marL="0" rtl="0" algn="l">
              <a:lnSpc>
                <a:spcPct val="100000"/>
              </a:lnSpc>
              <a:spcBef>
                <a:spcPts val="0"/>
              </a:spcBef>
              <a:spcAft>
                <a:spcPts val="0"/>
              </a:spcAft>
              <a:buSzPts val="1100"/>
              <a:buNone/>
            </a:pPr>
            <a:r>
              <a:rPr lang="en-GB">
                <a:highlight>
                  <a:srgbClr val="FFFFFF"/>
                </a:highlight>
              </a:rPr>
              <a:t>Did you know that over 300 million tons of plastics are produced every year? And at least 8 million tons of plastic ends up in our oceans, 80% of all litter in</a:t>
            </a:r>
            <a:r>
              <a:rPr lang="en-GB">
                <a:highlight>
                  <a:srgbClr val="FFFFFF"/>
                </a:highlight>
                <a:extLst>
                  <a:ext uri="http://customooxmlschemas.google.com/">
                    <go:slidesCustomData xmlns:go="http://customooxmlschemas.google.com/" textRoundtripDataId="2"/>
                  </a:ext>
                </a:extLst>
              </a:rPr>
              <a:t> the ocean. </a:t>
            </a:r>
            <a:endParaRPr/>
          </a:p>
          <a:p>
            <a:pPr indent="0" lvl="0" marL="0" rtl="0" algn="l">
              <a:lnSpc>
                <a:spcPct val="100000"/>
              </a:lnSpc>
              <a:spcBef>
                <a:spcPts val="0"/>
              </a:spcBef>
              <a:spcAft>
                <a:spcPts val="0"/>
              </a:spcAft>
              <a:buSzPts val="1100"/>
              <a:buNone/>
            </a:pPr>
            <a:r>
              <a:rPr lang="en-GB">
                <a:solidFill>
                  <a:schemeClr val="dk1"/>
                </a:solidFill>
              </a:rPr>
              <a:t>While some trash is directly thrown in the sea, most marine litter comes from inland drains, sewers and carried by rivers.</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b="1" lang="en-GB">
                <a:solidFill>
                  <a:schemeClr val="dk1"/>
                </a:solidFill>
              </a:rPr>
              <a:t>Human garbage </a:t>
            </a:r>
            <a:r>
              <a:rPr lang="en-GB">
                <a:solidFill>
                  <a:schemeClr val="dk1"/>
                </a:solidFill>
              </a:rPr>
              <a:t>such as plastic of all kind is very high on the list.</a:t>
            </a:r>
            <a:endParaRPr>
              <a:solidFill>
                <a:schemeClr val="dk1"/>
              </a:solidFill>
            </a:endParaRPr>
          </a:p>
          <a:p>
            <a:pPr indent="0" lvl="0" marL="0" rtl="0" algn="l">
              <a:lnSpc>
                <a:spcPct val="100000"/>
              </a:lnSpc>
              <a:spcBef>
                <a:spcPts val="0"/>
              </a:spcBef>
              <a:spcAft>
                <a:spcPts val="0"/>
              </a:spcAft>
              <a:buSzPts val="1100"/>
              <a:buNone/>
            </a:pPr>
            <a:r>
              <a:rPr b="1" lang="en-GB">
                <a:solidFill>
                  <a:schemeClr val="dk1"/>
                </a:solidFill>
              </a:rPr>
              <a:t>Chemical pollution</a:t>
            </a:r>
            <a:r>
              <a:rPr lang="en-GB">
                <a:solidFill>
                  <a:schemeClr val="dk1"/>
                </a:solidFill>
              </a:rPr>
              <a:t> such as pesticides and fertilizers from the agricultural industry, chemical waste from factories, sunscreen, chemicals products, medicines or sewage from households.</a:t>
            </a:r>
            <a:endParaRPr>
              <a:solidFill>
                <a:schemeClr val="dk1"/>
              </a:solidFill>
              <a:highlight>
                <a:srgbClr val="FFFF00"/>
              </a:highlight>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GB">
                <a:solidFill>
                  <a:schemeClr val="dk1"/>
                </a:solidFill>
              </a:rPr>
              <a:t>There’s so much rubbish now at sea that giant garbage patches have appeared. There are currently five of them around the world.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GB">
                <a:solidFill>
                  <a:schemeClr val="dk1"/>
                </a:solidFill>
              </a:rPr>
              <a:t>How do they form? With currents bringing the garbage together. </a:t>
            </a:r>
            <a:endParaRPr>
              <a:solidFill>
                <a:schemeClr val="dk1"/>
              </a:solidFill>
            </a:endParaRPr>
          </a:p>
          <a:p>
            <a:pPr indent="0" lvl="0" marL="0" rtl="0" algn="l">
              <a:lnSpc>
                <a:spcPct val="100000"/>
              </a:lnSpc>
              <a:spcBef>
                <a:spcPts val="0"/>
              </a:spcBef>
              <a:spcAft>
                <a:spcPts val="0"/>
              </a:spcAft>
              <a:buSzPts val="1100"/>
              <a:buNone/>
            </a:pPr>
            <a:r>
              <a:rPr lang="en-GB">
                <a:solidFill>
                  <a:schemeClr val="dk1"/>
                </a:solidFill>
              </a:rPr>
              <a:t>The Great Pacific Garbage Patch is the largest one of them all and is estimated to be made of 1.8 trillion pieces of trash and scientists for the Ocean Clean Up project think it measures 16 million square kilometres - the same size as the whole of Quebec!!</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000">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9" name="Google Shape;249;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en-GB">
                <a:solidFill>
                  <a:srgbClr val="333333"/>
                </a:solidFill>
                <a:highlight>
                  <a:srgbClr val="FFFFFF"/>
                </a:highlight>
              </a:rPr>
              <a:t>Oceans are polluted by oil everyday in small and big ways. Because </a:t>
            </a:r>
            <a:r>
              <a:rPr lang="en-GB">
                <a:solidFill>
                  <a:srgbClr val="333333"/>
                </a:solidFill>
              </a:rPr>
              <a:t>oil cannot dissolve in water, it stays in the water as a thick sludge</a:t>
            </a:r>
            <a:r>
              <a:rPr lang="en-GB"/>
              <a:t>. Oil can stay in the water for decades and do a lot of damage to the ocean ecosystem.</a:t>
            </a:r>
            <a:endParaRPr/>
          </a:p>
          <a:p>
            <a:pPr indent="0" lvl="0" marL="0" rtl="0" algn="l">
              <a:lnSpc>
                <a:spcPct val="115000"/>
              </a:lnSpc>
              <a:spcBef>
                <a:spcPts val="0"/>
              </a:spcBef>
              <a:spcAft>
                <a:spcPts val="0"/>
              </a:spcAft>
              <a:buSzPts val="1100"/>
              <a:buNone/>
            </a:pPr>
            <a:r>
              <a:t/>
            </a:r>
            <a:endParaRPr>
              <a:highlight>
                <a:schemeClr val="lt1"/>
              </a:highlight>
            </a:endParaRPr>
          </a:p>
          <a:p>
            <a:pPr indent="0" lvl="0" marL="0" rtl="0" algn="l">
              <a:lnSpc>
                <a:spcPct val="115000"/>
              </a:lnSpc>
              <a:spcBef>
                <a:spcPts val="0"/>
              </a:spcBef>
              <a:spcAft>
                <a:spcPts val="0"/>
              </a:spcAft>
              <a:buSzPts val="1100"/>
              <a:buNone/>
            </a:pPr>
            <a:r>
              <a:rPr b="1" lang="en-GB">
                <a:solidFill>
                  <a:srgbClr val="222222"/>
                </a:solidFill>
                <a:highlight>
                  <a:schemeClr val="lt1"/>
                </a:highlight>
              </a:rPr>
              <a:t>The impact on nature </a:t>
            </a:r>
            <a:endParaRPr b="1">
              <a:solidFill>
                <a:srgbClr val="222222"/>
              </a:solidFill>
              <a:highlight>
                <a:schemeClr val="lt1"/>
              </a:highlight>
            </a:endParaRPr>
          </a:p>
          <a:p>
            <a:pPr indent="0" lvl="0" marL="0" rtl="0" algn="l">
              <a:lnSpc>
                <a:spcPct val="115000"/>
              </a:lnSpc>
              <a:spcBef>
                <a:spcPts val="0"/>
              </a:spcBef>
              <a:spcAft>
                <a:spcPts val="0"/>
              </a:spcAft>
              <a:buSzPts val="1100"/>
              <a:buNone/>
            </a:pPr>
            <a:r>
              <a:rPr lang="en-GB">
                <a:solidFill>
                  <a:srgbClr val="222222"/>
                </a:solidFill>
                <a:highlight>
                  <a:schemeClr val="lt1"/>
                </a:highlight>
              </a:rPr>
              <a:t>The oil gets onto the feathers of birds who use the ocean as part of their habitat and can make it harder for feathers to keep a bird warm (or cool in the summer), but also can stop them from flying. The oil also stops fish from being able to breathe. </a:t>
            </a:r>
            <a:endParaRPr>
              <a:solidFill>
                <a:srgbClr val="222222"/>
              </a:solidFill>
              <a:highlight>
                <a:schemeClr val="lt1"/>
              </a:highlight>
            </a:endParaRPr>
          </a:p>
          <a:p>
            <a:pPr indent="0" lvl="0" marL="0" marR="381000" rtl="0" algn="l">
              <a:lnSpc>
                <a:spcPct val="115000"/>
              </a:lnSpc>
              <a:spcBef>
                <a:spcPts val="0"/>
              </a:spcBef>
              <a:spcAft>
                <a:spcPts val="0"/>
              </a:spcAft>
              <a:buSzPts val="1100"/>
              <a:buNone/>
            </a:pPr>
            <a:r>
              <a:rPr lang="en-GB">
                <a:solidFill>
                  <a:srgbClr val="222222"/>
                </a:solidFill>
                <a:highlight>
                  <a:schemeClr val="lt1"/>
                </a:highlight>
              </a:rPr>
              <a:t>The oil can get into a bird, fish, mammal, or other species' digestive system if they eat/drink it and it can make them sick or even die.</a:t>
            </a:r>
            <a:endParaRPr>
              <a:solidFill>
                <a:srgbClr val="222222"/>
              </a:solidFill>
              <a:highlight>
                <a:schemeClr val="lt1"/>
              </a:highlight>
            </a:endParaRPr>
          </a:p>
          <a:p>
            <a:pPr indent="0" lvl="0" marL="0" rtl="0" algn="l">
              <a:lnSpc>
                <a:spcPct val="115000"/>
              </a:lnSpc>
              <a:spcBef>
                <a:spcPts val="0"/>
              </a:spcBef>
              <a:spcAft>
                <a:spcPts val="0"/>
              </a:spcAft>
              <a:buSzPts val="1100"/>
              <a:buNone/>
            </a:pPr>
            <a:r>
              <a:rPr lang="en-GB">
                <a:solidFill>
                  <a:srgbClr val="222222"/>
                </a:solidFill>
                <a:highlight>
                  <a:schemeClr val="lt1"/>
                </a:highlight>
              </a:rPr>
              <a:t>It also </a:t>
            </a:r>
            <a:r>
              <a:rPr lang="en-GB">
                <a:solidFill>
                  <a:srgbClr val="333333"/>
                </a:solidFill>
              </a:rPr>
              <a:t>blocks light reaching surface aquatic plants which need it for photosynthesis.</a:t>
            </a:r>
            <a:endParaRPr>
              <a:solidFill>
                <a:srgbClr val="333333"/>
              </a:solidFill>
            </a:endParaRPr>
          </a:p>
          <a:p>
            <a:pPr indent="0" lvl="0" marL="0" rtl="0" algn="l">
              <a:lnSpc>
                <a:spcPct val="115000"/>
              </a:lnSpc>
              <a:spcBef>
                <a:spcPts val="0"/>
              </a:spcBef>
              <a:spcAft>
                <a:spcPts val="0"/>
              </a:spcAft>
              <a:buSzPts val="1100"/>
              <a:buNone/>
            </a:pPr>
            <a:r>
              <a:t/>
            </a:r>
            <a:endParaRPr>
              <a:solidFill>
                <a:srgbClr val="333333"/>
              </a:solidFill>
              <a:highlight>
                <a:srgbClr val="FFFFFF"/>
              </a:highlight>
            </a:endParaRPr>
          </a:p>
          <a:p>
            <a:pPr indent="0" lvl="0" marL="0" rtl="0" algn="l">
              <a:lnSpc>
                <a:spcPct val="115000"/>
              </a:lnSpc>
              <a:spcBef>
                <a:spcPts val="0"/>
              </a:spcBef>
              <a:spcAft>
                <a:spcPts val="0"/>
              </a:spcAft>
              <a:buSzPts val="1100"/>
              <a:buNone/>
            </a:pPr>
            <a:r>
              <a:rPr lang="en-GB">
                <a:solidFill>
                  <a:srgbClr val="333333"/>
                </a:solidFill>
                <a:highlight>
                  <a:srgbClr val="FFFFFF"/>
                </a:highlight>
              </a:rPr>
              <a:t>Where does the oil come from?</a:t>
            </a:r>
            <a:endParaRPr>
              <a:solidFill>
                <a:srgbClr val="222222"/>
              </a:solidFill>
              <a:highlight>
                <a:srgbClr val="FFFFFF"/>
              </a:highlight>
            </a:endParaRPr>
          </a:p>
          <a:p>
            <a:pPr indent="0" lvl="0" marL="0" rtl="0" algn="l">
              <a:lnSpc>
                <a:spcPct val="115000"/>
              </a:lnSpc>
              <a:spcBef>
                <a:spcPts val="0"/>
              </a:spcBef>
              <a:spcAft>
                <a:spcPts val="0"/>
              </a:spcAft>
              <a:buSzPts val="1100"/>
              <a:buNone/>
            </a:pPr>
            <a:r>
              <a:rPr lang="en-GB">
                <a:solidFill>
                  <a:srgbClr val="333333"/>
                </a:solidFill>
                <a:highlight>
                  <a:srgbClr val="FFFFFF"/>
                </a:highlight>
              </a:rPr>
              <a:t> </a:t>
            </a:r>
            <a:endParaRPr>
              <a:solidFill>
                <a:srgbClr val="333333"/>
              </a:solidFill>
              <a:highlight>
                <a:srgbClr val="FFFFFF"/>
              </a:highlight>
            </a:endParaRPr>
          </a:p>
          <a:p>
            <a:pPr indent="0" lvl="0" marL="0" rtl="0" algn="l">
              <a:lnSpc>
                <a:spcPct val="115000"/>
              </a:lnSpc>
              <a:spcBef>
                <a:spcPts val="0"/>
              </a:spcBef>
              <a:spcAft>
                <a:spcPts val="0"/>
              </a:spcAft>
              <a:buSzPts val="1100"/>
              <a:buNone/>
            </a:pPr>
            <a:r>
              <a:rPr b="1" lang="en-GB">
                <a:solidFill>
                  <a:srgbClr val="333333"/>
                </a:solidFill>
                <a:highlight>
                  <a:srgbClr val="FFFFFF"/>
                </a:highlight>
              </a:rPr>
              <a:t>In land oil waste</a:t>
            </a:r>
            <a:endParaRPr b="1">
              <a:solidFill>
                <a:srgbClr val="333333"/>
              </a:solidFill>
              <a:highlight>
                <a:srgbClr val="FFFFFF"/>
              </a:highlight>
            </a:endParaRPr>
          </a:p>
          <a:p>
            <a:pPr indent="0" lvl="0" marL="0" rtl="0" algn="l">
              <a:lnSpc>
                <a:spcPct val="115000"/>
              </a:lnSpc>
              <a:spcBef>
                <a:spcPts val="0"/>
              </a:spcBef>
              <a:spcAft>
                <a:spcPts val="0"/>
              </a:spcAft>
              <a:buSzPts val="1100"/>
              <a:buNone/>
            </a:pPr>
            <a:r>
              <a:rPr lang="en-GB">
                <a:solidFill>
                  <a:srgbClr val="333333"/>
                </a:solidFill>
                <a:highlight>
                  <a:srgbClr val="FFFFFF"/>
                </a:highlight>
              </a:rPr>
              <a:t>Oil that spills from cars on the roads, lawnmowers in gardens, or even from our own household waste gets carried to the oceans. Rain washes off oil and it ends up in rivers and sewage systems before reaching its final destination: the oceans.</a:t>
            </a:r>
            <a:endParaRPr>
              <a:solidFill>
                <a:srgbClr val="333333"/>
              </a:solidFill>
              <a:highlight>
                <a:srgbClr val="FFFFFF"/>
              </a:highlight>
            </a:endParaRPr>
          </a:p>
          <a:p>
            <a:pPr indent="0" lvl="0" marL="0" rtl="0" algn="l">
              <a:lnSpc>
                <a:spcPct val="115000"/>
              </a:lnSpc>
              <a:spcBef>
                <a:spcPts val="0"/>
              </a:spcBef>
              <a:spcAft>
                <a:spcPts val="0"/>
              </a:spcAft>
              <a:buSzPts val="1100"/>
              <a:buNone/>
            </a:pPr>
            <a:r>
              <a:rPr lang="en-GB">
                <a:solidFill>
                  <a:srgbClr val="333333"/>
                </a:solidFill>
                <a:highlight>
                  <a:srgbClr val="FFFFFF"/>
                </a:highlight>
              </a:rPr>
              <a:t>  </a:t>
            </a:r>
            <a:endParaRPr>
              <a:solidFill>
                <a:srgbClr val="333333"/>
              </a:solidFill>
              <a:highlight>
                <a:srgbClr val="FFFFFF"/>
              </a:highlight>
            </a:endParaRPr>
          </a:p>
          <a:p>
            <a:pPr indent="0" lvl="0" marL="0" marR="381000" rtl="0" algn="l">
              <a:lnSpc>
                <a:spcPct val="115000"/>
              </a:lnSpc>
              <a:spcBef>
                <a:spcPts val="0"/>
              </a:spcBef>
              <a:spcAft>
                <a:spcPts val="0"/>
              </a:spcAft>
              <a:buSzPts val="1100"/>
              <a:buNone/>
            </a:pPr>
            <a:r>
              <a:rPr b="1" lang="en-GB">
                <a:solidFill>
                  <a:srgbClr val="222222"/>
                </a:solidFill>
                <a:highlight>
                  <a:schemeClr val="lt1"/>
                </a:highlight>
              </a:rPr>
              <a:t>Shipping and ocean traffic</a:t>
            </a:r>
            <a:endParaRPr b="1">
              <a:solidFill>
                <a:srgbClr val="222222"/>
              </a:solidFill>
              <a:highlight>
                <a:schemeClr val="lt1"/>
              </a:highlight>
            </a:endParaRPr>
          </a:p>
          <a:p>
            <a:pPr indent="0" lvl="0" marL="0" marR="381000" rtl="0" algn="l">
              <a:lnSpc>
                <a:spcPct val="115000"/>
              </a:lnSpc>
              <a:spcBef>
                <a:spcPts val="0"/>
              </a:spcBef>
              <a:spcAft>
                <a:spcPts val="0"/>
              </a:spcAft>
              <a:buSzPts val="1100"/>
              <a:buNone/>
            </a:pPr>
            <a:r>
              <a:rPr lang="en-GB">
                <a:solidFill>
                  <a:srgbClr val="222222"/>
                </a:solidFill>
                <a:highlight>
                  <a:schemeClr val="lt1"/>
                </a:highlight>
              </a:rPr>
              <a:t>This is recognised as the main cause of oil pollution in the oceans. With over 90,000 ships travelling across the globe daily, it is one of the most polluting industries. Boats, just like cars, need fuel to work - and a lot of it to cover large distances! C</a:t>
            </a:r>
            <a:r>
              <a:rPr lang="en-GB">
                <a:solidFill>
                  <a:srgbClr val="111111"/>
                </a:solidFill>
                <a:highlight>
                  <a:srgbClr val="FFFFFF"/>
                </a:highlight>
              </a:rPr>
              <a:t>ruise ships use on average 150 tons of heavy fuel oil every day… And all of this fuel gets burnt at sea, creating air pollution but also getting into the water. But even small water skis can end up spilling oil in the sea. And it all adds up, the more traffic and population there is on earth, the more pollution. </a:t>
            </a:r>
            <a:endParaRPr>
              <a:solidFill>
                <a:srgbClr val="222222"/>
              </a:solidFill>
              <a:highlight>
                <a:schemeClr val="lt1"/>
              </a:highlight>
            </a:endParaRPr>
          </a:p>
          <a:p>
            <a:pPr indent="0" lvl="0" marL="0" marR="381000" rtl="0" algn="l">
              <a:lnSpc>
                <a:spcPct val="115000"/>
              </a:lnSpc>
              <a:spcBef>
                <a:spcPts val="0"/>
              </a:spcBef>
              <a:spcAft>
                <a:spcPts val="0"/>
              </a:spcAft>
              <a:buSzPts val="1100"/>
              <a:buNone/>
            </a:pPr>
            <a:r>
              <a:t/>
            </a:r>
            <a:endParaRPr b="1">
              <a:solidFill>
                <a:srgbClr val="222222"/>
              </a:solidFill>
              <a:highlight>
                <a:schemeClr val="lt1"/>
              </a:highlight>
            </a:endParaRPr>
          </a:p>
          <a:p>
            <a:pPr indent="0" lvl="0" marL="0" rtl="0" algn="l">
              <a:lnSpc>
                <a:spcPct val="115000"/>
              </a:lnSpc>
              <a:spcBef>
                <a:spcPts val="0"/>
              </a:spcBef>
              <a:spcAft>
                <a:spcPts val="0"/>
              </a:spcAft>
              <a:buSzPts val="1100"/>
              <a:buNone/>
            </a:pPr>
            <a:r>
              <a:rPr b="1" lang="en-GB">
                <a:solidFill>
                  <a:srgbClr val="333333"/>
                </a:solidFill>
                <a:highlight>
                  <a:srgbClr val="FFFFFF"/>
                </a:highlight>
              </a:rPr>
              <a:t>Oil spills</a:t>
            </a:r>
            <a:endParaRPr b="1">
              <a:solidFill>
                <a:srgbClr val="333333"/>
              </a:solidFill>
              <a:highlight>
                <a:srgbClr val="FFFFFF"/>
              </a:highlight>
            </a:endParaRPr>
          </a:p>
          <a:p>
            <a:pPr indent="0" lvl="0" marL="0" rtl="0" algn="l">
              <a:lnSpc>
                <a:spcPct val="115000"/>
              </a:lnSpc>
              <a:spcBef>
                <a:spcPts val="0"/>
              </a:spcBef>
              <a:spcAft>
                <a:spcPts val="0"/>
              </a:spcAft>
              <a:buSzPts val="1100"/>
              <a:buNone/>
            </a:pPr>
            <a:r>
              <a:rPr lang="en-GB">
                <a:solidFill>
                  <a:srgbClr val="222222"/>
                </a:solidFill>
                <a:highlight>
                  <a:srgbClr val="FFFFFF"/>
                </a:highlight>
              </a:rPr>
              <a:t>Oil spills happen when oil tankers (ships that carry </a:t>
            </a:r>
            <a:r>
              <a:rPr b="1" lang="en-GB">
                <a:solidFill>
                  <a:srgbClr val="222222"/>
                </a:solidFill>
                <a:highlight>
                  <a:srgbClr val="FFFFFF"/>
                </a:highlight>
              </a:rPr>
              <a:t>oil</a:t>
            </a:r>
            <a:r>
              <a:rPr lang="en-GB">
                <a:solidFill>
                  <a:srgbClr val="222222"/>
                </a:solidFill>
                <a:highlight>
                  <a:srgbClr val="FFFFFF"/>
                </a:highlight>
              </a:rPr>
              <a:t> from one country or place to another) or offshore drilling (extracting oil from the ocean floor) leak </a:t>
            </a:r>
            <a:r>
              <a:rPr b="1" lang="en-GB">
                <a:solidFill>
                  <a:srgbClr val="222222"/>
                </a:solidFill>
                <a:highlight>
                  <a:srgbClr val="FFFFFF"/>
                </a:highlight>
              </a:rPr>
              <a:t>oil</a:t>
            </a:r>
            <a:r>
              <a:rPr lang="en-GB">
                <a:solidFill>
                  <a:srgbClr val="222222"/>
                </a:solidFill>
                <a:highlight>
                  <a:srgbClr val="FFFFFF"/>
                </a:highlight>
              </a:rPr>
              <a:t> into the ocean, through faulty equipment, accidents, human error or simply small seeps when being handled and transported. They account for 12% of all oil pollution in the oceans. It’s a big problem as huge quantities of oil are spilt in a small area. </a:t>
            </a:r>
            <a:endParaRPr>
              <a:solidFill>
                <a:srgbClr val="222222"/>
              </a:solidFill>
              <a:highlight>
                <a:srgbClr val="FFFFFF"/>
              </a:highlight>
            </a:endParaRPr>
          </a:p>
          <a:p>
            <a:pPr indent="0" lvl="0" marL="0" rtl="0" algn="l">
              <a:lnSpc>
                <a:spcPct val="115000"/>
              </a:lnSpc>
              <a:spcBef>
                <a:spcPts val="0"/>
              </a:spcBef>
              <a:spcAft>
                <a:spcPts val="0"/>
              </a:spcAft>
              <a:buSzPts val="1100"/>
              <a:buNone/>
            </a:pPr>
            <a:r>
              <a:rPr lang="en-GB">
                <a:solidFill>
                  <a:srgbClr val="222222"/>
                </a:solidFill>
                <a:highlight>
                  <a:srgbClr val="FFFFFF"/>
                </a:highlight>
              </a:rPr>
              <a:t>Cleaning it up is very difficult and sometimes involves creating a barrier around it and setting it on fire, but this causes even more pollution. Sometimes chemicals are used to dissolve the oil, but these are not good for the environment either and can cause serious problems for people working on the spill. </a:t>
            </a:r>
            <a:endParaRPr b="1">
              <a:solidFill>
                <a:srgbClr val="222222"/>
              </a:solidFill>
              <a:highlight>
                <a:schemeClr val="lt1"/>
              </a:highlight>
            </a:endParaRPr>
          </a:p>
          <a:p>
            <a:pPr indent="0" lvl="0" marL="0" marR="381000" rtl="0" algn="l">
              <a:lnSpc>
                <a:spcPct val="115000"/>
              </a:lnSpc>
              <a:spcBef>
                <a:spcPts val="0"/>
              </a:spcBef>
              <a:spcAft>
                <a:spcPts val="0"/>
              </a:spcAft>
              <a:buSzPts val="1100"/>
              <a:buNone/>
            </a:pPr>
            <a:r>
              <a:t/>
            </a:r>
            <a:endParaRPr b="1">
              <a:solidFill>
                <a:srgbClr val="222222"/>
              </a:solidFill>
              <a:highlight>
                <a:schemeClr val="lt1"/>
              </a:highlight>
            </a:endParaRPr>
          </a:p>
          <a:p>
            <a:pPr indent="0" lvl="0" marL="0" rtl="0" algn="l">
              <a:lnSpc>
                <a:spcPct val="150000"/>
              </a:lnSpc>
              <a:spcBef>
                <a:spcPts val="0"/>
              </a:spcBef>
              <a:spcAft>
                <a:spcPts val="0"/>
              </a:spcAft>
              <a:buSzPts val="1100"/>
              <a:buNone/>
            </a:pPr>
            <a:r>
              <a:t/>
            </a:r>
            <a:endParaRPr>
              <a:solidFill>
                <a:schemeClr val="dk1"/>
              </a:solidFill>
            </a:endParaRPr>
          </a:p>
          <a:p>
            <a:pPr indent="0" lvl="0" marL="0" marR="381000" rtl="0" algn="l">
              <a:lnSpc>
                <a:spcPct val="115000"/>
              </a:lnSpc>
              <a:spcBef>
                <a:spcPts val="0"/>
              </a:spcBef>
              <a:spcAft>
                <a:spcPts val="0"/>
              </a:spcAft>
              <a:buClr>
                <a:schemeClr val="dk1"/>
              </a:buClr>
              <a:buSzPts val="1100"/>
              <a:buFont typeface="Arial"/>
              <a:buNone/>
            </a:pPr>
            <a:r>
              <a:t/>
            </a:r>
            <a:endParaRPr>
              <a:solidFill>
                <a:srgbClr val="222222"/>
              </a:solidFill>
              <a:highlight>
                <a:schemeClr val="lt1"/>
              </a:highlight>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6" name="Google Shape;256;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t>The ocean is often said to be a world of silence, but this is far from true!</a:t>
            </a:r>
            <a:endParaRPr/>
          </a:p>
          <a:p>
            <a:pPr indent="0" lvl="0" marL="0" rtl="0" algn="l">
              <a:lnSpc>
                <a:spcPct val="100000"/>
              </a:lnSpc>
              <a:spcBef>
                <a:spcPts val="0"/>
              </a:spcBef>
              <a:spcAft>
                <a:spcPts val="0"/>
              </a:spcAft>
              <a:buSzPts val="1100"/>
              <a:buNone/>
            </a:pPr>
            <a:r>
              <a:rPr lang="en-GB"/>
              <a:t>Sound waves travel faster in the water than they do in the air and dolphins, whales, fish and other sea creatures all rely on sound to communicate, find food, or find their way, through plenty of</a:t>
            </a:r>
            <a:r>
              <a:rPr lang="en-GB">
                <a:solidFill>
                  <a:srgbClr val="383838"/>
                </a:solidFill>
                <a:highlight>
                  <a:srgbClr val="FFFFFF"/>
                </a:highlight>
              </a:rPr>
              <a:t> clicks, bubbles and other grunts. </a:t>
            </a:r>
            <a:r>
              <a:rPr lang="en-GB"/>
              <a:t>But human activity is yet again taking its toll.</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GB"/>
              <a:t>All the commercial ships, tankers and leisure boats use motors that contribute to extra noise in the underwater world. These unwanted layers of sounds disturb sea creatures by masking sound or scaring them away.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GB"/>
              <a:t>More intense and scary noises also come from the oil and gas industry as they search the ocean floor for more sources by using airguns, spending weeks or months firing compressed air in the water every 10 seconds or so. Travelling as far as 2,500 miles, these sounds are deafening and can disrupt the life and behaviour of endangered whales, encourage fish species to abandon their homes or even hurt and kill smaller species such as scallops, crabs and squids. </a:t>
            </a:r>
            <a:endParaRPr/>
          </a:p>
          <a:p>
            <a:pPr indent="0" lvl="0" marL="0" rtl="0" algn="l">
              <a:lnSpc>
                <a:spcPct val="115000"/>
              </a:lnSpc>
              <a:spcBef>
                <a:spcPts val="1200"/>
              </a:spcBef>
              <a:spcAft>
                <a:spcPts val="0"/>
              </a:spcAft>
              <a:buSzPts val="1100"/>
              <a:buNone/>
            </a:pPr>
            <a:r>
              <a:rPr lang="en-GB">
                <a:solidFill>
                  <a:srgbClr val="1D2228"/>
                </a:solidFill>
              </a:rPr>
              <a:t>Wind turbines, while a more environmental friendly way to produce energy, also create some noise over and underwater which can affect seabirds and underwater creatures, although it is not really understood yet to what extent. </a:t>
            </a:r>
            <a:endParaRPr/>
          </a:p>
          <a:p>
            <a:pPr indent="0" lvl="0" marL="0" rtl="0" algn="l">
              <a:lnSpc>
                <a:spcPct val="100000"/>
              </a:lnSpc>
              <a:spcBef>
                <a:spcPts val="120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3" name="Google Shape;263;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Since the industrial revolution, we humans have created more and more pollution as we produce and burn energy from fossil fuels. The creation of new materials like plastic, while convenient, has caused a huge problem to the environment as they do not break down fast enough.  With 7 billion mouths to feed on Earth and 9 billion expected by 2050 -  how we use the ocean as a resource but also for fishing and feeding people really matters.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Eight million tons of plastic winding up in the ocean each year. That represents 51 trillion microscopic pieces of plastic, weighing 269,000 tons in the ocean now, about the same as 1345 adult blue whales. Plastic and microplastics are now worryingly found in many fish and other fish eating species.</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With climate change, the temperature of the atmosphere is warming up, and it’s heating up the oceans. It has an impact on all creatures who live in it or depend on it, like us!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It also means icecaps are melting and sea levels rising - we are losing land and precious resources such as fresh water locked in the poles.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The overfishing problem is we have treated the oceans as if they have endless supplies of fish, but they don’t. Some scientists think all seafood will run out by 2048 if we don’t change our ways.</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Every year, 10 million tonnes of marine life is unintentionally caught around the world, trapped in nets, fishing lines or other equipment. While some are kept or safely released, most are returned to the ocean injured or dying. Developing technology that reduces this issue known as bycatch is essential.</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We have to be better at planning, researching and monitoring how we fish, but also making everyone more aware of what they eat and the impact it has.</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And there is also all the extra traffic on the oceans - from fishing, transporting goods and tourism. That’s a lot of extra man made traffic that affects the oceans. </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How can we plan, research and monitor how we fish?</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How do we make everyone more aware about where their food comes from? </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How can  we stop bycatch?</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p:txBody>
      </p:sp>
      <p:sp>
        <p:nvSpPr>
          <p:cNvPr id="264" name="Google Shape;264;p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2" name="Google Shape;272;p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The impact of climate change means more flooding, more extreme weather. </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We are losing our precious supplies of fresh water with the loss of glaciers and icecap, and as sea levels rise, we are at risk of losing part of our land.</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Air pollution, plastic pollution, microplastics, oil spills, these are all making the oceans less able to sustain healthy life and we could risk losing our sources of materials and food. </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About 40% of the population worldwide lives by the coast but we all depend on the ocean to live,however far we live from it. </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p:txBody>
      </p:sp>
      <p:sp>
        <p:nvSpPr>
          <p:cNvPr id="273" name="Google Shape;273;p1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 name="Google Shape;103;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This year,</a:t>
            </a:r>
            <a:r>
              <a:rPr lang="en-GB" sz="1000">
                <a:latin typeface="Arial"/>
                <a:ea typeface="Arial"/>
                <a:cs typeface="Arial"/>
                <a:sym typeface="Arial"/>
                <a:extLst>
                  <a:ext uri="http://customooxmlschemas.google.com/">
                    <go:slidesCustomData xmlns:go="http://customooxmlschemas.google.com/" textRoundtripDataId="0"/>
                  </a:ext>
                </a:extLst>
              </a:rPr>
              <a:t> NSERC and the Canadian Commission for UNESCO</a:t>
            </a:r>
            <a:r>
              <a:rPr lang="en-GB" sz="1000">
                <a:latin typeface="Arial"/>
                <a:ea typeface="Arial"/>
                <a:cs typeface="Arial"/>
                <a:sym typeface="Arial"/>
              </a:rPr>
              <a:t> are inviting YOU to take the plunge and become an ocean scientist with a new Little Inventors challenge...</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The Natural Sciences and Engineering Research Council of Canada (NSERC) supports scientists to do research and organizations that bring hands-on science activities to students. The Natural Sciences and Engineering Research Council of Canada (NSERC) helps make Canada a country of discoverers and innovators for the benefit of all Canadians.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UNESCO stands for the United Nations Educational, Scientific and Cultural Organization. It helps countries work together to build world peace and reach global goals like ending poverty, saving the environment, and giving girls and boys equal chances to go to school and live healthy lives.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CCUNESCO stands for the Canadian Commission for UNESCO and it helps with these important goals. CCUNESCO works in education, science, culture, and communications and information to support UNESCO in Canada and around the world.</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NSERC and UNESCO want to help keep our oceans healthy and solve some of the problems we have in the oceans by launching a new Little Inventors challenge to the whole of Canada - Mission: Protection our oceans!  And this is YOUR chance to be part of it. It’s your chance to become an ocean scientist and think of inventions to protect the oceans!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It could be to help life in and out of the water, solve the problem of pollution and climate change or how to restore ocean health. 15 of your invention ideas will be made real to celebrate the launch of the Decade of Ocean Science in 2021!</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p:txBody>
      </p:sp>
      <p:sp>
        <p:nvSpPr>
          <p:cNvPr id="104" name="Google Shape;104;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1" name="Google Shape;281;p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Because the world population is constantly growing, we all need to be responsible and look after our planet. More people simply means more demands on our planet natural resources, more rubbish and more pollution and all of this impacts on our oceans.</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But if we all put our efforts together now, we can start building a better future for our oceans, with science, invention and innovation at the heart of it all. And it starts by understanding much more about the oceans, so we can learn to look after them and get them back to health.</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The Decade of Ocean Science has the following goals: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 clean ocean where sources pollution are identified and removed</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 safe ocean where people are protected from ocean hazards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 healthy ocean where life is mapped and protected</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 giving ocean where fishing is done sustainably and respectfully</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 predictable ocean where we understand ocean currents and conditions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 transparent ocean: information, technology and data shared openly by everyone around the world</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*The word sustainable can be broken down: sustain and able - ‘keep going’ and ‘can’.</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Sustainability means maintaining the world we live in </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Find out more </a:t>
            </a:r>
            <a:r>
              <a:rPr b="1" lang="en-GB" sz="1000"/>
              <a:t>https://www.oceandecade.org/assets/The_Science_We_Need_For_The_Ocean_We_Want.pdf</a:t>
            </a:r>
            <a:endParaRPr/>
          </a:p>
          <a:p>
            <a:pPr indent="0" lvl="0" marL="0" rtl="0" algn="l">
              <a:lnSpc>
                <a:spcPct val="100000"/>
              </a:lnSpc>
              <a:spcBef>
                <a:spcPts val="0"/>
              </a:spcBef>
              <a:spcAft>
                <a:spcPts val="0"/>
              </a:spcAft>
              <a:buSzPts val="1400"/>
              <a:buNone/>
            </a:pPr>
            <a:r>
              <a:t/>
            </a:r>
            <a:endParaRPr b="1" sz="1000"/>
          </a:p>
        </p:txBody>
      </p:sp>
      <p:sp>
        <p:nvSpPr>
          <p:cNvPr id="282" name="Google Shape;282;p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2" name="Google Shape;292;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t>So what can we do about all of these issues? This is where you come in! Can you think of ideas that could help:</a:t>
            </a:r>
            <a:endParaRPr/>
          </a:p>
          <a:p>
            <a:pPr indent="-298450" lvl="0" marL="457200" rtl="0" algn="l">
              <a:lnSpc>
                <a:spcPct val="100000"/>
              </a:lnSpc>
              <a:spcBef>
                <a:spcPts val="0"/>
              </a:spcBef>
              <a:spcAft>
                <a:spcPts val="0"/>
              </a:spcAft>
              <a:buSzPts val="1100"/>
              <a:buChar char="-"/>
            </a:pPr>
            <a:r>
              <a:rPr lang="en-GB"/>
              <a:t>Stop so much trash going into the oceans (and before it gets there)</a:t>
            </a:r>
            <a:endParaRPr/>
          </a:p>
          <a:p>
            <a:pPr indent="-298450" lvl="0" marL="457200" rtl="0" algn="l">
              <a:lnSpc>
                <a:spcPct val="100000"/>
              </a:lnSpc>
              <a:spcBef>
                <a:spcPts val="0"/>
              </a:spcBef>
              <a:spcAft>
                <a:spcPts val="0"/>
              </a:spcAft>
              <a:buSzPts val="1100"/>
              <a:buChar char="-"/>
            </a:pPr>
            <a:r>
              <a:rPr lang="en-GB"/>
              <a:t>Prevent oil spills or deal with them in a more environmentally-friendly way</a:t>
            </a:r>
            <a:endParaRPr/>
          </a:p>
          <a:p>
            <a:pPr indent="-298450" lvl="0" marL="457200" rtl="0" algn="l">
              <a:lnSpc>
                <a:spcPct val="100000"/>
              </a:lnSpc>
              <a:spcBef>
                <a:spcPts val="0"/>
              </a:spcBef>
              <a:spcAft>
                <a:spcPts val="0"/>
              </a:spcAft>
              <a:buSzPts val="1100"/>
              <a:buChar char="-"/>
            </a:pPr>
            <a:r>
              <a:rPr lang="en-GB"/>
              <a:t>Think about ways to reduce noise underwater </a:t>
            </a:r>
            <a:endParaRPr/>
          </a:p>
          <a:p>
            <a:pPr indent="0" lvl="0" marL="0" rtl="0" algn="l">
              <a:lnSpc>
                <a:spcPct val="100000"/>
              </a:lnSpc>
              <a:spcBef>
                <a:spcPts val="0"/>
              </a:spcBef>
              <a:spcAft>
                <a:spcPts val="0"/>
              </a:spcAft>
              <a:buSzPts val="1100"/>
              <a:buNone/>
            </a:pPr>
            <a:r>
              <a:rPr lang="en-GB"/>
              <a:t>- Or any other ways that come into your imagination!</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2" name="Google Shape;302;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Ask your students: </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What problem are you trying to solve?</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Who will use your invention?</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How will it help them? </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Will it help others? How?</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What do you hope will happen?</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p:txBody>
      </p:sp>
      <p:sp>
        <p:nvSpPr>
          <p:cNvPr id="303" name="Google Shape;303;p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4" name="Google Shape;314;p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Use these tips to help your students find ideas</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Start simple</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You don’t need to figure out how to change the world - thinking about small problems or challenges can be just as useful! What do you find tricky? Is there a simple way to change that? </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Put two things together</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Starting with an existing object or two and imagining new ways to improve or find a totally different use for them. </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Keep the ideas coming</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It doesn’t matter if your idea doesn’t seem to be entirely useful or serious or even that GOOD to start with. It’s an idea, and the more ideas you have, the more your brain gets used to thinking about solutions to problems.  A lot of inventions were made by mistake (potato chips, fireworks)!</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A fresh pair of eyes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Sometimes you just need to step out of your own shoes to see things differently. Once you have a problem, try to imagine what it looks like to someone else. </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Break the rules </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New inventions happen when we try to think or do things differently – in other words, when we break the rules. So forget how things are supposed to work and make it happen your own way! </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Reach for the stars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It might seem a little crazy or simply impossible, but so did landing on the moon! So don’t be scared to think up big or  bonkers ideas - who knows what will come of it?</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 Often one idea leads to something else that jump starts your imagination for a brilliant invention!</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p:txBody>
      </p:sp>
      <p:sp>
        <p:nvSpPr>
          <p:cNvPr id="315" name="Google Shape;315;p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3" name="Google Shape;323;p2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Use this mind map to write down words that relate to the oceans, the creatures that live in it, how we interact with the oceans, your ideas about pollution or the climate. You can then refine your idea about how you would like to help to protect the oceans. It can be a big thing or a small thing. It all counts!</a:t>
            </a:r>
            <a:endParaRPr/>
          </a:p>
          <a:p>
            <a:pPr indent="0" lvl="0" marL="0" rtl="0" algn="l">
              <a:lnSpc>
                <a:spcPct val="100000"/>
              </a:lnSpc>
              <a:spcBef>
                <a:spcPts val="0"/>
              </a:spcBef>
              <a:spcAft>
                <a:spcPts val="0"/>
              </a:spcAft>
              <a:buSzPts val="1400"/>
              <a:buNone/>
            </a:pPr>
            <a:r>
              <a:t/>
            </a:r>
            <a:endParaRPr/>
          </a:p>
        </p:txBody>
      </p:sp>
      <p:sp>
        <p:nvSpPr>
          <p:cNvPr id="324" name="Google Shape;324;p2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0" name="Google Shape;330;p2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1" lang="en-GB" sz="1000">
                <a:latin typeface="Arial"/>
                <a:ea typeface="Arial"/>
                <a:cs typeface="Arial"/>
                <a:sym typeface="Arial"/>
              </a:rPr>
              <a:t>Use this to explore specific ideas or features of the ocean in discussion or research.</a:t>
            </a:r>
            <a:endParaRPr/>
          </a:p>
          <a:p>
            <a:pPr indent="0" lvl="0" marL="0" rtl="0" algn="l">
              <a:lnSpc>
                <a:spcPct val="100000"/>
              </a:lnSpc>
              <a:spcBef>
                <a:spcPts val="0"/>
              </a:spcBef>
              <a:spcAft>
                <a:spcPts val="0"/>
              </a:spcAft>
              <a:buSzPts val="1400"/>
              <a:buNone/>
            </a:pPr>
            <a:r>
              <a:t/>
            </a:r>
            <a:endParaRPr/>
          </a:p>
        </p:txBody>
      </p:sp>
      <p:sp>
        <p:nvSpPr>
          <p:cNvPr id="331" name="Google Shape;331;p2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6" name="Google Shape;336;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t>Use this activity to explore how transport can be different. Even though an invention that changes how we transport goods might be used far away from the oceans it can still have a positive impact on the health of the oceans.  </a:t>
            </a:r>
            <a:r>
              <a:rPr lang="en-GB">
                <a:extLst>
                  <a:ext uri="http://customooxmlschemas.google.com/">
                    <go:slidesCustomData xmlns:go="http://customooxmlschemas.google.com/" textRoundtripDataId="3"/>
                  </a:ext>
                </a:extLst>
              </a:rPr>
              <a:t> (TRAVELING - One L)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p2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extLst>
                  <a:ext uri="http://customooxmlschemas.google.com/">
                    <go:slidesCustomData xmlns:go="http://customooxmlschemas.google.com/" textRoundtripDataId="4"/>
                  </a:ext>
                </a:extLst>
              </a:rPr>
              <a:t>Do we need US ones also? </a:t>
            </a:r>
            <a:endParaRPr/>
          </a:p>
        </p:txBody>
      </p:sp>
      <p:sp>
        <p:nvSpPr>
          <p:cNvPr id="344" name="Google Shape;344;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5" name="Google Shape;365;p2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You can use our downloadable resources to find out more about the oceans.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This presentation covers facts about the oceans, why they matter, and why they need our help for a better future!</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p:txBody>
      </p:sp>
      <p:sp>
        <p:nvSpPr>
          <p:cNvPr id="366" name="Google Shape;366;p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 name="Google Shape;115;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You can use our downloadable resources to find out more about the oceans.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This presentation covers facts about the oceans, why they matter, and why they need our help for a better future!</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p:txBody>
      </p:sp>
      <p:sp>
        <p:nvSpPr>
          <p:cNvPr id="116" name="Google Shape;116;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 name="Google Shape;129;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There are five oceans and they all join together. They are known as ‘the World Ocean’. Can you name them all? What do you know about each ocean.</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extLst>
                  <a:ext uri="http://customooxmlschemas.google.com/">
                    <go:slidesCustomData xmlns:go="http://customooxmlschemas.google.com/" textRoundtripDataId="1"/>
                  </a:ext>
                </a:extLst>
              </a:rPr>
              <a:t>Canada</a:t>
            </a:r>
            <a:r>
              <a:rPr lang="en-GB" sz="1000">
                <a:latin typeface="Arial"/>
                <a:ea typeface="Arial"/>
                <a:cs typeface="Arial"/>
                <a:sym typeface="Arial"/>
              </a:rPr>
              <a:t> is very lucky to be surrounded by 3 of 5 oceans. The Pacific Ocean is the world’s largest ocean. It covers almost 50% of water surface of the planet! The Atlantic ocean is second largest and youngest! It is home to the most fish in the world. </a:t>
            </a:r>
            <a:r>
              <a:rPr lang="en-GB" sz="1000"/>
              <a:t>The Arctic Ocean is the smallest one but it’s very mighty: it stays frozen throughout winter and helps to cool the global temperature down.</a:t>
            </a:r>
            <a:endParaRPr/>
          </a:p>
          <a:p>
            <a:pPr indent="0" lvl="0" marL="0" rtl="0" algn="l">
              <a:lnSpc>
                <a:spcPct val="100000"/>
              </a:lnSpc>
              <a:spcBef>
                <a:spcPts val="0"/>
              </a:spcBef>
              <a:spcAft>
                <a:spcPts val="0"/>
              </a:spcAft>
              <a:buSzPts val="1400"/>
              <a:buNone/>
            </a:pPr>
            <a:r>
              <a:t/>
            </a:r>
            <a:endParaRPr sz="1000"/>
          </a:p>
          <a:p>
            <a:pPr indent="0" lvl="0" marL="0" rtl="0" algn="l">
              <a:lnSpc>
                <a:spcPct val="100000"/>
              </a:lnSpc>
              <a:spcBef>
                <a:spcPts val="0"/>
              </a:spcBef>
              <a:spcAft>
                <a:spcPts val="0"/>
              </a:spcAft>
              <a:buSzPts val="1400"/>
              <a:buNone/>
            </a:pPr>
            <a:r>
              <a:rPr b="1" lang="en-GB" sz="1000">
                <a:latin typeface="Arial"/>
                <a:ea typeface="Arial"/>
                <a:cs typeface="Arial"/>
                <a:sym typeface="Arial"/>
              </a:rPr>
              <a:t>Canada is often said to have the longest coastline in the world: 202,080 kilometres.</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p:txBody>
      </p:sp>
      <p:sp>
        <p:nvSpPr>
          <p:cNvPr id="130" name="Google Shape;130;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 name="Google Shape;137;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There are five oceans and they all join together. They are known as ‘the World Ocean’. Can you name them all? What do you know about each ocean.</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Canada is very lucky to be surrounded by 3 of 5 oceans. The Pacific Ocean is the world’s largest ocean. It covers almost 50% of water surface of the planet! The Atlantic ocean is second largest and youngest! It is home to the most fish in the world. </a:t>
            </a:r>
            <a:r>
              <a:rPr lang="en-GB" sz="1000"/>
              <a:t>The Arctic Ocean is the smallest one but it’s very mighty: it stays frozen throughout winter and helps to cool the global temperature down.</a:t>
            </a:r>
            <a:endParaRPr/>
          </a:p>
          <a:p>
            <a:pPr indent="0" lvl="0" marL="0" rtl="0" algn="l">
              <a:lnSpc>
                <a:spcPct val="100000"/>
              </a:lnSpc>
              <a:spcBef>
                <a:spcPts val="0"/>
              </a:spcBef>
              <a:spcAft>
                <a:spcPts val="0"/>
              </a:spcAft>
              <a:buSzPts val="1400"/>
              <a:buNone/>
            </a:pPr>
            <a:r>
              <a:t/>
            </a:r>
            <a:endParaRPr sz="1000"/>
          </a:p>
          <a:p>
            <a:pPr indent="0" lvl="0" marL="0" rtl="0" algn="l">
              <a:lnSpc>
                <a:spcPct val="100000"/>
              </a:lnSpc>
              <a:spcBef>
                <a:spcPts val="0"/>
              </a:spcBef>
              <a:spcAft>
                <a:spcPts val="0"/>
              </a:spcAft>
              <a:buSzPts val="1400"/>
              <a:buNone/>
            </a:pPr>
            <a:r>
              <a:rPr b="1" lang="en-GB" sz="1000">
                <a:latin typeface="Arial"/>
                <a:ea typeface="Arial"/>
                <a:cs typeface="Arial"/>
                <a:sym typeface="Arial"/>
              </a:rPr>
              <a:t>Canada is often said to have the longest coastline in the world: 202,080 kilometres.</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p:txBody>
      </p:sp>
      <p:sp>
        <p:nvSpPr>
          <p:cNvPr id="138" name="Google Shape;138;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1" name="Google Shape;151;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The oceans are essential to the whole planet. It’s covered by more than 70% oceans - and the majority of life on earth is aquatic! All five oceans are connected and in constant movement ruled by currents.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We get more oxygen from the ocean than from all the world’s rainforests combined. It absorbs the most gas from the air - a true pollution hero.</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It’s where life started and we simply wouldn’t survive without oceans. </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And this vast world is still largely unknown to us. Only 5% of the ocean floor has been explored. We have only identified a third of all sea life - and scientists estimate that there are still millions of species we still don’t know anything about!</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p:txBody>
      </p:sp>
      <p:sp>
        <p:nvSpPr>
          <p:cNvPr id="152" name="Google Shape;152;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 name="Google Shape;160;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To truly understand how vast and important the oceans are, just think of the following facts: </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There are more archaeological objects sunken under the sea than in all museums of the world combined</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80% of volcanic explosions happen under water.</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Tsunami waves can be as tall as 30 metres (think a mature maple tree) but underwater waves called internal waves can be 242 metres, or half of the CN Tower.</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Icebergs are blocks of ice at least 5 meter wide that detach from glaciers and float on the ocean. The average weight for an iceberg is 100,000-200,000 tonnes and is equivalent to the size of a cubic 15 storey building.</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The longest mountain chain on earth is the mid ocean ridge at 65000 km, nearly 10 times longer than the andes on land. Underwater mountains are known as seamounts. As obstacles in the sea, they shape currents and receive nutrient rich waters. They provide fertile places for deep-sea life to settle on and grow, a bit like an oasis in the middle of a seabed! </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Hydrothermal vents </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These are openings in the surface of the ocean floor where water can be considerably hotter, like geysers on land.</a:t>
            </a:r>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More life can be found there as the bacteria they release attracts many organisms which in turn attract predators, forming its own food chain! </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p:txBody>
      </p:sp>
      <p:sp>
        <p:nvSpPr>
          <p:cNvPr id="161" name="Google Shape;161;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1" name="Google Shape;171;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Just like we have different habitats with different living creatures on land, the ocean is home to habitats for many different living creatures. </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beach/shores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Pretty much all species find the seaside an irresistible place to live - mammals (including us!), birds, crustaceans, molluscs and more choose it as their home, despite tides, pollution and predators!</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Sunlight zone</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With Water temperature relatively warm and a lot of light, it’s perfect for all sorts of marine plants like phytoplankton (our main oxygen producer!) and algaes, providing essential food for most marine creatures like sharks, turtles, sea lions, tuna, sting rays and many more. But there is not much shelter to hide...</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Twilight zone</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As we go deeper, the water pressure rises. And as we are further from the sun,  the temperature drops and there is no photosynthesis, meaning they are no plants here. Creatures adapted by having thin bodies, large eyes or deep colours to camouflage,like octopus or giant squids! </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Midnight zone</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There is no light here and the water pressure is so great that humans can’t safely go there. There is little food there,so creatures had to adapt by slowing their metabolism and scavenging..</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p:txBody>
      </p:sp>
      <p:sp>
        <p:nvSpPr>
          <p:cNvPr id="172" name="Google Shape;172;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latin typeface="Arial"/>
                <a:ea typeface="Arial"/>
                <a:cs typeface="Arial"/>
                <a:sym typeface="Arial"/>
              </a:rPr>
              <a:t>Every living thing is constantly changing to find the perfect attributes to survive in their own environment. Each of these solution was created by nature - continuously finding ways to solve problems… Evolution is invention in very slow motion!</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Coral reefs act as home for species</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Squids developed black ink to hide when under attack!</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Schools of fish swim in large groups to save energy </a:t>
            </a:r>
            <a:endParaRPr/>
          </a:p>
          <a:p>
            <a:pPr indent="0" lvl="0" marL="0" rtl="0" algn="l">
              <a:lnSpc>
                <a:spcPct val="100000"/>
              </a:lnSpc>
              <a:spcBef>
                <a:spcPts val="0"/>
              </a:spcBef>
              <a:spcAft>
                <a:spcPts val="0"/>
              </a:spcAft>
              <a:buSzPts val="1400"/>
              <a:buNone/>
            </a:pPr>
            <a:r>
              <a:rPr lang="en-GB" sz="1000">
                <a:latin typeface="Arial"/>
                <a:ea typeface="Arial"/>
                <a:cs typeface="Arial"/>
                <a:sym typeface="Arial"/>
              </a:rPr>
              <a:t>And a lot of inventions have been inspired by nature. For example, submarines were inspired by the shape of whales, sonars and radars from understanding how dolphins communicate. Even things like suckers were invented after observing octopus tentacles!</a:t>
            </a:r>
            <a:endParaRPr/>
          </a:p>
          <a:p>
            <a:pPr indent="0" lvl="0" marL="0" rtl="0" algn="l">
              <a:lnSpc>
                <a:spcPct val="100000"/>
              </a:lnSpc>
              <a:spcBef>
                <a:spcPts val="0"/>
              </a:spcBef>
              <a:spcAft>
                <a:spcPts val="0"/>
              </a:spcAft>
              <a:buSzPts val="1400"/>
              <a:buNone/>
            </a:pPr>
            <a:r>
              <a:t/>
            </a:r>
            <a:endParaRPr sz="1000">
              <a:latin typeface="Arial"/>
              <a:ea typeface="Arial"/>
              <a:cs typeface="Arial"/>
              <a:sym typeface="Arial"/>
            </a:endParaRPr>
          </a:p>
          <a:p>
            <a:pPr indent="0" lvl="0" marL="0" rtl="0" algn="l">
              <a:lnSpc>
                <a:spcPct val="100000"/>
              </a:lnSpc>
              <a:spcBef>
                <a:spcPts val="0"/>
              </a:spcBef>
              <a:spcAft>
                <a:spcPts val="0"/>
              </a:spcAft>
              <a:buSzPts val="1400"/>
              <a:buNone/>
            </a:pPr>
            <a:r>
              <a:rPr b="1" lang="en-GB" sz="1000">
                <a:latin typeface="Arial"/>
                <a:ea typeface="Arial"/>
                <a:cs typeface="Arial"/>
                <a:sym typeface="Arial"/>
              </a:rPr>
              <a:t>Did you know there are also cold-water coral reefs off of the British Columbia coast? </a:t>
            </a:r>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a:p>
            <a:pPr indent="0" lvl="0" marL="0" rtl="0" algn="l">
              <a:lnSpc>
                <a:spcPct val="100000"/>
              </a:lnSpc>
              <a:spcBef>
                <a:spcPts val="0"/>
              </a:spcBef>
              <a:spcAft>
                <a:spcPts val="0"/>
              </a:spcAft>
              <a:buSzPts val="1400"/>
              <a:buNone/>
            </a:pPr>
            <a:r>
              <a:t/>
            </a:r>
            <a:endParaRPr b="1" sz="1000">
              <a:latin typeface="Arial"/>
              <a:ea typeface="Arial"/>
              <a:cs typeface="Arial"/>
              <a:sym typeface="Arial"/>
            </a:endParaRPr>
          </a:p>
        </p:txBody>
      </p:sp>
      <p:sp>
        <p:nvSpPr>
          <p:cNvPr id="181" name="Google Shape;181;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9"/>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9"/>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2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9" name="Shape 69"/>
        <p:cNvGrpSpPr/>
        <p:nvPr/>
      </p:nvGrpSpPr>
      <p:grpSpPr>
        <a:xfrm>
          <a:off x="0" y="0"/>
          <a:ext cx="0" cy="0"/>
          <a:chOff x="0" y="0"/>
          <a:chExt cx="0" cy="0"/>
        </a:xfrm>
      </p:grpSpPr>
      <p:sp>
        <p:nvSpPr>
          <p:cNvPr id="70" name="Google Shape;70;p3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38"/>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72" name="Google Shape;72;p38"/>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3" name="Google Shape;73;p3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3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6" name="Shape 76"/>
        <p:cNvGrpSpPr/>
        <p:nvPr/>
      </p:nvGrpSpPr>
      <p:grpSpPr>
        <a:xfrm>
          <a:off x="0" y="0"/>
          <a:ext cx="0" cy="0"/>
          <a:chOff x="0" y="0"/>
          <a:chExt cx="0" cy="0"/>
        </a:xfrm>
      </p:grpSpPr>
      <p:sp>
        <p:nvSpPr>
          <p:cNvPr id="77" name="Google Shape;77;p3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39"/>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 name="Google Shape;79;p3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3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2" name="Shape 82"/>
        <p:cNvGrpSpPr/>
        <p:nvPr/>
      </p:nvGrpSpPr>
      <p:grpSpPr>
        <a:xfrm>
          <a:off x="0" y="0"/>
          <a:ext cx="0" cy="0"/>
          <a:chOff x="0" y="0"/>
          <a:chExt cx="0" cy="0"/>
        </a:xfrm>
      </p:grpSpPr>
      <p:sp>
        <p:nvSpPr>
          <p:cNvPr id="83" name="Google Shape;83;p40"/>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 name="Google Shape;84;p40"/>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5" name="Google Shape;85;p4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4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3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3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3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7" name="Shape 27"/>
        <p:cNvGrpSpPr/>
        <p:nvPr/>
      </p:nvGrpSpPr>
      <p:grpSpPr>
        <a:xfrm>
          <a:off x="0" y="0"/>
          <a:ext cx="0" cy="0"/>
          <a:chOff x="0" y="0"/>
          <a:chExt cx="0" cy="0"/>
        </a:xfrm>
      </p:grpSpPr>
      <p:sp>
        <p:nvSpPr>
          <p:cNvPr id="28" name="Google Shape;28;p31"/>
          <p:cNvSpPr txBox="1"/>
          <p:nvPr>
            <p:ph type="title"/>
          </p:nvPr>
        </p:nvSpPr>
        <p:spPr>
          <a:xfrm>
            <a:off x="415600" y="593367"/>
            <a:ext cx="11360800" cy="763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9" name="Google Shape;29;p31"/>
          <p:cNvSpPr txBox="1"/>
          <p:nvPr>
            <p:ph idx="1" type="body"/>
          </p:nvPr>
        </p:nvSpPr>
        <p:spPr>
          <a:xfrm>
            <a:off x="415600" y="1536633"/>
            <a:ext cx="11360800" cy="45552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2133"/>
              </a:spcBef>
              <a:spcAft>
                <a:spcPts val="0"/>
              </a:spcAft>
              <a:buSzPts val="1400"/>
              <a:buChar char="○"/>
              <a:defRPr/>
            </a:lvl2pPr>
            <a:lvl3pPr indent="-317500" lvl="2" marL="1371600" algn="l">
              <a:lnSpc>
                <a:spcPct val="115000"/>
              </a:lnSpc>
              <a:spcBef>
                <a:spcPts val="2133"/>
              </a:spcBef>
              <a:spcAft>
                <a:spcPts val="0"/>
              </a:spcAft>
              <a:buSzPts val="1400"/>
              <a:buChar char="■"/>
              <a:defRPr/>
            </a:lvl3pPr>
            <a:lvl4pPr indent="-317500" lvl="3" marL="1828800" algn="l">
              <a:lnSpc>
                <a:spcPct val="115000"/>
              </a:lnSpc>
              <a:spcBef>
                <a:spcPts val="2133"/>
              </a:spcBef>
              <a:spcAft>
                <a:spcPts val="0"/>
              </a:spcAft>
              <a:buSzPts val="1400"/>
              <a:buChar char="●"/>
              <a:defRPr/>
            </a:lvl4pPr>
            <a:lvl5pPr indent="-317500" lvl="4" marL="2286000" algn="l">
              <a:lnSpc>
                <a:spcPct val="115000"/>
              </a:lnSpc>
              <a:spcBef>
                <a:spcPts val="2133"/>
              </a:spcBef>
              <a:spcAft>
                <a:spcPts val="0"/>
              </a:spcAft>
              <a:buSzPts val="1400"/>
              <a:buChar char="○"/>
              <a:defRPr/>
            </a:lvl5pPr>
            <a:lvl6pPr indent="-317500" lvl="5" marL="2743200" algn="l">
              <a:lnSpc>
                <a:spcPct val="115000"/>
              </a:lnSpc>
              <a:spcBef>
                <a:spcPts val="2133"/>
              </a:spcBef>
              <a:spcAft>
                <a:spcPts val="0"/>
              </a:spcAft>
              <a:buSzPts val="1400"/>
              <a:buChar char="■"/>
              <a:defRPr/>
            </a:lvl6pPr>
            <a:lvl7pPr indent="-317500" lvl="6" marL="3200400" algn="l">
              <a:lnSpc>
                <a:spcPct val="115000"/>
              </a:lnSpc>
              <a:spcBef>
                <a:spcPts val="2133"/>
              </a:spcBef>
              <a:spcAft>
                <a:spcPts val="0"/>
              </a:spcAft>
              <a:buSzPts val="1400"/>
              <a:buChar char="●"/>
              <a:defRPr/>
            </a:lvl7pPr>
            <a:lvl8pPr indent="-317500" lvl="7" marL="3657600" algn="l">
              <a:lnSpc>
                <a:spcPct val="115000"/>
              </a:lnSpc>
              <a:spcBef>
                <a:spcPts val="2133"/>
              </a:spcBef>
              <a:spcAft>
                <a:spcPts val="0"/>
              </a:spcAft>
              <a:buSzPts val="1400"/>
              <a:buChar char="○"/>
              <a:defRPr/>
            </a:lvl8pPr>
            <a:lvl9pPr indent="-317500" lvl="8" marL="4114800" algn="l">
              <a:lnSpc>
                <a:spcPct val="115000"/>
              </a:lnSpc>
              <a:spcBef>
                <a:spcPts val="2133"/>
              </a:spcBef>
              <a:spcAft>
                <a:spcPts val="2133"/>
              </a:spcAft>
              <a:buSzPts val="1400"/>
              <a:buChar char="■"/>
              <a:defRPr/>
            </a:lvl9pPr>
          </a:lstStyle>
          <a:p/>
        </p:txBody>
      </p:sp>
      <p:sp>
        <p:nvSpPr>
          <p:cNvPr id="30" name="Google Shape;30;p31"/>
          <p:cNvSpPr txBox="1"/>
          <p:nvPr>
            <p:ph idx="12" type="sldNum"/>
          </p:nvPr>
        </p:nvSpPr>
        <p:spPr>
          <a:xfrm>
            <a:off x="11296611" y="6217623"/>
            <a:ext cx="731600" cy="5248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333"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333"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333"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333"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333"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333"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333"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333"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333"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32"/>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32"/>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3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3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33"/>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3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3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34"/>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34"/>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7" name="Google Shape;47;p34"/>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34"/>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34"/>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3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8" name="Shape 58"/>
        <p:cNvGrpSpPr/>
        <p:nvPr/>
      </p:nvGrpSpPr>
      <p:grpSpPr>
        <a:xfrm>
          <a:off x="0" y="0"/>
          <a:ext cx="0" cy="0"/>
          <a:chOff x="0" y="0"/>
          <a:chExt cx="0" cy="0"/>
        </a:xfrm>
      </p:grpSpPr>
      <p:sp>
        <p:nvSpPr>
          <p:cNvPr id="59" name="Google Shape;59;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2" name="Shape 62"/>
        <p:cNvGrpSpPr/>
        <p:nvPr/>
      </p:nvGrpSpPr>
      <p:grpSpPr>
        <a:xfrm>
          <a:off x="0" y="0"/>
          <a:ext cx="0" cy="0"/>
          <a:chOff x="0" y="0"/>
          <a:chExt cx="0" cy="0"/>
        </a:xfrm>
      </p:grpSpPr>
      <p:sp>
        <p:nvSpPr>
          <p:cNvPr id="63" name="Google Shape;63;p3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37"/>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5" name="Google Shape;65;p37"/>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6" name="Google Shape;66;p3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2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jpg"/><Relationship Id="rId4" Type="http://schemas.openxmlformats.org/officeDocument/2006/relationships/image" Target="../media/image1.png"/><Relationship Id="rId5" Type="http://schemas.openxmlformats.org/officeDocument/2006/relationships/hyperlink" Target="https://misd.littleinventors.org/" TargetMode="External"/><Relationship Id="rId6" Type="http://schemas.openxmlformats.org/officeDocument/2006/relationships/image" Target="../media/image11.jpg"/><Relationship Id="rId7"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2.png"/><Relationship Id="rId4" Type="http://schemas.openxmlformats.org/officeDocument/2006/relationships/image" Target="../media/image1.png"/><Relationship Id="rId5"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62.jp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68.jp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80.jpg"/><Relationship Id="rId4" Type="http://schemas.openxmlformats.org/officeDocument/2006/relationships/image" Target="../media/image1.png"/><Relationship Id="rId5" Type="http://schemas.openxmlformats.org/officeDocument/2006/relationships/image" Target="../media/image36.png"/><Relationship Id="rId6" Type="http://schemas.openxmlformats.org/officeDocument/2006/relationships/image" Target="../media/image3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2.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10" Type="http://schemas.openxmlformats.org/officeDocument/2006/relationships/image" Target="../media/image33.png"/><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8.jpg"/><Relationship Id="rId4" Type="http://schemas.openxmlformats.org/officeDocument/2006/relationships/image" Target="../media/image27.png"/><Relationship Id="rId9" Type="http://schemas.openxmlformats.org/officeDocument/2006/relationships/image" Target="../media/image30.png"/><Relationship Id="rId5" Type="http://schemas.openxmlformats.org/officeDocument/2006/relationships/image" Target="../media/image29.png"/><Relationship Id="rId6" Type="http://schemas.openxmlformats.org/officeDocument/2006/relationships/image" Target="../media/image31.png"/><Relationship Id="rId7" Type="http://schemas.openxmlformats.org/officeDocument/2006/relationships/image" Target="../media/image43.png"/><Relationship Id="rId8" Type="http://schemas.openxmlformats.org/officeDocument/2006/relationships/image" Target="../media/image3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9.jpg"/><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9.jpg"/><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66.png"/><Relationship Id="rId4" Type="http://schemas.openxmlformats.org/officeDocument/2006/relationships/image" Target="../media/image1.png"/><Relationship Id="rId5" Type="http://schemas.openxmlformats.org/officeDocument/2006/relationships/image" Target="../media/image4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50.png"/><Relationship Id="rId4" Type="http://schemas.openxmlformats.org/officeDocument/2006/relationships/image" Target="../media/image1.png"/><Relationship Id="rId5" Type="http://schemas.openxmlformats.org/officeDocument/2006/relationships/image" Target="../media/image4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3.jpg"/><Relationship Id="rId5" Type="http://schemas.openxmlformats.org/officeDocument/2006/relationships/image" Target="../media/image5.jpg"/><Relationship Id="rId6" Type="http://schemas.openxmlformats.org/officeDocument/2006/relationships/image" Target="../media/image37.jpg"/><Relationship Id="rId7" Type="http://schemas.openxmlformats.org/officeDocument/2006/relationships/hyperlink" Target="https://www.littleinventors.org/ideas/bouncy-castle-car/details"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45.png"/><Relationship Id="rId4" Type="http://schemas.openxmlformats.org/officeDocument/2006/relationships/image" Target="../media/image1.png"/><Relationship Id="rId5" Type="http://schemas.openxmlformats.org/officeDocument/2006/relationships/image" Target="../media/image51.png"/><Relationship Id="rId6" Type="http://schemas.openxmlformats.org/officeDocument/2006/relationships/image" Target="../media/image5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56.png"/><Relationship Id="rId4" Type="http://schemas.openxmlformats.org/officeDocument/2006/relationships/image" Target="../media/image27.png"/><Relationship Id="rId5" Type="http://schemas.openxmlformats.org/officeDocument/2006/relationships/image" Target="../media/image44.png"/><Relationship Id="rId6" Type="http://schemas.openxmlformats.org/officeDocument/2006/relationships/image" Target="../media/image48.png"/><Relationship Id="rId7" Type="http://schemas.openxmlformats.org/officeDocument/2006/relationships/image" Target="../media/image4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54.png"/><Relationship Id="rId4" Type="http://schemas.openxmlformats.org/officeDocument/2006/relationships/image" Target="../media/image1.png"/><Relationship Id="rId5" Type="http://schemas.openxmlformats.org/officeDocument/2006/relationships/image" Target="../media/image60.png"/><Relationship Id="rId6" Type="http://schemas.openxmlformats.org/officeDocument/2006/relationships/image" Target="../media/image57.png"/><Relationship Id="rId7" Type="http://schemas.openxmlformats.org/officeDocument/2006/relationships/image" Target="../media/image5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77.png"/><Relationship Id="rId4" Type="http://schemas.openxmlformats.org/officeDocument/2006/relationships/image" Target="../media/image59.png"/><Relationship Id="rId5" Type="http://schemas.openxmlformats.org/officeDocument/2006/relationships/image" Target="../media/image7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78.jpg"/><Relationship Id="rId4" Type="http://schemas.openxmlformats.org/officeDocument/2006/relationships/image" Target="../media/image5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comments" Target="../comments/comment1.xml"/><Relationship Id="rId4" Type="http://schemas.openxmlformats.org/officeDocument/2006/relationships/image" Target="../media/image79.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58.jpg"/><Relationship Id="rId4" Type="http://schemas.openxmlformats.org/officeDocument/2006/relationships/image" Target="../media/image73.png"/></Relationships>
</file>

<file path=ppt/slides/_rels/slide27.xml.rels><?xml version="1.0" encoding="UTF-8" standalone="yes"?><Relationships xmlns="http://schemas.openxmlformats.org/package/2006/relationships"><Relationship Id="rId20" Type="http://schemas.openxmlformats.org/officeDocument/2006/relationships/image" Target="../media/image67.png"/><Relationship Id="rId11" Type="http://schemas.openxmlformats.org/officeDocument/2006/relationships/hyperlink" Target="https://www.mi-wea.org/docs/11-405-Watershed-Teaching-Guide-rev-2012.pdf" TargetMode="External"/><Relationship Id="rId10" Type="http://schemas.openxmlformats.org/officeDocument/2006/relationships/hyperlink" Target="https://www.mi-wea.org/docs/11-405-Watershed-Teaching-Guide-rev-2012.pdf" TargetMode="External"/><Relationship Id="rId13" Type="http://schemas.openxmlformats.org/officeDocument/2006/relationships/image" Target="../media/image70.png"/><Relationship Id="rId12" Type="http://schemas.openxmlformats.org/officeDocument/2006/relationships/image" Target="../media/image64.png"/><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71.png"/><Relationship Id="rId4" Type="http://schemas.openxmlformats.org/officeDocument/2006/relationships/image" Target="../media/image61.png"/><Relationship Id="rId9" Type="http://schemas.openxmlformats.org/officeDocument/2006/relationships/hyperlink" Target="https://www.britannica.com/place/Saint-Lawrence-River" TargetMode="External"/><Relationship Id="rId15" Type="http://schemas.openxmlformats.org/officeDocument/2006/relationships/image" Target="../media/image76.png"/><Relationship Id="rId14" Type="http://schemas.openxmlformats.org/officeDocument/2006/relationships/image" Target="../media/image65.png"/><Relationship Id="rId17" Type="http://schemas.openxmlformats.org/officeDocument/2006/relationships/image" Target="../media/image75.png"/><Relationship Id="rId16" Type="http://schemas.openxmlformats.org/officeDocument/2006/relationships/image" Target="../media/image63.png"/><Relationship Id="rId5" Type="http://schemas.openxmlformats.org/officeDocument/2006/relationships/image" Target="../media/image1.png"/><Relationship Id="rId19" Type="http://schemas.openxmlformats.org/officeDocument/2006/relationships/image" Target="../media/image74.png"/><Relationship Id="rId6" Type="http://schemas.openxmlformats.org/officeDocument/2006/relationships/hyperlink" Target="https://www.oceandecade.org/" TargetMode="External"/><Relationship Id="rId18" Type="http://schemas.openxmlformats.org/officeDocument/2006/relationships/image" Target="../media/image69.png"/><Relationship Id="rId7" Type="http://schemas.openxmlformats.org/officeDocument/2006/relationships/hyperlink" Target="https://oceanliteracy.unesco.org/" TargetMode="External"/><Relationship Id="rId8" Type="http://schemas.openxmlformats.org/officeDocument/2006/relationships/hyperlink" Target="https://www.crwc.org"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0.jpg"/><Relationship Id="rId6" Type="http://schemas.openxmlformats.org/officeDocument/2006/relationships/image" Target="../media/image12.jpg"/><Relationship Id="rId7"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0.jpg"/><Relationship Id="rId6" Type="http://schemas.openxmlformats.org/officeDocument/2006/relationships/image" Target="../media/image12.jpg"/><Relationship Id="rId7"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4.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4.png"/><Relationship Id="rId4" Type="http://schemas.openxmlformats.org/officeDocument/2006/relationships/image" Target="../media/image1.png"/><Relationship Id="rId9" Type="http://schemas.openxmlformats.org/officeDocument/2006/relationships/image" Target="../media/image16.png"/><Relationship Id="rId5" Type="http://schemas.openxmlformats.org/officeDocument/2006/relationships/image" Target="../media/image4.png"/><Relationship Id="rId6" Type="http://schemas.openxmlformats.org/officeDocument/2006/relationships/image" Target="../media/image6.png"/><Relationship Id="rId7" Type="http://schemas.openxmlformats.org/officeDocument/2006/relationships/image" Target="../media/image8.png"/><Relationship Id="rId8"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5.png"/><Relationship Id="rId4" Type="http://schemas.openxmlformats.org/officeDocument/2006/relationships/image" Target="../media/image1.png"/><Relationship Id="rId5"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20.png"/><Relationship Id="rId5" Type="http://schemas.openxmlformats.org/officeDocument/2006/relationships/image" Target="../media/image1.png"/><Relationship Id="rId6" Type="http://schemas.openxmlformats.org/officeDocument/2006/relationships/image" Target="../media/image21.png"/><Relationship Id="rId7" Type="http://schemas.openxmlformats.org/officeDocument/2006/relationships/image" Target="../media/image3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3.png"/><Relationship Id="rId4" Type="http://schemas.openxmlformats.org/officeDocument/2006/relationships/image" Target="../media/image1.png"/><Relationship Id="rId5"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5.png"/><Relationship Id="rId4" Type="http://schemas.openxmlformats.org/officeDocument/2006/relationships/image" Target="../media/image1.png"/><Relationship Id="rId5"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pic>
        <p:nvPicPr>
          <p:cNvPr id="93" name="Google Shape;93;p1"/>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94" name="Google Shape;94;p1"/>
          <p:cNvPicPr preferRelativeResize="0"/>
          <p:nvPr/>
        </p:nvPicPr>
        <p:blipFill rotWithShape="1">
          <a:blip r:embed="rId4">
            <a:alphaModFix/>
          </a:blip>
          <a:srcRect b="0" l="0" r="0" t="0"/>
          <a:stretch/>
        </p:blipFill>
        <p:spPr>
          <a:xfrm>
            <a:off x="-146125" y="1119600"/>
            <a:ext cx="8283077" cy="1628950"/>
          </a:xfrm>
          <a:prstGeom prst="rect">
            <a:avLst/>
          </a:prstGeom>
          <a:noFill/>
          <a:ln>
            <a:noFill/>
          </a:ln>
        </p:spPr>
      </p:pic>
      <p:sp>
        <p:nvSpPr>
          <p:cNvPr id="95" name="Google Shape;95;p1"/>
          <p:cNvSpPr txBox="1"/>
          <p:nvPr/>
        </p:nvSpPr>
        <p:spPr>
          <a:xfrm rot="-59933">
            <a:off x="852529" y="1392558"/>
            <a:ext cx="6367268" cy="107716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MISD Mission Blue: Oceans</a:t>
            </a:r>
            <a:r>
              <a:rPr b="1" lang="en-GB" sz="3200">
                <a:solidFill>
                  <a:schemeClr val="dk1"/>
                </a:solidFill>
                <a:latin typeface="Calibri"/>
                <a:ea typeface="Calibri"/>
                <a:cs typeface="Calibri"/>
                <a:sym typeface="Calibri"/>
              </a:rPr>
              <a:t> Challenge!</a:t>
            </a:r>
            <a:endParaRPr b="1" sz="3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200"/>
              <a:buFont typeface="Arial"/>
              <a:buNone/>
            </a:pPr>
            <a:r>
              <a:rPr b="0" i="0" lang="en-GB" sz="2300" u="sng" cap="none" strike="noStrike">
                <a:solidFill>
                  <a:srgbClr val="000000"/>
                </a:solidFill>
                <a:latin typeface="Calibri"/>
                <a:ea typeface="Calibri"/>
                <a:cs typeface="Calibri"/>
                <a:sym typeface="Calibri"/>
                <a:hlinkClick r:id="rId5">
                  <a:extLst>
                    <a:ext uri="{A12FA001-AC4F-418D-AE19-62706E023703}">
                      <ahyp:hlinkClr val="tx"/>
                    </a:ext>
                  </a:extLst>
                </a:hlinkClick>
              </a:rPr>
              <a:t>misd.littleinventors.org</a:t>
            </a:r>
            <a:endParaRPr b="0" i="0" sz="2300" u="none" cap="none" strike="noStrike">
              <a:solidFill>
                <a:srgbClr val="000000"/>
              </a:solidFill>
              <a:latin typeface="Calibri"/>
              <a:ea typeface="Calibri"/>
              <a:cs typeface="Calibri"/>
              <a:sym typeface="Calibri"/>
            </a:endParaRPr>
          </a:p>
        </p:txBody>
      </p:sp>
      <p:sp>
        <p:nvSpPr>
          <p:cNvPr id="96" name="Google Shape;96;p1"/>
          <p:cNvSpPr/>
          <p:nvPr/>
        </p:nvSpPr>
        <p:spPr>
          <a:xfrm>
            <a:off x="9872200" y="338750"/>
            <a:ext cx="1970400" cy="1375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7" name="Google Shape;97;p1"/>
          <p:cNvPicPr preferRelativeResize="0"/>
          <p:nvPr/>
        </p:nvPicPr>
        <p:blipFill rotWithShape="1">
          <a:blip r:embed="rId6">
            <a:alphaModFix/>
          </a:blip>
          <a:srcRect b="0" l="0" r="0" t="0"/>
          <a:stretch/>
        </p:blipFill>
        <p:spPr>
          <a:xfrm>
            <a:off x="9316775" y="446613"/>
            <a:ext cx="1910950" cy="541425"/>
          </a:xfrm>
          <a:prstGeom prst="rect">
            <a:avLst/>
          </a:prstGeom>
          <a:noFill/>
          <a:ln>
            <a:noFill/>
          </a:ln>
        </p:spPr>
      </p:pic>
      <p:sp>
        <p:nvSpPr>
          <p:cNvPr id="98" name="Google Shape;98;p1"/>
          <p:cNvSpPr txBox="1"/>
          <p:nvPr/>
        </p:nvSpPr>
        <p:spPr>
          <a:xfrm>
            <a:off x="251500" y="6270800"/>
            <a:ext cx="6461400" cy="406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0" i="0" lang="en-GB" sz="1500" u="none" cap="none" strike="noStrike">
                <a:solidFill>
                  <a:schemeClr val="dk1"/>
                </a:solidFill>
                <a:latin typeface="Calibri"/>
                <a:ea typeface="Calibri"/>
                <a:cs typeface="Calibri"/>
                <a:sym typeface="Calibri"/>
              </a:rPr>
              <a:t>This presentation has been developed by Little Inventors in partnership with</a:t>
            </a:r>
            <a:endParaRPr b="0" i="0" sz="15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0" i="0" sz="1400" u="none" cap="none" strike="noStrike">
              <a:solidFill>
                <a:schemeClr val="dk1"/>
              </a:solidFill>
              <a:latin typeface="Calibri"/>
              <a:ea typeface="Calibri"/>
              <a:cs typeface="Calibri"/>
              <a:sym typeface="Calibri"/>
            </a:endParaRPr>
          </a:p>
        </p:txBody>
      </p:sp>
      <p:sp>
        <p:nvSpPr>
          <p:cNvPr id="99" name="Google Shape;99;p1"/>
          <p:cNvSpPr/>
          <p:nvPr/>
        </p:nvSpPr>
        <p:spPr>
          <a:xfrm>
            <a:off x="9816900" y="6104450"/>
            <a:ext cx="1970400" cy="649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A close up of a logo  Description automatically generated" id="100" name="Google Shape;100;p1"/>
          <p:cNvPicPr preferRelativeResize="0"/>
          <p:nvPr/>
        </p:nvPicPr>
        <p:blipFill rotWithShape="1">
          <a:blip r:embed="rId7">
            <a:alphaModFix/>
          </a:blip>
          <a:srcRect b="0" l="0" r="0" t="0"/>
          <a:stretch/>
        </p:blipFill>
        <p:spPr>
          <a:xfrm>
            <a:off x="9713225" y="6166151"/>
            <a:ext cx="850300" cy="5111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pic>
        <p:nvPicPr>
          <p:cNvPr descr="A screenshot of a video game  Description automatically generated" id="192" name="Google Shape;192;p10"/>
          <p:cNvPicPr preferRelativeResize="0"/>
          <p:nvPr/>
        </p:nvPicPr>
        <p:blipFill rotWithShape="1">
          <a:blip r:embed="rId3">
            <a:alphaModFix/>
          </a:blip>
          <a:srcRect b="0" l="0" r="0" t="0"/>
          <a:stretch/>
        </p:blipFill>
        <p:spPr>
          <a:xfrm>
            <a:off x="580292" y="477952"/>
            <a:ext cx="11043140" cy="6185794"/>
          </a:xfrm>
          <a:prstGeom prst="rect">
            <a:avLst/>
          </a:prstGeom>
          <a:noFill/>
          <a:ln>
            <a:noFill/>
          </a:ln>
        </p:spPr>
      </p:pic>
      <p:pic>
        <p:nvPicPr>
          <p:cNvPr id="193" name="Google Shape;193;p10"/>
          <p:cNvPicPr preferRelativeResize="0"/>
          <p:nvPr/>
        </p:nvPicPr>
        <p:blipFill rotWithShape="1">
          <a:blip r:embed="rId4">
            <a:alphaModFix/>
          </a:blip>
          <a:srcRect b="0" l="0" r="0" t="0"/>
          <a:stretch/>
        </p:blipFill>
        <p:spPr>
          <a:xfrm>
            <a:off x="-1172393" y="328926"/>
            <a:ext cx="9501384" cy="1266792"/>
          </a:xfrm>
          <a:prstGeom prst="rect">
            <a:avLst/>
          </a:prstGeom>
          <a:noFill/>
          <a:ln>
            <a:noFill/>
          </a:ln>
        </p:spPr>
      </p:pic>
      <p:sp>
        <p:nvSpPr>
          <p:cNvPr id="194" name="Google Shape;194;p10"/>
          <p:cNvSpPr txBox="1"/>
          <p:nvPr/>
        </p:nvSpPr>
        <p:spPr>
          <a:xfrm rot="-60000">
            <a:off x="413548" y="648431"/>
            <a:ext cx="7755941"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Why we depend so much on the oceans</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195" name="Google Shape;195;p10"/>
          <p:cNvPicPr preferRelativeResize="0"/>
          <p:nvPr/>
        </p:nvPicPr>
        <p:blipFill rotWithShape="1">
          <a:blip r:embed="rId5">
            <a:alphaModFix/>
          </a:blip>
          <a:srcRect b="0" l="0" r="0" t="0"/>
          <a:stretch/>
        </p:blipFill>
        <p:spPr>
          <a:xfrm>
            <a:off x="1024919" y="3023874"/>
            <a:ext cx="9690100" cy="35052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pic>
        <p:nvPicPr>
          <p:cNvPr id="201" name="Google Shape;201;gc5c0acf763_0_0"/>
          <p:cNvPicPr preferRelativeResize="0"/>
          <p:nvPr/>
        </p:nvPicPr>
        <p:blipFill>
          <a:blip r:embed="rId3">
            <a:alphaModFix/>
          </a:blip>
          <a:stretch>
            <a:fillRect/>
          </a:stretch>
        </p:blipFill>
        <p:spPr>
          <a:xfrm>
            <a:off x="1505414" y="567875"/>
            <a:ext cx="9571635" cy="6767423"/>
          </a:xfrm>
          <a:prstGeom prst="rect">
            <a:avLst/>
          </a:prstGeom>
          <a:noFill/>
          <a:ln>
            <a:noFill/>
          </a:ln>
        </p:spPr>
      </p:pic>
      <p:pic>
        <p:nvPicPr>
          <p:cNvPr id="202" name="Google Shape;202;gc5c0acf763_0_0"/>
          <p:cNvPicPr preferRelativeResize="0"/>
          <p:nvPr/>
        </p:nvPicPr>
        <p:blipFill rotWithShape="1">
          <a:blip r:embed="rId4">
            <a:alphaModFix/>
          </a:blip>
          <a:srcRect b="0" l="0" r="0" t="0"/>
          <a:stretch/>
        </p:blipFill>
        <p:spPr>
          <a:xfrm>
            <a:off x="-1172394" y="328926"/>
            <a:ext cx="7483546" cy="1266792"/>
          </a:xfrm>
          <a:prstGeom prst="rect">
            <a:avLst/>
          </a:prstGeom>
          <a:noFill/>
          <a:ln>
            <a:noFill/>
          </a:ln>
        </p:spPr>
      </p:pic>
      <p:sp>
        <p:nvSpPr>
          <p:cNvPr id="203" name="Google Shape;203;gc5c0acf763_0_0"/>
          <p:cNvSpPr txBox="1"/>
          <p:nvPr/>
        </p:nvSpPr>
        <p:spPr>
          <a:xfrm rot="-60059">
            <a:off x="413141" y="628739"/>
            <a:ext cx="6972164" cy="58478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Our connection to the oceans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pic>
        <p:nvPicPr>
          <p:cNvPr id="209" name="Google Shape;209;gc46190eaf0_0_12"/>
          <p:cNvPicPr preferRelativeResize="0"/>
          <p:nvPr/>
        </p:nvPicPr>
        <p:blipFill>
          <a:blip r:embed="rId3">
            <a:alphaModFix/>
          </a:blip>
          <a:stretch>
            <a:fillRect/>
          </a:stretch>
        </p:blipFill>
        <p:spPr>
          <a:xfrm>
            <a:off x="1505414" y="567875"/>
            <a:ext cx="9571635" cy="6767423"/>
          </a:xfrm>
          <a:prstGeom prst="rect">
            <a:avLst/>
          </a:prstGeom>
          <a:noFill/>
          <a:ln>
            <a:noFill/>
          </a:ln>
        </p:spPr>
      </p:pic>
      <p:pic>
        <p:nvPicPr>
          <p:cNvPr id="210" name="Google Shape;210;gc46190eaf0_0_12"/>
          <p:cNvPicPr preferRelativeResize="0"/>
          <p:nvPr/>
        </p:nvPicPr>
        <p:blipFill rotWithShape="1">
          <a:blip r:embed="rId4">
            <a:alphaModFix/>
          </a:blip>
          <a:srcRect b="0" l="0" r="0" t="0"/>
          <a:stretch/>
        </p:blipFill>
        <p:spPr>
          <a:xfrm>
            <a:off x="-1172394" y="328926"/>
            <a:ext cx="7483546" cy="1266792"/>
          </a:xfrm>
          <a:prstGeom prst="rect">
            <a:avLst/>
          </a:prstGeom>
          <a:noFill/>
          <a:ln>
            <a:noFill/>
          </a:ln>
        </p:spPr>
      </p:pic>
      <p:sp>
        <p:nvSpPr>
          <p:cNvPr id="211" name="Google Shape;211;gc46190eaf0_0_12"/>
          <p:cNvSpPr txBox="1"/>
          <p:nvPr/>
        </p:nvSpPr>
        <p:spPr>
          <a:xfrm rot="-60059">
            <a:off x="413141" y="628739"/>
            <a:ext cx="6972164" cy="58478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Our connection to the oceans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pic>
        <p:nvPicPr>
          <p:cNvPr id="217" name="Google Shape;217;gc5c0acf763_0_12"/>
          <p:cNvPicPr preferRelativeResize="0"/>
          <p:nvPr/>
        </p:nvPicPr>
        <p:blipFill>
          <a:blip r:embed="rId3">
            <a:alphaModFix/>
          </a:blip>
          <a:stretch>
            <a:fillRect/>
          </a:stretch>
        </p:blipFill>
        <p:spPr>
          <a:xfrm>
            <a:off x="18835" y="281088"/>
            <a:ext cx="12178181" cy="6856173"/>
          </a:xfrm>
          <a:prstGeom prst="rect">
            <a:avLst/>
          </a:prstGeom>
          <a:noFill/>
          <a:ln>
            <a:noFill/>
          </a:ln>
        </p:spPr>
      </p:pic>
      <p:sp>
        <p:nvSpPr>
          <p:cNvPr id="218" name="Google Shape;218;gc5c0acf763_0_12"/>
          <p:cNvSpPr txBox="1"/>
          <p:nvPr/>
        </p:nvSpPr>
        <p:spPr>
          <a:xfrm>
            <a:off x="2135325" y="6371525"/>
            <a:ext cx="9781200" cy="1141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pic>
        <p:nvPicPr>
          <p:cNvPr id="219" name="Google Shape;219;gc5c0acf763_0_12"/>
          <p:cNvPicPr preferRelativeResize="0"/>
          <p:nvPr/>
        </p:nvPicPr>
        <p:blipFill rotWithShape="1">
          <a:blip r:embed="rId4">
            <a:alphaModFix/>
          </a:blip>
          <a:srcRect b="0" l="0" r="0" t="0"/>
          <a:stretch/>
        </p:blipFill>
        <p:spPr>
          <a:xfrm>
            <a:off x="-1172394" y="328926"/>
            <a:ext cx="7483546" cy="1266792"/>
          </a:xfrm>
          <a:prstGeom prst="rect">
            <a:avLst/>
          </a:prstGeom>
          <a:noFill/>
          <a:ln>
            <a:noFill/>
          </a:ln>
        </p:spPr>
      </p:pic>
      <p:sp>
        <p:nvSpPr>
          <p:cNvPr id="220" name="Google Shape;220;gc5c0acf763_0_12"/>
          <p:cNvSpPr txBox="1"/>
          <p:nvPr/>
        </p:nvSpPr>
        <p:spPr>
          <a:xfrm rot="-60059">
            <a:off x="413141" y="628739"/>
            <a:ext cx="6972164" cy="58478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Our connection to the oceans	</a:t>
            </a:r>
            <a:endParaRPr b="0" i="0" sz="1400" u="none" cap="none" strike="noStrike">
              <a:solidFill>
                <a:srgbClr val="000000"/>
              </a:solidFill>
              <a:latin typeface="Arial"/>
              <a:ea typeface="Arial"/>
              <a:cs typeface="Arial"/>
              <a:sym typeface="Arial"/>
            </a:endParaRPr>
          </a:p>
        </p:txBody>
      </p:sp>
      <p:pic>
        <p:nvPicPr>
          <p:cNvPr id="221" name="Google Shape;221;gc5c0acf763_0_12"/>
          <p:cNvPicPr preferRelativeResize="0"/>
          <p:nvPr/>
        </p:nvPicPr>
        <p:blipFill>
          <a:blip r:embed="rId5">
            <a:alphaModFix/>
          </a:blip>
          <a:stretch>
            <a:fillRect/>
          </a:stretch>
        </p:blipFill>
        <p:spPr>
          <a:xfrm rot="-4976409">
            <a:off x="7726350" y="2005276"/>
            <a:ext cx="396425" cy="1182023"/>
          </a:xfrm>
          <a:prstGeom prst="rect">
            <a:avLst/>
          </a:prstGeom>
          <a:noFill/>
          <a:ln>
            <a:noFill/>
          </a:ln>
        </p:spPr>
      </p:pic>
      <p:pic>
        <p:nvPicPr>
          <p:cNvPr id="222" name="Google Shape;222;gc5c0acf763_0_12"/>
          <p:cNvPicPr preferRelativeResize="0"/>
          <p:nvPr/>
        </p:nvPicPr>
        <p:blipFill>
          <a:blip r:embed="rId5">
            <a:alphaModFix/>
          </a:blip>
          <a:stretch>
            <a:fillRect/>
          </a:stretch>
        </p:blipFill>
        <p:spPr>
          <a:xfrm rot="-4976409">
            <a:off x="3803250" y="2049251"/>
            <a:ext cx="396425" cy="1182023"/>
          </a:xfrm>
          <a:prstGeom prst="rect">
            <a:avLst/>
          </a:prstGeom>
          <a:noFill/>
          <a:ln>
            <a:noFill/>
          </a:ln>
        </p:spPr>
      </p:pic>
      <p:pic>
        <p:nvPicPr>
          <p:cNvPr id="223" name="Google Shape;223;gc5c0acf763_0_12"/>
          <p:cNvPicPr preferRelativeResize="0"/>
          <p:nvPr/>
        </p:nvPicPr>
        <p:blipFill>
          <a:blip r:embed="rId5">
            <a:alphaModFix/>
          </a:blip>
          <a:stretch>
            <a:fillRect/>
          </a:stretch>
        </p:blipFill>
        <p:spPr>
          <a:xfrm rot="5835380">
            <a:off x="7853149" y="4537801"/>
            <a:ext cx="396425" cy="1182024"/>
          </a:xfrm>
          <a:prstGeom prst="rect">
            <a:avLst/>
          </a:prstGeom>
          <a:noFill/>
          <a:ln>
            <a:noFill/>
          </a:ln>
        </p:spPr>
      </p:pic>
      <p:pic>
        <p:nvPicPr>
          <p:cNvPr id="224" name="Google Shape;224;gc5c0acf763_0_12"/>
          <p:cNvPicPr preferRelativeResize="0"/>
          <p:nvPr/>
        </p:nvPicPr>
        <p:blipFill>
          <a:blip r:embed="rId6">
            <a:alphaModFix/>
          </a:blip>
          <a:stretch>
            <a:fillRect/>
          </a:stretch>
        </p:blipFill>
        <p:spPr>
          <a:xfrm rot="5400000">
            <a:off x="8032977" y="3616402"/>
            <a:ext cx="769050" cy="490350"/>
          </a:xfrm>
          <a:prstGeom prst="rect">
            <a:avLst/>
          </a:prstGeom>
          <a:noFill/>
          <a:ln>
            <a:noFill/>
          </a:ln>
        </p:spPr>
      </p:pic>
      <p:pic>
        <p:nvPicPr>
          <p:cNvPr id="225" name="Google Shape;225;gc5c0acf763_0_12"/>
          <p:cNvPicPr preferRelativeResize="0"/>
          <p:nvPr/>
        </p:nvPicPr>
        <p:blipFill>
          <a:blip r:embed="rId5">
            <a:alphaModFix/>
          </a:blip>
          <a:stretch>
            <a:fillRect/>
          </a:stretch>
        </p:blipFill>
        <p:spPr>
          <a:xfrm rot="5835380">
            <a:off x="3939199" y="4475876"/>
            <a:ext cx="396425" cy="118202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pic>
        <p:nvPicPr>
          <p:cNvPr id="231" name="Google Shape;231;p13"/>
          <p:cNvPicPr preferRelativeResize="0"/>
          <p:nvPr/>
        </p:nvPicPr>
        <p:blipFill rotWithShape="1">
          <a:blip r:embed="rId3">
            <a:alphaModFix/>
          </a:blip>
          <a:srcRect b="0" l="0" r="0" t="0"/>
          <a:stretch/>
        </p:blipFill>
        <p:spPr>
          <a:xfrm>
            <a:off x="973101" y="122768"/>
            <a:ext cx="10289036" cy="7274665"/>
          </a:xfrm>
          <a:prstGeom prst="rect">
            <a:avLst/>
          </a:prstGeom>
          <a:noFill/>
          <a:ln>
            <a:noFill/>
          </a:ln>
        </p:spPr>
      </p:pic>
      <p:pic>
        <p:nvPicPr>
          <p:cNvPr id="232" name="Google Shape;232;p13"/>
          <p:cNvPicPr preferRelativeResize="0"/>
          <p:nvPr/>
        </p:nvPicPr>
        <p:blipFill rotWithShape="1">
          <a:blip r:embed="rId4">
            <a:alphaModFix/>
          </a:blip>
          <a:srcRect b="0" l="0" r="0" t="0"/>
          <a:stretch/>
        </p:blipFill>
        <p:spPr>
          <a:xfrm>
            <a:off x="-618471" y="336872"/>
            <a:ext cx="4080147" cy="1039201"/>
          </a:xfrm>
          <a:prstGeom prst="rect">
            <a:avLst/>
          </a:prstGeom>
          <a:noFill/>
          <a:ln>
            <a:noFill/>
          </a:ln>
        </p:spPr>
      </p:pic>
      <p:sp>
        <p:nvSpPr>
          <p:cNvPr id="233" name="Google Shape;233;p13"/>
          <p:cNvSpPr txBox="1"/>
          <p:nvPr/>
        </p:nvSpPr>
        <p:spPr>
          <a:xfrm>
            <a:off x="329034" y="445467"/>
            <a:ext cx="2869157" cy="773733"/>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3733"/>
              <a:buFont typeface="Arial"/>
              <a:buNone/>
            </a:pPr>
            <a:r>
              <a:rPr b="1" i="0" lang="en-GB" sz="3733" u="none" cap="none" strike="noStrike">
                <a:solidFill>
                  <a:srgbClr val="000000"/>
                </a:solidFill>
                <a:latin typeface="Calibri"/>
                <a:ea typeface="Calibri"/>
                <a:cs typeface="Calibri"/>
                <a:sym typeface="Calibri"/>
              </a:rPr>
              <a:t>It’s all trash!</a:t>
            </a:r>
            <a:endParaRPr b="1" i="0" sz="3733" u="none" cap="none" strike="noStrike">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pic>
        <p:nvPicPr>
          <p:cNvPr id="238" name="Google Shape;238;p14"/>
          <p:cNvPicPr preferRelativeResize="0"/>
          <p:nvPr/>
        </p:nvPicPr>
        <p:blipFill rotWithShape="1">
          <a:blip r:embed="rId3">
            <a:alphaModFix/>
          </a:blip>
          <a:srcRect b="0" l="0" r="0" t="0"/>
          <a:stretch/>
        </p:blipFill>
        <p:spPr>
          <a:xfrm>
            <a:off x="980600" y="-21965"/>
            <a:ext cx="10191763" cy="6290633"/>
          </a:xfrm>
          <a:prstGeom prst="rect">
            <a:avLst/>
          </a:prstGeom>
          <a:noFill/>
          <a:ln>
            <a:noFill/>
          </a:ln>
        </p:spPr>
      </p:pic>
      <p:pic>
        <p:nvPicPr>
          <p:cNvPr id="239" name="Google Shape;239;p14"/>
          <p:cNvPicPr preferRelativeResize="0"/>
          <p:nvPr/>
        </p:nvPicPr>
        <p:blipFill rotWithShape="1">
          <a:blip r:embed="rId4">
            <a:alphaModFix/>
          </a:blip>
          <a:srcRect b="0" l="0" r="0" t="0"/>
          <a:stretch/>
        </p:blipFill>
        <p:spPr>
          <a:xfrm>
            <a:off x="-714095" y="312966"/>
            <a:ext cx="4080147" cy="1039201"/>
          </a:xfrm>
          <a:prstGeom prst="rect">
            <a:avLst/>
          </a:prstGeom>
          <a:noFill/>
          <a:ln>
            <a:noFill/>
          </a:ln>
        </p:spPr>
      </p:pic>
      <p:sp>
        <p:nvSpPr>
          <p:cNvPr id="240" name="Google Shape;240;p14"/>
          <p:cNvSpPr txBox="1"/>
          <p:nvPr/>
        </p:nvSpPr>
        <p:spPr>
          <a:xfrm>
            <a:off x="329034" y="445467"/>
            <a:ext cx="2869157" cy="773733"/>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3733"/>
              <a:buFont typeface="Arial"/>
              <a:buNone/>
            </a:pPr>
            <a:r>
              <a:rPr b="1" i="0" lang="en-GB" sz="3733" u="none" cap="none" strike="noStrike">
                <a:solidFill>
                  <a:srgbClr val="000000"/>
                </a:solidFill>
                <a:latin typeface="Calibri"/>
                <a:ea typeface="Calibri"/>
                <a:cs typeface="Calibri"/>
                <a:sym typeface="Calibri"/>
              </a:rPr>
              <a:t>Waste away</a:t>
            </a:r>
            <a:endParaRPr b="1" i="0" sz="3733" u="none" cap="none" strike="noStrike">
              <a:solidFill>
                <a:srgbClr val="000000"/>
              </a:solidFill>
              <a:latin typeface="Calibri"/>
              <a:ea typeface="Calibri"/>
              <a:cs typeface="Calibri"/>
              <a:sym typeface="Calibri"/>
            </a:endParaRPr>
          </a:p>
        </p:txBody>
      </p:sp>
      <p:pic>
        <p:nvPicPr>
          <p:cNvPr id="241" name="Google Shape;241;p14"/>
          <p:cNvPicPr preferRelativeResize="0"/>
          <p:nvPr/>
        </p:nvPicPr>
        <p:blipFill rotWithShape="1">
          <a:blip r:embed="rId5">
            <a:alphaModFix/>
          </a:blip>
          <a:srcRect b="0" l="-4220" r="0" t="0"/>
          <a:stretch/>
        </p:blipFill>
        <p:spPr>
          <a:xfrm>
            <a:off x="8355503" y="5761042"/>
            <a:ext cx="2509405" cy="526837"/>
          </a:xfrm>
          <a:prstGeom prst="rect">
            <a:avLst/>
          </a:prstGeom>
          <a:noFill/>
          <a:ln>
            <a:noFill/>
          </a:ln>
        </p:spPr>
      </p:pic>
      <p:pic>
        <p:nvPicPr>
          <p:cNvPr id="242" name="Google Shape;242;p14"/>
          <p:cNvPicPr preferRelativeResize="0"/>
          <p:nvPr/>
        </p:nvPicPr>
        <p:blipFill rotWithShape="1">
          <a:blip r:embed="rId6">
            <a:alphaModFix/>
          </a:blip>
          <a:srcRect b="0" l="0" r="0" t="0"/>
          <a:stretch/>
        </p:blipFill>
        <p:spPr>
          <a:xfrm>
            <a:off x="8334706" y="2921372"/>
            <a:ext cx="2550997" cy="526837"/>
          </a:xfrm>
          <a:prstGeom prst="rect">
            <a:avLst/>
          </a:prstGeom>
          <a:noFill/>
          <a:ln>
            <a:noFill/>
          </a:ln>
        </p:spPr>
      </p:pic>
      <p:pic>
        <p:nvPicPr>
          <p:cNvPr id="243" name="Google Shape;243;p14"/>
          <p:cNvPicPr preferRelativeResize="0"/>
          <p:nvPr/>
        </p:nvPicPr>
        <p:blipFill rotWithShape="1">
          <a:blip r:embed="rId7">
            <a:alphaModFix/>
          </a:blip>
          <a:srcRect b="0" l="0" r="0" t="0"/>
          <a:stretch/>
        </p:blipFill>
        <p:spPr>
          <a:xfrm>
            <a:off x="5057467" y="5041101"/>
            <a:ext cx="2211200" cy="526833"/>
          </a:xfrm>
          <a:prstGeom prst="rect">
            <a:avLst/>
          </a:prstGeom>
          <a:noFill/>
          <a:ln>
            <a:noFill/>
          </a:ln>
        </p:spPr>
      </p:pic>
      <p:pic>
        <p:nvPicPr>
          <p:cNvPr descr="A close up of a logo&#10;&#10;Description automatically generated" id="244" name="Google Shape;244;p14"/>
          <p:cNvPicPr preferRelativeResize="0"/>
          <p:nvPr/>
        </p:nvPicPr>
        <p:blipFill rotWithShape="1">
          <a:blip r:embed="rId8">
            <a:alphaModFix/>
          </a:blip>
          <a:srcRect b="0" l="0" r="0" t="0"/>
          <a:stretch/>
        </p:blipFill>
        <p:spPr>
          <a:xfrm>
            <a:off x="4452767" y="1895170"/>
            <a:ext cx="3188767" cy="566231"/>
          </a:xfrm>
          <a:prstGeom prst="rect">
            <a:avLst/>
          </a:prstGeom>
          <a:noFill/>
          <a:ln>
            <a:noFill/>
          </a:ln>
        </p:spPr>
      </p:pic>
      <p:pic>
        <p:nvPicPr>
          <p:cNvPr id="245" name="Google Shape;245;p14"/>
          <p:cNvPicPr preferRelativeResize="0"/>
          <p:nvPr/>
        </p:nvPicPr>
        <p:blipFill rotWithShape="1">
          <a:blip r:embed="rId9">
            <a:alphaModFix/>
          </a:blip>
          <a:srcRect b="0" l="0" r="0" t="0"/>
          <a:stretch/>
        </p:blipFill>
        <p:spPr>
          <a:xfrm>
            <a:off x="1283043" y="5858956"/>
            <a:ext cx="3188747" cy="526837"/>
          </a:xfrm>
          <a:prstGeom prst="rect">
            <a:avLst/>
          </a:prstGeom>
          <a:noFill/>
          <a:ln>
            <a:noFill/>
          </a:ln>
        </p:spPr>
      </p:pic>
      <p:pic>
        <p:nvPicPr>
          <p:cNvPr id="246" name="Google Shape;246;p14"/>
          <p:cNvPicPr preferRelativeResize="0"/>
          <p:nvPr/>
        </p:nvPicPr>
        <p:blipFill rotWithShape="1">
          <a:blip r:embed="rId10">
            <a:alphaModFix/>
          </a:blip>
          <a:srcRect b="0" l="0" r="0" t="0"/>
          <a:stretch/>
        </p:blipFill>
        <p:spPr>
          <a:xfrm>
            <a:off x="1015963" y="3633516"/>
            <a:ext cx="3077831" cy="54070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pic>
        <p:nvPicPr>
          <p:cNvPr id="251" name="Google Shape;251;p15"/>
          <p:cNvPicPr preferRelativeResize="0"/>
          <p:nvPr/>
        </p:nvPicPr>
        <p:blipFill rotWithShape="1">
          <a:blip r:embed="rId3">
            <a:alphaModFix/>
          </a:blip>
          <a:srcRect b="0" l="0" r="0" t="0"/>
          <a:stretch/>
        </p:blipFill>
        <p:spPr>
          <a:xfrm>
            <a:off x="0" y="1143000"/>
            <a:ext cx="12281932" cy="5633435"/>
          </a:xfrm>
          <a:prstGeom prst="rect">
            <a:avLst/>
          </a:prstGeom>
          <a:noFill/>
          <a:ln>
            <a:noFill/>
          </a:ln>
        </p:spPr>
      </p:pic>
      <p:pic>
        <p:nvPicPr>
          <p:cNvPr id="252" name="Google Shape;252;p15"/>
          <p:cNvPicPr preferRelativeResize="0"/>
          <p:nvPr/>
        </p:nvPicPr>
        <p:blipFill rotWithShape="1">
          <a:blip r:embed="rId4">
            <a:alphaModFix/>
          </a:blip>
          <a:srcRect b="0" l="0" r="0" t="0"/>
          <a:stretch/>
        </p:blipFill>
        <p:spPr>
          <a:xfrm>
            <a:off x="-714094" y="312966"/>
            <a:ext cx="3681175" cy="1039201"/>
          </a:xfrm>
          <a:prstGeom prst="rect">
            <a:avLst/>
          </a:prstGeom>
          <a:noFill/>
          <a:ln>
            <a:noFill/>
          </a:ln>
        </p:spPr>
      </p:pic>
      <p:sp>
        <p:nvSpPr>
          <p:cNvPr id="253" name="Google Shape;253;p15"/>
          <p:cNvSpPr txBox="1"/>
          <p:nvPr/>
        </p:nvSpPr>
        <p:spPr>
          <a:xfrm>
            <a:off x="329034" y="445467"/>
            <a:ext cx="2869157" cy="773733"/>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3733"/>
              <a:buFont typeface="Arial"/>
              <a:buNone/>
            </a:pPr>
            <a:r>
              <a:rPr b="1" i="0" lang="en-GB" sz="3733" u="none" cap="none" strike="noStrike">
                <a:solidFill>
                  <a:srgbClr val="000000"/>
                </a:solidFill>
                <a:latin typeface="Calibri"/>
                <a:ea typeface="Calibri"/>
                <a:cs typeface="Calibri"/>
                <a:sym typeface="Calibri"/>
              </a:rPr>
              <a:t>Oil pollution</a:t>
            </a:r>
            <a:endParaRPr b="1" i="0" sz="3733" u="none" cap="none" strike="noStrike">
              <a:solidFill>
                <a:srgbClr val="000000"/>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pic>
        <p:nvPicPr>
          <p:cNvPr id="258" name="Google Shape;258;p16"/>
          <p:cNvPicPr preferRelativeResize="0"/>
          <p:nvPr/>
        </p:nvPicPr>
        <p:blipFill rotWithShape="1">
          <a:blip r:embed="rId3">
            <a:alphaModFix/>
          </a:blip>
          <a:srcRect b="0" l="0" r="0" t="0"/>
          <a:stretch/>
        </p:blipFill>
        <p:spPr>
          <a:xfrm>
            <a:off x="1" y="1199403"/>
            <a:ext cx="12192004" cy="5801277"/>
          </a:xfrm>
          <a:prstGeom prst="rect">
            <a:avLst/>
          </a:prstGeom>
          <a:noFill/>
          <a:ln>
            <a:noFill/>
          </a:ln>
        </p:spPr>
      </p:pic>
      <p:pic>
        <p:nvPicPr>
          <p:cNvPr id="259" name="Google Shape;259;p16"/>
          <p:cNvPicPr preferRelativeResize="0"/>
          <p:nvPr/>
        </p:nvPicPr>
        <p:blipFill rotWithShape="1">
          <a:blip r:embed="rId4">
            <a:alphaModFix/>
          </a:blip>
          <a:srcRect b="0" l="0" r="0" t="0"/>
          <a:stretch/>
        </p:blipFill>
        <p:spPr>
          <a:xfrm>
            <a:off x="-714095" y="312966"/>
            <a:ext cx="4609061" cy="1039201"/>
          </a:xfrm>
          <a:prstGeom prst="rect">
            <a:avLst/>
          </a:prstGeom>
          <a:noFill/>
          <a:ln>
            <a:noFill/>
          </a:ln>
        </p:spPr>
      </p:pic>
      <p:sp>
        <p:nvSpPr>
          <p:cNvPr id="260" name="Google Shape;260;p16"/>
          <p:cNvSpPr txBox="1"/>
          <p:nvPr/>
        </p:nvSpPr>
        <p:spPr>
          <a:xfrm>
            <a:off x="329033" y="445467"/>
            <a:ext cx="3458039" cy="773733"/>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3733"/>
              <a:buFont typeface="Arial"/>
              <a:buNone/>
            </a:pPr>
            <a:r>
              <a:rPr b="1" i="0" lang="en-GB" sz="3733" u="none" cap="none" strike="noStrike">
                <a:solidFill>
                  <a:srgbClr val="000000"/>
                </a:solidFill>
                <a:latin typeface="Calibri"/>
                <a:ea typeface="Calibri"/>
                <a:cs typeface="Calibri"/>
                <a:sym typeface="Calibri"/>
              </a:rPr>
              <a:t>What a racket!</a:t>
            </a:r>
            <a:endParaRPr b="1" i="0" sz="3733" u="none" cap="none" strike="noStrike">
              <a:solidFill>
                <a:srgbClr val="00000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pic>
        <p:nvPicPr>
          <p:cNvPr descr="A picture containing shirt, room  Description automatically generated" id="266" name="Google Shape;266;p17"/>
          <p:cNvPicPr preferRelativeResize="0"/>
          <p:nvPr/>
        </p:nvPicPr>
        <p:blipFill rotWithShape="1">
          <a:blip r:embed="rId3">
            <a:alphaModFix/>
          </a:blip>
          <a:srcRect b="0" l="0" r="0" t="0"/>
          <a:stretch/>
        </p:blipFill>
        <p:spPr>
          <a:xfrm>
            <a:off x="254022" y="476849"/>
            <a:ext cx="11634450" cy="6238427"/>
          </a:xfrm>
          <a:prstGeom prst="rect">
            <a:avLst/>
          </a:prstGeom>
          <a:noFill/>
          <a:ln>
            <a:noFill/>
          </a:ln>
        </p:spPr>
      </p:pic>
      <p:pic>
        <p:nvPicPr>
          <p:cNvPr id="267" name="Google Shape;267;p17"/>
          <p:cNvPicPr preferRelativeResize="0"/>
          <p:nvPr/>
        </p:nvPicPr>
        <p:blipFill rotWithShape="1">
          <a:blip r:embed="rId4">
            <a:alphaModFix/>
          </a:blip>
          <a:srcRect b="0" l="0" r="0" t="0"/>
          <a:stretch/>
        </p:blipFill>
        <p:spPr>
          <a:xfrm>
            <a:off x="-1172393" y="328926"/>
            <a:ext cx="6744524" cy="1266792"/>
          </a:xfrm>
          <a:prstGeom prst="rect">
            <a:avLst/>
          </a:prstGeom>
          <a:noFill/>
          <a:ln>
            <a:noFill/>
          </a:ln>
        </p:spPr>
      </p:pic>
      <p:sp>
        <p:nvSpPr>
          <p:cNvPr id="268" name="Google Shape;268;p17"/>
          <p:cNvSpPr txBox="1"/>
          <p:nvPr/>
        </p:nvSpPr>
        <p:spPr>
          <a:xfrm rot="-60000">
            <a:off x="413747" y="671138"/>
            <a:ext cx="5153673"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The threats to our oceans</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269" name="Google Shape;269;p17"/>
          <p:cNvPicPr preferRelativeResize="0"/>
          <p:nvPr/>
        </p:nvPicPr>
        <p:blipFill rotWithShape="1">
          <a:blip r:embed="rId5">
            <a:alphaModFix/>
          </a:blip>
          <a:srcRect b="0" l="0" r="0" t="0"/>
          <a:stretch/>
        </p:blipFill>
        <p:spPr>
          <a:xfrm>
            <a:off x="569074" y="1978017"/>
            <a:ext cx="11074400" cy="4457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pic>
        <p:nvPicPr>
          <p:cNvPr descr="A picture containing table, coffee, sitting, black  Description automatically generated" id="275" name="Google Shape;275;p18"/>
          <p:cNvPicPr preferRelativeResize="0"/>
          <p:nvPr/>
        </p:nvPicPr>
        <p:blipFill rotWithShape="1">
          <a:blip r:embed="rId3">
            <a:alphaModFix/>
          </a:blip>
          <a:srcRect b="0" l="0" r="0" t="0"/>
          <a:stretch/>
        </p:blipFill>
        <p:spPr>
          <a:xfrm>
            <a:off x="186657" y="907366"/>
            <a:ext cx="11875084" cy="5636264"/>
          </a:xfrm>
          <a:prstGeom prst="rect">
            <a:avLst/>
          </a:prstGeom>
          <a:noFill/>
          <a:ln>
            <a:noFill/>
          </a:ln>
        </p:spPr>
      </p:pic>
      <p:pic>
        <p:nvPicPr>
          <p:cNvPr id="276" name="Google Shape;276;p18"/>
          <p:cNvPicPr preferRelativeResize="0"/>
          <p:nvPr/>
        </p:nvPicPr>
        <p:blipFill rotWithShape="1">
          <a:blip r:embed="rId4">
            <a:alphaModFix/>
          </a:blip>
          <a:srcRect b="0" l="0" r="0" t="0"/>
          <a:stretch/>
        </p:blipFill>
        <p:spPr>
          <a:xfrm>
            <a:off x="-1172393" y="328926"/>
            <a:ext cx="5510712" cy="1266792"/>
          </a:xfrm>
          <a:prstGeom prst="rect">
            <a:avLst/>
          </a:prstGeom>
          <a:noFill/>
          <a:ln>
            <a:noFill/>
          </a:ln>
        </p:spPr>
      </p:pic>
      <p:sp>
        <p:nvSpPr>
          <p:cNvPr id="277" name="Google Shape;277;p18"/>
          <p:cNvSpPr txBox="1"/>
          <p:nvPr/>
        </p:nvSpPr>
        <p:spPr>
          <a:xfrm rot="-60000">
            <a:off x="413841" y="681906"/>
            <a:ext cx="3919673"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…and their impact</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278" name="Google Shape;278;p18"/>
          <p:cNvPicPr preferRelativeResize="0"/>
          <p:nvPr/>
        </p:nvPicPr>
        <p:blipFill rotWithShape="1">
          <a:blip r:embed="rId5">
            <a:alphaModFix/>
          </a:blip>
          <a:srcRect b="0" l="0" r="0" t="0"/>
          <a:stretch/>
        </p:blipFill>
        <p:spPr>
          <a:xfrm>
            <a:off x="867095" y="1914538"/>
            <a:ext cx="9944100" cy="30734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2"/>
          <p:cNvPicPr preferRelativeResize="0"/>
          <p:nvPr/>
        </p:nvPicPr>
        <p:blipFill rotWithShape="1">
          <a:blip r:embed="rId3">
            <a:alphaModFix/>
          </a:blip>
          <a:srcRect b="0" l="0" r="0" t="0"/>
          <a:stretch/>
        </p:blipFill>
        <p:spPr>
          <a:xfrm>
            <a:off x="-1554193" y="575938"/>
            <a:ext cx="7541273" cy="1313225"/>
          </a:xfrm>
          <a:prstGeom prst="rect">
            <a:avLst/>
          </a:prstGeom>
          <a:noFill/>
          <a:ln>
            <a:noFill/>
          </a:ln>
        </p:spPr>
      </p:pic>
      <p:sp>
        <p:nvSpPr>
          <p:cNvPr id="107" name="Google Shape;107;p2"/>
          <p:cNvSpPr txBox="1"/>
          <p:nvPr/>
        </p:nvSpPr>
        <p:spPr>
          <a:xfrm rot="-60038">
            <a:off x="453061" y="884140"/>
            <a:ext cx="6278658" cy="80360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Become an ocean inventor!</a:t>
            </a:r>
            <a:endParaRPr b="0" i="0" sz="1400" u="none" cap="none" strike="noStrike">
              <a:solidFill>
                <a:srgbClr val="000000"/>
              </a:solidFill>
              <a:latin typeface="Arial"/>
              <a:ea typeface="Arial"/>
              <a:cs typeface="Arial"/>
              <a:sym typeface="Arial"/>
            </a:endParaRPr>
          </a:p>
        </p:txBody>
      </p:sp>
      <p:sp>
        <p:nvSpPr>
          <p:cNvPr id="108" name="Google Shape;108;p2"/>
          <p:cNvSpPr txBox="1"/>
          <p:nvPr/>
        </p:nvSpPr>
        <p:spPr>
          <a:xfrm>
            <a:off x="7047299" y="1867017"/>
            <a:ext cx="5242474" cy="107677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dk1"/>
                </a:solidFill>
                <a:latin typeface="Calibri"/>
                <a:ea typeface="Calibri"/>
                <a:cs typeface="Calibri"/>
                <a:sym typeface="Calibri"/>
              </a:rPr>
              <a:t>Take the plunge and become an ocean scientist with a new Little Inventors challenge...</a:t>
            </a:r>
            <a:endParaRPr b="0" i="0" sz="1600" u="none" cap="none" strike="noStrike">
              <a:solidFill>
                <a:schemeClr val="dk1"/>
              </a:solidFill>
              <a:latin typeface="Arial"/>
              <a:ea typeface="Arial"/>
              <a:cs typeface="Arial"/>
              <a:sym typeface="Arial"/>
            </a:endParaRPr>
          </a:p>
        </p:txBody>
      </p:sp>
      <p:pic>
        <p:nvPicPr>
          <p:cNvPr descr="A close up of a logo  Description automatically generated" id="109" name="Google Shape;109;p2"/>
          <p:cNvPicPr preferRelativeResize="0"/>
          <p:nvPr/>
        </p:nvPicPr>
        <p:blipFill rotWithShape="1">
          <a:blip r:embed="rId4">
            <a:alphaModFix/>
          </a:blip>
          <a:srcRect b="0" l="0" r="0" t="0"/>
          <a:stretch/>
        </p:blipFill>
        <p:spPr>
          <a:xfrm>
            <a:off x="7136523" y="3596640"/>
            <a:ext cx="4405974" cy="2648534"/>
          </a:xfrm>
          <a:prstGeom prst="rect">
            <a:avLst/>
          </a:prstGeom>
          <a:noFill/>
          <a:ln>
            <a:noFill/>
          </a:ln>
        </p:spPr>
      </p:pic>
      <p:pic>
        <p:nvPicPr>
          <p:cNvPr id="110" name="Google Shape;110;p2"/>
          <p:cNvPicPr preferRelativeResize="0"/>
          <p:nvPr/>
        </p:nvPicPr>
        <p:blipFill>
          <a:blip r:embed="rId5">
            <a:alphaModFix/>
          </a:blip>
          <a:stretch>
            <a:fillRect/>
          </a:stretch>
        </p:blipFill>
        <p:spPr>
          <a:xfrm>
            <a:off x="618500" y="2449893"/>
            <a:ext cx="2767955" cy="2859458"/>
          </a:xfrm>
          <a:prstGeom prst="rect">
            <a:avLst/>
          </a:prstGeom>
          <a:noFill/>
          <a:ln>
            <a:noFill/>
          </a:ln>
        </p:spPr>
      </p:pic>
      <p:pic>
        <p:nvPicPr>
          <p:cNvPr id="111" name="Google Shape;111;p2"/>
          <p:cNvPicPr preferRelativeResize="0"/>
          <p:nvPr/>
        </p:nvPicPr>
        <p:blipFill>
          <a:blip r:embed="rId6">
            <a:alphaModFix/>
          </a:blip>
          <a:stretch>
            <a:fillRect/>
          </a:stretch>
        </p:blipFill>
        <p:spPr>
          <a:xfrm>
            <a:off x="3779205" y="2449893"/>
            <a:ext cx="4004842" cy="2859458"/>
          </a:xfrm>
          <a:prstGeom prst="rect">
            <a:avLst/>
          </a:prstGeom>
          <a:noFill/>
          <a:ln>
            <a:noFill/>
          </a:ln>
        </p:spPr>
      </p:pic>
      <p:sp>
        <p:nvSpPr>
          <p:cNvPr id="112" name="Google Shape;112;p2"/>
          <p:cNvSpPr txBox="1"/>
          <p:nvPr/>
        </p:nvSpPr>
        <p:spPr>
          <a:xfrm>
            <a:off x="618500" y="5647300"/>
            <a:ext cx="3000000" cy="3924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i="1" lang="en-GB" sz="1500" u="sng">
                <a:solidFill>
                  <a:schemeClr val="hlink"/>
                </a:solidFill>
                <a:latin typeface="Calibri"/>
                <a:ea typeface="Calibri"/>
                <a:cs typeface="Calibri"/>
                <a:sym typeface="Calibri"/>
                <a:hlinkClick r:id="rId7"/>
              </a:rPr>
              <a:t>Bouncy Castle Car</a:t>
            </a:r>
            <a:r>
              <a:rPr b="1" i="1" lang="en-GB" sz="1500">
                <a:solidFill>
                  <a:schemeClr val="dk1"/>
                </a:solidFill>
                <a:latin typeface="Calibri"/>
                <a:ea typeface="Calibri"/>
                <a:cs typeface="Calibri"/>
                <a:sym typeface="Calibri"/>
              </a:rPr>
              <a:t>  -  </a:t>
            </a:r>
            <a:r>
              <a:rPr lang="en-GB" sz="1500">
                <a:solidFill>
                  <a:schemeClr val="dk1"/>
                </a:solidFill>
                <a:latin typeface="Calibri"/>
                <a:ea typeface="Calibri"/>
                <a:cs typeface="Calibri"/>
                <a:sym typeface="Calibri"/>
              </a:rPr>
              <a:t>Millie, aged 8,</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pic>
        <p:nvPicPr>
          <p:cNvPr descr="A screenshot of a computer  Description automatically generated" id="284" name="Google Shape;284;p19"/>
          <p:cNvPicPr preferRelativeResize="0"/>
          <p:nvPr/>
        </p:nvPicPr>
        <p:blipFill rotWithShape="1">
          <a:blip r:embed="rId3">
            <a:alphaModFix/>
          </a:blip>
          <a:srcRect b="0" l="0" r="0" t="0"/>
          <a:stretch/>
        </p:blipFill>
        <p:spPr>
          <a:xfrm>
            <a:off x="477201" y="5949172"/>
            <a:ext cx="6783729" cy="592907"/>
          </a:xfrm>
          <a:prstGeom prst="rect">
            <a:avLst/>
          </a:prstGeom>
          <a:noFill/>
          <a:ln>
            <a:noFill/>
          </a:ln>
        </p:spPr>
      </p:pic>
      <p:pic>
        <p:nvPicPr>
          <p:cNvPr id="285" name="Google Shape;285;p19"/>
          <p:cNvPicPr preferRelativeResize="0"/>
          <p:nvPr/>
        </p:nvPicPr>
        <p:blipFill rotWithShape="1">
          <a:blip r:embed="rId4">
            <a:alphaModFix/>
          </a:blip>
          <a:srcRect b="0" l="0" r="0" t="0"/>
          <a:stretch/>
        </p:blipFill>
        <p:spPr>
          <a:xfrm>
            <a:off x="-1137223" y="293756"/>
            <a:ext cx="9679712" cy="1266792"/>
          </a:xfrm>
          <a:prstGeom prst="rect">
            <a:avLst/>
          </a:prstGeom>
          <a:noFill/>
          <a:ln>
            <a:noFill/>
          </a:ln>
        </p:spPr>
      </p:pic>
      <p:pic>
        <p:nvPicPr>
          <p:cNvPr descr="A picture containing shirt  Description automatically generated" id="286" name="Google Shape;286;p19"/>
          <p:cNvPicPr preferRelativeResize="0"/>
          <p:nvPr/>
        </p:nvPicPr>
        <p:blipFill rotWithShape="1">
          <a:blip r:embed="rId5">
            <a:alphaModFix/>
          </a:blip>
          <a:srcRect b="0" l="0" r="0" t="0"/>
          <a:stretch/>
        </p:blipFill>
        <p:spPr>
          <a:xfrm>
            <a:off x="409036" y="399171"/>
            <a:ext cx="11615343" cy="5403752"/>
          </a:xfrm>
          <a:prstGeom prst="rect">
            <a:avLst/>
          </a:prstGeom>
          <a:noFill/>
          <a:ln>
            <a:noFill/>
          </a:ln>
        </p:spPr>
      </p:pic>
      <p:sp>
        <p:nvSpPr>
          <p:cNvPr id="287" name="Google Shape;287;p19"/>
          <p:cNvSpPr txBox="1"/>
          <p:nvPr/>
        </p:nvSpPr>
        <p:spPr>
          <a:xfrm rot="-60000">
            <a:off x="413523" y="645521"/>
            <a:ext cx="8089309"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The future we want for the ocean we need</a:t>
            </a:r>
            <a:endParaRPr b="0" i="0" sz="1400" u="none" cap="none" strike="noStrike">
              <a:solidFill>
                <a:srgbClr val="000000"/>
              </a:solidFill>
              <a:latin typeface="Arial"/>
              <a:ea typeface="Arial"/>
              <a:cs typeface="Arial"/>
              <a:sym typeface="Arial"/>
            </a:endParaRPr>
          </a:p>
        </p:txBody>
      </p:sp>
      <p:sp>
        <p:nvSpPr>
          <p:cNvPr id="288" name="Google Shape;288;p19"/>
          <p:cNvSpPr txBox="1"/>
          <p:nvPr/>
        </p:nvSpPr>
        <p:spPr>
          <a:xfrm>
            <a:off x="726421" y="6058719"/>
            <a:ext cx="5863400" cy="40011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lt1"/>
                </a:solidFill>
                <a:latin typeface="Calibri"/>
                <a:ea typeface="Calibri"/>
                <a:cs typeface="Calibri"/>
                <a:sym typeface="Calibri"/>
              </a:rPr>
              <a:t>Sustainability means maintaining the world we live in</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289" name="Google Shape;289;p19"/>
          <p:cNvPicPr preferRelativeResize="0"/>
          <p:nvPr/>
        </p:nvPicPr>
        <p:blipFill rotWithShape="1">
          <a:blip r:embed="rId6">
            <a:alphaModFix/>
          </a:blip>
          <a:srcRect b="0" l="0" r="0" t="0"/>
          <a:stretch/>
        </p:blipFill>
        <p:spPr>
          <a:xfrm>
            <a:off x="841126" y="1581096"/>
            <a:ext cx="9893300" cy="45720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pic>
        <p:nvPicPr>
          <p:cNvPr id="294" name="Google Shape;294;p20"/>
          <p:cNvPicPr preferRelativeResize="0"/>
          <p:nvPr/>
        </p:nvPicPr>
        <p:blipFill rotWithShape="1">
          <a:blip r:embed="rId3">
            <a:alphaModFix/>
          </a:blip>
          <a:srcRect b="23666" l="0" r="0" t="2623"/>
          <a:stretch/>
        </p:blipFill>
        <p:spPr>
          <a:xfrm>
            <a:off x="415600" y="694967"/>
            <a:ext cx="11360804" cy="5919239"/>
          </a:xfrm>
          <a:prstGeom prst="rect">
            <a:avLst/>
          </a:prstGeom>
          <a:noFill/>
          <a:ln>
            <a:noFill/>
          </a:ln>
        </p:spPr>
      </p:pic>
      <p:pic>
        <p:nvPicPr>
          <p:cNvPr id="295" name="Google Shape;295;p20"/>
          <p:cNvPicPr preferRelativeResize="0"/>
          <p:nvPr/>
        </p:nvPicPr>
        <p:blipFill rotWithShape="1">
          <a:blip r:embed="rId4">
            <a:alphaModFix/>
          </a:blip>
          <a:srcRect b="0" l="0" r="0" t="0"/>
          <a:stretch/>
        </p:blipFill>
        <p:spPr>
          <a:xfrm>
            <a:off x="-714095" y="312966"/>
            <a:ext cx="4080147" cy="1039201"/>
          </a:xfrm>
          <a:prstGeom prst="rect">
            <a:avLst/>
          </a:prstGeom>
          <a:noFill/>
          <a:ln>
            <a:noFill/>
          </a:ln>
        </p:spPr>
      </p:pic>
      <p:sp>
        <p:nvSpPr>
          <p:cNvPr id="296" name="Google Shape;296;p20"/>
          <p:cNvSpPr txBox="1"/>
          <p:nvPr/>
        </p:nvSpPr>
        <p:spPr>
          <a:xfrm>
            <a:off x="329034" y="445467"/>
            <a:ext cx="2869157" cy="773733"/>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3733"/>
              <a:buFont typeface="Arial"/>
              <a:buNone/>
            </a:pPr>
            <a:r>
              <a:rPr b="1" i="0" lang="en-GB" sz="3733" u="none" cap="none" strike="noStrike">
                <a:solidFill>
                  <a:srgbClr val="000000"/>
                </a:solidFill>
                <a:latin typeface="Calibri"/>
                <a:ea typeface="Calibri"/>
                <a:cs typeface="Calibri"/>
                <a:sym typeface="Calibri"/>
              </a:rPr>
              <a:t>A new hope</a:t>
            </a:r>
            <a:endParaRPr b="1" i="0" sz="3733" u="none" cap="none" strike="noStrike">
              <a:solidFill>
                <a:srgbClr val="000000"/>
              </a:solidFill>
              <a:latin typeface="Calibri"/>
              <a:ea typeface="Calibri"/>
              <a:cs typeface="Calibri"/>
              <a:sym typeface="Calibri"/>
            </a:endParaRPr>
          </a:p>
        </p:txBody>
      </p:sp>
      <p:pic>
        <p:nvPicPr>
          <p:cNvPr descr="A close up of a logo&#10;&#10;Description automatically generated" id="297" name="Google Shape;297;p20"/>
          <p:cNvPicPr preferRelativeResize="0"/>
          <p:nvPr/>
        </p:nvPicPr>
        <p:blipFill rotWithShape="1">
          <a:blip r:embed="rId5">
            <a:alphaModFix/>
          </a:blip>
          <a:srcRect b="0" l="0" r="0" t="0"/>
          <a:stretch/>
        </p:blipFill>
        <p:spPr>
          <a:xfrm>
            <a:off x="8084933" y="2362200"/>
            <a:ext cx="3691467" cy="694267"/>
          </a:xfrm>
          <a:prstGeom prst="rect">
            <a:avLst/>
          </a:prstGeom>
          <a:noFill/>
          <a:ln>
            <a:noFill/>
          </a:ln>
        </p:spPr>
      </p:pic>
      <p:pic>
        <p:nvPicPr>
          <p:cNvPr descr="A close up of a logo&#10;&#10;Description automatically generated" id="298" name="Google Shape;298;p20"/>
          <p:cNvPicPr preferRelativeResize="0"/>
          <p:nvPr/>
        </p:nvPicPr>
        <p:blipFill rotWithShape="1">
          <a:blip r:embed="rId6">
            <a:alphaModFix/>
          </a:blip>
          <a:srcRect b="0" l="0" r="0" t="0"/>
          <a:stretch/>
        </p:blipFill>
        <p:spPr>
          <a:xfrm>
            <a:off x="3838817" y="1976612"/>
            <a:ext cx="3691467" cy="694267"/>
          </a:xfrm>
          <a:prstGeom prst="rect">
            <a:avLst/>
          </a:prstGeom>
          <a:noFill/>
          <a:ln>
            <a:noFill/>
          </a:ln>
        </p:spPr>
      </p:pic>
      <p:pic>
        <p:nvPicPr>
          <p:cNvPr descr="A close up of a logo&#10;&#10;Description automatically generated" id="299" name="Google Shape;299;p20"/>
          <p:cNvPicPr preferRelativeResize="0"/>
          <p:nvPr/>
        </p:nvPicPr>
        <p:blipFill rotWithShape="1">
          <a:blip r:embed="rId7">
            <a:alphaModFix/>
          </a:blip>
          <a:srcRect b="0" l="0" r="0" t="0"/>
          <a:stretch/>
        </p:blipFill>
        <p:spPr>
          <a:xfrm>
            <a:off x="490168" y="2670879"/>
            <a:ext cx="2794000" cy="74506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pic>
        <p:nvPicPr>
          <p:cNvPr descr="A picture containing mirror  Description automatically generated" id="305" name="Google Shape;305;p21"/>
          <p:cNvPicPr preferRelativeResize="0"/>
          <p:nvPr/>
        </p:nvPicPr>
        <p:blipFill rotWithShape="1">
          <a:blip r:embed="rId3">
            <a:alphaModFix/>
          </a:blip>
          <a:srcRect b="0" l="0" r="0" t="0"/>
          <a:stretch/>
        </p:blipFill>
        <p:spPr>
          <a:xfrm>
            <a:off x="5627282" y="1907932"/>
            <a:ext cx="5586133" cy="3582706"/>
          </a:xfrm>
          <a:prstGeom prst="rect">
            <a:avLst/>
          </a:prstGeom>
          <a:noFill/>
          <a:ln>
            <a:noFill/>
          </a:ln>
        </p:spPr>
      </p:pic>
      <p:pic>
        <p:nvPicPr>
          <p:cNvPr id="306" name="Google Shape;306;p21"/>
          <p:cNvPicPr preferRelativeResize="0"/>
          <p:nvPr/>
        </p:nvPicPr>
        <p:blipFill rotWithShape="1">
          <a:blip r:embed="rId4">
            <a:alphaModFix/>
          </a:blip>
          <a:srcRect b="0" l="0" r="0" t="0"/>
          <a:stretch/>
        </p:blipFill>
        <p:spPr>
          <a:xfrm>
            <a:off x="-1053125" y="368682"/>
            <a:ext cx="8626741" cy="1266792"/>
          </a:xfrm>
          <a:prstGeom prst="rect">
            <a:avLst/>
          </a:prstGeom>
          <a:noFill/>
          <a:ln>
            <a:noFill/>
          </a:ln>
        </p:spPr>
      </p:pic>
      <p:sp>
        <p:nvSpPr>
          <p:cNvPr id="307" name="Google Shape;307;p21"/>
          <p:cNvSpPr txBox="1"/>
          <p:nvPr/>
        </p:nvSpPr>
        <p:spPr>
          <a:xfrm rot="-60000">
            <a:off x="413610" y="655374"/>
            <a:ext cx="6960236"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Time to turn that invention switch on</a:t>
            </a:r>
            <a:endParaRPr b="0" i="0" sz="1400" u="none" cap="none" strike="noStrike">
              <a:solidFill>
                <a:srgbClr val="000000"/>
              </a:solidFill>
              <a:latin typeface="Arial"/>
              <a:ea typeface="Arial"/>
              <a:cs typeface="Arial"/>
              <a:sym typeface="Arial"/>
            </a:endParaRPr>
          </a:p>
        </p:txBody>
      </p:sp>
      <p:pic>
        <p:nvPicPr>
          <p:cNvPr descr="A picture containing yellow  Description automatically generated" id="308" name="Google Shape;308;p21"/>
          <p:cNvPicPr preferRelativeResize="0"/>
          <p:nvPr/>
        </p:nvPicPr>
        <p:blipFill rotWithShape="1">
          <a:blip r:embed="rId5">
            <a:alphaModFix/>
          </a:blip>
          <a:srcRect b="0" l="0" r="0" t="0"/>
          <a:stretch/>
        </p:blipFill>
        <p:spPr>
          <a:xfrm>
            <a:off x="1596993" y="1635474"/>
            <a:ext cx="4593469" cy="4996526"/>
          </a:xfrm>
          <a:prstGeom prst="rect">
            <a:avLst/>
          </a:prstGeom>
          <a:noFill/>
          <a:ln>
            <a:noFill/>
          </a:ln>
        </p:spPr>
      </p:pic>
      <p:sp>
        <p:nvSpPr>
          <p:cNvPr id="309" name="Google Shape;309;p21"/>
          <p:cNvSpPr txBox="1"/>
          <p:nvPr/>
        </p:nvSpPr>
        <p:spPr>
          <a:xfrm>
            <a:off x="6678758" y="2652890"/>
            <a:ext cx="4323644" cy="206210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0" i="0" lang="en-GB" sz="3200" u="none" cap="none" strike="noStrike">
                <a:solidFill>
                  <a:schemeClr val="dk1"/>
                </a:solidFill>
                <a:latin typeface="Calibri"/>
                <a:ea typeface="Calibri"/>
                <a:cs typeface="Calibri"/>
                <a:sym typeface="Calibri"/>
              </a:rPr>
              <a:t>How can you help protect the oceans?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200"/>
              <a:buFont typeface="Arial"/>
              <a:buNone/>
            </a:pPr>
            <a:r>
              <a:rPr b="0" i="0" lang="en-GB" sz="3200" u="none" cap="none" strike="noStrike">
                <a:solidFill>
                  <a:schemeClr val="dk1"/>
                </a:solidFill>
                <a:latin typeface="Calibri"/>
                <a:ea typeface="Calibri"/>
                <a:cs typeface="Calibri"/>
                <a:sym typeface="Calibri"/>
              </a:rPr>
              <a:t>Time to get inventing!</a:t>
            </a:r>
            <a:endParaRPr b="0" i="0" sz="1400" u="none" cap="none" strike="noStrike">
              <a:solidFill>
                <a:srgbClr val="000000"/>
              </a:solidFill>
              <a:latin typeface="Arial"/>
              <a:ea typeface="Arial"/>
              <a:cs typeface="Arial"/>
              <a:sym typeface="Arial"/>
            </a:endParaRPr>
          </a:p>
        </p:txBody>
      </p:sp>
      <p:pic>
        <p:nvPicPr>
          <p:cNvPr descr="A picture containing black, drawing  Description automatically generated" id="310" name="Google Shape;310;p21"/>
          <p:cNvPicPr preferRelativeResize="0"/>
          <p:nvPr/>
        </p:nvPicPr>
        <p:blipFill rotWithShape="1">
          <a:blip r:embed="rId6">
            <a:alphaModFix/>
          </a:blip>
          <a:srcRect b="0" l="0" r="0" t="0"/>
          <a:stretch/>
        </p:blipFill>
        <p:spPr>
          <a:xfrm>
            <a:off x="6560336" y="5125629"/>
            <a:ext cx="1636165" cy="709945"/>
          </a:xfrm>
          <a:prstGeom prst="rect">
            <a:avLst/>
          </a:prstGeom>
          <a:noFill/>
          <a:ln>
            <a:noFill/>
          </a:ln>
        </p:spPr>
      </p:pic>
      <p:pic>
        <p:nvPicPr>
          <p:cNvPr descr="A close up of a toy  Description automatically generated" id="311" name="Google Shape;311;p21"/>
          <p:cNvPicPr preferRelativeResize="0"/>
          <p:nvPr/>
        </p:nvPicPr>
        <p:blipFill rotWithShape="1">
          <a:blip r:embed="rId7">
            <a:alphaModFix/>
          </a:blip>
          <a:srcRect b="0" l="0" r="0" t="0"/>
          <a:stretch/>
        </p:blipFill>
        <p:spPr>
          <a:xfrm flipH="1">
            <a:off x="9125466" y="1358653"/>
            <a:ext cx="2939081" cy="181386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pic>
        <p:nvPicPr>
          <p:cNvPr descr="A picture containing food  Description automatically generated" id="317" name="Google Shape;317;p22"/>
          <p:cNvPicPr preferRelativeResize="0"/>
          <p:nvPr/>
        </p:nvPicPr>
        <p:blipFill rotWithShape="1">
          <a:blip r:embed="rId3">
            <a:alphaModFix/>
          </a:blip>
          <a:srcRect b="0" l="0" r="0" t="0"/>
          <a:stretch/>
        </p:blipFill>
        <p:spPr>
          <a:xfrm>
            <a:off x="209730" y="367054"/>
            <a:ext cx="11806422" cy="6330639"/>
          </a:xfrm>
          <a:prstGeom prst="rect">
            <a:avLst/>
          </a:prstGeom>
          <a:noFill/>
          <a:ln>
            <a:noFill/>
          </a:ln>
        </p:spPr>
      </p:pic>
      <p:pic>
        <p:nvPicPr>
          <p:cNvPr id="318" name="Google Shape;318;p22"/>
          <p:cNvPicPr preferRelativeResize="0"/>
          <p:nvPr/>
        </p:nvPicPr>
        <p:blipFill rotWithShape="1">
          <a:blip r:embed="rId4">
            <a:alphaModFix/>
          </a:blip>
          <a:srcRect b="0" l="0" r="0" t="0"/>
          <a:stretch/>
        </p:blipFill>
        <p:spPr>
          <a:xfrm>
            <a:off x="-1053124" y="368682"/>
            <a:ext cx="4339604" cy="1266792"/>
          </a:xfrm>
          <a:prstGeom prst="rect">
            <a:avLst/>
          </a:prstGeom>
          <a:noFill/>
          <a:ln>
            <a:noFill/>
          </a:ln>
        </p:spPr>
      </p:pic>
      <p:sp>
        <p:nvSpPr>
          <p:cNvPr id="319" name="Google Shape;319;p22"/>
          <p:cNvSpPr txBox="1"/>
          <p:nvPr/>
        </p:nvSpPr>
        <p:spPr>
          <a:xfrm rot="-60000">
            <a:off x="413921" y="691086"/>
            <a:ext cx="2867673"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Finding ideas</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320" name="Google Shape;320;p22"/>
          <p:cNvPicPr preferRelativeResize="0"/>
          <p:nvPr/>
        </p:nvPicPr>
        <p:blipFill rotWithShape="1">
          <a:blip r:embed="rId5">
            <a:alphaModFix/>
          </a:blip>
          <a:srcRect b="0" l="0" r="0" t="0"/>
          <a:stretch/>
        </p:blipFill>
        <p:spPr>
          <a:xfrm>
            <a:off x="997307" y="590406"/>
            <a:ext cx="10033000" cy="61087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pic>
        <p:nvPicPr>
          <p:cNvPr id="326" name="Google Shape;326;p23"/>
          <p:cNvPicPr preferRelativeResize="0"/>
          <p:nvPr/>
        </p:nvPicPr>
        <p:blipFill>
          <a:blip r:embed="rId3">
            <a:alphaModFix/>
          </a:blip>
          <a:stretch>
            <a:fillRect/>
          </a:stretch>
        </p:blipFill>
        <p:spPr>
          <a:xfrm>
            <a:off x="6568399" y="95950"/>
            <a:ext cx="5122551" cy="1576400"/>
          </a:xfrm>
          <a:prstGeom prst="rect">
            <a:avLst/>
          </a:prstGeom>
          <a:noFill/>
          <a:ln>
            <a:noFill/>
          </a:ln>
        </p:spPr>
      </p:pic>
      <p:pic>
        <p:nvPicPr>
          <p:cNvPr descr="A picture containing phone  Description automatically generated" id="327" name="Google Shape;327;p23"/>
          <p:cNvPicPr preferRelativeResize="0"/>
          <p:nvPr/>
        </p:nvPicPr>
        <p:blipFill rotWithShape="1">
          <a:blip r:embed="rId4">
            <a:alphaModFix/>
          </a:blip>
          <a:srcRect b="0" l="0" r="0" t="0"/>
          <a:stretch/>
        </p:blipFill>
        <p:spPr>
          <a:xfrm>
            <a:off x="1082597" y="457304"/>
            <a:ext cx="9792345" cy="6154407"/>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pic>
        <p:nvPicPr>
          <p:cNvPr id="333" name="Google Shape;333;p24"/>
          <p:cNvPicPr preferRelativeResize="0"/>
          <p:nvPr/>
        </p:nvPicPr>
        <p:blipFill>
          <a:blip r:embed="rId4">
            <a:alphaModFix/>
          </a:blip>
          <a:stretch>
            <a:fillRect/>
          </a:stretch>
        </p:blipFill>
        <p:spPr>
          <a:xfrm>
            <a:off x="1482525" y="161850"/>
            <a:ext cx="9226948" cy="669614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25"/>
          <p:cNvSpPr txBox="1"/>
          <p:nvPr/>
        </p:nvSpPr>
        <p:spPr>
          <a:xfrm>
            <a:off x="415601" y="1452571"/>
            <a:ext cx="3072372" cy="2382741"/>
          </a:xfrm>
          <a:prstGeom prst="rect">
            <a:avLst/>
          </a:prstGeom>
          <a:noFill/>
          <a:ln>
            <a:noFill/>
          </a:ln>
        </p:spPr>
        <p:txBody>
          <a:bodyPr anchorCtr="0" anchor="t" bIns="121900" lIns="121900" spcFirstLastPara="1" rIns="121900" wrap="square" tIns="121900">
            <a:noAutofit/>
          </a:bodyPr>
          <a:lstStyle/>
          <a:p>
            <a:pPr indent="0" lvl="0" marL="0" marR="0" rtl="0" algn="l">
              <a:lnSpc>
                <a:spcPct val="115000"/>
              </a:lnSpc>
              <a:spcBef>
                <a:spcPts val="0"/>
              </a:spcBef>
              <a:spcAft>
                <a:spcPts val="2133"/>
              </a:spcAft>
              <a:buClr>
                <a:srgbClr val="000000"/>
              </a:buClr>
              <a:buSzPts val="1600"/>
              <a:buFont typeface="Arial"/>
              <a:buNone/>
            </a:pPr>
            <a:r>
              <a:rPr b="0" i="0" lang="en-GB" sz="1600" u="none" cap="none" strike="noStrike">
                <a:solidFill>
                  <a:schemeClr val="dk1"/>
                </a:solidFill>
                <a:latin typeface="Calibri"/>
                <a:ea typeface="Calibri"/>
                <a:cs typeface="Calibri"/>
                <a:sym typeface="Calibri"/>
              </a:rPr>
              <a:t>The way we travel and transport goods creates a lot of pollution. </a:t>
            </a:r>
            <a:br>
              <a:rPr b="0" i="0" lang="en-GB" sz="1600" u="none" cap="none" strike="noStrike">
                <a:solidFill>
                  <a:schemeClr val="dk1"/>
                </a:solidFill>
                <a:latin typeface="Calibri"/>
                <a:ea typeface="Calibri"/>
                <a:cs typeface="Calibri"/>
                <a:sym typeface="Calibri"/>
              </a:rPr>
            </a:br>
            <a:r>
              <a:rPr b="0" i="0" lang="en-GB" sz="1600" u="none" cap="none" strike="noStrike">
                <a:solidFill>
                  <a:schemeClr val="dk1"/>
                </a:solidFill>
                <a:latin typeface="Calibri"/>
                <a:ea typeface="Calibri"/>
                <a:cs typeface="Calibri"/>
                <a:sym typeface="Calibri"/>
              </a:rPr>
              <a:t>What other ways could we use that create less pollution?</a:t>
            </a:r>
            <a:endParaRPr b="0" i="0" sz="1867" u="none" cap="none" strike="noStrike">
              <a:solidFill>
                <a:srgbClr val="000000"/>
              </a:solidFill>
              <a:latin typeface="Arial"/>
              <a:ea typeface="Arial"/>
              <a:cs typeface="Arial"/>
              <a:sym typeface="Arial"/>
            </a:endParaRPr>
          </a:p>
        </p:txBody>
      </p:sp>
      <p:pic>
        <p:nvPicPr>
          <p:cNvPr id="339" name="Google Shape;339;p25"/>
          <p:cNvPicPr preferRelativeResize="0"/>
          <p:nvPr/>
        </p:nvPicPr>
        <p:blipFill rotWithShape="1">
          <a:blip r:embed="rId3">
            <a:alphaModFix/>
          </a:blip>
          <a:srcRect b="0" l="0" r="0" t="0"/>
          <a:stretch/>
        </p:blipFill>
        <p:spPr>
          <a:xfrm>
            <a:off x="3810787" y="697958"/>
            <a:ext cx="8035152" cy="5972177"/>
          </a:xfrm>
          <a:prstGeom prst="rect">
            <a:avLst/>
          </a:prstGeom>
          <a:noFill/>
          <a:ln>
            <a:noFill/>
          </a:ln>
        </p:spPr>
      </p:pic>
      <p:pic>
        <p:nvPicPr>
          <p:cNvPr id="340" name="Google Shape;340;p25"/>
          <p:cNvPicPr preferRelativeResize="0"/>
          <p:nvPr/>
        </p:nvPicPr>
        <p:blipFill rotWithShape="1">
          <a:blip r:embed="rId4">
            <a:alphaModFix/>
          </a:blip>
          <a:srcRect b="0" l="0" r="0" t="0"/>
          <a:stretch/>
        </p:blipFill>
        <p:spPr>
          <a:xfrm>
            <a:off x="-714096" y="312966"/>
            <a:ext cx="6702519" cy="1039201"/>
          </a:xfrm>
          <a:prstGeom prst="rect">
            <a:avLst/>
          </a:prstGeom>
          <a:noFill/>
          <a:ln>
            <a:noFill/>
          </a:ln>
        </p:spPr>
      </p:pic>
      <p:sp>
        <p:nvSpPr>
          <p:cNvPr id="341" name="Google Shape;341;p25"/>
          <p:cNvSpPr txBox="1"/>
          <p:nvPr/>
        </p:nvSpPr>
        <p:spPr>
          <a:xfrm>
            <a:off x="329033" y="445467"/>
            <a:ext cx="5372520" cy="773733"/>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3733"/>
              <a:buFont typeface="Arial"/>
              <a:buNone/>
            </a:pPr>
            <a:r>
              <a:rPr b="1" i="0" lang="en-GB" sz="3733" u="none" cap="none" strike="noStrike">
                <a:solidFill>
                  <a:srgbClr val="000000"/>
                </a:solidFill>
                <a:latin typeface="Calibri"/>
                <a:ea typeface="Calibri"/>
                <a:cs typeface="Calibri"/>
                <a:sym typeface="Calibri"/>
              </a:rPr>
              <a:t>Travelling without a trace</a:t>
            </a:r>
            <a:endParaRPr b="1" i="0" sz="3733" u="none" cap="none" strike="noStrike">
              <a:solidFill>
                <a:srgbClr val="000000"/>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pic>
        <p:nvPicPr>
          <p:cNvPr descr="A picture containing knife  Description automatically generated" id="346" name="Google Shape;346;p26"/>
          <p:cNvPicPr preferRelativeResize="0"/>
          <p:nvPr/>
        </p:nvPicPr>
        <p:blipFill rotWithShape="1">
          <a:blip r:embed="rId3">
            <a:alphaModFix/>
          </a:blip>
          <a:srcRect b="43777" l="0" r="0" t="0"/>
          <a:stretch/>
        </p:blipFill>
        <p:spPr>
          <a:xfrm>
            <a:off x="0" y="4583162"/>
            <a:ext cx="12192000" cy="2499088"/>
          </a:xfrm>
          <a:prstGeom prst="rect">
            <a:avLst/>
          </a:prstGeom>
          <a:noFill/>
          <a:ln>
            <a:noFill/>
          </a:ln>
        </p:spPr>
      </p:pic>
      <p:pic>
        <p:nvPicPr>
          <p:cNvPr descr="A screenshot of a computer  Description automatically generated" id="347" name="Google Shape;347;p26"/>
          <p:cNvPicPr preferRelativeResize="0"/>
          <p:nvPr/>
        </p:nvPicPr>
        <p:blipFill rotWithShape="1">
          <a:blip r:embed="rId4">
            <a:alphaModFix/>
          </a:blip>
          <a:srcRect b="0" l="0" r="0" t="0"/>
          <a:stretch/>
        </p:blipFill>
        <p:spPr>
          <a:xfrm>
            <a:off x="521088" y="1643705"/>
            <a:ext cx="8675666" cy="4353903"/>
          </a:xfrm>
          <a:prstGeom prst="rect">
            <a:avLst/>
          </a:prstGeom>
          <a:noFill/>
          <a:ln>
            <a:noFill/>
          </a:ln>
        </p:spPr>
      </p:pic>
      <p:pic>
        <p:nvPicPr>
          <p:cNvPr id="348" name="Google Shape;348;p26"/>
          <p:cNvPicPr preferRelativeResize="0"/>
          <p:nvPr/>
        </p:nvPicPr>
        <p:blipFill rotWithShape="1">
          <a:blip r:embed="rId5">
            <a:alphaModFix/>
          </a:blip>
          <a:srcRect b="0" l="0" r="0" t="0"/>
          <a:stretch/>
        </p:blipFill>
        <p:spPr>
          <a:xfrm>
            <a:off x="-1053124" y="368682"/>
            <a:ext cx="5627828" cy="1266792"/>
          </a:xfrm>
          <a:prstGeom prst="rect">
            <a:avLst/>
          </a:prstGeom>
          <a:noFill/>
          <a:ln>
            <a:noFill/>
          </a:ln>
        </p:spPr>
      </p:pic>
      <p:sp>
        <p:nvSpPr>
          <p:cNvPr id="349" name="Google Shape;349;p26"/>
          <p:cNvSpPr txBox="1"/>
          <p:nvPr/>
        </p:nvSpPr>
        <p:spPr>
          <a:xfrm rot="-60000">
            <a:off x="413823" y="679843"/>
            <a:ext cx="4156094"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Want to know more?</a:t>
            </a:r>
            <a:endParaRPr b="0" i="0" sz="1400" u="none" cap="none" strike="noStrike">
              <a:solidFill>
                <a:srgbClr val="000000"/>
              </a:solidFill>
              <a:latin typeface="Arial"/>
              <a:ea typeface="Arial"/>
              <a:cs typeface="Arial"/>
              <a:sym typeface="Arial"/>
            </a:endParaRPr>
          </a:p>
        </p:txBody>
      </p:sp>
      <p:sp>
        <p:nvSpPr>
          <p:cNvPr id="350" name="Google Shape;350;p26"/>
          <p:cNvSpPr txBox="1"/>
          <p:nvPr/>
        </p:nvSpPr>
        <p:spPr>
          <a:xfrm>
            <a:off x="1025500" y="2105050"/>
            <a:ext cx="8034300" cy="3580800"/>
          </a:xfrm>
          <a:prstGeom prst="rect">
            <a:avLst/>
          </a:prstGeom>
          <a:noFill/>
          <a:ln>
            <a:noFill/>
          </a:ln>
        </p:spPr>
        <p:txBody>
          <a:bodyPr anchorCtr="0" anchor="t" bIns="45700" lIns="91425" spcFirstLastPara="1" rIns="91425" wrap="square" tIns="45700">
            <a:noAutofit/>
          </a:bodyPr>
          <a:lstStyle/>
          <a:p>
            <a:pPr indent="0" lvl="0" marL="0" marR="0" rtl="0" algn="l">
              <a:lnSpc>
                <a:spcPct val="200000"/>
              </a:lnSpc>
              <a:spcBef>
                <a:spcPts val="0"/>
              </a:spcBef>
              <a:spcAft>
                <a:spcPts val="0"/>
              </a:spcAft>
              <a:buClr>
                <a:srgbClr val="000000"/>
              </a:buClr>
              <a:buSzPts val="2800"/>
              <a:buFont typeface="Arial"/>
              <a:buNone/>
            </a:pPr>
            <a:r>
              <a:rPr b="0" i="0" lang="en-GB" sz="2800" u="none" cap="none" strike="noStrike">
                <a:solidFill>
                  <a:schemeClr val="dk1"/>
                </a:solidFill>
                <a:latin typeface="Calibri"/>
                <a:ea typeface="Calibri"/>
                <a:cs typeface="Calibri"/>
                <a:sym typeface="Calibri"/>
              </a:rPr>
              <a:t>Check out some other useful links!</a:t>
            </a:r>
            <a:endParaRPr b="0" i="0" sz="28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chemeClr val="dk1"/>
              </a:buClr>
              <a:buSzPts val="1800"/>
              <a:buFont typeface="Arial"/>
              <a:buChar char="•"/>
            </a:pPr>
            <a:r>
              <a:rPr b="0" i="0" lang="en-GB" sz="1800" u="sng" cap="none" strike="noStrike">
                <a:solidFill>
                  <a:schemeClr val="hlink"/>
                </a:solidFill>
                <a:latin typeface="Calibri"/>
                <a:ea typeface="Calibri"/>
                <a:cs typeface="Calibri"/>
                <a:sym typeface="Calibri"/>
                <a:hlinkClick r:id="rId6"/>
              </a:rPr>
              <a:t>United Nations Decade of Ocean Science</a:t>
            </a:r>
            <a:endParaRPr b="0" i="0" sz="1800" u="none" cap="none" strike="noStrike">
              <a:solidFill>
                <a:schemeClr val="dk1"/>
              </a:solidFill>
              <a:latin typeface="Calibri"/>
              <a:ea typeface="Calibri"/>
              <a:cs typeface="Calibri"/>
              <a:sym typeface="Calibri"/>
            </a:endParaRPr>
          </a:p>
          <a:p>
            <a:pPr indent="-571500" lvl="0" marL="571500" marR="0" rtl="0" algn="l">
              <a:lnSpc>
                <a:spcPct val="100000"/>
              </a:lnSpc>
              <a:spcBef>
                <a:spcPts val="0"/>
              </a:spcBef>
              <a:spcAft>
                <a:spcPts val="0"/>
              </a:spcAft>
              <a:buClr>
                <a:schemeClr val="dk1"/>
              </a:buClr>
              <a:buSzPts val="1800"/>
              <a:buFont typeface="Arial"/>
              <a:buChar char="•"/>
            </a:pPr>
            <a:r>
              <a:rPr b="0" i="0" lang="en-GB" sz="1800" u="sng" cap="none" strike="noStrike">
                <a:solidFill>
                  <a:schemeClr val="hlink"/>
                </a:solidFill>
                <a:latin typeface="Calibri"/>
                <a:ea typeface="Calibri"/>
                <a:cs typeface="Calibri"/>
                <a:sym typeface="Calibri"/>
                <a:hlinkClick r:id="rId7"/>
              </a:rPr>
              <a:t>Ocean Literacy portal </a:t>
            </a:r>
            <a:endParaRPr b="0" i="0" sz="1800" u="none" cap="none" strike="noStrike">
              <a:solidFill>
                <a:schemeClr val="dk1"/>
              </a:solidFill>
              <a:latin typeface="Calibri"/>
              <a:ea typeface="Calibri"/>
              <a:cs typeface="Calibri"/>
              <a:sym typeface="Calibri"/>
            </a:endParaRPr>
          </a:p>
          <a:p>
            <a:pPr indent="-571500" lvl="0" marL="571500" marR="0" rtl="0" algn="l">
              <a:lnSpc>
                <a:spcPct val="100000"/>
              </a:lnSpc>
              <a:spcBef>
                <a:spcPts val="0"/>
              </a:spcBef>
              <a:spcAft>
                <a:spcPts val="0"/>
              </a:spcAft>
              <a:buClr>
                <a:schemeClr val="dk1"/>
              </a:buClr>
              <a:buSzPts val="1800"/>
              <a:buFont typeface="Arial"/>
              <a:buChar char="•"/>
            </a:pPr>
            <a:r>
              <a:rPr lang="en-GB" sz="1800" u="sng">
                <a:solidFill>
                  <a:schemeClr val="hlink"/>
                </a:solidFill>
                <a:latin typeface="Calibri"/>
                <a:ea typeface="Calibri"/>
                <a:cs typeface="Calibri"/>
                <a:sym typeface="Calibri"/>
                <a:hlinkClick r:id="rId8"/>
              </a:rPr>
              <a:t>Clinton River Watershed Council</a:t>
            </a:r>
            <a:endParaRPr sz="1800">
              <a:solidFill>
                <a:schemeClr val="dk1"/>
              </a:solidFill>
              <a:latin typeface="Calibri"/>
              <a:ea typeface="Calibri"/>
              <a:cs typeface="Calibri"/>
              <a:sym typeface="Calibri"/>
            </a:endParaRPr>
          </a:p>
          <a:p>
            <a:pPr indent="-571500" lvl="0" marL="571500" marR="0" rtl="0" algn="l">
              <a:lnSpc>
                <a:spcPct val="100000"/>
              </a:lnSpc>
              <a:spcBef>
                <a:spcPts val="0"/>
              </a:spcBef>
              <a:spcAft>
                <a:spcPts val="0"/>
              </a:spcAft>
              <a:buClr>
                <a:schemeClr val="dk1"/>
              </a:buClr>
              <a:buSzPts val="1800"/>
              <a:buFont typeface="Calibri"/>
              <a:buChar char="•"/>
            </a:pPr>
            <a:r>
              <a:rPr lang="en-GB" sz="1800" u="sng">
                <a:solidFill>
                  <a:schemeClr val="hlink"/>
                </a:solidFill>
                <a:latin typeface="Calibri"/>
                <a:ea typeface="Calibri"/>
                <a:cs typeface="Calibri"/>
                <a:sym typeface="Calibri"/>
                <a:hlinkClick r:id="rId9"/>
              </a:rPr>
              <a:t>Saint Lawrence River and Seaway</a:t>
            </a:r>
            <a:endParaRPr sz="1800">
              <a:solidFill>
                <a:schemeClr val="dk1"/>
              </a:solidFill>
              <a:latin typeface="Calibri"/>
              <a:ea typeface="Calibri"/>
              <a:cs typeface="Calibri"/>
              <a:sym typeface="Calibri"/>
            </a:endParaRPr>
          </a:p>
          <a:p>
            <a:pPr indent="-571500" lvl="0" marL="571500" marR="0" rtl="0" algn="l">
              <a:lnSpc>
                <a:spcPct val="100000"/>
              </a:lnSpc>
              <a:spcBef>
                <a:spcPts val="0"/>
              </a:spcBef>
              <a:spcAft>
                <a:spcPts val="0"/>
              </a:spcAft>
              <a:buClr>
                <a:schemeClr val="dk1"/>
              </a:buClr>
              <a:buSzPts val="1800"/>
              <a:buFont typeface="Calibri"/>
              <a:buChar char="•"/>
            </a:pPr>
            <a:r>
              <a:rPr lang="en-GB" sz="1800" u="sng">
                <a:solidFill>
                  <a:schemeClr val="hlink"/>
                </a:solidFill>
                <a:latin typeface="Calibri"/>
                <a:ea typeface="Calibri"/>
                <a:cs typeface="Calibri"/>
                <a:sym typeface="Calibri"/>
                <a:hlinkClick r:id="rId10"/>
              </a:rPr>
              <a:t>Michigan</a:t>
            </a:r>
            <a:r>
              <a:rPr lang="en-GB" sz="1800" u="sng">
                <a:solidFill>
                  <a:schemeClr val="hlink"/>
                </a:solidFill>
                <a:latin typeface="Calibri"/>
                <a:ea typeface="Calibri"/>
                <a:cs typeface="Calibri"/>
                <a:sym typeface="Calibri"/>
                <a:hlinkClick r:id="rId11"/>
              </a:rPr>
              <a:t> Watersheds</a:t>
            </a:r>
            <a:endParaRPr sz="1800">
              <a:solidFill>
                <a:schemeClr val="dk1"/>
              </a:solidFill>
              <a:latin typeface="Calibri"/>
              <a:ea typeface="Calibri"/>
              <a:cs typeface="Calibri"/>
              <a:sym typeface="Calibri"/>
            </a:endParaRPr>
          </a:p>
          <a:p>
            <a:pPr indent="0" lvl="0" marL="457200" marR="0" rtl="0" algn="l">
              <a:lnSpc>
                <a:spcPct val="100000"/>
              </a:lnSpc>
              <a:spcBef>
                <a:spcPts val="0"/>
              </a:spcBef>
              <a:spcAft>
                <a:spcPts val="0"/>
              </a:spcAft>
              <a:buNone/>
            </a:pPr>
            <a:r>
              <a:t/>
            </a:r>
            <a:endParaRPr sz="1800">
              <a:solidFill>
                <a:schemeClr val="dk1"/>
              </a:solidFill>
              <a:latin typeface="Calibri"/>
              <a:ea typeface="Calibri"/>
              <a:cs typeface="Calibri"/>
              <a:sym typeface="Calibri"/>
            </a:endParaRPr>
          </a:p>
          <a:p>
            <a:pPr indent="-457200" lvl="0" marL="571500" marR="0" rtl="0" algn="l">
              <a:lnSpc>
                <a:spcPct val="100000"/>
              </a:lnSpc>
              <a:spcBef>
                <a:spcPts val="0"/>
              </a:spcBef>
              <a:spcAft>
                <a:spcPts val="0"/>
              </a:spcAft>
              <a:buClr>
                <a:schemeClr val="dk1"/>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descr="A picture containing black, drawing  Description automatically generated" id="351" name="Google Shape;351;p26"/>
          <p:cNvPicPr preferRelativeResize="0"/>
          <p:nvPr/>
        </p:nvPicPr>
        <p:blipFill rotWithShape="1">
          <a:blip r:embed="rId12">
            <a:alphaModFix/>
          </a:blip>
          <a:srcRect b="0" l="0" r="0" t="0"/>
          <a:stretch/>
        </p:blipFill>
        <p:spPr>
          <a:xfrm rot="535808">
            <a:off x="7105869" y="5556577"/>
            <a:ext cx="1812237" cy="786344"/>
          </a:xfrm>
          <a:prstGeom prst="rect">
            <a:avLst/>
          </a:prstGeom>
          <a:noFill/>
          <a:ln>
            <a:noFill/>
          </a:ln>
        </p:spPr>
      </p:pic>
      <p:pic>
        <p:nvPicPr>
          <p:cNvPr descr="A close up of a logo  Description automatically generated" id="352" name="Google Shape;352;p26"/>
          <p:cNvPicPr preferRelativeResize="0"/>
          <p:nvPr/>
        </p:nvPicPr>
        <p:blipFill rotWithShape="1">
          <a:blip r:embed="rId13">
            <a:alphaModFix/>
          </a:blip>
          <a:srcRect b="0" l="0" r="0" t="0"/>
          <a:stretch/>
        </p:blipFill>
        <p:spPr>
          <a:xfrm>
            <a:off x="8471765" y="1152206"/>
            <a:ext cx="2786330" cy="952838"/>
          </a:xfrm>
          <a:prstGeom prst="rect">
            <a:avLst/>
          </a:prstGeom>
          <a:noFill/>
          <a:ln>
            <a:noFill/>
          </a:ln>
        </p:spPr>
      </p:pic>
      <p:pic>
        <p:nvPicPr>
          <p:cNvPr descr="A picture containing table, drawing  Description automatically generated" id="353" name="Google Shape;353;p26"/>
          <p:cNvPicPr preferRelativeResize="0"/>
          <p:nvPr/>
        </p:nvPicPr>
        <p:blipFill rotWithShape="1">
          <a:blip r:embed="rId14">
            <a:alphaModFix/>
          </a:blip>
          <a:srcRect b="0" l="0" r="0" t="0"/>
          <a:stretch/>
        </p:blipFill>
        <p:spPr>
          <a:xfrm>
            <a:off x="10052536" y="2988147"/>
            <a:ext cx="1219200" cy="2362200"/>
          </a:xfrm>
          <a:prstGeom prst="rect">
            <a:avLst/>
          </a:prstGeom>
          <a:noFill/>
          <a:ln>
            <a:noFill/>
          </a:ln>
        </p:spPr>
      </p:pic>
      <p:pic>
        <p:nvPicPr>
          <p:cNvPr descr="A picture containing drawing  Description automatically generated" id="354" name="Google Shape;354;p26"/>
          <p:cNvPicPr preferRelativeResize="0"/>
          <p:nvPr/>
        </p:nvPicPr>
        <p:blipFill rotWithShape="1">
          <a:blip r:embed="rId15">
            <a:alphaModFix/>
          </a:blip>
          <a:srcRect b="0" l="0" r="0" t="0"/>
          <a:stretch/>
        </p:blipFill>
        <p:spPr>
          <a:xfrm rot="-1790645">
            <a:off x="1115973" y="5775963"/>
            <a:ext cx="1324802" cy="716696"/>
          </a:xfrm>
          <a:prstGeom prst="rect">
            <a:avLst/>
          </a:prstGeom>
          <a:noFill/>
          <a:ln>
            <a:noFill/>
          </a:ln>
        </p:spPr>
      </p:pic>
      <p:pic>
        <p:nvPicPr>
          <p:cNvPr id="355" name="Google Shape;355;p26"/>
          <p:cNvPicPr preferRelativeResize="0"/>
          <p:nvPr/>
        </p:nvPicPr>
        <p:blipFill rotWithShape="1">
          <a:blip r:embed="rId16">
            <a:alphaModFix/>
          </a:blip>
          <a:srcRect b="46757" l="20090" r="24332" t="20780"/>
          <a:stretch/>
        </p:blipFill>
        <p:spPr>
          <a:xfrm>
            <a:off x="920275" y="4675251"/>
            <a:ext cx="1460275" cy="580800"/>
          </a:xfrm>
          <a:prstGeom prst="rect">
            <a:avLst/>
          </a:prstGeom>
          <a:noFill/>
          <a:ln>
            <a:noFill/>
          </a:ln>
        </p:spPr>
      </p:pic>
      <p:sp>
        <p:nvSpPr>
          <p:cNvPr id="356" name="Google Shape;356;p26"/>
          <p:cNvSpPr txBox="1"/>
          <p:nvPr/>
        </p:nvSpPr>
        <p:spPr>
          <a:xfrm>
            <a:off x="2846104" y="4356916"/>
            <a:ext cx="1426500" cy="206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GB" sz="1000" u="none" cap="none" strike="noStrike">
                <a:solidFill>
                  <a:schemeClr val="dk1"/>
                </a:solidFill>
                <a:latin typeface="Calibri"/>
                <a:ea typeface="Calibri"/>
                <a:cs typeface="Calibri"/>
                <a:sym typeface="Calibri"/>
              </a:rPr>
              <a:t>In partnership with</a:t>
            </a:r>
            <a:endParaRPr b="0" i="0" sz="1000" u="none" cap="none" strike="noStrike">
              <a:solidFill>
                <a:srgbClr val="000000"/>
              </a:solidFill>
              <a:latin typeface="Arial"/>
              <a:ea typeface="Arial"/>
              <a:cs typeface="Arial"/>
              <a:sym typeface="Arial"/>
            </a:endParaRPr>
          </a:p>
        </p:txBody>
      </p:sp>
      <p:sp>
        <p:nvSpPr>
          <p:cNvPr id="357" name="Google Shape;357;p26"/>
          <p:cNvSpPr txBox="1"/>
          <p:nvPr/>
        </p:nvSpPr>
        <p:spPr>
          <a:xfrm>
            <a:off x="933903" y="4356937"/>
            <a:ext cx="1912200" cy="252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GB" sz="1000" u="none" cap="none" strike="noStrike">
                <a:solidFill>
                  <a:schemeClr val="dk1"/>
                </a:solidFill>
                <a:latin typeface="Calibri"/>
                <a:ea typeface="Calibri"/>
                <a:cs typeface="Calibri"/>
                <a:sym typeface="Calibri"/>
              </a:rPr>
              <a:t>Resources developed by</a:t>
            </a:r>
            <a:endParaRPr b="0" i="0" sz="1000" u="none" cap="none" strike="noStrike">
              <a:solidFill>
                <a:srgbClr val="000000"/>
              </a:solidFill>
              <a:latin typeface="Arial"/>
              <a:ea typeface="Arial"/>
              <a:cs typeface="Arial"/>
              <a:sym typeface="Arial"/>
            </a:endParaRPr>
          </a:p>
        </p:txBody>
      </p:sp>
      <p:pic>
        <p:nvPicPr>
          <p:cNvPr id="358" name="Google Shape;358;p26"/>
          <p:cNvPicPr preferRelativeResize="0"/>
          <p:nvPr/>
        </p:nvPicPr>
        <p:blipFill>
          <a:blip r:embed="rId17">
            <a:alphaModFix/>
          </a:blip>
          <a:stretch>
            <a:fillRect/>
          </a:stretch>
        </p:blipFill>
        <p:spPr>
          <a:xfrm>
            <a:off x="7201650" y="2278031"/>
            <a:ext cx="1270126" cy="357332"/>
          </a:xfrm>
          <a:prstGeom prst="rect">
            <a:avLst/>
          </a:prstGeom>
          <a:noFill/>
          <a:ln>
            <a:noFill/>
          </a:ln>
        </p:spPr>
      </p:pic>
      <p:pic>
        <p:nvPicPr>
          <p:cNvPr descr="A drawing of a face  Description automatically generated" id="359" name="Google Shape;359;p26"/>
          <p:cNvPicPr preferRelativeResize="0"/>
          <p:nvPr/>
        </p:nvPicPr>
        <p:blipFill rotWithShape="1">
          <a:blip r:embed="rId18">
            <a:alphaModFix/>
          </a:blip>
          <a:srcRect b="0" l="0" r="0" t="0"/>
          <a:stretch/>
        </p:blipFill>
        <p:spPr>
          <a:xfrm>
            <a:off x="2949750" y="4735748"/>
            <a:ext cx="1108704" cy="510725"/>
          </a:xfrm>
          <a:prstGeom prst="rect">
            <a:avLst/>
          </a:prstGeom>
          <a:noFill/>
          <a:ln>
            <a:noFill/>
          </a:ln>
        </p:spPr>
      </p:pic>
      <p:pic>
        <p:nvPicPr>
          <p:cNvPr descr="A close up of a sign  Description automatically generated" id="360" name="Google Shape;360;p26"/>
          <p:cNvPicPr preferRelativeResize="0"/>
          <p:nvPr/>
        </p:nvPicPr>
        <p:blipFill rotWithShape="1">
          <a:blip r:embed="rId19">
            <a:alphaModFix/>
          </a:blip>
          <a:srcRect b="0" l="0" r="0" t="0"/>
          <a:stretch/>
        </p:blipFill>
        <p:spPr>
          <a:xfrm>
            <a:off x="4191778" y="4492058"/>
            <a:ext cx="1426500" cy="858288"/>
          </a:xfrm>
          <a:prstGeom prst="rect">
            <a:avLst/>
          </a:prstGeom>
          <a:noFill/>
          <a:ln>
            <a:noFill/>
          </a:ln>
        </p:spPr>
      </p:pic>
      <p:pic>
        <p:nvPicPr>
          <p:cNvPr descr="A picture containing meter, clock  Description automatically generated" id="361" name="Google Shape;361;p26"/>
          <p:cNvPicPr preferRelativeResize="0"/>
          <p:nvPr/>
        </p:nvPicPr>
        <p:blipFill rotWithShape="1">
          <a:blip r:embed="rId20">
            <a:alphaModFix/>
          </a:blip>
          <a:srcRect b="0" l="0" r="0" t="0"/>
          <a:stretch/>
        </p:blipFill>
        <p:spPr>
          <a:xfrm>
            <a:off x="5788831" y="4724902"/>
            <a:ext cx="1357847" cy="339485"/>
          </a:xfrm>
          <a:prstGeom prst="rect">
            <a:avLst/>
          </a:prstGeom>
          <a:noFill/>
          <a:ln>
            <a:noFill/>
          </a:ln>
        </p:spPr>
      </p:pic>
      <p:sp>
        <p:nvSpPr>
          <p:cNvPr id="362" name="Google Shape;362;p26"/>
          <p:cNvSpPr txBox="1"/>
          <p:nvPr/>
        </p:nvSpPr>
        <p:spPr>
          <a:xfrm>
            <a:off x="5775154" y="4356916"/>
            <a:ext cx="1426500" cy="206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GB" sz="1000" u="none" cap="none" strike="noStrike">
                <a:solidFill>
                  <a:schemeClr val="dk1"/>
                </a:solidFill>
                <a:latin typeface="Calibri"/>
                <a:ea typeface="Calibri"/>
                <a:cs typeface="Calibri"/>
                <a:sym typeface="Calibri"/>
              </a:rPr>
              <a:t>In </a:t>
            </a:r>
            <a:r>
              <a:rPr lang="en-GB" sz="1000">
                <a:solidFill>
                  <a:schemeClr val="dk1"/>
                </a:solidFill>
                <a:latin typeface="Calibri"/>
                <a:ea typeface="Calibri"/>
                <a:cs typeface="Calibri"/>
                <a:sym typeface="Calibri"/>
              </a:rPr>
              <a:t>collaboration</a:t>
            </a:r>
            <a:r>
              <a:rPr b="0" i="0" lang="en-GB" sz="1000" u="none" cap="none" strike="noStrike">
                <a:solidFill>
                  <a:schemeClr val="dk1"/>
                </a:solidFill>
                <a:latin typeface="Calibri"/>
                <a:ea typeface="Calibri"/>
                <a:cs typeface="Calibri"/>
                <a:sym typeface="Calibri"/>
              </a:rPr>
              <a:t> with</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pic>
        <p:nvPicPr>
          <p:cNvPr id="368" name="Google Shape;368;p27"/>
          <p:cNvPicPr preferRelativeResize="0"/>
          <p:nvPr/>
        </p:nvPicPr>
        <p:blipFill rotWithShape="1">
          <a:blip r:embed="rId3">
            <a:alphaModFix/>
          </a:blip>
          <a:srcRect b="0" l="0" r="0" t="0"/>
          <a:stretch/>
        </p:blipFill>
        <p:spPr>
          <a:xfrm>
            <a:off x="-1115540" y="328925"/>
            <a:ext cx="7958667" cy="1266792"/>
          </a:xfrm>
          <a:prstGeom prst="rect">
            <a:avLst/>
          </a:prstGeom>
          <a:noFill/>
          <a:ln>
            <a:noFill/>
          </a:ln>
        </p:spPr>
      </p:pic>
      <p:sp>
        <p:nvSpPr>
          <p:cNvPr id="369" name="Google Shape;369;p27"/>
          <p:cNvSpPr txBox="1"/>
          <p:nvPr/>
        </p:nvSpPr>
        <p:spPr>
          <a:xfrm rot="-60000">
            <a:off x="413191" y="634076"/>
            <a:ext cx="6367390"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To enter the challenge…</a:t>
            </a:r>
            <a:endParaRPr b="0" i="0" sz="1400" u="none" cap="none" strike="noStrike">
              <a:solidFill>
                <a:srgbClr val="000000"/>
              </a:solidFill>
              <a:latin typeface="Arial"/>
              <a:ea typeface="Arial"/>
              <a:cs typeface="Arial"/>
              <a:sym typeface="Arial"/>
            </a:endParaRPr>
          </a:p>
        </p:txBody>
      </p:sp>
      <p:sp>
        <p:nvSpPr>
          <p:cNvPr id="370" name="Google Shape;370;p27"/>
          <p:cNvSpPr txBox="1"/>
          <p:nvPr/>
        </p:nvSpPr>
        <p:spPr>
          <a:xfrm>
            <a:off x="807638" y="2042733"/>
            <a:ext cx="6367390" cy="64633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b="0" i="0" lang="en-GB" sz="3600" u="none" cap="none" strike="noStrike">
                <a:solidFill>
                  <a:schemeClr val="dk1"/>
                </a:solidFill>
                <a:latin typeface="Calibri"/>
                <a:ea typeface="Calibri"/>
                <a:cs typeface="Calibri"/>
                <a:sym typeface="Calibri"/>
              </a:rPr>
              <a:t>...It’s simple!</a:t>
            </a:r>
            <a:endParaRPr b="0" i="0" sz="3600" u="none" cap="none" strike="noStrike">
              <a:solidFill>
                <a:schemeClr val="dk1"/>
              </a:solidFill>
              <a:latin typeface="Calibri"/>
              <a:ea typeface="Calibri"/>
              <a:cs typeface="Calibri"/>
              <a:sym typeface="Calibri"/>
            </a:endParaRPr>
          </a:p>
        </p:txBody>
      </p:sp>
      <p:sp>
        <p:nvSpPr>
          <p:cNvPr id="371" name="Google Shape;371;p27"/>
          <p:cNvSpPr txBox="1"/>
          <p:nvPr/>
        </p:nvSpPr>
        <p:spPr>
          <a:xfrm>
            <a:off x="807638" y="3014775"/>
            <a:ext cx="5503515" cy="2308324"/>
          </a:xfrm>
          <a:prstGeom prst="rect">
            <a:avLst/>
          </a:prstGeom>
          <a:noFill/>
          <a:ln>
            <a:noFill/>
          </a:ln>
        </p:spPr>
        <p:txBody>
          <a:bodyPr anchorCtr="0" anchor="t" bIns="45700" lIns="91425" spcFirstLastPara="1" rIns="91425" wrap="square" tIns="45700">
            <a:noAutofit/>
          </a:bodyPr>
          <a:lstStyle/>
          <a:p>
            <a:pPr indent="-571500" lvl="0" marL="571500" marR="0" rtl="0" algn="l">
              <a:lnSpc>
                <a:spcPct val="100000"/>
              </a:lnSpc>
              <a:spcBef>
                <a:spcPts val="0"/>
              </a:spcBef>
              <a:spcAft>
                <a:spcPts val="0"/>
              </a:spcAft>
              <a:buClr>
                <a:schemeClr val="dk1"/>
              </a:buClr>
              <a:buSzPts val="3600"/>
              <a:buFont typeface="Arial"/>
              <a:buChar char="•"/>
            </a:pPr>
            <a:r>
              <a:rPr b="0" i="0" lang="en-GB" sz="3600" u="none" cap="none" strike="noStrike">
                <a:solidFill>
                  <a:schemeClr val="dk1"/>
                </a:solidFill>
                <a:latin typeface="Calibri"/>
                <a:ea typeface="Calibri"/>
                <a:cs typeface="Calibri"/>
                <a:sym typeface="Calibri"/>
              </a:rPr>
              <a:t>Find out about oceans!</a:t>
            </a:r>
            <a:endParaRPr b="0" i="0" sz="14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chemeClr val="dk1"/>
              </a:buClr>
              <a:buSzPts val="3600"/>
              <a:buFont typeface="Arial"/>
              <a:buChar char="•"/>
            </a:pPr>
            <a:r>
              <a:rPr b="0" i="0" lang="en-GB" sz="3600" u="none" cap="none" strike="noStrike">
                <a:solidFill>
                  <a:schemeClr val="dk1"/>
                </a:solidFill>
                <a:latin typeface="Calibri"/>
                <a:ea typeface="Calibri"/>
                <a:cs typeface="Calibri"/>
                <a:sym typeface="Calibri"/>
              </a:rPr>
              <a:t>Think up and draw </a:t>
            </a:r>
            <a:br>
              <a:rPr b="0" i="0" lang="en-GB" sz="3600" u="none" cap="none" strike="noStrike">
                <a:solidFill>
                  <a:schemeClr val="dk1"/>
                </a:solidFill>
                <a:latin typeface="Calibri"/>
                <a:ea typeface="Calibri"/>
                <a:cs typeface="Calibri"/>
                <a:sym typeface="Calibri"/>
              </a:rPr>
            </a:br>
            <a:r>
              <a:rPr b="0" i="0" lang="en-GB" sz="3600" u="none" cap="none" strike="noStrike">
                <a:solidFill>
                  <a:schemeClr val="dk1"/>
                </a:solidFill>
                <a:latin typeface="Calibri"/>
                <a:ea typeface="Calibri"/>
                <a:cs typeface="Calibri"/>
                <a:sym typeface="Calibri"/>
              </a:rPr>
              <a:t>an invention </a:t>
            </a:r>
            <a:endParaRPr b="0" i="0" sz="14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chemeClr val="dk1"/>
              </a:buClr>
              <a:buSzPts val="3600"/>
              <a:buFont typeface="Arial"/>
              <a:buChar char="•"/>
            </a:pPr>
            <a:r>
              <a:rPr b="0" i="0" lang="en-GB" sz="3600" u="none" cap="none" strike="noStrike">
                <a:solidFill>
                  <a:schemeClr val="dk1"/>
                </a:solidFill>
                <a:latin typeface="Calibri"/>
                <a:ea typeface="Calibri"/>
                <a:cs typeface="Calibri"/>
                <a:sym typeface="Calibri"/>
              </a:rPr>
              <a:t>Share it with us!</a:t>
            </a:r>
            <a:endParaRPr b="0" i="0" sz="1400" u="none" cap="none" strike="noStrike">
              <a:solidFill>
                <a:srgbClr val="000000"/>
              </a:solidFill>
              <a:latin typeface="Arial"/>
              <a:ea typeface="Arial"/>
              <a:cs typeface="Arial"/>
              <a:sym typeface="Arial"/>
            </a:endParaRPr>
          </a:p>
        </p:txBody>
      </p:sp>
      <p:pic>
        <p:nvPicPr>
          <p:cNvPr descr="A close up of a logo  Description automatically generated" id="372" name="Google Shape;372;p27"/>
          <p:cNvPicPr preferRelativeResize="0"/>
          <p:nvPr/>
        </p:nvPicPr>
        <p:blipFill rotWithShape="1">
          <a:blip r:embed="rId4">
            <a:alphaModFix/>
          </a:blip>
          <a:srcRect b="0" l="0" r="0" t="0"/>
          <a:stretch/>
        </p:blipFill>
        <p:spPr>
          <a:xfrm>
            <a:off x="6843127" y="1029673"/>
            <a:ext cx="4940300" cy="635000"/>
          </a:xfrm>
          <a:prstGeom prst="rect">
            <a:avLst/>
          </a:prstGeom>
          <a:noFill/>
          <a:ln>
            <a:noFill/>
          </a:ln>
        </p:spPr>
      </p:pic>
      <p:pic>
        <p:nvPicPr>
          <p:cNvPr id="373" name="Google Shape;373;p27"/>
          <p:cNvPicPr preferRelativeResize="0"/>
          <p:nvPr/>
        </p:nvPicPr>
        <p:blipFill rotWithShape="1">
          <a:blip r:embed="rId5">
            <a:alphaModFix/>
          </a:blip>
          <a:srcRect b="0" l="0" r="0" t="0"/>
          <a:stretch/>
        </p:blipFill>
        <p:spPr>
          <a:xfrm>
            <a:off x="6682175" y="1628701"/>
            <a:ext cx="4940298" cy="3851272"/>
          </a:xfrm>
          <a:prstGeom prst="rect">
            <a:avLst/>
          </a:prstGeom>
          <a:noFill/>
          <a:ln>
            <a:noFill/>
          </a:ln>
        </p:spPr>
      </p:pic>
      <p:pic>
        <p:nvPicPr>
          <p:cNvPr id="374" name="Google Shape;374;p27"/>
          <p:cNvPicPr preferRelativeResize="0"/>
          <p:nvPr/>
        </p:nvPicPr>
        <p:blipFill rotWithShape="1">
          <a:blip r:embed="rId6">
            <a:alphaModFix/>
          </a:blip>
          <a:srcRect b="0" l="0" r="0" t="0"/>
          <a:stretch/>
        </p:blipFill>
        <p:spPr>
          <a:xfrm>
            <a:off x="5989150" y="5622968"/>
            <a:ext cx="2501899" cy="637357"/>
          </a:xfrm>
          <a:prstGeom prst="rect">
            <a:avLst/>
          </a:prstGeom>
          <a:noFill/>
          <a:ln>
            <a:noFill/>
          </a:ln>
        </p:spPr>
      </p:pic>
      <p:pic>
        <p:nvPicPr>
          <p:cNvPr descr="A picture containing drawing  Description automatically generated" id="375" name="Google Shape;375;p27"/>
          <p:cNvPicPr preferRelativeResize="0"/>
          <p:nvPr/>
        </p:nvPicPr>
        <p:blipFill rotWithShape="1">
          <a:blip r:embed="rId7">
            <a:alphaModFix/>
          </a:blip>
          <a:srcRect b="0" l="0" r="0" t="0"/>
          <a:stretch/>
        </p:blipFill>
        <p:spPr>
          <a:xfrm>
            <a:off x="8455315" y="5265485"/>
            <a:ext cx="750300" cy="78471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pic>
        <p:nvPicPr>
          <p:cNvPr id="118" name="Google Shape;118;p3"/>
          <p:cNvPicPr preferRelativeResize="0"/>
          <p:nvPr/>
        </p:nvPicPr>
        <p:blipFill rotWithShape="1">
          <a:blip r:embed="rId3">
            <a:alphaModFix/>
          </a:blip>
          <a:srcRect b="0" l="0" r="0" t="0"/>
          <a:stretch/>
        </p:blipFill>
        <p:spPr>
          <a:xfrm>
            <a:off x="-1620550" y="374987"/>
            <a:ext cx="7541273" cy="1313225"/>
          </a:xfrm>
          <a:prstGeom prst="rect">
            <a:avLst/>
          </a:prstGeom>
          <a:noFill/>
          <a:ln>
            <a:noFill/>
          </a:ln>
        </p:spPr>
      </p:pic>
      <p:sp>
        <p:nvSpPr>
          <p:cNvPr id="119" name="Google Shape;119;p3"/>
          <p:cNvSpPr txBox="1"/>
          <p:nvPr/>
        </p:nvSpPr>
        <p:spPr>
          <a:xfrm rot="-60000">
            <a:off x="413191" y="634076"/>
            <a:ext cx="6367390"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To enter the challenge…</a:t>
            </a:r>
            <a:endParaRPr b="0" i="0" sz="1400" u="none" cap="none" strike="noStrike">
              <a:solidFill>
                <a:srgbClr val="000000"/>
              </a:solidFill>
              <a:latin typeface="Arial"/>
              <a:ea typeface="Arial"/>
              <a:cs typeface="Arial"/>
              <a:sym typeface="Arial"/>
            </a:endParaRPr>
          </a:p>
        </p:txBody>
      </p:sp>
      <p:sp>
        <p:nvSpPr>
          <p:cNvPr id="120" name="Google Shape;120;p3"/>
          <p:cNvSpPr txBox="1"/>
          <p:nvPr/>
        </p:nvSpPr>
        <p:spPr>
          <a:xfrm>
            <a:off x="807638" y="2042733"/>
            <a:ext cx="6367390" cy="64633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b="0" i="0" lang="en-GB" sz="3600" u="none" cap="none" strike="noStrike">
                <a:solidFill>
                  <a:schemeClr val="dk1"/>
                </a:solidFill>
                <a:latin typeface="Calibri"/>
                <a:ea typeface="Calibri"/>
                <a:cs typeface="Calibri"/>
                <a:sym typeface="Calibri"/>
              </a:rPr>
              <a:t>...It’s simple!</a:t>
            </a:r>
            <a:endParaRPr b="0" i="0" sz="3600" u="none" cap="none" strike="noStrike">
              <a:solidFill>
                <a:schemeClr val="dk1"/>
              </a:solidFill>
              <a:latin typeface="Calibri"/>
              <a:ea typeface="Calibri"/>
              <a:cs typeface="Calibri"/>
              <a:sym typeface="Calibri"/>
            </a:endParaRPr>
          </a:p>
        </p:txBody>
      </p:sp>
      <p:sp>
        <p:nvSpPr>
          <p:cNvPr id="121" name="Google Shape;121;p3"/>
          <p:cNvSpPr txBox="1"/>
          <p:nvPr/>
        </p:nvSpPr>
        <p:spPr>
          <a:xfrm>
            <a:off x="807638" y="3014775"/>
            <a:ext cx="5503515" cy="2308324"/>
          </a:xfrm>
          <a:prstGeom prst="rect">
            <a:avLst/>
          </a:prstGeom>
          <a:noFill/>
          <a:ln>
            <a:noFill/>
          </a:ln>
        </p:spPr>
        <p:txBody>
          <a:bodyPr anchorCtr="0" anchor="t" bIns="45700" lIns="91425" spcFirstLastPara="1" rIns="91425" wrap="square" tIns="45700">
            <a:noAutofit/>
          </a:bodyPr>
          <a:lstStyle/>
          <a:p>
            <a:pPr indent="-571500" lvl="0" marL="571500" marR="0" rtl="0" algn="l">
              <a:lnSpc>
                <a:spcPct val="100000"/>
              </a:lnSpc>
              <a:spcBef>
                <a:spcPts val="0"/>
              </a:spcBef>
              <a:spcAft>
                <a:spcPts val="0"/>
              </a:spcAft>
              <a:buClr>
                <a:schemeClr val="dk1"/>
              </a:buClr>
              <a:buSzPts val="3600"/>
              <a:buFont typeface="Arial"/>
              <a:buChar char="•"/>
            </a:pPr>
            <a:r>
              <a:rPr b="0" i="0" lang="en-GB" sz="3600" u="none" cap="none" strike="noStrike">
                <a:solidFill>
                  <a:schemeClr val="dk1"/>
                </a:solidFill>
                <a:latin typeface="Calibri"/>
                <a:ea typeface="Calibri"/>
                <a:cs typeface="Calibri"/>
                <a:sym typeface="Calibri"/>
              </a:rPr>
              <a:t>Find out about oceans!</a:t>
            </a:r>
            <a:endParaRPr b="0" i="0" sz="14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chemeClr val="dk1"/>
              </a:buClr>
              <a:buSzPts val="3600"/>
              <a:buFont typeface="Arial"/>
              <a:buChar char="•"/>
            </a:pPr>
            <a:r>
              <a:rPr b="0" i="0" lang="en-GB" sz="3600" u="none" cap="none" strike="noStrike">
                <a:solidFill>
                  <a:schemeClr val="dk1"/>
                </a:solidFill>
                <a:latin typeface="Calibri"/>
                <a:ea typeface="Calibri"/>
                <a:cs typeface="Calibri"/>
                <a:sym typeface="Calibri"/>
              </a:rPr>
              <a:t>Think up and draw </a:t>
            </a:r>
            <a:br>
              <a:rPr b="0" i="0" lang="en-GB" sz="3600" u="none" cap="none" strike="noStrike">
                <a:solidFill>
                  <a:schemeClr val="dk1"/>
                </a:solidFill>
                <a:latin typeface="Calibri"/>
                <a:ea typeface="Calibri"/>
                <a:cs typeface="Calibri"/>
                <a:sym typeface="Calibri"/>
              </a:rPr>
            </a:br>
            <a:r>
              <a:rPr b="0" i="0" lang="en-GB" sz="3600" u="none" cap="none" strike="noStrike">
                <a:solidFill>
                  <a:schemeClr val="dk1"/>
                </a:solidFill>
                <a:latin typeface="Calibri"/>
                <a:ea typeface="Calibri"/>
                <a:cs typeface="Calibri"/>
                <a:sym typeface="Calibri"/>
              </a:rPr>
              <a:t>an invention </a:t>
            </a:r>
            <a:endParaRPr b="0" i="0" sz="14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chemeClr val="dk1"/>
              </a:buClr>
              <a:buSzPts val="3600"/>
              <a:buFont typeface="Arial"/>
              <a:buChar char="•"/>
            </a:pPr>
            <a:r>
              <a:rPr b="0" i="0" lang="en-GB" sz="3600" u="none" cap="none" strike="noStrike">
                <a:solidFill>
                  <a:schemeClr val="dk1"/>
                </a:solidFill>
                <a:latin typeface="Calibri"/>
                <a:ea typeface="Calibri"/>
                <a:cs typeface="Calibri"/>
                <a:sym typeface="Calibri"/>
              </a:rPr>
              <a:t>Share it with us!</a:t>
            </a:r>
            <a:endParaRPr b="0" i="0" sz="1400" u="none" cap="none" strike="noStrike">
              <a:solidFill>
                <a:srgbClr val="000000"/>
              </a:solidFill>
              <a:latin typeface="Arial"/>
              <a:ea typeface="Arial"/>
              <a:cs typeface="Arial"/>
              <a:sym typeface="Arial"/>
            </a:endParaRPr>
          </a:p>
        </p:txBody>
      </p:sp>
      <p:pic>
        <p:nvPicPr>
          <p:cNvPr descr="A close up of a logo  Description automatically generated" id="122" name="Google Shape;122;p3"/>
          <p:cNvPicPr preferRelativeResize="0"/>
          <p:nvPr/>
        </p:nvPicPr>
        <p:blipFill rotWithShape="1">
          <a:blip r:embed="rId4">
            <a:alphaModFix/>
          </a:blip>
          <a:srcRect b="0" l="0" r="0" t="0"/>
          <a:stretch/>
        </p:blipFill>
        <p:spPr>
          <a:xfrm>
            <a:off x="6843127" y="1029673"/>
            <a:ext cx="4940300" cy="635000"/>
          </a:xfrm>
          <a:prstGeom prst="rect">
            <a:avLst/>
          </a:prstGeom>
          <a:noFill/>
          <a:ln>
            <a:noFill/>
          </a:ln>
        </p:spPr>
      </p:pic>
      <p:sp>
        <p:nvSpPr>
          <p:cNvPr id="123" name="Google Shape;123;p3"/>
          <p:cNvSpPr/>
          <p:nvPr/>
        </p:nvSpPr>
        <p:spPr>
          <a:xfrm>
            <a:off x="11082050" y="1595725"/>
            <a:ext cx="499500" cy="6498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24" name="Google Shape;124;p3"/>
          <p:cNvPicPr preferRelativeResize="0"/>
          <p:nvPr/>
        </p:nvPicPr>
        <p:blipFill rotWithShape="1">
          <a:blip r:embed="rId5">
            <a:alphaModFix/>
          </a:blip>
          <a:srcRect b="0" l="0" r="0" t="0"/>
          <a:stretch/>
        </p:blipFill>
        <p:spPr>
          <a:xfrm>
            <a:off x="6682175" y="1628701"/>
            <a:ext cx="4940298" cy="3851272"/>
          </a:xfrm>
          <a:prstGeom prst="rect">
            <a:avLst/>
          </a:prstGeom>
          <a:noFill/>
          <a:ln>
            <a:noFill/>
          </a:ln>
        </p:spPr>
      </p:pic>
      <p:pic>
        <p:nvPicPr>
          <p:cNvPr id="125" name="Google Shape;125;p3"/>
          <p:cNvPicPr preferRelativeResize="0"/>
          <p:nvPr/>
        </p:nvPicPr>
        <p:blipFill rotWithShape="1">
          <a:blip r:embed="rId6">
            <a:alphaModFix/>
          </a:blip>
          <a:srcRect b="0" l="0" r="0" t="0"/>
          <a:stretch/>
        </p:blipFill>
        <p:spPr>
          <a:xfrm>
            <a:off x="5989150" y="5622968"/>
            <a:ext cx="2501899" cy="637357"/>
          </a:xfrm>
          <a:prstGeom prst="rect">
            <a:avLst/>
          </a:prstGeom>
          <a:noFill/>
          <a:ln>
            <a:noFill/>
          </a:ln>
        </p:spPr>
      </p:pic>
      <p:pic>
        <p:nvPicPr>
          <p:cNvPr descr="A picture containing drawing  Description automatically generated" id="126" name="Google Shape;126;p3"/>
          <p:cNvPicPr preferRelativeResize="0"/>
          <p:nvPr/>
        </p:nvPicPr>
        <p:blipFill rotWithShape="1">
          <a:blip r:embed="rId7">
            <a:alphaModFix/>
          </a:blip>
          <a:srcRect b="0" l="0" r="0" t="0"/>
          <a:stretch/>
        </p:blipFill>
        <p:spPr>
          <a:xfrm>
            <a:off x="8455315" y="5265485"/>
            <a:ext cx="750300" cy="78471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pic>
        <p:nvPicPr>
          <p:cNvPr id="132" name="Google Shape;132;p4"/>
          <p:cNvPicPr preferRelativeResize="0"/>
          <p:nvPr/>
        </p:nvPicPr>
        <p:blipFill rotWithShape="1">
          <a:blip r:embed="rId3">
            <a:alphaModFix/>
          </a:blip>
          <a:srcRect b="0" l="0" r="0" t="0"/>
          <a:stretch/>
        </p:blipFill>
        <p:spPr>
          <a:xfrm>
            <a:off x="156310" y="118350"/>
            <a:ext cx="11867715" cy="6606075"/>
          </a:xfrm>
          <a:prstGeom prst="rect">
            <a:avLst/>
          </a:prstGeom>
          <a:noFill/>
          <a:ln>
            <a:noFill/>
          </a:ln>
        </p:spPr>
      </p:pic>
      <p:pic>
        <p:nvPicPr>
          <p:cNvPr id="133" name="Google Shape;133;p4"/>
          <p:cNvPicPr preferRelativeResize="0"/>
          <p:nvPr/>
        </p:nvPicPr>
        <p:blipFill rotWithShape="1">
          <a:blip r:embed="rId4">
            <a:alphaModFix/>
          </a:blip>
          <a:srcRect b="0" l="0" r="0" t="0"/>
          <a:stretch/>
        </p:blipFill>
        <p:spPr>
          <a:xfrm>
            <a:off x="-1172394" y="328926"/>
            <a:ext cx="5278193" cy="1266530"/>
          </a:xfrm>
          <a:prstGeom prst="rect">
            <a:avLst/>
          </a:prstGeom>
          <a:noFill/>
          <a:ln>
            <a:noFill/>
          </a:ln>
        </p:spPr>
      </p:pic>
      <p:sp>
        <p:nvSpPr>
          <p:cNvPr id="134" name="Google Shape;134;p4"/>
          <p:cNvSpPr txBox="1"/>
          <p:nvPr/>
        </p:nvSpPr>
        <p:spPr>
          <a:xfrm rot="-60000">
            <a:off x="413385" y="656334"/>
            <a:ext cx="3816699"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A world of oceans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pic>
        <p:nvPicPr>
          <p:cNvPr id="140" name="Google Shape;140;p5"/>
          <p:cNvPicPr preferRelativeResize="0"/>
          <p:nvPr/>
        </p:nvPicPr>
        <p:blipFill rotWithShape="1">
          <a:blip r:embed="rId3">
            <a:alphaModFix/>
          </a:blip>
          <a:srcRect b="0" l="0" r="0" t="0"/>
          <a:stretch/>
        </p:blipFill>
        <p:spPr>
          <a:xfrm>
            <a:off x="156310" y="118350"/>
            <a:ext cx="11867715" cy="6606075"/>
          </a:xfrm>
          <a:prstGeom prst="rect">
            <a:avLst/>
          </a:prstGeom>
          <a:noFill/>
          <a:ln>
            <a:noFill/>
          </a:ln>
        </p:spPr>
      </p:pic>
      <p:pic>
        <p:nvPicPr>
          <p:cNvPr id="141" name="Google Shape;141;p5"/>
          <p:cNvPicPr preferRelativeResize="0"/>
          <p:nvPr/>
        </p:nvPicPr>
        <p:blipFill rotWithShape="1">
          <a:blip r:embed="rId4">
            <a:alphaModFix/>
          </a:blip>
          <a:srcRect b="0" l="0" r="0" t="0"/>
          <a:stretch/>
        </p:blipFill>
        <p:spPr>
          <a:xfrm>
            <a:off x="-1172394" y="328926"/>
            <a:ext cx="5278229" cy="1266792"/>
          </a:xfrm>
          <a:prstGeom prst="rect">
            <a:avLst/>
          </a:prstGeom>
          <a:noFill/>
          <a:ln>
            <a:noFill/>
          </a:ln>
        </p:spPr>
      </p:pic>
      <p:sp>
        <p:nvSpPr>
          <p:cNvPr id="142" name="Google Shape;142;p5"/>
          <p:cNvSpPr txBox="1"/>
          <p:nvPr/>
        </p:nvSpPr>
        <p:spPr>
          <a:xfrm rot="-60000">
            <a:off x="413385" y="656334"/>
            <a:ext cx="3816699"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A world of oceans</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143" name="Google Shape;143;p5"/>
          <p:cNvPicPr preferRelativeResize="0"/>
          <p:nvPr/>
        </p:nvPicPr>
        <p:blipFill rotWithShape="1">
          <a:blip r:embed="rId5">
            <a:alphaModFix/>
          </a:blip>
          <a:srcRect b="0" l="0" r="0" t="0"/>
          <a:stretch/>
        </p:blipFill>
        <p:spPr>
          <a:xfrm>
            <a:off x="5285456" y="1187574"/>
            <a:ext cx="1676400" cy="495300"/>
          </a:xfrm>
          <a:prstGeom prst="rect">
            <a:avLst/>
          </a:prstGeom>
          <a:noFill/>
          <a:ln>
            <a:noFill/>
          </a:ln>
        </p:spPr>
      </p:pic>
      <p:pic>
        <p:nvPicPr>
          <p:cNvPr descr="A close up of a logo&#10;&#10;Description automatically generated" id="144" name="Google Shape;144;p5"/>
          <p:cNvPicPr preferRelativeResize="0"/>
          <p:nvPr/>
        </p:nvPicPr>
        <p:blipFill rotWithShape="1">
          <a:blip r:embed="rId6">
            <a:alphaModFix/>
          </a:blip>
          <a:srcRect b="0" l="0" r="0" t="0"/>
          <a:stretch/>
        </p:blipFill>
        <p:spPr>
          <a:xfrm>
            <a:off x="1637677" y="3525359"/>
            <a:ext cx="1676400" cy="482600"/>
          </a:xfrm>
          <a:prstGeom prst="rect">
            <a:avLst/>
          </a:prstGeom>
          <a:noFill/>
          <a:ln>
            <a:noFill/>
          </a:ln>
        </p:spPr>
      </p:pic>
      <p:pic>
        <p:nvPicPr>
          <p:cNvPr descr="A close up of a logo&#10;&#10;Description automatically generated" id="145" name="Google Shape;145;p5"/>
          <p:cNvPicPr preferRelativeResize="0"/>
          <p:nvPr/>
        </p:nvPicPr>
        <p:blipFill rotWithShape="1">
          <a:blip r:embed="rId7">
            <a:alphaModFix/>
          </a:blip>
          <a:srcRect b="0" l="0" r="0" t="0"/>
          <a:stretch/>
        </p:blipFill>
        <p:spPr>
          <a:xfrm>
            <a:off x="3609056" y="2870671"/>
            <a:ext cx="1676400" cy="762000"/>
          </a:xfrm>
          <a:prstGeom prst="rect">
            <a:avLst/>
          </a:prstGeom>
          <a:noFill/>
          <a:ln>
            <a:noFill/>
          </a:ln>
        </p:spPr>
      </p:pic>
      <p:pic>
        <p:nvPicPr>
          <p:cNvPr descr="A close up of a logo&#10;&#10;Description automatically generated" id="146" name="Google Shape;146;p5"/>
          <p:cNvPicPr preferRelativeResize="0"/>
          <p:nvPr/>
        </p:nvPicPr>
        <p:blipFill rotWithShape="1">
          <a:blip r:embed="rId8">
            <a:alphaModFix/>
          </a:blip>
          <a:srcRect b="0" l="0" r="0" t="0"/>
          <a:stretch/>
        </p:blipFill>
        <p:spPr>
          <a:xfrm>
            <a:off x="4234897" y="4466616"/>
            <a:ext cx="1676400" cy="762000"/>
          </a:xfrm>
          <a:prstGeom prst="rect">
            <a:avLst/>
          </a:prstGeom>
          <a:noFill/>
          <a:ln>
            <a:noFill/>
          </a:ln>
        </p:spPr>
      </p:pic>
      <p:pic>
        <p:nvPicPr>
          <p:cNvPr descr="A close up of a logo&#10;&#10;Description automatically generated" id="147" name="Google Shape;147;p5"/>
          <p:cNvPicPr preferRelativeResize="0"/>
          <p:nvPr/>
        </p:nvPicPr>
        <p:blipFill rotWithShape="1">
          <a:blip r:embed="rId6">
            <a:alphaModFix/>
          </a:blip>
          <a:srcRect b="0" l="0" r="0" t="0"/>
          <a:stretch/>
        </p:blipFill>
        <p:spPr>
          <a:xfrm>
            <a:off x="8697900" y="3032990"/>
            <a:ext cx="1676400" cy="482600"/>
          </a:xfrm>
          <a:prstGeom prst="rect">
            <a:avLst/>
          </a:prstGeom>
          <a:noFill/>
          <a:ln>
            <a:noFill/>
          </a:ln>
        </p:spPr>
      </p:pic>
      <p:pic>
        <p:nvPicPr>
          <p:cNvPr descr="A close up of a logo&#10;&#10;Description automatically generated" id="148" name="Google Shape;148;p5"/>
          <p:cNvPicPr preferRelativeResize="0"/>
          <p:nvPr/>
        </p:nvPicPr>
        <p:blipFill rotWithShape="1">
          <a:blip r:embed="rId9">
            <a:alphaModFix/>
          </a:blip>
          <a:srcRect b="0" l="0" r="0" t="0"/>
          <a:stretch/>
        </p:blipFill>
        <p:spPr>
          <a:xfrm>
            <a:off x="6519508" y="4091966"/>
            <a:ext cx="1676400" cy="7493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descr="A close up of a map  Description automatically generated" id="154" name="Google Shape;154;p6"/>
          <p:cNvPicPr preferRelativeResize="0"/>
          <p:nvPr/>
        </p:nvPicPr>
        <p:blipFill rotWithShape="1">
          <a:blip r:embed="rId3">
            <a:alphaModFix/>
          </a:blip>
          <a:srcRect b="0" l="0" r="0" t="0"/>
          <a:stretch/>
        </p:blipFill>
        <p:spPr>
          <a:xfrm>
            <a:off x="45156" y="301817"/>
            <a:ext cx="11782965" cy="6479287"/>
          </a:xfrm>
          <a:prstGeom prst="rect">
            <a:avLst/>
          </a:prstGeom>
          <a:noFill/>
          <a:ln>
            <a:noFill/>
          </a:ln>
        </p:spPr>
      </p:pic>
      <p:pic>
        <p:nvPicPr>
          <p:cNvPr id="155" name="Google Shape;155;p6"/>
          <p:cNvPicPr preferRelativeResize="0"/>
          <p:nvPr/>
        </p:nvPicPr>
        <p:blipFill rotWithShape="1">
          <a:blip r:embed="rId4">
            <a:alphaModFix/>
          </a:blip>
          <a:srcRect b="0" l="0" r="0" t="0"/>
          <a:stretch/>
        </p:blipFill>
        <p:spPr>
          <a:xfrm>
            <a:off x="-1172393" y="328926"/>
            <a:ext cx="4883782" cy="1266792"/>
          </a:xfrm>
          <a:prstGeom prst="rect">
            <a:avLst/>
          </a:prstGeom>
          <a:noFill/>
          <a:ln>
            <a:noFill/>
          </a:ln>
        </p:spPr>
      </p:pic>
      <p:sp>
        <p:nvSpPr>
          <p:cNvPr id="156" name="Google Shape;156;p6"/>
          <p:cNvSpPr txBox="1"/>
          <p:nvPr/>
        </p:nvSpPr>
        <p:spPr>
          <a:xfrm rot="-60000">
            <a:off x="413901" y="688948"/>
            <a:ext cx="3112865"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Mighty oceans!</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157" name="Google Shape;157;p6"/>
          <p:cNvPicPr preferRelativeResize="0"/>
          <p:nvPr/>
        </p:nvPicPr>
        <p:blipFill rotWithShape="1">
          <a:blip r:embed="rId5">
            <a:alphaModFix/>
          </a:blip>
          <a:srcRect b="0" l="0" r="0" t="0"/>
          <a:stretch/>
        </p:blipFill>
        <p:spPr>
          <a:xfrm>
            <a:off x="698500" y="723900"/>
            <a:ext cx="10795000" cy="54102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pic>
        <p:nvPicPr>
          <p:cNvPr descr="A close up of text on a black background  Description automatically generated" id="163" name="Google Shape;163;p7"/>
          <p:cNvPicPr preferRelativeResize="0"/>
          <p:nvPr/>
        </p:nvPicPr>
        <p:blipFill rotWithShape="1">
          <a:blip r:embed="rId3">
            <a:alphaModFix/>
          </a:blip>
          <a:srcRect b="0" l="0" r="0" t="0"/>
          <a:stretch/>
        </p:blipFill>
        <p:spPr>
          <a:xfrm>
            <a:off x="253728" y="448706"/>
            <a:ext cx="11655906" cy="6249932"/>
          </a:xfrm>
          <a:prstGeom prst="rect">
            <a:avLst/>
          </a:prstGeom>
          <a:noFill/>
          <a:ln>
            <a:noFill/>
          </a:ln>
        </p:spPr>
      </p:pic>
      <p:pic>
        <p:nvPicPr>
          <p:cNvPr descr="A close up of a logo&#10;&#10;Description automatically generated" id="164" name="Google Shape;164;p7"/>
          <p:cNvPicPr preferRelativeResize="0"/>
          <p:nvPr/>
        </p:nvPicPr>
        <p:blipFill rotWithShape="1">
          <a:blip r:embed="rId4">
            <a:alphaModFix/>
          </a:blip>
          <a:srcRect b="0" l="0" r="0" t="0"/>
          <a:stretch/>
        </p:blipFill>
        <p:spPr>
          <a:xfrm>
            <a:off x="884148" y="1695868"/>
            <a:ext cx="11328400" cy="4381500"/>
          </a:xfrm>
          <a:prstGeom prst="rect">
            <a:avLst/>
          </a:prstGeom>
          <a:noFill/>
          <a:ln>
            <a:noFill/>
          </a:ln>
        </p:spPr>
      </p:pic>
      <p:pic>
        <p:nvPicPr>
          <p:cNvPr id="165" name="Google Shape;165;p7"/>
          <p:cNvPicPr preferRelativeResize="0"/>
          <p:nvPr/>
        </p:nvPicPr>
        <p:blipFill rotWithShape="1">
          <a:blip r:embed="rId5">
            <a:alphaModFix/>
          </a:blip>
          <a:srcRect b="0" l="0" r="0" t="0"/>
          <a:stretch/>
        </p:blipFill>
        <p:spPr>
          <a:xfrm>
            <a:off x="-1172393" y="328926"/>
            <a:ext cx="6308502" cy="1266792"/>
          </a:xfrm>
          <a:prstGeom prst="rect">
            <a:avLst/>
          </a:prstGeom>
          <a:noFill/>
          <a:ln>
            <a:noFill/>
          </a:ln>
        </p:spPr>
      </p:pic>
      <p:sp>
        <p:nvSpPr>
          <p:cNvPr id="166" name="Google Shape;166;p7"/>
          <p:cNvSpPr txBox="1"/>
          <p:nvPr/>
        </p:nvSpPr>
        <p:spPr>
          <a:xfrm rot="-60000">
            <a:off x="413779" y="674945"/>
            <a:ext cx="4717586"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The vastness of oceans</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167" name="Google Shape;167;p7"/>
          <p:cNvPicPr preferRelativeResize="0"/>
          <p:nvPr/>
        </p:nvPicPr>
        <p:blipFill rotWithShape="1">
          <a:blip r:embed="rId6">
            <a:alphaModFix/>
          </a:blip>
          <a:srcRect b="0" l="0" r="0" t="0"/>
          <a:stretch/>
        </p:blipFill>
        <p:spPr>
          <a:xfrm>
            <a:off x="2289711" y="5067649"/>
            <a:ext cx="2032000" cy="1130300"/>
          </a:xfrm>
          <a:prstGeom prst="rect">
            <a:avLst/>
          </a:prstGeom>
          <a:noFill/>
          <a:ln>
            <a:noFill/>
          </a:ln>
        </p:spPr>
      </p:pic>
      <p:pic>
        <p:nvPicPr>
          <p:cNvPr descr="A close up of a logo&#10;&#10;Description automatically generated" id="168" name="Google Shape;168;p7"/>
          <p:cNvPicPr preferRelativeResize="0"/>
          <p:nvPr/>
        </p:nvPicPr>
        <p:blipFill rotWithShape="1">
          <a:blip r:embed="rId7">
            <a:alphaModFix/>
          </a:blip>
          <a:srcRect b="0" l="0" r="0" t="0"/>
          <a:stretch/>
        </p:blipFill>
        <p:spPr>
          <a:xfrm>
            <a:off x="9653071" y="5922115"/>
            <a:ext cx="1536700" cy="7366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pic>
        <p:nvPicPr>
          <p:cNvPr id="174" name="Google Shape;174;p8"/>
          <p:cNvPicPr preferRelativeResize="0"/>
          <p:nvPr/>
        </p:nvPicPr>
        <p:blipFill rotWithShape="1">
          <a:blip r:embed="rId3">
            <a:alphaModFix/>
          </a:blip>
          <a:srcRect b="0" l="0" r="0" t="0"/>
          <a:stretch/>
        </p:blipFill>
        <p:spPr>
          <a:xfrm>
            <a:off x="873515" y="713269"/>
            <a:ext cx="10444972" cy="6065111"/>
          </a:xfrm>
          <a:prstGeom prst="rect">
            <a:avLst/>
          </a:prstGeom>
          <a:noFill/>
          <a:ln>
            <a:noFill/>
          </a:ln>
        </p:spPr>
      </p:pic>
      <p:pic>
        <p:nvPicPr>
          <p:cNvPr id="175" name="Google Shape;175;p8"/>
          <p:cNvPicPr preferRelativeResize="0"/>
          <p:nvPr/>
        </p:nvPicPr>
        <p:blipFill rotWithShape="1">
          <a:blip r:embed="rId4">
            <a:alphaModFix/>
          </a:blip>
          <a:srcRect b="0" l="0" r="0" t="0"/>
          <a:stretch/>
        </p:blipFill>
        <p:spPr>
          <a:xfrm>
            <a:off x="-1172393" y="328926"/>
            <a:ext cx="4711460" cy="1266792"/>
          </a:xfrm>
          <a:prstGeom prst="rect">
            <a:avLst/>
          </a:prstGeom>
          <a:noFill/>
          <a:ln>
            <a:noFill/>
          </a:ln>
        </p:spPr>
      </p:pic>
      <p:sp>
        <p:nvSpPr>
          <p:cNvPr id="176" name="Google Shape;176;p8"/>
          <p:cNvSpPr txBox="1"/>
          <p:nvPr/>
        </p:nvSpPr>
        <p:spPr>
          <a:xfrm rot="-60000">
            <a:off x="413917" y="690758"/>
            <a:ext cx="2905404"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Under the sea!</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177" name="Google Shape;177;p8"/>
          <p:cNvPicPr preferRelativeResize="0"/>
          <p:nvPr/>
        </p:nvPicPr>
        <p:blipFill rotWithShape="1">
          <a:blip r:embed="rId5">
            <a:alphaModFix/>
          </a:blip>
          <a:srcRect b="0" l="0" r="0" t="0"/>
          <a:stretch/>
        </p:blipFill>
        <p:spPr>
          <a:xfrm>
            <a:off x="1173063" y="1787846"/>
            <a:ext cx="2857500" cy="45974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pic>
        <p:nvPicPr>
          <p:cNvPr descr="A close up of a logo  Description automatically generated" id="183" name="Google Shape;183;p9"/>
          <p:cNvPicPr preferRelativeResize="0"/>
          <p:nvPr/>
        </p:nvPicPr>
        <p:blipFill rotWithShape="1">
          <a:blip r:embed="rId3">
            <a:alphaModFix/>
          </a:blip>
          <a:srcRect b="0" l="0" r="0" t="0"/>
          <a:stretch/>
        </p:blipFill>
        <p:spPr>
          <a:xfrm>
            <a:off x="694926" y="879016"/>
            <a:ext cx="11082182" cy="5980208"/>
          </a:xfrm>
          <a:prstGeom prst="rect">
            <a:avLst/>
          </a:prstGeom>
          <a:noFill/>
          <a:ln>
            <a:noFill/>
          </a:ln>
        </p:spPr>
      </p:pic>
      <p:pic>
        <p:nvPicPr>
          <p:cNvPr id="184" name="Google Shape;184;p9"/>
          <p:cNvPicPr preferRelativeResize="0"/>
          <p:nvPr/>
        </p:nvPicPr>
        <p:blipFill rotWithShape="1">
          <a:blip r:embed="rId4">
            <a:alphaModFix/>
          </a:blip>
          <a:srcRect b="0" l="0" r="0" t="0"/>
          <a:stretch/>
        </p:blipFill>
        <p:spPr>
          <a:xfrm>
            <a:off x="-1172393" y="328926"/>
            <a:ext cx="8731596" cy="1266792"/>
          </a:xfrm>
          <a:prstGeom prst="rect">
            <a:avLst/>
          </a:prstGeom>
          <a:noFill/>
          <a:ln>
            <a:noFill/>
          </a:ln>
        </p:spPr>
      </p:pic>
      <p:sp>
        <p:nvSpPr>
          <p:cNvPr id="185" name="Google Shape;185;p9"/>
          <p:cNvSpPr txBox="1"/>
          <p:nvPr/>
        </p:nvSpPr>
        <p:spPr>
          <a:xfrm rot="-60000">
            <a:off x="413595" y="653797"/>
            <a:ext cx="7141048"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GB" sz="3200" u="none" cap="none" strike="noStrike">
                <a:solidFill>
                  <a:schemeClr val="dk1"/>
                </a:solidFill>
                <a:latin typeface="Calibri"/>
                <a:ea typeface="Calibri"/>
                <a:cs typeface="Calibri"/>
                <a:sym typeface="Calibri"/>
              </a:rPr>
              <a:t>Evolution = invention in slow motion!</a:t>
            </a:r>
            <a:endParaRPr b="0" i="0" sz="1400" u="none" cap="none" strike="noStrike">
              <a:solidFill>
                <a:srgbClr val="000000"/>
              </a:solidFill>
              <a:latin typeface="Arial"/>
              <a:ea typeface="Arial"/>
              <a:cs typeface="Arial"/>
              <a:sym typeface="Arial"/>
            </a:endParaRPr>
          </a:p>
        </p:txBody>
      </p:sp>
      <p:pic>
        <p:nvPicPr>
          <p:cNvPr descr="A close up of a logo&#10;&#10;Description automatically generated" id="186" name="Google Shape;186;p9"/>
          <p:cNvPicPr preferRelativeResize="0"/>
          <p:nvPr/>
        </p:nvPicPr>
        <p:blipFill rotWithShape="1">
          <a:blip r:embed="rId5">
            <a:alphaModFix/>
          </a:blip>
          <a:srcRect b="0" l="0" r="0" t="0"/>
          <a:stretch/>
        </p:blipFill>
        <p:spPr>
          <a:xfrm>
            <a:off x="1740257" y="2874921"/>
            <a:ext cx="6718300" cy="27051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