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Begin by telling your class that we’re now going to be starting the second part of the challenge. </a:t>
            </a:r>
            <a:endParaRPr>
              <a:solidFill>
                <a:schemeClr val="dk1"/>
              </a:solidFill>
            </a:endParaRPr>
          </a:p>
          <a:p>
            <a:pPr indent="0" lvl="0" marL="0" rtl="0" algn="l">
              <a:spcBef>
                <a:spcPts val="0"/>
              </a:spcBef>
              <a:spcAft>
                <a:spcPts val="0"/>
              </a:spcAft>
              <a:buNone/>
            </a:pPr>
            <a:r>
              <a:rPr lang="en">
                <a:solidFill>
                  <a:schemeClr val="dk1"/>
                </a:solidFill>
              </a:rPr>
              <a:t>This section is all about Traveling: The way we move!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94bf223543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194bf223543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activity is designed to get the class thinking differently; to design a new ‘town’. You could start by getting the class to close their eyes and start to reimagine the area, focusing on removing the infrastructure. Start by thinking about an empty green space - this means no roads, no paths, and no </a:t>
            </a:r>
            <a:r>
              <a:rPr lang="en"/>
              <a:t>infrastructure and let their imaginations run wild!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their eyes closed introduce the prompts: </a:t>
            </a:r>
            <a:endParaRPr/>
          </a:p>
          <a:p>
            <a:pPr indent="-298450" lvl="0" marL="457200" rtl="0" algn="l">
              <a:spcBef>
                <a:spcPts val="0"/>
              </a:spcBef>
              <a:spcAft>
                <a:spcPts val="0"/>
              </a:spcAft>
              <a:buSzPts val="1100"/>
              <a:buChar char="-"/>
            </a:pPr>
            <a:r>
              <a:rPr lang="en"/>
              <a:t>Who would live in the town? </a:t>
            </a:r>
            <a:endParaRPr/>
          </a:p>
          <a:p>
            <a:pPr indent="-298450" lvl="0" marL="457200" rtl="0" algn="l">
              <a:spcBef>
                <a:spcPts val="0"/>
              </a:spcBef>
              <a:spcAft>
                <a:spcPts val="0"/>
              </a:spcAft>
              <a:buSzPts val="1100"/>
              <a:buChar char="-"/>
            </a:pPr>
            <a:r>
              <a:rPr lang="en"/>
              <a:t>Are there any buildings? What do they look like? What are they made out of? Encourage students to think about different materials - trees, plants, natural materials. Or bricks, steel, clay. </a:t>
            </a:r>
            <a:endParaRPr/>
          </a:p>
          <a:p>
            <a:pPr indent="-298450" lvl="0" marL="457200" rtl="0" algn="l">
              <a:spcBef>
                <a:spcPts val="0"/>
              </a:spcBef>
              <a:spcAft>
                <a:spcPts val="0"/>
              </a:spcAft>
              <a:buSzPts val="1100"/>
              <a:buChar char="-"/>
            </a:pPr>
            <a:r>
              <a:rPr lang="en"/>
              <a:t>How do you move around the town? Are there trampolines in the ground? Are there swimming lanes, do you shrink and ride on the back of insects? </a:t>
            </a:r>
            <a:endParaRPr/>
          </a:p>
          <a:p>
            <a:pPr indent="-298450" lvl="0" marL="457200" rtl="0" algn="l">
              <a:spcBef>
                <a:spcPts val="0"/>
              </a:spcBef>
              <a:spcAft>
                <a:spcPts val="0"/>
              </a:spcAft>
              <a:buSzPts val="1100"/>
              <a:buChar char="-"/>
            </a:pPr>
            <a:r>
              <a:rPr lang="en"/>
              <a:t>What’s the weather like in your town? How does this change the environment?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Ask the group to label their drawings </a:t>
            </a:r>
            <a:r>
              <a:rPr lang="en"/>
              <a:t>and</a:t>
            </a:r>
            <a:r>
              <a:rPr lang="en"/>
              <a:t> give their town a name. For extensions to this activity, please see the teachers guidance document.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1993443a73f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1993443a73f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Take a look at these </a:t>
            </a:r>
            <a:r>
              <a:rPr lang="en"/>
              <a:t>brilliant</a:t>
            </a:r>
            <a:r>
              <a:rPr lang="en"/>
              <a:t> winning inventions that were brought to life by Little Inventors just like you! </a:t>
            </a:r>
            <a:endParaRPr/>
          </a:p>
          <a:p>
            <a:pPr indent="-298450" lvl="0" marL="457200" rtl="0" algn="l">
              <a:spcBef>
                <a:spcPts val="0"/>
              </a:spcBef>
              <a:spcAft>
                <a:spcPts val="0"/>
              </a:spcAft>
              <a:buSzPts val="1100"/>
              <a:buChar char="●"/>
            </a:pPr>
            <a:r>
              <a:rPr lang="en"/>
              <a:t>Sahila reminds us that travel is for everyone with her amazing Miracle Chair. </a:t>
            </a:r>
            <a:endParaRPr/>
          </a:p>
          <a:p>
            <a:pPr indent="-298450" lvl="0" marL="457200" rtl="0" algn="l">
              <a:spcBef>
                <a:spcPts val="0"/>
              </a:spcBef>
              <a:spcAft>
                <a:spcPts val="0"/>
              </a:spcAft>
              <a:buSzPts val="1100"/>
              <a:buChar char="●"/>
            </a:pPr>
            <a:r>
              <a:rPr lang="en"/>
              <a:t>The way we travel doesn’t only have to not have a </a:t>
            </a:r>
            <a:r>
              <a:rPr b="1" lang="en"/>
              <a:t>negative</a:t>
            </a:r>
            <a:r>
              <a:rPr lang="en"/>
              <a:t> impact on the planet but it could even have a </a:t>
            </a:r>
            <a:r>
              <a:rPr b="1" lang="en"/>
              <a:t>positive</a:t>
            </a:r>
            <a:r>
              <a:rPr lang="en"/>
              <a:t> impact, making the planet greener and more wild too, like this amazing invention by Melody from Sydney, Australia. </a:t>
            </a:r>
            <a:endParaRPr/>
          </a:p>
          <a:p>
            <a:pPr indent="0" lvl="0" marL="0" rtl="0" algn="l">
              <a:spcBef>
                <a:spcPts val="0"/>
              </a:spcBef>
              <a:spcAft>
                <a:spcPts val="0"/>
              </a:spcAft>
              <a:buNone/>
            </a:pPr>
            <a:r>
              <a:t/>
            </a:r>
            <a:endParaRPr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1993443a73f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1993443a73f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It’s time to send your class on a journey to come up with their very own travel invention!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nothing is too wild or wacky to invent!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are so many ways to think about travel, not only about the moving part but also about infrastructure like roads, or even what we might do when waiting at a bus stop.… </a:t>
            </a:r>
            <a:r>
              <a:rPr b="1" lang="en">
                <a:solidFill>
                  <a:schemeClr val="dk1"/>
                </a:solidFill>
              </a:rPr>
              <a:t>so let your imagination fly as we’re about to get inventing!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It’s time to move on to the next unit!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186a682878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186a682878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Walking, running, driving, cycling, scootering, sailing flying! People can’t ever seem to stay still.</a:t>
            </a:r>
            <a:endParaRPr>
              <a:solidFill>
                <a:schemeClr val="dk1"/>
              </a:solidFill>
            </a:endParaRPr>
          </a:p>
          <a:p>
            <a:pPr indent="-298450" lvl="0" marL="457200" rtl="0" algn="l">
              <a:spcBef>
                <a:spcPts val="0"/>
              </a:spcBef>
              <a:spcAft>
                <a:spcPts val="0"/>
              </a:spcAft>
              <a:buSzPts val="1100"/>
              <a:buChar char="●"/>
            </a:pPr>
            <a:r>
              <a:rPr lang="en">
                <a:solidFill>
                  <a:schemeClr val="dk1"/>
                </a:solidFill>
              </a:rPr>
              <a:t>Sometimes we need a little help from inventions to get us places near or far… </a:t>
            </a:r>
            <a:endParaRPr/>
          </a:p>
          <a:p>
            <a:pPr indent="-298450" lvl="0" marL="457200" rtl="0" algn="l">
              <a:spcBef>
                <a:spcPts val="0"/>
              </a:spcBef>
              <a:spcAft>
                <a:spcPts val="0"/>
              </a:spcAft>
              <a:buSzPts val="1100"/>
              <a:buChar char="●"/>
            </a:pPr>
            <a:r>
              <a:rPr lang="en">
                <a:highlight>
                  <a:srgbClr val="FFE599"/>
                </a:highlight>
              </a:rPr>
              <a:t>Start by asking your class to think up as many different ways they can </a:t>
            </a:r>
            <a:r>
              <a:rPr lang="en">
                <a:highlight>
                  <a:srgbClr val="FFE599"/>
                </a:highlight>
              </a:rPr>
              <a:t>think</a:t>
            </a:r>
            <a:r>
              <a:rPr lang="en">
                <a:highlight>
                  <a:srgbClr val="FFE599"/>
                </a:highlight>
              </a:rPr>
              <a:t> of to travel from A to B. </a:t>
            </a:r>
            <a:endParaRPr>
              <a:highlight>
                <a:srgbClr val="FFE599"/>
              </a:highlight>
            </a:endParaRPr>
          </a:p>
          <a:p>
            <a:pPr indent="-298450" lvl="0" marL="457200" rtl="0" algn="l">
              <a:spcBef>
                <a:spcPts val="0"/>
              </a:spcBef>
              <a:spcAft>
                <a:spcPts val="0"/>
              </a:spcAft>
              <a:buSzPts val="1100"/>
              <a:buChar char="●"/>
            </a:pPr>
            <a:r>
              <a:rPr lang="en"/>
              <a:t>Encourage them to </a:t>
            </a:r>
            <a:r>
              <a:rPr lang="en"/>
              <a:t>think outside the box, it could be skipping, hopping, riding on a giraffe…..!</a:t>
            </a:r>
            <a:endParaRPr/>
          </a:p>
          <a:p>
            <a:pPr indent="-298450" lvl="0" marL="457200" rtl="0" algn="l">
              <a:spcBef>
                <a:spcPts val="0"/>
              </a:spcBef>
              <a:spcAft>
                <a:spcPts val="0"/>
              </a:spcAft>
              <a:buSzPts val="1100"/>
              <a:buChar char="●"/>
            </a:pPr>
            <a:r>
              <a:rPr lang="en"/>
              <a:t>Together think about reasons why we travel. Use examples to the right of the slide as prompts but see how many other examples they can think of.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186a682878d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186a682878d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Introduce your class to the ideas that different ways of travelling produces different amounts of pollution and emissions. </a:t>
            </a:r>
            <a:endParaRPr/>
          </a:p>
          <a:p>
            <a:pPr indent="-298450" lvl="0" marL="457200" rtl="0" algn="l">
              <a:spcBef>
                <a:spcPts val="0"/>
              </a:spcBef>
              <a:spcAft>
                <a:spcPts val="0"/>
              </a:spcAft>
              <a:buSzPts val="1100"/>
              <a:buChar char="●"/>
            </a:pPr>
            <a:r>
              <a:rPr lang="en">
                <a:highlight>
                  <a:srgbClr val="FFE599"/>
                </a:highlight>
              </a:rPr>
              <a:t>Discuss the different modes of transport on the screen and the facts about how much pollution the different ones produce. </a:t>
            </a:r>
            <a:endParaRPr>
              <a:highlight>
                <a:srgbClr val="FFE599"/>
              </a:highlight>
            </a:endParaRPr>
          </a:p>
          <a:p>
            <a:pPr indent="-298450" lvl="0" marL="457200" rtl="0" algn="l">
              <a:spcBef>
                <a:spcPts val="0"/>
              </a:spcBef>
              <a:spcAft>
                <a:spcPts val="0"/>
              </a:spcAft>
              <a:buSzPts val="1100"/>
              <a:buChar char="●"/>
            </a:pPr>
            <a:r>
              <a:rPr lang="en"/>
              <a:t>If you have time you could ask them to write down a list of as many ways of travelling as they can think of that produce no pollution (or very little), such as sailing, cycling, pogo-sticking, riding a horse, uni-cycling…</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194bf22354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194bf22354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activity is designed to get the children thinking about reimaging </a:t>
            </a:r>
            <a:r>
              <a:rPr lang="en"/>
              <a:t>transport</a:t>
            </a:r>
            <a:r>
              <a:rPr lang="en"/>
              <a:t> through using unusual and unexpected items to inspire them to create something different.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Children can cut out the drawings on the sheet and then arrange them on a blank piece of paper using sketches and labels to describe their new transport. Alternatively, children can draw inspiration from the objects on the page to draw their new mode of transport on a different piece of paper.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Things to consider: </a:t>
            </a:r>
            <a:endParaRPr/>
          </a:p>
          <a:p>
            <a:pPr indent="-298450" lvl="0" marL="457200" rtl="0" algn="l">
              <a:spcBef>
                <a:spcPts val="0"/>
              </a:spcBef>
              <a:spcAft>
                <a:spcPts val="0"/>
              </a:spcAft>
              <a:buSzPts val="1100"/>
              <a:buChar char="-"/>
            </a:pPr>
            <a:r>
              <a:rPr lang="en"/>
              <a:t>The new mode of transport doesn’t need to look like something that already exists. </a:t>
            </a:r>
            <a:endParaRPr/>
          </a:p>
          <a:p>
            <a:pPr indent="-298450" lvl="0" marL="457200" rtl="0" algn="l">
              <a:spcBef>
                <a:spcPts val="0"/>
              </a:spcBef>
              <a:spcAft>
                <a:spcPts val="0"/>
              </a:spcAft>
              <a:buSzPts val="1100"/>
              <a:buChar char="-"/>
            </a:pPr>
            <a:r>
              <a:rPr lang="en"/>
              <a:t>Get the group thinking about shapes, form and edges.</a:t>
            </a:r>
            <a:endParaRPr/>
          </a:p>
          <a:p>
            <a:pPr indent="-298450" lvl="0" marL="457200" rtl="0" algn="l">
              <a:spcBef>
                <a:spcPts val="0"/>
              </a:spcBef>
              <a:spcAft>
                <a:spcPts val="0"/>
              </a:spcAft>
              <a:buSzPts val="1100"/>
              <a:buChar char="-"/>
            </a:pPr>
            <a:r>
              <a:rPr lang="en"/>
              <a:t>Movement - how does the transport move? Does it hover, roll, bounce, tumble? </a:t>
            </a:r>
            <a:endParaRPr/>
          </a:p>
          <a:p>
            <a:pPr indent="-298450" lvl="0" marL="457200" rtl="0" algn="l">
              <a:spcBef>
                <a:spcPts val="0"/>
              </a:spcBef>
              <a:spcAft>
                <a:spcPts val="0"/>
              </a:spcAft>
              <a:buSzPts val="1100"/>
              <a:buChar char="-"/>
            </a:pPr>
            <a:r>
              <a:rPr lang="en"/>
              <a:t>What would the operator do? Do they sit up, lie down, pedal? </a:t>
            </a:r>
            <a:endParaRPr/>
          </a:p>
          <a:p>
            <a:pPr indent="-298450" lvl="0" marL="457200" rtl="0" algn="l">
              <a:spcBef>
                <a:spcPts val="0"/>
              </a:spcBef>
              <a:spcAft>
                <a:spcPts val="0"/>
              </a:spcAft>
              <a:buSzPts val="1100"/>
              <a:buChar char="-"/>
            </a:pPr>
            <a:r>
              <a:rPr lang="en"/>
              <a:t>Does the vehicle use fuel? Is it powered by the wind? Or is it powered by something new? </a:t>
            </a:r>
            <a:endParaRPr/>
          </a:p>
          <a:p>
            <a:pPr indent="-298450" lvl="0" marL="457200" rtl="0" algn="l">
              <a:spcBef>
                <a:spcPts val="0"/>
              </a:spcBef>
              <a:spcAft>
                <a:spcPts val="0"/>
              </a:spcAft>
              <a:buSzPts val="1100"/>
              <a:buChar char="-"/>
            </a:pPr>
            <a:r>
              <a:rPr lang="en"/>
              <a:t>Give the transport a name.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86a682878d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86a682878d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activity is designed to get students using their imaginations to think about where they could travel and what their next </a:t>
            </a:r>
            <a:r>
              <a:rPr lang="en"/>
              <a:t>adventure</a:t>
            </a:r>
            <a:r>
              <a:rPr lang="en"/>
              <a:t> could be if there were no limits. </a:t>
            </a:r>
            <a:endParaRPr/>
          </a:p>
          <a:p>
            <a:pPr indent="0" lvl="0" marL="0" rtl="0" algn="l">
              <a:spcBef>
                <a:spcPts val="0"/>
              </a:spcBef>
              <a:spcAft>
                <a:spcPts val="0"/>
              </a:spcAft>
              <a:buNone/>
            </a:pPr>
            <a:r>
              <a:rPr lang="en"/>
              <a:t>Start by asking </a:t>
            </a:r>
            <a:r>
              <a:rPr lang="en"/>
              <a:t>the</a:t>
            </a:r>
            <a:r>
              <a:rPr lang="en"/>
              <a:t> students to think about: </a:t>
            </a:r>
            <a:endParaRPr/>
          </a:p>
          <a:p>
            <a:pPr indent="-298450" lvl="0" marL="457200" rtl="0" algn="l">
              <a:spcBef>
                <a:spcPts val="0"/>
              </a:spcBef>
              <a:spcAft>
                <a:spcPts val="0"/>
              </a:spcAft>
              <a:buSzPts val="1100"/>
              <a:buChar char="-"/>
            </a:pPr>
            <a:r>
              <a:rPr lang="en"/>
              <a:t>What is an adventure? </a:t>
            </a:r>
            <a:endParaRPr/>
          </a:p>
          <a:p>
            <a:pPr indent="-298450" lvl="0" marL="457200" rtl="0" algn="l">
              <a:spcBef>
                <a:spcPts val="0"/>
              </a:spcBef>
              <a:spcAft>
                <a:spcPts val="0"/>
              </a:spcAft>
              <a:buSzPts val="1100"/>
              <a:buChar char="-"/>
            </a:pPr>
            <a:r>
              <a:rPr lang="en"/>
              <a:t>What makes an </a:t>
            </a:r>
            <a:r>
              <a:rPr lang="en"/>
              <a:t>adventurous</a:t>
            </a:r>
            <a:r>
              <a:rPr lang="en"/>
              <a:t> journey? - They could think </a:t>
            </a:r>
            <a:r>
              <a:rPr lang="en"/>
              <a:t>about</a:t>
            </a:r>
            <a:r>
              <a:rPr lang="en"/>
              <a:t> the place, how they get there, or the environment around them.</a:t>
            </a:r>
            <a:endParaRPr/>
          </a:p>
          <a:p>
            <a:pPr indent="-298450" lvl="0" marL="457200" rtl="0" algn="l">
              <a:spcBef>
                <a:spcPts val="0"/>
              </a:spcBef>
              <a:spcAft>
                <a:spcPts val="0"/>
              </a:spcAft>
              <a:buSzPts val="1100"/>
              <a:buChar char="-"/>
            </a:pPr>
            <a:r>
              <a:rPr lang="en"/>
              <a:t>What do you need to do before an adventure - Do you </a:t>
            </a:r>
            <a:r>
              <a:rPr lang="en"/>
              <a:t>pack a suitcase, do you fill your pockets with your favorite food, do you need a map? </a:t>
            </a:r>
            <a:endParaRPr/>
          </a:p>
          <a:p>
            <a:pPr indent="0" lvl="0" marL="0" rtl="0" algn="l">
              <a:spcBef>
                <a:spcPts val="0"/>
              </a:spcBef>
              <a:spcAft>
                <a:spcPts val="0"/>
              </a:spcAft>
              <a:buNone/>
            </a:pPr>
            <a:r>
              <a:rPr lang="en"/>
              <a:t>They could discuss this in groups, or jot some ideas individually.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questions on the activity focus on travelling to unexpected places. For all of the questions, students could think about the following: </a:t>
            </a:r>
            <a:endParaRPr/>
          </a:p>
          <a:p>
            <a:pPr indent="-298450" lvl="0" marL="457200" rtl="0" algn="l">
              <a:spcBef>
                <a:spcPts val="0"/>
              </a:spcBef>
              <a:spcAft>
                <a:spcPts val="0"/>
              </a:spcAft>
              <a:buSzPts val="1100"/>
              <a:buChar char="-"/>
            </a:pPr>
            <a:r>
              <a:rPr lang="en"/>
              <a:t>Do you need equipment?</a:t>
            </a:r>
            <a:endParaRPr/>
          </a:p>
          <a:p>
            <a:pPr indent="-298450" lvl="0" marL="457200" rtl="0" algn="l">
              <a:spcBef>
                <a:spcPts val="0"/>
              </a:spcBef>
              <a:spcAft>
                <a:spcPts val="0"/>
              </a:spcAft>
              <a:buSzPts val="1100"/>
              <a:buChar char="-"/>
            </a:pPr>
            <a:r>
              <a:rPr lang="en"/>
              <a:t>Do you need special clothing?</a:t>
            </a:r>
            <a:endParaRPr/>
          </a:p>
          <a:p>
            <a:pPr indent="-298450" lvl="0" marL="457200" rtl="0" algn="l">
              <a:spcBef>
                <a:spcPts val="0"/>
              </a:spcBef>
              <a:spcAft>
                <a:spcPts val="0"/>
              </a:spcAft>
              <a:buSzPts val="1100"/>
              <a:buChar char="-"/>
            </a:pPr>
            <a:r>
              <a:rPr lang="en"/>
              <a:t>What does your vehicle or transport look like? It doesn’t have to be a car, train or boat - they can name their own vehicle. </a:t>
            </a:r>
            <a:endParaRPr/>
          </a:p>
          <a:p>
            <a:pPr indent="-298450" lvl="0" marL="457200" rtl="0" algn="l">
              <a:spcBef>
                <a:spcPts val="0"/>
              </a:spcBef>
              <a:spcAft>
                <a:spcPts val="0"/>
              </a:spcAft>
              <a:buSzPts val="1100"/>
              <a:buChar char="-"/>
            </a:pPr>
            <a:r>
              <a:rPr lang="en"/>
              <a:t>How do you move? Think about descriptive words or descriptions of movement and travel. Do they zoom, float, spring, glide, tumble?</a:t>
            </a:r>
            <a:endParaRPr/>
          </a:p>
          <a:p>
            <a:pPr indent="-298450" lvl="0" marL="457200" rtl="0" algn="l">
              <a:spcBef>
                <a:spcPts val="0"/>
              </a:spcBef>
              <a:spcAft>
                <a:spcPts val="0"/>
              </a:spcAft>
              <a:buSzPts val="1100"/>
              <a:buChar char="-"/>
            </a:pPr>
            <a:r>
              <a:rPr lang="en"/>
              <a:t>When you’re underwater what can you see? Are you dry or wet? How do you breathe?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See teachers resource document for an extension of this activity. </a:t>
            </a:r>
            <a:endParaRPr/>
          </a:p>
          <a:p>
            <a:pPr indent="0" lvl="0" marL="45720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186a682878d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186a682878d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It’s now time to start getting a bit more </a:t>
            </a:r>
            <a:r>
              <a:rPr lang="en"/>
              <a:t>technical</a:t>
            </a:r>
            <a:r>
              <a:rPr lang="en"/>
              <a:t> and discussing what energy actually is and how it’s made </a:t>
            </a:r>
            <a:endParaRPr/>
          </a:p>
          <a:p>
            <a:pPr indent="-298450" lvl="0" marL="457200" rtl="0" algn="l">
              <a:spcBef>
                <a:spcPts val="0"/>
              </a:spcBef>
              <a:spcAft>
                <a:spcPts val="0"/>
              </a:spcAft>
              <a:buSzPts val="1100"/>
              <a:buChar char="●"/>
            </a:pPr>
            <a:r>
              <a:rPr lang="en"/>
              <a:t>When cars or planes are moving they use energy. When we turn the lights on in a room, that’s energy in action. </a:t>
            </a:r>
            <a:endParaRPr/>
          </a:p>
          <a:p>
            <a:pPr indent="-298450" lvl="0" marL="457200" rtl="0" algn="l">
              <a:spcBef>
                <a:spcPts val="0"/>
              </a:spcBef>
              <a:spcAft>
                <a:spcPts val="0"/>
              </a:spcAft>
              <a:buSzPts val="1100"/>
              <a:buChar char="●"/>
            </a:pPr>
            <a:r>
              <a:rPr lang="en">
                <a:highlight>
                  <a:srgbClr val="FFE599"/>
                </a:highlight>
              </a:rPr>
              <a:t>Why not ask your class to make a list of all of the things in the room or outside of the window that are using energy right now.</a:t>
            </a:r>
            <a:endParaRPr>
              <a:highlight>
                <a:srgbClr val="FFE599"/>
              </a:highlight>
            </a:endParaRPr>
          </a:p>
          <a:p>
            <a:pPr indent="-298450" lvl="0" marL="457200" rtl="0" algn="l">
              <a:spcBef>
                <a:spcPts val="0"/>
              </a:spcBef>
              <a:spcAft>
                <a:spcPts val="0"/>
              </a:spcAft>
              <a:buSzPts val="1100"/>
              <a:buChar char="●"/>
            </a:pPr>
            <a:r>
              <a:rPr lang="en"/>
              <a:t>Don’t forget us! </a:t>
            </a:r>
            <a:r>
              <a:rPr lang="en"/>
              <a:t>Humans run on energy too, when we move, breathe, play and thank. We get our energy from food. </a:t>
            </a:r>
            <a:endParaRPr/>
          </a:p>
          <a:p>
            <a:pPr indent="-298450" lvl="0" marL="457200" rtl="0" algn="l">
              <a:spcBef>
                <a:spcPts val="0"/>
              </a:spcBef>
              <a:spcAft>
                <a:spcPts val="0"/>
              </a:spcAft>
              <a:buSzPts val="1100"/>
              <a:buChar char="●"/>
            </a:pPr>
            <a:r>
              <a:rPr lang="en"/>
              <a:t>Energy is basically anything that makes the world go round!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86a682878d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186a682878d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a:t>
            </a:r>
            <a:r>
              <a:rPr lang="en"/>
              <a:t>hundred</a:t>
            </a:r>
            <a:r>
              <a:rPr lang="en"/>
              <a:t>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a:t>
            </a:r>
            <a:endParaRPr b="1"/>
          </a:p>
          <a:p>
            <a:pPr indent="-298450" lvl="0" marL="457200" rtl="0" algn="l">
              <a:spcBef>
                <a:spcPts val="0"/>
              </a:spcBef>
              <a:spcAft>
                <a:spcPts val="0"/>
              </a:spcAft>
              <a:buSzPts val="1100"/>
              <a:buChar char="●"/>
            </a:pPr>
            <a:r>
              <a:rPr lang="en"/>
              <a:t>Not only that but they are also having a big impact on the environment and affecting the climate in negative ways</a:t>
            </a:r>
            <a:endParaRPr/>
          </a:p>
          <a:p>
            <a:pPr indent="-298450" lvl="0" marL="457200" rtl="0" algn="l">
              <a:spcBef>
                <a:spcPts val="0"/>
              </a:spcBef>
              <a:spcAft>
                <a:spcPts val="0"/>
              </a:spcAft>
              <a:buSzPts val="1100"/>
              <a:buChar char="●"/>
            </a:pPr>
            <a:r>
              <a:rPr lang="en"/>
              <a:t>So we need to come up with some even better climate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86a682878d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186a682878d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Now you’ve introduced to your class to fossil fuels and non-renewable energy it’s time to start thinking about sources of </a:t>
            </a:r>
            <a:r>
              <a:rPr b="1" lang="en"/>
              <a:t>renewable energy</a:t>
            </a:r>
            <a:endParaRPr b="1"/>
          </a:p>
          <a:p>
            <a:pPr indent="-298450" lvl="0" marL="457200" rtl="0" algn="l">
              <a:spcBef>
                <a:spcPts val="0"/>
              </a:spcBef>
              <a:spcAft>
                <a:spcPts val="0"/>
              </a:spcAft>
              <a:buSzPts val="1100"/>
              <a:buChar char="●"/>
            </a:pPr>
            <a:r>
              <a:rPr lang="en"/>
              <a:t>So we all know that we need to move away from fossil fuels into renewable energy if we want to looking after our planet. But what does that look like?</a:t>
            </a:r>
            <a:endParaRPr/>
          </a:p>
          <a:p>
            <a:pPr indent="-298450" lvl="0" marL="457200" rtl="0" algn="l">
              <a:spcBef>
                <a:spcPts val="0"/>
              </a:spcBef>
              <a:spcAft>
                <a:spcPts val="0"/>
              </a:spcAft>
              <a:buSzPts val="1100"/>
              <a:buChar char="●"/>
            </a:pPr>
            <a:r>
              <a:rPr lang="en"/>
              <a:t>Renewable energy is any </a:t>
            </a:r>
            <a:r>
              <a:rPr lang="en"/>
              <a:t>kind of energy that is naturally replenished - such as </a:t>
            </a:r>
            <a:r>
              <a:rPr b="1" lang="en"/>
              <a:t>wind, sun, movement or waves</a:t>
            </a:r>
            <a:r>
              <a:rPr lang="en"/>
              <a:t> </a:t>
            </a:r>
            <a:endParaRPr/>
          </a:p>
          <a:p>
            <a:pPr indent="-298450" lvl="0" marL="457200" rtl="0" algn="l">
              <a:spcBef>
                <a:spcPts val="0"/>
              </a:spcBef>
              <a:spcAft>
                <a:spcPts val="0"/>
              </a:spcAft>
              <a:buSzPts val="1100"/>
              <a:buChar char="●"/>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186a682878d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186a682878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Animals come in all shapes and sizes just like inventions.</a:t>
            </a:r>
            <a:endParaRPr/>
          </a:p>
          <a:p>
            <a:pPr indent="-298450" lvl="0" marL="457200" rtl="0" algn="l">
              <a:spcBef>
                <a:spcPts val="0"/>
              </a:spcBef>
              <a:spcAft>
                <a:spcPts val="0"/>
              </a:spcAft>
              <a:buSzPts val="1100"/>
              <a:buChar char="●"/>
            </a:pPr>
            <a:r>
              <a:rPr lang="en"/>
              <a:t>Talk to your </a:t>
            </a:r>
            <a:r>
              <a:rPr lang="en"/>
              <a:t>class</a:t>
            </a:r>
            <a:r>
              <a:rPr lang="en"/>
              <a:t> about all of the inventions that have been inspired by animal </a:t>
            </a:r>
            <a:r>
              <a:rPr lang="en"/>
              <a:t>technology, such as wind turbines from whale fins, sonar for submarines inspired by dolphins echolocation, and the sharp-ended kingfisher beak that inspired the Shinkansen bullet train</a:t>
            </a:r>
            <a:r>
              <a:rPr lang="en"/>
              <a:t> </a:t>
            </a:r>
            <a:endParaRPr/>
          </a:p>
          <a:p>
            <a:pPr indent="-298450" lvl="0" marL="457200" rtl="0" algn="l">
              <a:spcBef>
                <a:spcPts val="0"/>
              </a:spcBef>
              <a:spcAft>
                <a:spcPts val="0"/>
              </a:spcAft>
              <a:buSzPts val="1100"/>
              <a:buChar char="●"/>
            </a:pPr>
            <a:r>
              <a:rPr lang="en">
                <a:highlight>
                  <a:srgbClr val="FFE599"/>
                </a:highlight>
              </a:rPr>
              <a:t>Now get your class to share their ideas about what other animal parts or movements could inspire travel inventions in the future! </a:t>
            </a:r>
            <a:endParaRPr>
              <a:highlight>
                <a:srgbClr val="FFE599"/>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image" Target="../media/image32.jpg"/><Relationship Id="rId5" Type="http://schemas.openxmlformats.org/officeDocument/2006/relationships/image" Target="../media/image3.png"/><Relationship Id="rId6"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3.png"/><Relationship Id="rId4" Type="http://schemas.openxmlformats.org/officeDocument/2006/relationships/image" Target="../media/image3.png"/><Relationship Id="rId5" Type="http://schemas.openxmlformats.org/officeDocument/2006/relationships/image" Target="../media/image26.png"/><Relationship Id="rId6"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0.jpg"/><Relationship Id="rId4" Type="http://schemas.openxmlformats.org/officeDocument/2006/relationships/image" Target="../media/image3.png"/><Relationship Id="rId5"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31.png"/><Relationship Id="rId5"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jpg"/><Relationship Id="rId4" Type="http://schemas.openxmlformats.org/officeDocument/2006/relationships/image" Target="../media/image19.png"/><Relationship Id="rId5" Type="http://schemas.openxmlformats.org/officeDocument/2006/relationships/image" Target="../media/image3.png"/><Relationship Id="rId6"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7.jpg"/><Relationship Id="rId4" Type="http://schemas.openxmlformats.org/officeDocument/2006/relationships/image" Target="../media/image6.png"/><Relationship Id="rId5" Type="http://schemas.openxmlformats.org/officeDocument/2006/relationships/image" Target="../media/image3.png"/><Relationship Id="rId6"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10.png"/><Relationship Id="rId7" Type="http://schemas.openxmlformats.org/officeDocument/2006/relationships/image" Target="../media/image9.png"/><Relationship Id="rId8"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7.png"/><Relationship Id="rId7" Type="http://schemas.openxmlformats.org/officeDocument/2006/relationships/image" Target="../media/image11.png"/><Relationship Id="rId8"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14.png"/><Relationship Id="rId5"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3.png"/><Relationship Id="rId6"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0" l="0" r="0" t="0"/>
          <a:stretch/>
        </p:blipFill>
        <p:spPr>
          <a:xfrm>
            <a:off x="0" y="0"/>
            <a:ext cx="9144003" cy="51434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22"/>
          <p:cNvPicPr preferRelativeResize="0"/>
          <p:nvPr/>
        </p:nvPicPr>
        <p:blipFill rotWithShape="1">
          <a:blip r:embed="rId3">
            <a:alphaModFix/>
          </a:blip>
          <a:srcRect b="0" l="0" r="0" t="77721"/>
          <a:stretch/>
        </p:blipFill>
        <p:spPr>
          <a:xfrm>
            <a:off x="0" y="3858976"/>
            <a:ext cx="9144003" cy="1018550"/>
          </a:xfrm>
          <a:prstGeom prst="rect">
            <a:avLst/>
          </a:prstGeom>
          <a:noFill/>
          <a:ln>
            <a:noFill/>
          </a:ln>
        </p:spPr>
      </p:pic>
      <p:pic>
        <p:nvPicPr>
          <p:cNvPr id="147" name="Google Shape;147;p22"/>
          <p:cNvPicPr preferRelativeResize="0"/>
          <p:nvPr/>
        </p:nvPicPr>
        <p:blipFill>
          <a:blip r:embed="rId4">
            <a:alphaModFix/>
          </a:blip>
          <a:stretch>
            <a:fillRect/>
          </a:stretch>
        </p:blipFill>
        <p:spPr>
          <a:xfrm rot="213756">
            <a:off x="3862724" y="446173"/>
            <a:ext cx="4430681" cy="3424707"/>
          </a:xfrm>
          <a:prstGeom prst="rect">
            <a:avLst/>
          </a:prstGeom>
          <a:noFill/>
          <a:ln>
            <a:noFill/>
          </a:ln>
          <a:effectLst>
            <a:outerShdw blurRad="57150" rotWithShape="0" algn="bl" dir="5400000" dist="19050">
              <a:srgbClr val="000000">
                <a:alpha val="50000"/>
              </a:srgbClr>
            </a:outerShdw>
          </a:effectLst>
        </p:spPr>
      </p:pic>
      <p:sp>
        <p:nvSpPr>
          <p:cNvPr id="148" name="Google Shape;148;p22"/>
          <p:cNvSpPr txBox="1"/>
          <p:nvPr/>
        </p:nvSpPr>
        <p:spPr>
          <a:xfrm>
            <a:off x="355550" y="1455175"/>
            <a:ext cx="3532800" cy="140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rPr>
              <a:t>What if roads never existed? </a:t>
            </a:r>
            <a:endParaRPr sz="18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800">
                <a:solidFill>
                  <a:schemeClr val="dk1"/>
                </a:solidFill>
              </a:rPr>
              <a:t>What if houses floated? </a:t>
            </a:r>
            <a:endParaRPr sz="1800">
              <a:solidFill>
                <a:schemeClr val="dk1"/>
              </a:solidFill>
            </a:endParaRPr>
          </a:p>
          <a:p>
            <a:pPr indent="0" lvl="0" marL="0" rtl="0" algn="l">
              <a:lnSpc>
                <a:spcPct val="115000"/>
              </a:lnSpc>
              <a:spcBef>
                <a:spcPts val="1200"/>
              </a:spcBef>
              <a:spcAft>
                <a:spcPts val="1200"/>
              </a:spcAft>
              <a:buClr>
                <a:schemeClr val="dk1"/>
              </a:buClr>
              <a:buSzPts val="1100"/>
              <a:buFont typeface="Arial"/>
              <a:buNone/>
            </a:pPr>
            <a:r>
              <a:rPr lang="en" sz="1800">
                <a:solidFill>
                  <a:schemeClr val="dk1"/>
                </a:solidFill>
              </a:rPr>
              <a:t>What if wildlife came first?</a:t>
            </a:r>
            <a:endParaRPr sz="1800">
              <a:solidFill>
                <a:schemeClr val="dk1"/>
              </a:solidFill>
            </a:endParaRPr>
          </a:p>
        </p:txBody>
      </p:sp>
      <p:pic>
        <p:nvPicPr>
          <p:cNvPr id="149" name="Google Shape;149;p22"/>
          <p:cNvPicPr preferRelativeResize="0"/>
          <p:nvPr/>
        </p:nvPicPr>
        <p:blipFill>
          <a:blip r:embed="rId5">
            <a:alphaModFix/>
          </a:blip>
          <a:stretch>
            <a:fillRect/>
          </a:stretch>
        </p:blipFill>
        <p:spPr>
          <a:xfrm>
            <a:off x="-492875" y="203575"/>
            <a:ext cx="3218800" cy="814150"/>
          </a:xfrm>
          <a:prstGeom prst="rect">
            <a:avLst/>
          </a:prstGeom>
          <a:noFill/>
          <a:ln>
            <a:noFill/>
          </a:ln>
        </p:spPr>
      </p:pic>
      <p:sp>
        <p:nvSpPr>
          <p:cNvPr id="150" name="Google Shape;150;p22"/>
          <p:cNvSpPr txBox="1"/>
          <p:nvPr/>
        </p:nvSpPr>
        <p:spPr>
          <a:xfrm>
            <a:off x="282500" y="324300"/>
            <a:ext cx="3820800" cy="572700"/>
          </a:xfrm>
          <a:prstGeom prst="rect">
            <a:avLst/>
          </a:prstGeom>
          <a:noFill/>
          <a:ln>
            <a:noFill/>
          </a:ln>
        </p:spPr>
        <p:txBody>
          <a:bodyPr anchorCtr="0" anchor="t" bIns="91425" lIns="91425" spcFirstLastPara="1" rIns="91425" wrap="square" tIns="91425">
            <a:normAutofit/>
          </a:bodyPr>
          <a:lstStyle/>
          <a:p>
            <a:pPr indent="0" lvl="0" marL="0" rtl="0" algn="l">
              <a:lnSpc>
                <a:spcPct val="90000"/>
              </a:lnSpc>
              <a:spcBef>
                <a:spcPts val="0"/>
              </a:spcBef>
              <a:spcAft>
                <a:spcPts val="0"/>
              </a:spcAft>
              <a:buNone/>
            </a:pPr>
            <a:r>
              <a:rPr b="1" lang="en" sz="2500">
                <a:solidFill>
                  <a:srgbClr val="000000"/>
                </a:solidFill>
                <a:latin typeface="Calibri"/>
                <a:ea typeface="Calibri"/>
                <a:cs typeface="Calibri"/>
                <a:sym typeface="Calibri"/>
              </a:rPr>
              <a:t>Activity time! </a:t>
            </a:r>
            <a:endParaRPr b="1" sz="2500">
              <a:solidFill>
                <a:srgbClr val="000000"/>
              </a:solidFill>
              <a:latin typeface="Calibri"/>
              <a:ea typeface="Calibri"/>
              <a:cs typeface="Calibri"/>
              <a:sym typeface="Calibri"/>
            </a:endParaRPr>
          </a:p>
        </p:txBody>
      </p:sp>
      <p:pic>
        <p:nvPicPr>
          <p:cNvPr id="151" name="Google Shape;151;p22"/>
          <p:cNvPicPr preferRelativeResize="0"/>
          <p:nvPr/>
        </p:nvPicPr>
        <p:blipFill>
          <a:blip r:embed="rId6">
            <a:alphaModFix/>
          </a:blip>
          <a:stretch>
            <a:fillRect/>
          </a:stretch>
        </p:blipFill>
        <p:spPr>
          <a:xfrm>
            <a:off x="2422816" y="324291"/>
            <a:ext cx="804075" cy="900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3"/>
          <p:cNvPicPr preferRelativeResize="0"/>
          <p:nvPr/>
        </p:nvPicPr>
        <p:blipFill>
          <a:blip r:embed="rId3">
            <a:alphaModFix/>
          </a:blip>
          <a:stretch>
            <a:fillRect/>
          </a:stretch>
        </p:blipFill>
        <p:spPr>
          <a:xfrm>
            <a:off x="317500" y="1295400"/>
            <a:ext cx="4024682" cy="3292426"/>
          </a:xfrm>
          <a:prstGeom prst="rect">
            <a:avLst/>
          </a:prstGeom>
          <a:noFill/>
          <a:ln>
            <a:noFill/>
          </a:ln>
        </p:spPr>
      </p:pic>
      <p:pic>
        <p:nvPicPr>
          <p:cNvPr id="157" name="Google Shape;157;p23"/>
          <p:cNvPicPr preferRelativeResize="0"/>
          <p:nvPr/>
        </p:nvPicPr>
        <p:blipFill>
          <a:blip r:embed="rId4">
            <a:alphaModFix/>
          </a:blip>
          <a:stretch>
            <a:fillRect/>
          </a:stretch>
        </p:blipFill>
        <p:spPr>
          <a:xfrm>
            <a:off x="-894175" y="231125"/>
            <a:ext cx="7174175" cy="814150"/>
          </a:xfrm>
          <a:prstGeom prst="rect">
            <a:avLst/>
          </a:prstGeom>
          <a:noFill/>
          <a:ln>
            <a:noFill/>
          </a:ln>
        </p:spPr>
      </p:pic>
      <p:sp>
        <p:nvSpPr>
          <p:cNvPr id="158" name="Google Shape;158;p23"/>
          <p:cNvSpPr txBox="1"/>
          <p:nvPr/>
        </p:nvSpPr>
        <p:spPr>
          <a:xfrm>
            <a:off x="254350" y="351850"/>
            <a:ext cx="5908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From the minds of Little Inventors - like you!</a:t>
            </a:r>
            <a:endParaRPr b="1" sz="2420">
              <a:solidFill>
                <a:srgbClr val="000000"/>
              </a:solidFill>
              <a:latin typeface="Calibri"/>
              <a:ea typeface="Calibri"/>
              <a:cs typeface="Calibri"/>
              <a:sym typeface="Calibri"/>
            </a:endParaRPr>
          </a:p>
        </p:txBody>
      </p:sp>
      <p:pic>
        <p:nvPicPr>
          <p:cNvPr id="159" name="Google Shape;159;p23"/>
          <p:cNvPicPr preferRelativeResize="0"/>
          <p:nvPr/>
        </p:nvPicPr>
        <p:blipFill>
          <a:blip r:embed="rId5">
            <a:alphaModFix/>
          </a:blip>
          <a:stretch>
            <a:fillRect/>
          </a:stretch>
        </p:blipFill>
        <p:spPr>
          <a:xfrm>
            <a:off x="4571998" y="1295400"/>
            <a:ext cx="4131052" cy="3292417"/>
          </a:xfrm>
          <a:prstGeom prst="rect">
            <a:avLst/>
          </a:prstGeom>
          <a:noFill/>
          <a:ln>
            <a:noFill/>
          </a:ln>
        </p:spPr>
      </p:pic>
      <p:pic>
        <p:nvPicPr>
          <p:cNvPr id="160" name="Google Shape;160;p23"/>
          <p:cNvPicPr preferRelativeResize="0"/>
          <p:nvPr/>
        </p:nvPicPr>
        <p:blipFill>
          <a:blip r:embed="rId6">
            <a:alphaModFix/>
          </a:blip>
          <a:stretch>
            <a:fillRect/>
          </a:stretch>
        </p:blipFill>
        <p:spPr>
          <a:xfrm>
            <a:off x="5727675" y="-537"/>
            <a:ext cx="2171725" cy="12774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4"/>
          <p:cNvSpPr txBox="1"/>
          <p:nvPr/>
        </p:nvSpPr>
        <p:spPr>
          <a:xfrm>
            <a:off x="332475" y="1278375"/>
            <a:ext cx="3903600" cy="354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100">
                <a:solidFill>
                  <a:srgbClr val="000000"/>
                </a:solidFill>
                <a:latin typeface="Calibri"/>
                <a:ea typeface="Calibri"/>
                <a:cs typeface="Calibri"/>
                <a:sym typeface="Calibri"/>
              </a:rPr>
              <a:t>Use what you’ve just </a:t>
            </a:r>
            <a:r>
              <a:rPr lang="en" sz="2100">
                <a:solidFill>
                  <a:srgbClr val="000000"/>
                </a:solidFill>
                <a:latin typeface="Calibri"/>
                <a:ea typeface="Calibri"/>
                <a:cs typeface="Calibri"/>
                <a:sym typeface="Calibri"/>
              </a:rPr>
              <a:t>learn</a:t>
            </a:r>
            <a:r>
              <a:rPr lang="en" sz="2100">
                <a:latin typeface="Calibri"/>
                <a:ea typeface="Calibri"/>
                <a:cs typeface="Calibri"/>
                <a:sym typeface="Calibri"/>
              </a:rPr>
              <a:t>ed</a:t>
            </a:r>
            <a:r>
              <a:rPr lang="en" sz="2100">
                <a:solidFill>
                  <a:srgbClr val="000000"/>
                </a:solidFill>
                <a:latin typeface="Calibri"/>
                <a:ea typeface="Calibri"/>
                <a:cs typeface="Calibri"/>
                <a:sym typeface="Calibri"/>
              </a:rPr>
              <a:t> to come up with an invention idea! </a:t>
            </a:r>
            <a:endParaRPr sz="2100">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t/>
            </a:r>
            <a:endParaRPr sz="2100">
              <a:solidFill>
                <a:srgbClr val="000000"/>
              </a:solidFill>
              <a:latin typeface="Calibri"/>
              <a:ea typeface="Calibri"/>
              <a:cs typeface="Calibri"/>
              <a:sym typeface="Calibri"/>
            </a:endParaRPr>
          </a:p>
          <a:p>
            <a:pPr indent="-361950" lvl="0" marL="457200" rtl="0" algn="l">
              <a:lnSpc>
                <a:spcPct val="115000"/>
              </a:lnSpc>
              <a:spcBef>
                <a:spcPts val="0"/>
              </a:spcBef>
              <a:spcAft>
                <a:spcPts val="0"/>
              </a:spcAft>
              <a:buClr>
                <a:srgbClr val="000000"/>
              </a:buClr>
              <a:buSzPts val="2100"/>
              <a:buFont typeface="Calibri"/>
              <a:buChar char="●"/>
            </a:pPr>
            <a:r>
              <a:rPr lang="en" sz="2100">
                <a:solidFill>
                  <a:srgbClr val="000000"/>
                </a:solidFill>
                <a:latin typeface="Calibri"/>
                <a:ea typeface="Calibri"/>
                <a:cs typeface="Calibri"/>
                <a:sym typeface="Calibri"/>
              </a:rPr>
              <a:t>Think up and draw</a:t>
            </a:r>
            <a:endParaRPr sz="2100">
              <a:solidFill>
                <a:srgbClr val="000000"/>
              </a:solidFill>
              <a:latin typeface="Calibri"/>
              <a:ea typeface="Calibri"/>
              <a:cs typeface="Calibri"/>
              <a:sym typeface="Calibri"/>
            </a:endParaRPr>
          </a:p>
          <a:p>
            <a:pPr indent="0" lvl="0" marL="457200" rtl="0" algn="l">
              <a:lnSpc>
                <a:spcPct val="115000"/>
              </a:lnSpc>
              <a:spcBef>
                <a:spcPts val="0"/>
              </a:spcBef>
              <a:spcAft>
                <a:spcPts val="0"/>
              </a:spcAft>
              <a:buNone/>
            </a:pPr>
            <a:r>
              <a:rPr lang="en" sz="2100">
                <a:solidFill>
                  <a:srgbClr val="000000"/>
                </a:solidFill>
                <a:latin typeface="Calibri"/>
                <a:ea typeface="Calibri"/>
                <a:cs typeface="Calibri"/>
                <a:sym typeface="Calibri"/>
              </a:rPr>
              <a:t>an invention </a:t>
            </a:r>
            <a:endParaRPr sz="2100">
              <a:solidFill>
                <a:srgbClr val="000000"/>
              </a:solidFill>
              <a:latin typeface="Calibri"/>
              <a:ea typeface="Calibri"/>
              <a:cs typeface="Calibri"/>
              <a:sym typeface="Calibri"/>
            </a:endParaRPr>
          </a:p>
          <a:p>
            <a:pPr indent="0" lvl="0" marL="457200" rtl="0" algn="l">
              <a:lnSpc>
                <a:spcPct val="115000"/>
              </a:lnSpc>
              <a:spcBef>
                <a:spcPts val="0"/>
              </a:spcBef>
              <a:spcAft>
                <a:spcPts val="0"/>
              </a:spcAft>
              <a:buNone/>
            </a:pPr>
            <a:r>
              <a:t/>
            </a:r>
            <a:endParaRPr sz="2100">
              <a:solidFill>
                <a:srgbClr val="000000"/>
              </a:solidFill>
              <a:latin typeface="Calibri"/>
              <a:ea typeface="Calibri"/>
              <a:cs typeface="Calibri"/>
              <a:sym typeface="Calibri"/>
            </a:endParaRPr>
          </a:p>
          <a:p>
            <a:pPr indent="-361950" lvl="0" marL="457200" rtl="0" algn="l">
              <a:lnSpc>
                <a:spcPct val="115000"/>
              </a:lnSpc>
              <a:spcBef>
                <a:spcPts val="0"/>
              </a:spcBef>
              <a:spcAft>
                <a:spcPts val="0"/>
              </a:spcAft>
              <a:buClr>
                <a:srgbClr val="000000"/>
              </a:buClr>
              <a:buSzPts val="2100"/>
              <a:buFont typeface="Calibri"/>
              <a:buChar char="●"/>
            </a:pPr>
            <a:r>
              <a:rPr lang="en" sz="2100">
                <a:solidFill>
                  <a:srgbClr val="000000"/>
                </a:solidFill>
                <a:latin typeface="Calibri"/>
                <a:ea typeface="Calibri"/>
                <a:cs typeface="Calibri"/>
                <a:sym typeface="Calibri"/>
              </a:rPr>
              <a:t>Draw BIG, add labels and color. </a:t>
            </a:r>
            <a:endParaRPr sz="2100">
              <a:solidFill>
                <a:srgbClr val="000000"/>
              </a:solidFill>
              <a:latin typeface="Calibri"/>
              <a:ea typeface="Calibri"/>
              <a:cs typeface="Calibri"/>
              <a:sym typeface="Calibri"/>
            </a:endParaRPr>
          </a:p>
          <a:p>
            <a:pPr indent="0" lvl="0" marL="0" rtl="0" algn="l">
              <a:lnSpc>
                <a:spcPct val="115000"/>
              </a:lnSpc>
              <a:spcBef>
                <a:spcPts val="0"/>
              </a:spcBef>
              <a:spcAft>
                <a:spcPts val="0"/>
              </a:spcAft>
              <a:buNone/>
            </a:pPr>
            <a:r>
              <a:t/>
            </a:r>
            <a:endParaRPr sz="2500">
              <a:solidFill>
                <a:srgbClr val="000000"/>
              </a:solidFill>
              <a:highlight>
                <a:srgbClr val="00FFFF"/>
              </a:highlight>
              <a:latin typeface="Calibri"/>
              <a:ea typeface="Calibri"/>
              <a:cs typeface="Calibri"/>
              <a:sym typeface="Calibri"/>
            </a:endParaRPr>
          </a:p>
        </p:txBody>
      </p:sp>
      <p:pic>
        <p:nvPicPr>
          <p:cNvPr id="166" name="Google Shape;166;p24"/>
          <p:cNvPicPr preferRelativeResize="0"/>
          <p:nvPr/>
        </p:nvPicPr>
        <p:blipFill rotWithShape="1">
          <a:blip r:embed="rId3">
            <a:alphaModFix/>
          </a:blip>
          <a:srcRect b="0" l="0" r="0" t="0"/>
          <a:stretch/>
        </p:blipFill>
        <p:spPr>
          <a:xfrm rot="813503">
            <a:off x="4251399" y="1278601"/>
            <a:ext cx="3903598" cy="2759974"/>
          </a:xfrm>
          <a:prstGeom prst="rect">
            <a:avLst/>
          </a:prstGeom>
          <a:noFill/>
          <a:ln>
            <a:noFill/>
          </a:ln>
          <a:effectLst>
            <a:outerShdw blurRad="57150" rotWithShape="0" algn="bl" dir="5400000" dist="19050">
              <a:srgbClr val="000000">
                <a:alpha val="50000"/>
              </a:srgbClr>
            </a:outerShdw>
          </a:effectLst>
        </p:spPr>
      </p:pic>
      <p:pic>
        <p:nvPicPr>
          <p:cNvPr id="167" name="Google Shape;167;p24"/>
          <p:cNvPicPr preferRelativeResize="0"/>
          <p:nvPr/>
        </p:nvPicPr>
        <p:blipFill>
          <a:blip r:embed="rId4">
            <a:alphaModFix/>
          </a:blip>
          <a:stretch>
            <a:fillRect/>
          </a:stretch>
        </p:blipFill>
        <p:spPr>
          <a:xfrm>
            <a:off x="-176850" y="205000"/>
            <a:ext cx="3903651" cy="965750"/>
          </a:xfrm>
          <a:prstGeom prst="rect">
            <a:avLst/>
          </a:prstGeom>
          <a:noFill/>
          <a:ln>
            <a:noFill/>
          </a:ln>
        </p:spPr>
      </p:pic>
      <p:sp>
        <p:nvSpPr>
          <p:cNvPr id="168" name="Google Shape;168;p24"/>
          <p:cNvSpPr txBox="1"/>
          <p:nvPr/>
        </p:nvSpPr>
        <p:spPr>
          <a:xfrm>
            <a:off x="147900" y="410825"/>
            <a:ext cx="4167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latin typeface="Calibri"/>
                <a:ea typeface="Calibri"/>
                <a:cs typeface="Calibri"/>
                <a:sym typeface="Calibri"/>
              </a:rPr>
              <a:t>What’s your invention?</a:t>
            </a:r>
            <a:endParaRPr b="1" sz="2400">
              <a:latin typeface="Calibri"/>
              <a:ea typeface="Calibri"/>
              <a:cs typeface="Calibri"/>
              <a:sym typeface="Calibri"/>
            </a:endParaRPr>
          </a:p>
        </p:txBody>
      </p:sp>
      <p:pic>
        <p:nvPicPr>
          <p:cNvPr id="169" name="Google Shape;169;p24"/>
          <p:cNvPicPr preferRelativeResize="0"/>
          <p:nvPr/>
        </p:nvPicPr>
        <p:blipFill rotWithShape="1">
          <a:blip r:embed="rId5">
            <a:alphaModFix/>
          </a:blip>
          <a:srcRect b="44143" l="69855" r="0" t="0"/>
          <a:stretch/>
        </p:blipFill>
        <p:spPr>
          <a:xfrm>
            <a:off x="7658099" y="-1"/>
            <a:ext cx="1342726" cy="24834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4"/>
          <p:cNvPicPr preferRelativeResize="0"/>
          <p:nvPr/>
        </p:nvPicPr>
        <p:blipFill rotWithShape="1">
          <a:blip r:embed="rId3">
            <a:alphaModFix/>
          </a:blip>
          <a:srcRect b="0" l="0" r="51338" t="0"/>
          <a:stretch/>
        </p:blipFill>
        <p:spPr>
          <a:xfrm>
            <a:off x="333050" y="636150"/>
            <a:ext cx="4329400" cy="4448374"/>
          </a:xfrm>
          <a:prstGeom prst="rect">
            <a:avLst/>
          </a:prstGeom>
          <a:noFill/>
          <a:ln>
            <a:noFill/>
          </a:ln>
        </p:spPr>
      </p:pic>
      <p:pic>
        <p:nvPicPr>
          <p:cNvPr id="60" name="Google Shape;60;p14"/>
          <p:cNvPicPr preferRelativeResize="0"/>
          <p:nvPr/>
        </p:nvPicPr>
        <p:blipFill>
          <a:blip r:embed="rId4">
            <a:alphaModFix/>
          </a:blip>
          <a:stretch>
            <a:fillRect/>
          </a:stretch>
        </p:blipFill>
        <p:spPr>
          <a:xfrm>
            <a:off x="-502000" y="231125"/>
            <a:ext cx="4772601" cy="814150"/>
          </a:xfrm>
          <a:prstGeom prst="rect">
            <a:avLst/>
          </a:prstGeom>
          <a:noFill/>
          <a:ln>
            <a:noFill/>
          </a:ln>
        </p:spPr>
      </p:pic>
      <p:sp>
        <p:nvSpPr>
          <p:cNvPr id="61" name="Google Shape;61;p14"/>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We like to move it move it!</a:t>
            </a:r>
            <a:endParaRPr b="1" sz="2420">
              <a:solidFill>
                <a:srgbClr val="000000"/>
              </a:solidFill>
              <a:latin typeface="Calibri"/>
              <a:ea typeface="Calibri"/>
              <a:cs typeface="Calibri"/>
              <a:sym typeface="Calibri"/>
            </a:endParaRPr>
          </a:p>
        </p:txBody>
      </p:sp>
      <p:sp>
        <p:nvSpPr>
          <p:cNvPr id="62" name="Google Shape;62;p14"/>
          <p:cNvSpPr txBox="1"/>
          <p:nvPr/>
        </p:nvSpPr>
        <p:spPr>
          <a:xfrm>
            <a:off x="333050" y="1189450"/>
            <a:ext cx="18996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How many different ways to travel can you think of?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What about hopping on a </a:t>
            </a:r>
            <a:r>
              <a:rPr lang="en"/>
              <a:t>kangaroos</a:t>
            </a:r>
            <a:r>
              <a:rPr lang="en"/>
              <a:t> back, or flying on a glider?</a:t>
            </a:r>
            <a:endParaRPr/>
          </a:p>
        </p:txBody>
      </p:sp>
      <p:pic>
        <p:nvPicPr>
          <p:cNvPr id="63" name="Google Shape;63;p14"/>
          <p:cNvPicPr preferRelativeResize="0"/>
          <p:nvPr/>
        </p:nvPicPr>
        <p:blipFill rotWithShape="1">
          <a:blip r:embed="rId3">
            <a:alphaModFix/>
          </a:blip>
          <a:srcRect b="0" l="53602" r="-788" t="0"/>
          <a:stretch/>
        </p:blipFill>
        <p:spPr>
          <a:xfrm>
            <a:off x="4662450" y="480200"/>
            <a:ext cx="4198098" cy="4448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grpSp>
        <p:nvGrpSpPr>
          <p:cNvPr id="68" name="Google Shape;68;p15"/>
          <p:cNvGrpSpPr/>
          <p:nvPr/>
        </p:nvGrpSpPr>
        <p:grpSpPr>
          <a:xfrm>
            <a:off x="92013" y="635800"/>
            <a:ext cx="8959975" cy="4507699"/>
            <a:chOff x="152400" y="603000"/>
            <a:chExt cx="8959975" cy="4507699"/>
          </a:xfrm>
        </p:grpSpPr>
        <p:pic>
          <p:nvPicPr>
            <p:cNvPr id="69" name="Google Shape;69;p15"/>
            <p:cNvPicPr preferRelativeResize="0"/>
            <p:nvPr/>
          </p:nvPicPr>
          <p:blipFill rotWithShape="1">
            <a:blip r:embed="rId3">
              <a:alphaModFix/>
            </a:blip>
            <a:srcRect b="0" l="0" r="2496" t="0"/>
            <a:stretch/>
          </p:blipFill>
          <p:spPr>
            <a:xfrm>
              <a:off x="152400" y="618650"/>
              <a:ext cx="4457699" cy="4492049"/>
            </a:xfrm>
            <a:prstGeom prst="rect">
              <a:avLst/>
            </a:prstGeom>
            <a:noFill/>
            <a:ln>
              <a:noFill/>
            </a:ln>
          </p:spPr>
        </p:pic>
        <p:pic>
          <p:nvPicPr>
            <p:cNvPr id="70" name="Google Shape;70;p15"/>
            <p:cNvPicPr preferRelativeResize="0"/>
            <p:nvPr/>
          </p:nvPicPr>
          <p:blipFill>
            <a:blip r:embed="rId4">
              <a:alphaModFix/>
            </a:blip>
            <a:stretch>
              <a:fillRect/>
            </a:stretch>
          </p:blipFill>
          <p:spPr>
            <a:xfrm>
              <a:off x="4572000" y="603000"/>
              <a:ext cx="4540375" cy="4492051"/>
            </a:xfrm>
            <a:prstGeom prst="rect">
              <a:avLst/>
            </a:prstGeom>
            <a:noFill/>
            <a:ln>
              <a:noFill/>
            </a:ln>
          </p:spPr>
        </p:pic>
        <p:sp>
          <p:nvSpPr>
            <p:cNvPr id="71" name="Google Shape;71;p15"/>
            <p:cNvSpPr/>
            <p:nvPr/>
          </p:nvSpPr>
          <p:spPr>
            <a:xfrm>
              <a:off x="370025" y="4218400"/>
              <a:ext cx="1726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sp>
          <p:nvSpPr>
            <p:cNvPr id="72" name="Google Shape;72;p15"/>
            <p:cNvSpPr/>
            <p:nvPr/>
          </p:nvSpPr>
          <p:spPr>
            <a:xfrm>
              <a:off x="2199925" y="4161125"/>
              <a:ext cx="2260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grpSp>
      <p:pic>
        <p:nvPicPr>
          <p:cNvPr id="73" name="Google Shape;73;p15"/>
          <p:cNvPicPr preferRelativeResize="0"/>
          <p:nvPr/>
        </p:nvPicPr>
        <p:blipFill>
          <a:blip r:embed="rId5">
            <a:alphaModFix/>
          </a:blip>
          <a:stretch>
            <a:fillRect/>
          </a:stretch>
        </p:blipFill>
        <p:spPr>
          <a:xfrm>
            <a:off x="-502000" y="231125"/>
            <a:ext cx="4772601" cy="814150"/>
          </a:xfrm>
          <a:prstGeom prst="rect">
            <a:avLst/>
          </a:prstGeom>
          <a:noFill/>
          <a:ln>
            <a:noFill/>
          </a:ln>
        </p:spPr>
      </p:pic>
      <p:sp>
        <p:nvSpPr>
          <p:cNvPr id="74" name="Google Shape;74;p15"/>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We like to m</a:t>
            </a:r>
            <a:r>
              <a:rPr b="1" lang="en" sz="2420">
                <a:latin typeface="Calibri"/>
                <a:ea typeface="Calibri"/>
                <a:cs typeface="Calibri"/>
                <a:sym typeface="Calibri"/>
              </a:rPr>
              <a:t>ove it move it!</a:t>
            </a:r>
            <a:endParaRPr b="1" sz="2420">
              <a:solidFill>
                <a:srgbClr val="000000"/>
              </a:solidFill>
              <a:latin typeface="Calibri"/>
              <a:ea typeface="Calibri"/>
              <a:cs typeface="Calibri"/>
              <a:sym typeface="Calibri"/>
            </a:endParaRPr>
          </a:p>
        </p:txBody>
      </p:sp>
      <p:sp>
        <p:nvSpPr>
          <p:cNvPr id="75" name="Google Shape;75;p15"/>
          <p:cNvSpPr/>
          <p:nvPr/>
        </p:nvSpPr>
        <p:spPr>
          <a:xfrm>
            <a:off x="430550" y="1045275"/>
            <a:ext cx="2095500" cy="352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p:nvPr/>
        </p:nvSpPr>
        <p:spPr>
          <a:xfrm>
            <a:off x="0" y="0"/>
            <a:ext cx="9144000" cy="5143500"/>
          </a:xfrm>
          <a:prstGeom prst="rect">
            <a:avLst/>
          </a:prstGeom>
          <a:solidFill>
            <a:srgbClr val="ACC25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6"/>
          <p:cNvSpPr txBox="1"/>
          <p:nvPr/>
        </p:nvSpPr>
        <p:spPr>
          <a:xfrm>
            <a:off x="404250" y="1329625"/>
            <a:ext cx="3648300" cy="220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800">
                <a:solidFill>
                  <a:schemeClr val="dk1"/>
                </a:solidFill>
              </a:rPr>
              <a:t>All aboard the zoom-zipper! Cut and stick to create your own new mode of transport!</a:t>
            </a:r>
            <a:endParaRPr b="1" sz="1800">
              <a:solidFill>
                <a:schemeClr val="dk1"/>
              </a:solidFill>
            </a:endParaRPr>
          </a:p>
          <a:p>
            <a:pPr indent="0" lvl="0" marL="0" rtl="0" algn="l">
              <a:lnSpc>
                <a:spcPct val="115000"/>
              </a:lnSpc>
              <a:spcBef>
                <a:spcPts val="1200"/>
              </a:spcBef>
              <a:spcAft>
                <a:spcPts val="1200"/>
              </a:spcAft>
              <a:buClr>
                <a:schemeClr val="dk1"/>
              </a:buClr>
              <a:buSzPts val="1100"/>
              <a:buFont typeface="Arial"/>
              <a:buNone/>
            </a:pPr>
            <a:r>
              <a:rPr lang="en" sz="1800">
                <a:solidFill>
                  <a:schemeClr val="dk1"/>
                </a:solidFill>
              </a:rPr>
              <a:t>How will it move? Where will it take you? How is it powered? Give it a name!</a:t>
            </a:r>
            <a:endParaRPr sz="1800">
              <a:solidFill>
                <a:schemeClr val="dk1"/>
              </a:solidFill>
            </a:endParaRPr>
          </a:p>
        </p:txBody>
      </p:sp>
      <p:pic>
        <p:nvPicPr>
          <p:cNvPr id="82" name="Google Shape;82;p16"/>
          <p:cNvPicPr preferRelativeResize="0"/>
          <p:nvPr/>
        </p:nvPicPr>
        <p:blipFill>
          <a:blip r:embed="rId3">
            <a:alphaModFix/>
          </a:blip>
          <a:stretch>
            <a:fillRect/>
          </a:stretch>
        </p:blipFill>
        <p:spPr>
          <a:xfrm rot="326453">
            <a:off x="4571999" y="698450"/>
            <a:ext cx="4022346" cy="3109098"/>
          </a:xfrm>
          <a:prstGeom prst="rect">
            <a:avLst/>
          </a:prstGeom>
          <a:noFill/>
          <a:ln>
            <a:noFill/>
          </a:ln>
          <a:effectLst>
            <a:outerShdw blurRad="57150" rotWithShape="0" algn="bl" dir="5400000" dist="19050">
              <a:srgbClr val="000000">
                <a:alpha val="50000"/>
              </a:srgbClr>
            </a:outerShdw>
          </a:effectLst>
        </p:spPr>
      </p:pic>
      <p:pic>
        <p:nvPicPr>
          <p:cNvPr id="83" name="Google Shape;83;p16"/>
          <p:cNvPicPr preferRelativeResize="0"/>
          <p:nvPr/>
        </p:nvPicPr>
        <p:blipFill>
          <a:blip r:embed="rId4">
            <a:alphaModFix/>
          </a:blip>
          <a:stretch>
            <a:fillRect/>
          </a:stretch>
        </p:blipFill>
        <p:spPr>
          <a:xfrm>
            <a:off x="301950" y="3807550"/>
            <a:ext cx="8254650" cy="1148775"/>
          </a:xfrm>
          <a:prstGeom prst="rect">
            <a:avLst/>
          </a:prstGeom>
          <a:noFill/>
          <a:ln>
            <a:noFill/>
          </a:ln>
        </p:spPr>
      </p:pic>
      <p:pic>
        <p:nvPicPr>
          <p:cNvPr id="84" name="Google Shape;84;p16"/>
          <p:cNvPicPr preferRelativeResize="0"/>
          <p:nvPr/>
        </p:nvPicPr>
        <p:blipFill>
          <a:blip r:embed="rId5">
            <a:alphaModFix/>
          </a:blip>
          <a:stretch>
            <a:fillRect/>
          </a:stretch>
        </p:blipFill>
        <p:spPr>
          <a:xfrm>
            <a:off x="-492875" y="203575"/>
            <a:ext cx="3218800" cy="814150"/>
          </a:xfrm>
          <a:prstGeom prst="rect">
            <a:avLst/>
          </a:prstGeom>
          <a:noFill/>
          <a:ln>
            <a:noFill/>
          </a:ln>
        </p:spPr>
      </p:pic>
      <p:sp>
        <p:nvSpPr>
          <p:cNvPr id="85" name="Google Shape;85;p16"/>
          <p:cNvSpPr txBox="1"/>
          <p:nvPr/>
        </p:nvSpPr>
        <p:spPr>
          <a:xfrm>
            <a:off x="282500" y="324300"/>
            <a:ext cx="3820800" cy="572700"/>
          </a:xfrm>
          <a:prstGeom prst="rect">
            <a:avLst/>
          </a:prstGeom>
          <a:noFill/>
          <a:ln>
            <a:noFill/>
          </a:ln>
        </p:spPr>
        <p:txBody>
          <a:bodyPr anchorCtr="0" anchor="t" bIns="91425" lIns="91425" spcFirstLastPara="1" rIns="91425" wrap="square" tIns="91425">
            <a:normAutofit/>
          </a:bodyPr>
          <a:lstStyle/>
          <a:p>
            <a:pPr indent="0" lvl="0" marL="0" rtl="0" algn="l">
              <a:lnSpc>
                <a:spcPct val="90000"/>
              </a:lnSpc>
              <a:spcBef>
                <a:spcPts val="0"/>
              </a:spcBef>
              <a:spcAft>
                <a:spcPts val="0"/>
              </a:spcAft>
              <a:buNone/>
            </a:pPr>
            <a:r>
              <a:rPr b="1" lang="en" sz="2500">
                <a:solidFill>
                  <a:srgbClr val="000000"/>
                </a:solidFill>
                <a:latin typeface="Calibri"/>
                <a:ea typeface="Calibri"/>
                <a:cs typeface="Calibri"/>
                <a:sym typeface="Calibri"/>
              </a:rPr>
              <a:t>Activity time! </a:t>
            </a:r>
            <a:endParaRPr b="1" sz="2500">
              <a:solidFill>
                <a:srgbClr val="000000"/>
              </a:solidFill>
              <a:latin typeface="Calibri"/>
              <a:ea typeface="Calibri"/>
              <a:cs typeface="Calibri"/>
              <a:sym typeface="Calibri"/>
            </a:endParaRPr>
          </a:p>
        </p:txBody>
      </p:sp>
      <p:pic>
        <p:nvPicPr>
          <p:cNvPr id="86" name="Google Shape;86;p16"/>
          <p:cNvPicPr preferRelativeResize="0"/>
          <p:nvPr/>
        </p:nvPicPr>
        <p:blipFill>
          <a:blip r:embed="rId6">
            <a:alphaModFix/>
          </a:blip>
          <a:stretch>
            <a:fillRect/>
          </a:stretch>
        </p:blipFill>
        <p:spPr>
          <a:xfrm>
            <a:off x="2422816" y="324291"/>
            <a:ext cx="804075" cy="900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7"/>
          <p:cNvPicPr preferRelativeResize="0"/>
          <p:nvPr/>
        </p:nvPicPr>
        <p:blipFill>
          <a:blip r:embed="rId3">
            <a:alphaModFix/>
          </a:blip>
          <a:stretch>
            <a:fillRect/>
          </a:stretch>
        </p:blipFill>
        <p:spPr>
          <a:xfrm rot="-196093">
            <a:off x="3626768" y="615495"/>
            <a:ext cx="5049113" cy="3912510"/>
          </a:xfrm>
          <a:prstGeom prst="rect">
            <a:avLst/>
          </a:prstGeom>
          <a:noFill/>
          <a:ln>
            <a:noFill/>
          </a:ln>
          <a:effectLst>
            <a:outerShdw blurRad="57150" rotWithShape="0" algn="bl" dir="5400000" dist="19050">
              <a:srgbClr val="000000">
                <a:alpha val="50000"/>
              </a:srgbClr>
            </a:outerShdw>
          </a:effectLst>
        </p:spPr>
      </p:pic>
      <p:sp>
        <p:nvSpPr>
          <p:cNvPr id="92" name="Google Shape;92;p17"/>
          <p:cNvSpPr txBox="1"/>
          <p:nvPr/>
        </p:nvSpPr>
        <p:spPr>
          <a:xfrm>
            <a:off x="380150" y="1280400"/>
            <a:ext cx="3139200" cy="78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Clr>
                <a:schemeClr val="dk1"/>
              </a:buClr>
              <a:buSzPts val="1100"/>
              <a:buFont typeface="Arial"/>
              <a:buNone/>
            </a:pPr>
            <a:r>
              <a:rPr b="1" lang="en" sz="1800">
                <a:solidFill>
                  <a:schemeClr val="dk1"/>
                </a:solidFill>
              </a:rPr>
              <a:t>Imagine a land far away…. where would you go?</a:t>
            </a:r>
            <a:endParaRPr sz="1800">
              <a:solidFill>
                <a:schemeClr val="dk1"/>
              </a:solidFill>
            </a:endParaRPr>
          </a:p>
        </p:txBody>
      </p:sp>
      <p:pic>
        <p:nvPicPr>
          <p:cNvPr id="93" name="Google Shape;93;p17"/>
          <p:cNvPicPr preferRelativeResize="0"/>
          <p:nvPr/>
        </p:nvPicPr>
        <p:blipFill rotWithShape="1">
          <a:blip r:embed="rId4">
            <a:alphaModFix/>
          </a:blip>
          <a:srcRect b="36664" l="27527" r="51120" t="21221"/>
          <a:stretch/>
        </p:blipFill>
        <p:spPr>
          <a:xfrm>
            <a:off x="804800" y="2295814"/>
            <a:ext cx="2289900" cy="2258260"/>
          </a:xfrm>
          <a:prstGeom prst="rect">
            <a:avLst/>
          </a:prstGeom>
          <a:noFill/>
          <a:ln>
            <a:noFill/>
          </a:ln>
        </p:spPr>
      </p:pic>
      <p:pic>
        <p:nvPicPr>
          <p:cNvPr id="94" name="Google Shape;94;p17"/>
          <p:cNvPicPr preferRelativeResize="0"/>
          <p:nvPr/>
        </p:nvPicPr>
        <p:blipFill>
          <a:blip r:embed="rId5">
            <a:alphaModFix/>
          </a:blip>
          <a:stretch>
            <a:fillRect/>
          </a:stretch>
        </p:blipFill>
        <p:spPr>
          <a:xfrm>
            <a:off x="-492875" y="203575"/>
            <a:ext cx="3218800" cy="814150"/>
          </a:xfrm>
          <a:prstGeom prst="rect">
            <a:avLst/>
          </a:prstGeom>
          <a:noFill/>
          <a:ln>
            <a:noFill/>
          </a:ln>
        </p:spPr>
      </p:pic>
      <p:sp>
        <p:nvSpPr>
          <p:cNvPr id="95" name="Google Shape;95;p17"/>
          <p:cNvSpPr txBox="1"/>
          <p:nvPr/>
        </p:nvSpPr>
        <p:spPr>
          <a:xfrm>
            <a:off x="282500" y="324300"/>
            <a:ext cx="3820800" cy="572700"/>
          </a:xfrm>
          <a:prstGeom prst="rect">
            <a:avLst/>
          </a:prstGeom>
          <a:noFill/>
          <a:ln>
            <a:noFill/>
          </a:ln>
        </p:spPr>
        <p:txBody>
          <a:bodyPr anchorCtr="0" anchor="t" bIns="91425" lIns="91425" spcFirstLastPara="1" rIns="91425" wrap="square" tIns="91425">
            <a:normAutofit/>
          </a:bodyPr>
          <a:lstStyle/>
          <a:p>
            <a:pPr indent="0" lvl="0" marL="0" rtl="0" algn="l">
              <a:lnSpc>
                <a:spcPct val="90000"/>
              </a:lnSpc>
              <a:spcBef>
                <a:spcPts val="0"/>
              </a:spcBef>
              <a:spcAft>
                <a:spcPts val="0"/>
              </a:spcAft>
              <a:buNone/>
            </a:pPr>
            <a:r>
              <a:rPr b="1" lang="en" sz="2500">
                <a:solidFill>
                  <a:srgbClr val="000000"/>
                </a:solidFill>
                <a:latin typeface="Calibri"/>
                <a:ea typeface="Calibri"/>
                <a:cs typeface="Calibri"/>
                <a:sym typeface="Calibri"/>
              </a:rPr>
              <a:t>Activity time! </a:t>
            </a:r>
            <a:endParaRPr b="1" sz="2500">
              <a:solidFill>
                <a:srgbClr val="000000"/>
              </a:solidFill>
              <a:latin typeface="Calibri"/>
              <a:ea typeface="Calibri"/>
              <a:cs typeface="Calibri"/>
              <a:sym typeface="Calibri"/>
            </a:endParaRPr>
          </a:p>
        </p:txBody>
      </p:sp>
      <p:pic>
        <p:nvPicPr>
          <p:cNvPr id="96" name="Google Shape;96;p17"/>
          <p:cNvPicPr preferRelativeResize="0"/>
          <p:nvPr/>
        </p:nvPicPr>
        <p:blipFill>
          <a:blip r:embed="rId6">
            <a:alphaModFix/>
          </a:blip>
          <a:stretch>
            <a:fillRect/>
          </a:stretch>
        </p:blipFill>
        <p:spPr>
          <a:xfrm>
            <a:off x="2422816" y="324291"/>
            <a:ext cx="804075" cy="900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18"/>
          <p:cNvPicPr preferRelativeResize="0"/>
          <p:nvPr/>
        </p:nvPicPr>
        <p:blipFill>
          <a:blip r:embed="rId3">
            <a:alphaModFix/>
          </a:blip>
          <a:stretch>
            <a:fillRect/>
          </a:stretch>
        </p:blipFill>
        <p:spPr>
          <a:xfrm>
            <a:off x="313575" y="421825"/>
            <a:ext cx="4299848" cy="4299848"/>
          </a:xfrm>
          <a:prstGeom prst="rect">
            <a:avLst/>
          </a:prstGeom>
          <a:noFill/>
          <a:ln>
            <a:noFill/>
          </a:ln>
        </p:spPr>
      </p:pic>
      <p:pic>
        <p:nvPicPr>
          <p:cNvPr id="102" name="Google Shape;102;p18"/>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103" name="Google Shape;103;p18"/>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Energy makes the world go round!</a:t>
            </a:r>
            <a:endParaRPr b="1" sz="2420">
              <a:solidFill>
                <a:srgbClr val="000000"/>
              </a:solidFill>
              <a:latin typeface="Calibri"/>
              <a:ea typeface="Calibri"/>
              <a:cs typeface="Calibri"/>
              <a:sym typeface="Calibri"/>
            </a:endParaRPr>
          </a:p>
        </p:txBody>
      </p:sp>
      <p:pic>
        <p:nvPicPr>
          <p:cNvPr id="104" name="Google Shape;104;p18"/>
          <p:cNvPicPr preferRelativeResize="0"/>
          <p:nvPr/>
        </p:nvPicPr>
        <p:blipFill>
          <a:blip r:embed="rId5">
            <a:alphaModFix/>
          </a:blip>
          <a:stretch>
            <a:fillRect/>
          </a:stretch>
        </p:blipFill>
        <p:spPr>
          <a:xfrm>
            <a:off x="4689625" y="2571751"/>
            <a:ext cx="1962450" cy="1673675"/>
          </a:xfrm>
          <a:prstGeom prst="rect">
            <a:avLst/>
          </a:prstGeom>
          <a:noFill/>
          <a:ln>
            <a:noFill/>
          </a:ln>
        </p:spPr>
      </p:pic>
      <p:pic>
        <p:nvPicPr>
          <p:cNvPr id="105" name="Google Shape;105;p18"/>
          <p:cNvPicPr preferRelativeResize="0"/>
          <p:nvPr/>
        </p:nvPicPr>
        <p:blipFill>
          <a:blip r:embed="rId6">
            <a:alphaModFix/>
          </a:blip>
          <a:stretch>
            <a:fillRect/>
          </a:stretch>
        </p:blipFill>
        <p:spPr>
          <a:xfrm>
            <a:off x="6429175" y="940025"/>
            <a:ext cx="2311121" cy="1331500"/>
          </a:xfrm>
          <a:prstGeom prst="rect">
            <a:avLst/>
          </a:prstGeom>
          <a:noFill/>
          <a:ln>
            <a:noFill/>
          </a:ln>
        </p:spPr>
      </p:pic>
      <p:pic>
        <p:nvPicPr>
          <p:cNvPr id="106" name="Google Shape;106;p18"/>
          <p:cNvPicPr preferRelativeResize="0"/>
          <p:nvPr/>
        </p:nvPicPr>
        <p:blipFill>
          <a:blip r:embed="rId7">
            <a:alphaModFix/>
          </a:blip>
          <a:stretch>
            <a:fillRect/>
          </a:stretch>
        </p:blipFill>
        <p:spPr>
          <a:xfrm>
            <a:off x="6728275" y="2356292"/>
            <a:ext cx="1746250" cy="2021785"/>
          </a:xfrm>
          <a:prstGeom prst="rect">
            <a:avLst/>
          </a:prstGeom>
          <a:noFill/>
          <a:ln>
            <a:noFill/>
          </a:ln>
        </p:spPr>
      </p:pic>
      <p:pic>
        <p:nvPicPr>
          <p:cNvPr id="107" name="Google Shape;107;p18"/>
          <p:cNvPicPr preferRelativeResize="0"/>
          <p:nvPr/>
        </p:nvPicPr>
        <p:blipFill>
          <a:blip r:embed="rId8">
            <a:alphaModFix/>
          </a:blip>
          <a:stretch>
            <a:fillRect/>
          </a:stretch>
        </p:blipFill>
        <p:spPr>
          <a:xfrm>
            <a:off x="4362678" y="1156600"/>
            <a:ext cx="2148924" cy="17553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id="112" name="Google Shape;112;p19"/>
          <p:cNvPicPr preferRelativeResize="0"/>
          <p:nvPr/>
        </p:nvPicPr>
        <p:blipFill>
          <a:blip r:embed="rId3">
            <a:alphaModFix/>
          </a:blip>
          <a:stretch>
            <a:fillRect/>
          </a:stretch>
        </p:blipFill>
        <p:spPr>
          <a:xfrm>
            <a:off x="-2460800" y="246600"/>
            <a:ext cx="5437175" cy="814150"/>
          </a:xfrm>
          <a:prstGeom prst="rect">
            <a:avLst/>
          </a:prstGeom>
          <a:noFill/>
          <a:ln>
            <a:noFill/>
          </a:ln>
        </p:spPr>
      </p:pic>
      <p:sp>
        <p:nvSpPr>
          <p:cNvPr id="113" name="Google Shape;113;p19"/>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Way back when </a:t>
            </a:r>
            <a:endParaRPr b="1" sz="2420">
              <a:solidFill>
                <a:srgbClr val="000000"/>
              </a:solidFill>
              <a:latin typeface="Calibri"/>
              <a:ea typeface="Calibri"/>
              <a:cs typeface="Calibri"/>
              <a:sym typeface="Calibri"/>
            </a:endParaRPr>
          </a:p>
        </p:txBody>
      </p:sp>
      <p:pic>
        <p:nvPicPr>
          <p:cNvPr id="114" name="Google Shape;114;p19"/>
          <p:cNvPicPr preferRelativeResize="0"/>
          <p:nvPr/>
        </p:nvPicPr>
        <p:blipFill>
          <a:blip r:embed="rId4">
            <a:alphaModFix/>
          </a:blip>
          <a:stretch>
            <a:fillRect/>
          </a:stretch>
        </p:blipFill>
        <p:spPr>
          <a:xfrm>
            <a:off x="606424" y="1291400"/>
            <a:ext cx="4261699" cy="3506312"/>
          </a:xfrm>
          <a:prstGeom prst="rect">
            <a:avLst/>
          </a:prstGeom>
          <a:noFill/>
          <a:ln>
            <a:noFill/>
          </a:ln>
        </p:spPr>
      </p:pic>
      <p:sp>
        <p:nvSpPr>
          <p:cNvPr id="115" name="Google Shape;115;p19"/>
          <p:cNvSpPr txBox="1"/>
          <p:nvPr/>
        </p:nvSpPr>
        <p:spPr>
          <a:xfrm>
            <a:off x="465975" y="1359450"/>
            <a:ext cx="234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Before the year 1800 we followed a much more </a:t>
            </a:r>
            <a:r>
              <a:rPr b="1" lang="en"/>
              <a:t>natural way of life. </a:t>
            </a:r>
            <a:endParaRPr b="1"/>
          </a:p>
        </p:txBody>
      </p:sp>
      <p:sp>
        <p:nvSpPr>
          <p:cNvPr id="116" name="Google Shape;116;p19"/>
          <p:cNvSpPr txBox="1"/>
          <p:nvPr/>
        </p:nvSpPr>
        <p:spPr>
          <a:xfrm>
            <a:off x="5641625" y="1359450"/>
            <a:ext cx="246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But ever since then, our world has transformed!</a:t>
            </a:r>
            <a:endParaRPr/>
          </a:p>
        </p:txBody>
      </p:sp>
      <p:pic>
        <p:nvPicPr>
          <p:cNvPr id="117" name="Google Shape;117;p19"/>
          <p:cNvPicPr preferRelativeResize="0"/>
          <p:nvPr/>
        </p:nvPicPr>
        <p:blipFill>
          <a:blip r:embed="rId5">
            <a:alphaModFix/>
          </a:blip>
          <a:stretch>
            <a:fillRect/>
          </a:stretch>
        </p:blipFill>
        <p:spPr>
          <a:xfrm>
            <a:off x="6558625" y="354075"/>
            <a:ext cx="2204399" cy="1270025"/>
          </a:xfrm>
          <a:prstGeom prst="rect">
            <a:avLst/>
          </a:prstGeom>
          <a:noFill/>
          <a:ln>
            <a:noFill/>
          </a:ln>
        </p:spPr>
      </p:pic>
      <p:pic>
        <p:nvPicPr>
          <p:cNvPr id="118" name="Google Shape;118;p19"/>
          <p:cNvPicPr preferRelativeResize="0"/>
          <p:nvPr/>
        </p:nvPicPr>
        <p:blipFill>
          <a:blip r:embed="rId6">
            <a:alphaModFix/>
          </a:blip>
          <a:stretch>
            <a:fillRect/>
          </a:stretch>
        </p:blipFill>
        <p:spPr>
          <a:xfrm rot="2700043">
            <a:off x="4849851" y="795412"/>
            <a:ext cx="1059900" cy="387353"/>
          </a:xfrm>
          <a:prstGeom prst="rect">
            <a:avLst/>
          </a:prstGeom>
          <a:noFill/>
          <a:ln>
            <a:noFill/>
          </a:ln>
        </p:spPr>
      </p:pic>
      <p:pic>
        <p:nvPicPr>
          <p:cNvPr id="119" name="Google Shape;119;p19"/>
          <p:cNvPicPr preferRelativeResize="0"/>
          <p:nvPr/>
        </p:nvPicPr>
        <p:blipFill rotWithShape="1">
          <a:blip r:embed="rId7">
            <a:alphaModFix/>
          </a:blip>
          <a:srcRect b="40213" l="45237" r="3768" t="28569"/>
          <a:stretch/>
        </p:blipFill>
        <p:spPr>
          <a:xfrm>
            <a:off x="5925655" y="2059988"/>
            <a:ext cx="1894943" cy="1159987"/>
          </a:xfrm>
          <a:prstGeom prst="rect">
            <a:avLst/>
          </a:prstGeom>
          <a:noFill/>
          <a:ln>
            <a:noFill/>
          </a:ln>
        </p:spPr>
      </p:pic>
      <p:grpSp>
        <p:nvGrpSpPr>
          <p:cNvPr id="120" name="Google Shape;120;p19"/>
          <p:cNvGrpSpPr/>
          <p:nvPr/>
        </p:nvGrpSpPr>
        <p:grpSpPr>
          <a:xfrm>
            <a:off x="5148841" y="3304933"/>
            <a:ext cx="3448565" cy="1538415"/>
            <a:chOff x="4868125" y="3129650"/>
            <a:chExt cx="3828336" cy="1912975"/>
          </a:xfrm>
        </p:grpSpPr>
        <p:pic>
          <p:nvPicPr>
            <p:cNvPr id="121" name="Google Shape;121;p19"/>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122" name="Google Shape;122;p19"/>
            <p:cNvSpPr/>
            <p:nvPr/>
          </p:nvSpPr>
          <p:spPr>
            <a:xfrm>
              <a:off x="4868125" y="3129650"/>
              <a:ext cx="8469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9"/>
            <p:cNvSpPr/>
            <p:nvPr/>
          </p:nvSpPr>
          <p:spPr>
            <a:xfrm>
              <a:off x="4868125" y="3867150"/>
              <a:ext cx="4413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20"/>
          <p:cNvPicPr preferRelativeResize="0"/>
          <p:nvPr/>
        </p:nvPicPr>
        <p:blipFill rotWithShape="1">
          <a:blip r:embed="rId3">
            <a:alphaModFix/>
          </a:blip>
          <a:srcRect b="17595" l="0" r="0" t="22617"/>
          <a:stretch/>
        </p:blipFill>
        <p:spPr>
          <a:xfrm>
            <a:off x="3892275" y="1243975"/>
            <a:ext cx="5133951" cy="3075000"/>
          </a:xfrm>
          <a:prstGeom prst="rect">
            <a:avLst/>
          </a:prstGeom>
          <a:noFill/>
          <a:ln>
            <a:noFill/>
          </a:ln>
        </p:spPr>
      </p:pic>
      <p:pic>
        <p:nvPicPr>
          <p:cNvPr id="129" name="Google Shape;129;p20"/>
          <p:cNvPicPr preferRelativeResize="0"/>
          <p:nvPr/>
        </p:nvPicPr>
        <p:blipFill>
          <a:blip r:embed="rId4">
            <a:alphaModFix/>
          </a:blip>
          <a:stretch>
            <a:fillRect/>
          </a:stretch>
        </p:blipFill>
        <p:spPr>
          <a:xfrm>
            <a:off x="575074" y="1413551"/>
            <a:ext cx="3241476" cy="3473848"/>
          </a:xfrm>
          <a:prstGeom prst="rect">
            <a:avLst/>
          </a:prstGeom>
          <a:noFill/>
          <a:ln>
            <a:noFill/>
          </a:ln>
        </p:spPr>
      </p:pic>
      <p:pic>
        <p:nvPicPr>
          <p:cNvPr id="130" name="Google Shape;130;p20"/>
          <p:cNvPicPr preferRelativeResize="0"/>
          <p:nvPr/>
        </p:nvPicPr>
        <p:blipFill>
          <a:blip r:embed="rId5">
            <a:alphaModFix/>
          </a:blip>
          <a:stretch>
            <a:fillRect/>
          </a:stretch>
        </p:blipFill>
        <p:spPr>
          <a:xfrm>
            <a:off x="-2370550" y="246600"/>
            <a:ext cx="5437175" cy="814150"/>
          </a:xfrm>
          <a:prstGeom prst="rect">
            <a:avLst/>
          </a:prstGeom>
          <a:noFill/>
          <a:ln>
            <a:noFill/>
          </a:ln>
        </p:spPr>
      </p:pic>
      <p:sp>
        <p:nvSpPr>
          <p:cNvPr id="131" name="Google Shape;131;p2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Look to the future</a:t>
            </a:r>
            <a:endParaRPr b="1" sz="2420">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21"/>
          <p:cNvPicPr preferRelativeResize="0"/>
          <p:nvPr/>
        </p:nvPicPr>
        <p:blipFill rotWithShape="1">
          <a:blip r:embed="rId3">
            <a:alphaModFix/>
          </a:blip>
          <a:srcRect b="6903" l="39201" r="8896" t="59516"/>
          <a:stretch/>
        </p:blipFill>
        <p:spPr>
          <a:xfrm>
            <a:off x="2352900" y="1614351"/>
            <a:ext cx="2603726" cy="1708549"/>
          </a:xfrm>
          <a:prstGeom prst="rect">
            <a:avLst/>
          </a:prstGeom>
          <a:noFill/>
          <a:ln>
            <a:noFill/>
          </a:ln>
        </p:spPr>
      </p:pic>
      <p:pic>
        <p:nvPicPr>
          <p:cNvPr id="137" name="Google Shape;137;p21"/>
          <p:cNvPicPr preferRelativeResize="0"/>
          <p:nvPr/>
        </p:nvPicPr>
        <p:blipFill rotWithShape="1">
          <a:blip r:embed="rId3">
            <a:alphaModFix/>
          </a:blip>
          <a:srcRect b="50535" l="47184" r="6166" t="20590"/>
          <a:stretch/>
        </p:blipFill>
        <p:spPr>
          <a:xfrm>
            <a:off x="772464" y="3461675"/>
            <a:ext cx="2289773" cy="1437500"/>
          </a:xfrm>
          <a:prstGeom prst="rect">
            <a:avLst/>
          </a:prstGeom>
          <a:noFill/>
          <a:ln>
            <a:noFill/>
          </a:ln>
        </p:spPr>
      </p:pic>
      <p:pic>
        <p:nvPicPr>
          <p:cNvPr id="138" name="Google Shape;138;p21"/>
          <p:cNvPicPr preferRelativeResize="0"/>
          <p:nvPr/>
        </p:nvPicPr>
        <p:blipFill rotWithShape="1">
          <a:blip r:embed="rId4">
            <a:alphaModFix/>
          </a:blip>
          <a:srcRect b="40751" l="53560" r="7273" t="33077"/>
          <a:stretch/>
        </p:blipFill>
        <p:spPr>
          <a:xfrm>
            <a:off x="464837" y="1272306"/>
            <a:ext cx="1736875" cy="1191846"/>
          </a:xfrm>
          <a:prstGeom prst="rect">
            <a:avLst/>
          </a:prstGeom>
          <a:noFill/>
          <a:ln>
            <a:noFill/>
          </a:ln>
        </p:spPr>
      </p:pic>
      <p:pic>
        <p:nvPicPr>
          <p:cNvPr id="139" name="Google Shape;139;p21"/>
          <p:cNvPicPr preferRelativeResize="0"/>
          <p:nvPr/>
        </p:nvPicPr>
        <p:blipFill>
          <a:blip r:embed="rId5">
            <a:alphaModFix/>
          </a:blip>
          <a:stretch>
            <a:fillRect/>
          </a:stretch>
        </p:blipFill>
        <p:spPr>
          <a:xfrm>
            <a:off x="-1370525" y="231125"/>
            <a:ext cx="4772601" cy="814150"/>
          </a:xfrm>
          <a:prstGeom prst="rect">
            <a:avLst/>
          </a:prstGeom>
          <a:noFill/>
          <a:ln>
            <a:noFill/>
          </a:ln>
        </p:spPr>
      </p:pic>
      <p:sp>
        <p:nvSpPr>
          <p:cNvPr id="140" name="Google Shape;140;p21"/>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shape of things</a:t>
            </a:r>
            <a:endParaRPr b="1" sz="2420">
              <a:solidFill>
                <a:srgbClr val="000000"/>
              </a:solidFill>
              <a:latin typeface="Calibri"/>
              <a:ea typeface="Calibri"/>
              <a:cs typeface="Calibri"/>
              <a:sym typeface="Calibri"/>
            </a:endParaRPr>
          </a:p>
        </p:txBody>
      </p:sp>
      <p:pic>
        <p:nvPicPr>
          <p:cNvPr id="141" name="Google Shape;141;p21"/>
          <p:cNvPicPr preferRelativeResize="0"/>
          <p:nvPr/>
        </p:nvPicPr>
        <p:blipFill rotWithShape="1">
          <a:blip r:embed="rId6">
            <a:alphaModFix/>
          </a:blip>
          <a:srcRect b="0" l="45277" r="0" t="0"/>
          <a:stretch/>
        </p:blipFill>
        <p:spPr>
          <a:xfrm>
            <a:off x="3924301" y="285750"/>
            <a:ext cx="5003802" cy="4572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