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3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5"/>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RFgorcRCJY&amp;feature=emb_rel_pause" TargetMode="External"/><Relationship Id="rId3" Type="http://schemas.openxmlformats.org/officeDocument/2006/relationships/hyperlink" Target="https://vimeo.com/122959827"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Google Shape;91;p1: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92" name="Google Shape;92;p1: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0: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0: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9" name="Google Shape;179;p10: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1: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What do you find tricky? Is there a simple way to change that?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87" name="Google Shape;187;p11: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2: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2: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95" name="Google Shape;195;p12: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03" name="Google Shape;203;p13:notes"/>
          <p:cNvSpPr txBox="1"/>
          <p:nvPr>
            <p:ph idx="12" type="sldNum"/>
          </p:nvPr>
        </p:nvSpPr>
        <p:spPr>
          <a:xfrm>
            <a:off x="3884612" y="8685213"/>
            <a:ext cx="2971799"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4: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4: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endParaRPr/>
          </a:p>
          <a:p>
            <a:pPr indent="0" lvl="0" marL="0" marR="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11" name="Google Shape;211;p14: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5: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5: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endParaRPr/>
          </a:p>
        </p:txBody>
      </p:sp>
      <p:sp>
        <p:nvSpPr>
          <p:cNvPr id="219" name="Google Shape;219;p15: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6: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Hand student a Little Inventors drawing sheet and ask them to draw their invention.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27" name="Google Shape;227;p16: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bfea52a70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gbfea52a70a_0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a:solidFill>
                  <a:srgbClr val="171717"/>
                </a:solidFill>
                <a:highlight>
                  <a:srgbClr val="FFFFFF"/>
                </a:highlight>
              </a:rPr>
              <a:t>Invented by Jessica, who thought that there must be a better way to light up a bike than an ordinary bike light.</a:t>
            </a:r>
            <a:endParaRPr/>
          </a:p>
        </p:txBody>
      </p:sp>
      <p:sp>
        <p:nvSpPr>
          <p:cNvPr id="239" name="Google Shape;239;gbfea52a70a_0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bfea52a70a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gbfea52a70a_0_1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i="1" lang="en-US">
                <a:solidFill>
                  <a:srgbClr val="171717"/>
                </a:solidFill>
                <a:highlight>
                  <a:srgbClr val="FFFFFF"/>
                </a:highlight>
              </a:rPr>
              <a:t>The sweet hat looks ordinary but actually it has a flap at the top and it's filled with sweets. You can just pretend you're scratching your head but you're eating really. PERFECT for boring classes. - hackney</a:t>
            </a:r>
            <a:endParaRPr i="1">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i="1" sz="1500">
              <a:solidFill>
                <a:srgbClr val="171717"/>
              </a:solidFill>
              <a:highlight>
                <a:srgbClr val="FFFFFF"/>
              </a:highlight>
            </a:endParaRPr>
          </a:p>
        </p:txBody>
      </p:sp>
      <p:sp>
        <p:nvSpPr>
          <p:cNvPr id="249" name="Google Shape;249;gbfea52a70a_0_1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bfea52a70a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gbfea52a70a_0_2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a:solidFill>
                  <a:srgbClr val="171717"/>
                </a:solidFill>
                <a:highlight>
                  <a:srgbClr val="FFFFFF"/>
                </a:highlight>
              </a:rPr>
              <a:t>Invented by Millie, for making car journeys more fun</a:t>
            </a:r>
            <a:endParaRPr>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sz="1400">
              <a:solidFill>
                <a:srgbClr val="171717"/>
              </a:solidFill>
              <a:highlight>
                <a:srgbClr val="FFFFFF"/>
              </a:highlight>
            </a:endParaRPr>
          </a:p>
        </p:txBody>
      </p:sp>
      <p:sp>
        <p:nvSpPr>
          <p:cNvPr id="259" name="Google Shape;259;gbfea52a70a_0_2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3: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them. </a:t>
            </a:r>
            <a:r>
              <a:rPr b="0" i="0" lang="en-US" sz="1200" u="sng" cap="none" strike="noStrike">
                <a:solidFill>
                  <a:schemeClr val="hlink"/>
                </a:solidFill>
                <a:latin typeface="Calibri"/>
                <a:ea typeface="Calibri"/>
                <a:cs typeface="Calibri"/>
                <a:sym typeface="Calibri"/>
                <a:hlinkClick r:id="rId2"/>
              </a:rPr>
              <a:t>https://www.youtube.com/watch?v=ERFgorcRCJY&amp;feature=emb_rel_pause</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a:p>
          <a:p>
            <a:pPr indent="0" lvl="0" marL="0" marR="0" rtl="0" algn="l">
              <a:lnSpc>
                <a:spcPct val="100000"/>
              </a:lnSpc>
              <a:spcBef>
                <a:spcPts val="0"/>
              </a:spcBef>
              <a:spcAft>
                <a:spcPts val="0"/>
              </a:spcAft>
              <a:buClr>
                <a:schemeClr val="dk1"/>
              </a:buClr>
              <a:buSzPts val="1400"/>
              <a:buFont typeface="Calibri"/>
              <a:buNone/>
            </a:pPr>
            <a:r>
              <a:rPr lang="en-US"/>
              <a:t>Additional documentary </a:t>
            </a:r>
            <a:r>
              <a:rPr lang="en-US"/>
              <a:t>about</a:t>
            </a:r>
            <a:r>
              <a:rPr lang="en-US"/>
              <a:t> Dominic’s work inspiring invention - </a:t>
            </a:r>
            <a:r>
              <a:rPr lang="en-US" u="sng">
                <a:solidFill>
                  <a:schemeClr val="hlink"/>
                </a:solidFill>
                <a:hlinkClick r:id="rId3"/>
              </a:rPr>
              <a:t>https://vimeo.com/122959827</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01" name="Google Shape;101;p3: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endParaRPr/>
          </a:p>
        </p:txBody>
      </p:sp>
      <p:sp>
        <p:nvSpPr>
          <p:cNvPr id="269" name="Google Shape;269;p1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1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77" name="Google Shape;277;p1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4: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endParaRPr/>
          </a:p>
        </p:txBody>
      </p:sp>
      <p:sp>
        <p:nvSpPr>
          <p:cNvPr id="111" name="Google Shape;111;p4: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endParaRPr/>
          </a:p>
        </p:txBody>
      </p:sp>
      <p:sp>
        <p:nvSpPr>
          <p:cNvPr id="120" name="Google Shape;120;p5: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 here’s your chance to become an inventor yourself – can you think of a problem, something which is a little bit boring, or difficult, something around you that needs a little bit of attention and care or fun.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Can you say what the problem is? Can you start thinking about how you could solve that problem?</a:t>
            </a:r>
            <a:endParaRPr/>
          </a:p>
        </p:txBody>
      </p:sp>
      <p:sp>
        <p:nvSpPr>
          <p:cNvPr id="128" name="Google Shape;128;p6: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16961da66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16961da6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Calibri"/>
                <a:ea typeface="Calibri"/>
                <a:cs typeface="Calibri"/>
                <a:sym typeface="Calibri"/>
              </a:rPr>
              <a:t>This is your </a:t>
            </a:r>
            <a:r>
              <a:rPr lang="en-US"/>
              <a:t>Inventors Log</a:t>
            </a:r>
            <a:r>
              <a:rPr lang="en-US">
                <a:latin typeface="Calibri"/>
                <a:ea typeface="Calibri"/>
                <a:cs typeface="Calibri"/>
                <a:sym typeface="Calibri"/>
              </a:rPr>
              <a:t>, it’s kind of like a diary for inventors. You can use it to gather information and creative ideas and all of the worksheets you need for this project are in here. </a:t>
            </a:r>
            <a:endParaRPr>
              <a:latin typeface="Calibri"/>
              <a:ea typeface="Calibri"/>
              <a:cs typeface="Calibri"/>
              <a:sym typeface="Calibri"/>
            </a:endParaRPr>
          </a:p>
          <a:p>
            <a:pPr indent="0" lvl="0" marL="0" rtl="0" algn="l">
              <a:spcBef>
                <a:spcPts val="0"/>
              </a:spcBef>
              <a:spcAft>
                <a:spcPts val="0"/>
              </a:spcAft>
              <a:buNone/>
            </a:pPr>
            <a:r>
              <a:rPr lang="en-US">
                <a:latin typeface="Calibri"/>
                <a:ea typeface="Calibri"/>
                <a:cs typeface="Calibri"/>
                <a:sym typeface="Calibri"/>
              </a:rPr>
              <a:t>Don’t forget, if you have a bit of a daydream and an idea for an invention for life on the moon pops into your head then write it down or do a quick sketch. You can </a:t>
            </a:r>
            <a:r>
              <a:rPr lang="en-US"/>
              <a:t>extra sheets of paper to your log to keep all your ideas together. </a:t>
            </a:r>
            <a:endParaRPr>
              <a:latin typeface="Calibri"/>
              <a:ea typeface="Calibri"/>
              <a:cs typeface="Calibri"/>
              <a:sym typeface="Calibri"/>
            </a:endParaRPr>
          </a:p>
          <a:p>
            <a:pPr indent="0" lvl="0" marL="457200" rtl="0" algn="l">
              <a:spcBef>
                <a:spcPts val="0"/>
              </a:spcBef>
              <a:spcAft>
                <a:spcPts val="0"/>
              </a:spcAft>
              <a:buNone/>
            </a:pPr>
            <a:r>
              <a:t/>
            </a:r>
            <a:endParaRPr sz="9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Introduce the first activity, the Character profiler and the character cards - explain that to help students come up with their own invention ideas, they can start by thinking about a character and think about their life, as well as what they like and dislike, to start forming an idea of what problems they might have.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By the end of the activity, students should write down what invention they think could help this character. </a:t>
            </a:r>
            <a:endParaRPr/>
          </a:p>
        </p:txBody>
      </p:sp>
      <p:sp>
        <p:nvSpPr>
          <p:cNvPr id="148" name="Google Shape;148;p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8: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 this activity, students will pick another prompt card, this time providing them with a ready-made challenge. Ask them to choose a card, and place it on their mind map worksheet. They should start thinking about words and write them down, and add another layer of words. By looking a their collection of words, tell students they should start figuring out what their invention could be like. </a:t>
            </a:r>
            <a:endParaRPr/>
          </a:p>
        </p:txBody>
      </p:sp>
      <p:sp>
        <p:nvSpPr>
          <p:cNvPr id="160" name="Google Shape;160;p8: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2" name="Google Shape;172;p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noAutofit/>
          </a:bodyPr>
          <a:lstStyle>
            <a:lvl1pPr lvl="0" marR="0" algn="ctr">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17" name="Google Shape;17;p2"/>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noAutofit/>
          </a:bodyPr>
          <a:lstStyle>
            <a:lvl1pPr lvl="0" marR="0" algn="ctr">
              <a:lnSpc>
                <a:spcPct val="90000"/>
              </a:lnSpc>
              <a:spcBef>
                <a:spcPts val="1000"/>
              </a:spcBef>
              <a:spcAft>
                <a:spcPts val="0"/>
              </a:spcAft>
              <a:buClr>
                <a:schemeClr val="dk1"/>
              </a:buClr>
              <a:buSzPts val="2800"/>
              <a:buFont typeface="Arial"/>
              <a:buNone/>
              <a:defRPr b="0" i="0" sz="2400" u="none" cap="none" strike="noStrike">
                <a:solidFill>
                  <a:schemeClr val="dk1"/>
                </a:solidFill>
                <a:latin typeface="Calibri"/>
                <a:ea typeface="Calibri"/>
                <a:cs typeface="Calibri"/>
                <a:sym typeface="Calibri"/>
              </a:defRPr>
            </a:lvl1pPr>
            <a:lvl2pPr lvl="1" marR="0" algn="ctr">
              <a:lnSpc>
                <a:spcPct val="90000"/>
              </a:lnSpc>
              <a:spcBef>
                <a:spcPts val="500"/>
              </a:spcBef>
              <a:spcAft>
                <a:spcPts val="0"/>
              </a:spcAft>
              <a:buClr>
                <a:schemeClr val="dk1"/>
              </a:buClr>
              <a:buSzPts val="2400"/>
              <a:buFont typeface="Arial"/>
              <a:buNone/>
              <a:defRPr b="0" i="0" sz="2000" u="none" cap="none" strike="noStrike">
                <a:solidFill>
                  <a:schemeClr val="dk1"/>
                </a:solidFill>
                <a:latin typeface="Calibri"/>
                <a:ea typeface="Calibri"/>
                <a:cs typeface="Calibri"/>
                <a:sym typeface="Calibri"/>
              </a:defRPr>
            </a:lvl2pPr>
            <a:lvl3pPr lvl="2" marR="0" algn="ctr">
              <a:lnSpc>
                <a:spcPct val="90000"/>
              </a:lnSpc>
              <a:spcBef>
                <a:spcPts val="500"/>
              </a:spcBef>
              <a:spcAft>
                <a:spcPts val="0"/>
              </a:spcAft>
              <a:buClr>
                <a:schemeClr val="dk1"/>
              </a:buClr>
              <a:buSzPts val="2000"/>
              <a:buFont typeface="Arial"/>
              <a:buNone/>
              <a:defRPr b="0" i="0" sz="1800" u="none" cap="none" strike="noStrike">
                <a:solidFill>
                  <a:schemeClr val="dk1"/>
                </a:solidFill>
                <a:latin typeface="Calibri"/>
                <a:ea typeface="Calibri"/>
                <a:cs typeface="Calibri"/>
                <a:sym typeface="Calibri"/>
              </a:defRPr>
            </a:lvl3pPr>
            <a:lvl4pPr lvl="3"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4pPr>
            <a:lvl5pPr lvl="4"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5pPr>
            <a:lvl6pPr lvl="5"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6pPr>
            <a:lvl7pPr lvl="6"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7pPr>
            <a:lvl8pPr lvl="7"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8pPr>
            <a:lvl9pPr lvl="8"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9pPr>
          </a:lstStyle>
          <a:p/>
        </p:txBody>
      </p:sp>
      <p:sp>
        <p:nvSpPr>
          <p:cNvPr id="18" name="Google Shape;18;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75" name="Google Shape;75;p11"/>
          <p:cNvSpPr txBox="1"/>
          <p:nvPr>
            <p:ph idx="1" type="body"/>
          </p:nvPr>
        </p:nvSpPr>
        <p:spPr>
          <a:xfrm rot="5400000">
            <a:off x="3920330" y="-1256504"/>
            <a:ext cx="4351338" cy="105155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0" y="1956594"/>
            <a:ext cx="5811838" cy="2628899"/>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81" name="Google Shape;81;p12"/>
          <p:cNvSpPr txBox="1"/>
          <p:nvPr>
            <p:ph idx="1" type="body"/>
          </p:nvPr>
        </p:nvSpPr>
        <p:spPr>
          <a:xfrm rot="5400000">
            <a:off x="1799430" y="-596105"/>
            <a:ext cx="5811838" cy="77342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5" name="Shape 85"/>
        <p:cNvGrpSpPr/>
        <p:nvPr/>
      </p:nvGrpSpPr>
      <p:grpSpPr>
        <a:xfrm>
          <a:off x="0" y="0"/>
          <a:ext cx="0" cy="0"/>
          <a:chOff x="0" y="0"/>
          <a:chExt cx="0" cy="0"/>
        </a:xfrm>
      </p:grpSpPr>
      <p:sp>
        <p:nvSpPr>
          <p:cNvPr id="86" name="Google Shape;86;p13"/>
          <p:cNvSpPr txBox="1"/>
          <p:nvPr>
            <p:ph type="title"/>
          </p:nvPr>
        </p:nvSpPr>
        <p:spPr>
          <a:xfrm>
            <a:off x="415600" y="593367"/>
            <a:ext cx="113607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7" name="Google Shape;87;p13"/>
          <p:cNvSpPr txBox="1"/>
          <p:nvPr>
            <p:ph idx="1" type="body"/>
          </p:nvPr>
        </p:nvSpPr>
        <p:spPr>
          <a:xfrm>
            <a:off x="415600" y="1536633"/>
            <a:ext cx="11360700" cy="4555200"/>
          </a:xfrm>
          <a:prstGeom prst="rect">
            <a:avLst/>
          </a:prstGeom>
        </p:spPr>
        <p:txBody>
          <a:bodyPr anchorCtr="0" anchor="t" bIns="91425" lIns="91425" spcFirstLastPara="1" rIns="91425" wrap="square" tIns="91425">
            <a:noAutofit/>
          </a:bodyPr>
          <a:lstStyle>
            <a:lvl1pPr indent="-406400" lvl="0" marL="457200" rtl="0">
              <a:spcBef>
                <a:spcPts val="1000"/>
              </a:spcBef>
              <a:spcAft>
                <a:spcPts val="0"/>
              </a:spcAft>
              <a:buSzPts val="2800"/>
              <a:buChar char="•"/>
              <a:defRPr/>
            </a:lvl1pPr>
            <a:lvl2pPr indent="-381000" lvl="1" marL="914400" rtl="0">
              <a:spcBef>
                <a:spcPts val="500"/>
              </a:spcBef>
              <a:spcAft>
                <a:spcPts val="0"/>
              </a:spcAft>
              <a:buSzPts val="2400"/>
              <a:buChar char="•"/>
              <a:defRPr/>
            </a:lvl2pPr>
            <a:lvl3pPr indent="-355600" lvl="2" marL="1371600" rtl="0">
              <a:spcBef>
                <a:spcPts val="500"/>
              </a:spcBef>
              <a:spcAft>
                <a:spcPts val="0"/>
              </a:spcAft>
              <a:buSzPts val="20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500"/>
              </a:spcBef>
              <a:spcAft>
                <a:spcPts val="0"/>
              </a:spcAft>
              <a:buSzPts val="1800"/>
              <a:buChar char="•"/>
              <a:defRPr/>
            </a:lvl7pPr>
            <a:lvl8pPr indent="-342900" lvl="7" marL="3657600" rtl="0">
              <a:spcBef>
                <a:spcPts val="500"/>
              </a:spcBef>
              <a:spcAft>
                <a:spcPts val="0"/>
              </a:spcAft>
              <a:buSzPts val="1800"/>
              <a:buChar char="•"/>
              <a:defRPr/>
            </a:lvl8pPr>
            <a:lvl9pPr indent="-342900" lvl="8" marL="4114800" rtl="0">
              <a:spcBef>
                <a:spcPts val="500"/>
              </a:spcBef>
              <a:spcAft>
                <a:spcPts val="0"/>
              </a:spcAft>
              <a:buSzPts val="1800"/>
              <a:buChar char="•"/>
              <a:defRPr/>
            </a:lvl9pPr>
          </a:lstStyle>
          <a:p/>
        </p:txBody>
      </p:sp>
      <p:sp>
        <p:nvSpPr>
          <p:cNvPr id="88" name="Google Shape;88;p13"/>
          <p:cNvSpPr txBox="1"/>
          <p:nvPr>
            <p:ph idx="12" type="sldNum"/>
          </p:nvPr>
        </p:nvSpPr>
        <p:spPr>
          <a:xfrm>
            <a:off x="11296610" y="6217622"/>
            <a:ext cx="731700" cy="5247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p:nvPr/>
        </p:nvSpPr>
        <p:spPr>
          <a:xfrm>
            <a:off x="-110825" y="-76725"/>
            <a:ext cx="12425100" cy="1192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24" name="Google Shape;24;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7" name="Google Shape;27;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rgbClr val="888888"/>
              </a:buClr>
              <a:buSzPts val="2800"/>
              <a:buFont typeface="Arial"/>
              <a:buNone/>
              <a:defRPr b="0" i="0" sz="2400" u="none" cap="none" strike="noStrike">
                <a:solidFill>
                  <a:srgbClr val="888888"/>
                </a:solidFill>
                <a:latin typeface="Calibri"/>
                <a:ea typeface="Calibri"/>
                <a:cs typeface="Calibri"/>
                <a:sym typeface="Calibri"/>
              </a:defRPr>
            </a:lvl1pPr>
            <a:lvl2pPr indent="-228600" lvl="1" marL="914400" marR="0" algn="l">
              <a:lnSpc>
                <a:spcPct val="90000"/>
              </a:lnSpc>
              <a:spcBef>
                <a:spcPts val="500"/>
              </a:spcBef>
              <a:spcAft>
                <a:spcPts val="0"/>
              </a:spcAft>
              <a:buClr>
                <a:srgbClr val="888888"/>
              </a:buClr>
              <a:buSzPts val="2400"/>
              <a:buFont typeface="Arial"/>
              <a:buNone/>
              <a:defRPr b="0" i="0" sz="2000" u="none" cap="none" strike="noStrike">
                <a:solidFill>
                  <a:srgbClr val="888888"/>
                </a:solidFill>
                <a:latin typeface="Calibri"/>
                <a:ea typeface="Calibri"/>
                <a:cs typeface="Calibri"/>
                <a:sym typeface="Calibri"/>
              </a:defRPr>
            </a:lvl2pPr>
            <a:lvl3pPr indent="-228600" lvl="2" marL="1371600" marR="0" algn="l">
              <a:lnSpc>
                <a:spcPct val="90000"/>
              </a:lnSpc>
              <a:spcBef>
                <a:spcPts val="500"/>
              </a:spcBef>
              <a:spcAft>
                <a:spcPts val="0"/>
              </a:spcAft>
              <a:buClr>
                <a:srgbClr val="888888"/>
              </a:buClr>
              <a:buSzPts val="2000"/>
              <a:buFont typeface="Arial"/>
              <a:buNone/>
              <a:defRPr b="0" i="0" sz="1800" u="none" cap="none" strike="noStrike">
                <a:solidFill>
                  <a:srgbClr val="888888"/>
                </a:solidFill>
                <a:latin typeface="Calibri"/>
                <a:ea typeface="Calibri"/>
                <a:cs typeface="Calibri"/>
                <a:sym typeface="Calibri"/>
              </a:defRPr>
            </a:lvl3pPr>
            <a:lvl4pPr indent="-228600" lvl="3" marL="1828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4pPr>
            <a:lvl5pPr indent="-228600" lvl="4" marL="22860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5pPr>
            <a:lvl6pPr indent="-228600" lvl="5" marL="27432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6pPr>
            <a:lvl7pPr indent="-228600" lvl="6" marL="32004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7pPr>
            <a:lvl8pPr indent="-228600" lvl="7" marL="36576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8pPr>
            <a:lvl9pPr indent="-228600" lvl="8" marL="4114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6"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6"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1" name="Google Shape;61;p9"/>
          <p:cNvSpPr txBox="1"/>
          <p:nvPr>
            <p:ph idx="1" type="body"/>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indent="-431800" lvl="0" marL="457200" marR="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8" name="Google Shape;68;p10"/>
          <p:cNvSpPr/>
          <p:nvPr>
            <p:ph idx="2" type="pic"/>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lvl="0" marR="0" rtl="0" algn="l">
              <a:lnSpc>
                <a:spcPct val="90000"/>
              </a:lnSpc>
              <a:spcBef>
                <a:spcPts val="100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4.jpg"/><Relationship Id="rId4" Type="http://schemas.openxmlformats.org/officeDocument/2006/relationships/image" Target="../media/image17.png"/><Relationship Id="rId5" Type="http://schemas.openxmlformats.org/officeDocument/2006/relationships/image" Target="../media/image6.png"/><Relationship Id="rId6"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7.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5.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5.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6.jp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littleinventors.org/ideas/light-up-balloon-bike/details" TargetMode="External"/><Relationship Id="rId4" Type="http://schemas.openxmlformats.org/officeDocument/2006/relationships/image" Target="../media/image20.jpg"/><Relationship Id="rId5" Type="http://schemas.openxmlformats.org/officeDocument/2006/relationships/image" Target="../media/image34.jpg"/><Relationship Id="rId6"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littleinventors.org/ideas/the-sweet-hat/details" TargetMode="External"/><Relationship Id="rId4" Type="http://schemas.openxmlformats.org/officeDocument/2006/relationships/image" Target="../media/image22.jpg"/><Relationship Id="rId5" Type="http://schemas.openxmlformats.org/officeDocument/2006/relationships/image" Target="../media/image28.jpg"/><Relationship Id="rId6"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ittleinventors.org/ideas/bouncy-castle-car/details" TargetMode="External"/><Relationship Id="rId4" Type="http://schemas.openxmlformats.org/officeDocument/2006/relationships/image" Target="../media/image32.jpg"/><Relationship Id="rId5" Type="http://schemas.openxmlformats.org/officeDocument/2006/relationships/image" Target="../media/image37.jpg"/><Relationship Id="rId6"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www.youtube.com/watch?v=ERFgorcRCJY&amp;feature=emb_rel_pause" TargetMode="External"/><Relationship Id="rId4" Type="http://schemas.openxmlformats.org/officeDocument/2006/relationships/image" Target="../media/image9.png"/><Relationship Id="rId5" Type="http://schemas.openxmlformats.org/officeDocument/2006/relationships/hyperlink" Target="https://www.youtube.com/watch?v=ERFgorcRCJY&amp;feature=emb_rel_pause" TargetMode="External"/><Relationship Id="rId6"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1.png"/><Relationship Id="rId4" Type="http://schemas.openxmlformats.org/officeDocument/2006/relationships/image" Target="../media/image33.png"/><Relationship Id="rId5" Type="http://schemas.openxmlformats.org/officeDocument/2006/relationships/image" Target="../media/image6.png"/><Relationship Id="rId6"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3.jpg"/><Relationship Id="rId4" Type="http://schemas.openxmlformats.org/officeDocument/2006/relationships/image" Target="../media/image26.jpg"/><Relationship Id="rId5" Type="http://schemas.openxmlformats.org/officeDocument/2006/relationships/image" Target="../media/image1.png"/><Relationship Id="rId6" Type="http://schemas.openxmlformats.org/officeDocument/2006/relationships/image" Target="../media/image23.png"/><Relationship Id="rId7" Type="http://schemas.openxmlformats.org/officeDocument/2006/relationships/image" Target="../media/image1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jpg"/><Relationship Id="rId4" Type="http://schemas.openxmlformats.org/officeDocument/2006/relationships/image" Target="../media/image4.png"/><Relationship Id="rId5" Type="http://schemas.openxmlformats.org/officeDocument/2006/relationships/image" Target="../media/image10.png"/><Relationship Id="rId6" Type="http://schemas.openxmlformats.org/officeDocument/2006/relationships/image" Target="../media/image29.jpg"/><Relationship Id="rId7"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6.png"/><Relationship Id="rId5" Type="http://schemas.openxmlformats.org/officeDocument/2006/relationships/image" Target="../media/image19.png"/><Relationship Id="rId6" Type="http://schemas.openxmlformats.org/officeDocument/2006/relationships/image" Target="../media/image30.jpg"/><Relationship Id="rId7"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4"/>
          <p:cNvPicPr preferRelativeResize="0"/>
          <p:nvPr/>
        </p:nvPicPr>
        <p:blipFill>
          <a:blip r:embed="rId3">
            <a:alphaModFix/>
          </a:blip>
          <a:stretch>
            <a:fillRect/>
          </a:stretch>
        </p:blipFill>
        <p:spPr>
          <a:xfrm>
            <a:off x="1012775" y="182025"/>
            <a:ext cx="10795474" cy="6072474"/>
          </a:xfrm>
          <a:prstGeom prst="rect">
            <a:avLst/>
          </a:prstGeom>
          <a:noFill/>
          <a:ln>
            <a:noFill/>
          </a:ln>
        </p:spPr>
      </p:pic>
      <p:pic>
        <p:nvPicPr>
          <p:cNvPr id="95" name="Google Shape;95;p14"/>
          <p:cNvPicPr preferRelativeResize="0"/>
          <p:nvPr/>
        </p:nvPicPr>
        <p:blipFill>
          <a:blip r:embed="rId4">
            <a:alphaModFix/>
          </a:blip>
          <a:stretch>
            <a:fillRect/>
          </a:stretch>
        </p:blipFill>
        <p:spPr>
          <a:xfrm>
            <a:off x="255475" y="5863300"/>
            <a:ext cx="1755355" cy="783200"/>
          </a:xfrm>
          <a:prstGeom prst="rect">
            <a:avLst/>
          </a:prstGeom>
          <a:noFill/>
          <a:ln>
            <a:noFill/>
          </a:ln>
        </p:spPr>
      </p:pic>
      <p:pic>
        <p:nvPicPr>
          <p:cNvPr id="96" name="Google Shape;96;p14"/>
          <p:cNvPicPr preferRelativeResize="0"/>
          <p:nvPr/>
        </p:nvPicPr>
        <p:blipFill>
          <a:blip r:embed="rId5">
            <a:alphaModFix/>
          </a:blip>
          <a:stretch>
            <a:fillRect/>
          </a:stretch>
        </p:blipFill>
        <p:spPr>
          <a:xfrm>
            <a:off x="9698475" y="5772237"/>
            <a:ext cx="2292448" cy="965350"/>
          </a:xfrm>
          <a:prstGeom prst="rect">
            <a:avLst/>
          </a:prstGeom>
          <a:noFill/>
          <a:ln>
            <a:noFill/>
          </a:ln>
        </p:spPr>
      </p:pic>
      <p:pic>
        <p:nvPicPr>
          <p:cNvPr id="97" name="Google Shape;97;p14"/>
          <p:cNvPicPr preferRelativeResize="0"/>
          <p:nvPr/>
        </p:nvPicPr>
        <p:blipFill>
          <a:blip r:embed="rId6">
            <a:alphaModFix/>
          </a:blip>
          <a:stretch>
            <a:fillRect/>
          </a:stretch>
        </p:blipFill>
        <p:spPr>
          <a:xfrm>
            <a:off x="7652100" y="5984188"/>
            <a:ext cx="1910950" cy="541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pic>
        <p:nvPicPr>
          <p:cNvPr descr="page9.png" id="181" name="Google Shape;181;p23"/>
          <p:cNvPicPr preferRelativeResize="0"/>
          <p:nvPr/>
        </p:nvPicPr>
        <p:blipFill rotWithShape="1">
          <a:blip r:embed="rId3">
            <a:alphaModFix/>
          </a:blip>
          <a:srcRect b="0" l="0" r="0" t="0"/>
          <a:stretch/>
        </p:blipFill>
        <p:spPr>
          <a:xfrm>
            <a:off x="2923099" y="2313999"/>
            <a:ext cx="6345799" cy="3793799"/>
          </a:xfrm>
          <a:prstGeom prst="rect">
            <a:avLst/>
          </a:prstGeom>
          <a:noFill/>
          <a:ln>
            <a:noFill/>
          </a:ln>
        </p:spPr>
      </p:pic>
      <p:pic>
        <p:nvPicPr>
          <p:cNvPr id="182" name="Google Shape;182;p23"/>
          <p:cNvPicPr preferRelativeResize="0"/>
          <p:nvPr/>
        </p:nvPicPr>
        <p:blipFill rotWithShape="1">
          <a:blip r:embed="rId4">
            <a:alphaModFix/>
          </a:blip>
          <a:srcRect b="0" l="0" r="0" t="0"/>
          <a:stretch/>
        </p:blipFill>
        <p:spPr>
          <a:xfrm>
            <a:off x="-301175" y="368462"/>
            <a:ext cx="7541273" cy="1313225"/>
          </a:xfrm>
          <a:prstGeom prst="rect">
            <a:avLst/>
          </a:prstGeom>
          <a:noFill/>
          <a:ln>
            <a:noFill/>
          </a:ln>
        </p:spPr>
      </p:pic>
      <p:sp>
        <p:nvSpPr>
          <p:cNvPr id="183" name="Google Shape;183;p23"/>
          <p:cNvSpPr txBox="1"/>
          <p:nvPr/>
        </p:nvSpPr>
        <p:spPr>
          <a:xfrm rot="-59944">
            <a:off x="567399" y="676909"/>
            <a:ext cx="6916651" cy="90524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1: Keep the ideas coming</a:t>
            </a:r>
            <a:endParaRPr b="1" sz="4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descr="start simple.png" id="189" name="Google Shape;189;p24"/>
          <p:cNvPicPr preferRelativeResize="0"/>
          <p:nvPr/>
        </p:nvPicPr>
        <p:blipFill rotWithShape="1">
          <a:blip r:embed="rId3">
            <a:alphaModFix/>
          </a:blip>
          <a:srcRect b="0" l="0" r="0" t="0"/>
          <a:stretch/>
        </p:blipFill>
        <p:spPr>
          <a:xfrm>
            <a:off x="2906824" y="2944774"/>
            <a:ext cx="6378350" cy="2369349"/>
          </a:xfrm>
          <a:prstGeom prst="rect">
            <a:avLst/>
          </a:prstGeom>
          <a:noFill/>
          <a:ln>
            <a:noFill/>
          </a:ln>
        </p:spPr>
      </p:pic>
      <p:pic>
        <p:nvPicPr>
          <p:cNvPr id="190" name="Google Shape;190;p24"/>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91" name="Google Shape;191;p24"/>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2: Start simple</a:t>
            </a:r>
            <a:endParaRPr b="1" sz="40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pic>
        <p:nvPicPr>
          <p:cNvPr descr="page11.png" id="197" name="Google Shape;197;p25"/>
          <p:cNvPicPr preferRelativeResize="0"/>
          <p:nvPr/>
        </p:nvPicPr>
        <p:blipFill rotWithShape="1">
          <a:blip r:embed="rId3">
            <a:alphaModFix/>
          </a:blip>
          <a:srcRect b="0" l="0" r="0" t="0"/>
          <a:stretch/>
        </p:blipFill>
        <p:spPr>
          <a:xfrm>
            <a:off x="2369250" y="2300074"/>
            <a:ext cx="7453500" cy="3969750"/>
          </a:xfrm>
          <a:prstGeom prst="rect">
            <a:avLst/>
          </a:prstGeom>
          <a:noFill/>
          <a:ln>
            <a:noFill/>
          </a:ln>
        </p:spPr>
      </p:pic>
      <p:pic>
        <p:nvPicPr>
          <p:cNvPr id="198" name="Google Shape;198;p25"/>
          <p:cNvPicPr preferRelativeResize="0"/>
          <p:nvPr/>
        </p:nvPicPr>
        <p:blipFill rotWithShape="1">
          <a:blip r:embed="rId4">
            <a:alphaModFix/>
          </a:blip>
          <a:srcRect b="0" l="0" r="0" t="0"/>
          <a:stretch/>
        </p:blipFill>
        <p:spPr>
          <a:xfrm>
            <a:off x="-810650" y="368462"/>
            <a:ext cx="7541273" cy="1313225"/>
          </a:xfrm>
          <a:prstGeom prst="rect">
            <a:avLst/>
          </a:prstGeom>
          <a:noFill/>
          <a:ln>
            <a:noFill/>
          </a:ln>
        </p:spPr>
      </p:pic>
      <p:sp>
        <p:nvSpPr>
          <p:cNvPr id="199" name="Google Shape;199;p25"/>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3: A fresh pair of eyes</a:t>
            </a:r>
            <a:endParaRPr b="1" sz="4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6"/>
          <p:cNvPicPr preferRelativeResize="0"/>
          <p:nvPr/>
        </p:nvPicPr>
        <p:blipFill>
          <a:blip r:embed="rId3">
            <a:alphaModFix/>
          </a:blip>
          <a:stretch>
            <a:fillRect/>
          </a:stretch>
        </p:blipFill>
        <p:spPr>
          <a:xfrm>
            <a:off x="2612125" y="2041450"/>
            <a:ext cx="6238974" cy="4162976"/>
          </a:xfrm>
          <a:prstGeom prst="rect">
            <a:avLst/>
          </a:prstGeom>
          <a:noFill/>
          <a:ln>
            <a:noFill/>
          </a:ln>
        </p:spPr>
      </p:pic>
      <p:pic>
        <p:nvPicPr>
          <p:cNvPr id="206" name="Google Shape;206;p26"/>
          <p:cNvPicPr preferRelativeResize="0"/>
          <p:nvPr/>
        </p:nvPicPr>
        <p:blipFill rotWithShape="1">
          <a:blip r:embed="rId4">
            <a:alphaModFix/>
          </a:blip>
          <a:srcRect b="0" l="0" r="0" t="0"/>
          <a:stretch/>
        </p:blipFill>
        <p:spPr>
          <a:xfrm>
            <a:off x="-1529100" y="368462"/>
            <a:ext cx="7541273" cy="1313225"/>
          </a:xfrm>
          <a:prstGeom prst="rect">
            <a:avLst/>
          </a:prstGeom>
          <a:noFill/>
          <a:ln>
            <a:noFill/>
          </a:ln>
        </p:spPr>
      </p:pic>
      <p:sp>
        <p:nvSpPr>
          <p:cNvPr id="207" name="Google Shape;207;p26"/>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4: Work together</a:t>
            </a:r>
            <a:endParaRPr b="1" sz="4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descr="page13.png" id="213" name="Google Shape;213;p27"/>
          <p:cNvPicPr preferRelativeResize="0"/>
          <p:nvPr/>
        </p:nvPicPr>
        <p:blipFill rotWithShape="1">
          <a:blip r:embed="rId3">
            <a:alphaModFix/>
          </a:blip>
          <a:srcRect b="0" l="0" r="0" t="0"/>
          <a:stretch/>
        </p:blipFill>
        <p:spPr>
          <a:xfrm>
            <a:off x="3591000" y="2592075"/>
            <a:ext cx="5010000" cy="3335400"/>
          </a:xfrm>
          <a:prstGeom prst="rect">
            <a:avLst/>
          </a:prstGeom>
          <a:noFill/>
          <a:ln>
            <a:noFill/>
          </a:ln>
        </p:spPr>
      </p:pic>
      <p:pic>
        <p:nvPicPr>
          <p:cNvPr id="214" name="Google Shape;214;p27"/>
          <p:cNvPicPr preferRelativeResize="0"/>
          <p:nvPr/>
        </p:nvPicPr>
        <p:blipFill rotWithShape="1">
          <a:blip r:embed="rId4">
            <a:alphaModFix/>
          </a:blip>
          <a:srcRect b="0" l="0" r="0" t="0"/>
          <a:stretch/>
        </p:blipFill>
        <p:spPr>
          <a:xfrm>
            <a:off x="-1672800" y="368462"/>
            <a:ext cx="7541273" cy="1313225"/>
          </a:xfrm>
          <a:prstGeom prst="rect">
            <a:avLst/>
          </a:prstGeom>
          <a:noFill/>
          <a:ln>
            <a:noFill/>
          </a:ln>
        </p:spPr>
      </p:pic>
      <p:sp>
        <p:nvSpPr>
          <p:cNvPr id="215" name="Google Shape;215;p27"/>
          <p:cNvSpPr txBox="1"/>
          <p:nvPr/>
        </p:nvSpPr>
        <p:spPr>
          <a:xfrm rot="-59852">
            <a:off x="565174" y="696890"/>
            <a:ext cx="4635403" cy="6237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5: Break it down</a:t>
            </a:r>
            <a:endParaRPr b="1" sz="4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descr="tip6.png" id="221" name="Google Shape;221;p28"/>
          <p:cNvPicPr preferRelativeResize="0"/>
          <p:nvPr/>
        </p:nvPicPr>
        <p:blipFill rotWithShape="1">
          <a:blip r:embed="rId3">
            <a:alphaModFix/>
          </a:blip>
          <a:srcRect b="0" l="0" r="0" t="0"/>
          <a:stretch/>
        </p:blipFill>
        <p:spPr>
          <a:xfrm>
            <a:off x="2889249" y="2051175"/>
            <a:ext cx="6184151" cy="4569926"/>
          </a:xfrm>
          <a:prstGeom prst="rect">
            <a:avLst/>
          </a:prstGeom>
          <a:noFill/>
          <a:ln>
            <a:noFill/>
          </a:ln>
        </p:spPr>
      </p:pic>
      <p:pic>
        <p:nvPicPr>
          <p:cNvPr id="222" name="Google Shape;222;p28"/>
          <p:cNvPicPr preferRelativeResize="0"/>
          <p:nvPr/>
        </p:nvPicPr>
        <p:blipFill rotWithShape="1">
          <a:blip r:embed="rId4">
            <a:alphaModFix/>
          </a:blip>
          <a:srcRect b="0" l="0" r="0" t="0"/>
          <a:stretch/>
        </p:blipFill>
        <p:spPr>
          <a:xfrm>
            <a:off x="-947825" y="368462"/>
            <a:ext cx="7541273" cy="1313225"/>
          </a:xfrm>
          <a:prstGeom prst="rect">
            <a:avLst/>
          </a:prstGeom>
          <a:noFill/>
          <a:ln>
            <a:noFill/>
          </a:ln>
        </p:spPr>
      </p:pic>
      <p:sp>
        <p:nvSpPr>
          <p:cNvPr id="223" name="Google Shape;223;p28"/>
          <p:cNvSpPr txBox="1"/>
          <p:nvPr/>
        </p:nvSpPr>
        <p:spPr>
          <a:xfrm rot="-60016">
            <a:off x="566282" y="686531"/>
            <a:ext cx="5808585" cy="76212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6: Reach for the stars!</a:t>
            </a:r>
            <a:endParaRPr b="1" sz="40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9"/>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29"/>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Draw and explain your invention!</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does it do?</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is it made of?</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Who is it for?</a:t>
            </a:r>
            <a:endParaRPr/>
          </a:p>
        </p:txBody>
      </p:sp>
      <p:sp>
        <p:nvSpPr>
          <p:cNvPr id="231" name="Google Shape;231;p29"/>
          <p:cNvSpPr txBox="1"/>
          <p:nvPr/>
        </p:nvSpPr>
        <p:spPr>
          <a:xfrm>
            <a:off x="6601625" y="1810650"/>
            <a:ext cx="4085999" cy="439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2" name="Google Shape;232;p29"/>
          <p:cNvPicPr preferRelativeResize="0"/>
          <p:nvPr/>
        </p:nvPicPr>
        <p:blipFill>
          <a:blip r:embed="rId3">
            <a:alphaModFix/>
          </a:blip>
          <a:stretch>
            <a:fillRect/>
          </a:stretch>
        </p:blipFill>
        <p:spPr>
          <a:xfrm>
            <a:off x="6499125" y="2375324"/>
            <a:ext cx="4800551" cy="3709530"/>
          </a:xfrm>
          <a:prstGeom prst="rect">
            <a:avLst/>
          </a:prstGeom>
          <a:noFill/>
          <a:ln cap="flat" cmpd="sng" w="9525">
            <a:solidFill>
              <a:srgbClr val="D9D9D9"/>
            </a:solidFill>
            <a:prstDash val="solid"/>
            <a:round/>
            <a:headEnd len="sm" w="sm" type="none"/>
            <a:tailEnd len="sm" w="sm" type="none"/>
          </a:ln>
        </p:spPr>
      </p:pic>
      <p:pic>
        <p:nvPicPr>
          <p:cNvPr id="233" name="Google Shape;233;p29"/>
          <p:cNvPicPr preferRelativeResize="0"/>
          <p:nvPr/>
        </p:nvPicPr>
        <p:blipFill rotWithShape="1">
          <a:blip r:embed="rId4">
            <a:alphaModFix/>
          </a:blip>
          <a:srcRect b="0" l="0" r="0" t="0"/>
          <a:stretch/>
        </p:blipFill>
        <p:spPr>
          <a:xfrm>
            <a:off x="-2959500" y="231287"/>
            <a:ext cx="7541273" cy="1313225"/>
          </a:xfrm>
          <a:prstGeom prst="rect">
            <a:avLst/>
          </a:prstGeom>
          <a:noFill/>
          <a:ln>
            <a:noFill/>
          </a:ln>
        </p:spPr>
      </p:pic>
      <p:sp>
        <p:nvSpPr>
          <p:cNvPr id="234" name="Google Shape;234;p29"/>
          <p:cNvSpPr txBox="1"/>
          <p:nvPr/>
        </p:nvSpPr>
        <p:spPr>
          <a:xfrm rot="-60024">
            <a:off x="565750" y="574264"/>
            <a:ext cx="2955450" cy="67930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Get drawing!</a:t>
            </a:r>
            <a:endParaRPr b="1" sz="4000">
              <a:solidFill>
                <a:schemeClr val="dk1"/>
              </a:solidFill>
              <a:latin typeface="Calibri"/>
              <a:ea typeface="Calibri"/>
              <a:cs typeface="Calibri"/>
              <a:sym typeface="Calibri"/>
            </a:endParaRPr>
          </a:p>
        </p:txBody>
      </p:sp>
      <p:sp>
        <p:nvSpPr>
          <p:cNvPr id="235" name="Google Shape;235;p29"/>
          <p:cNvSpPr/>
          <p:nvPr/>
        </p:nvSpPr>
        <p:spPr>
          <a:xfrm>
            <a:off x="10377450" y="5657450"/>
            <a:ext cx="773100" cy="328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0"/>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Light Up Balloon Bike</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Jessica, aged 9, UK</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42" name="Google Shape;242;p30"/>
          <p:cNvPicPr preferRelativeResize="0"/>
          <p:nvPr/>
        </p:nvPicPr>
        <p:blipFill>
          <a:blip r:embed="rId4">
            <a:alphaModFix/>
          </a:blip>
          <a:stretch>
            <a:fillRect/>
          </a:stretch>
        </p:blipFill>
        <p:spPr>
          <a:xfrm rot="-5400000">
            <a:off x="1044450" y="1534801"/>
            <a:ext cx="3796633" cy="4209133"/>
          </a:xfrm>
          <a:prstGeom prst="rect">
            <a:avLst/>
          </a:prstGeom>
          <a:noFill/>
          <a:ln>
            <a:noFill/>
          </a:ln>
        </p:spPr>
      </p:pic>
      <p:pic>
        <p:nvPicPr>
          <p:cNvPr id="243" name="Google Shape;243;p30"/>
          <p:cNvPicPr preferRelativeResize="0"/>
          <p:nvPr/>
        </p:nvPicPr>
        <p:blipFill>
          <a:blip r:embed="rId5">
            <a:alphaModFix/>
          </a:blip>
          <a:stretch>
            <a:fillRect/>
          </a:stretch>
        </p:blipFill>
        <p:spPr>
          <a:xfrm>
            <a:off x="5837200" y="1733058"/>
            <a:ext cx="5446600" cy="3812620"/>
          </a:xfrm>
          <a:prstGeom prst="rect">
            <a:avLst/>
          </a:prstGeom>
          <a:noFill/>
          <a:ln>
            <a:noFill/>
          </a:ln>
        </p:spPr>
      </p:pic>
      <p:pic>
        <p:nvPicPr>
          <p:cNvPr id="244" name="Google Shape;244;p30"/>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45" name="Google Shape;245;p30"/>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1"/>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The Sweet Hat </a:t>
            </a:r>
            <a:r>
              <a:rPr b="1"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Anais, aged 9, London</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52" name="Google Shape;252;p31"/>
          <p:cNvPicPr preferRelativeResize="0"/>
          <p:nvPr/>
        </p:nvPicPr>
        <p:blipFill>
          <a:blip r:embed="rId4">
            <a:alphaModFix/>
          </a:blip>
          <a:stretch>
            <a:fillRect/>
          </a:stretch>
        </p:blipFill>
        <p:spPr>
          <a:xfrm>
            <a:off x="1565200" y="1733058"/>
            <a:ext cx="3675356" cy="3812610"/>
          </a:xfrm>
          <a:prstGeom prst="rect">
            <a:avLst/>
          </a:prstGeom>
          <a:noFill/>
          <a:ln>
            <a:noFill/>
          </a:ln>
        </p:spPr>
      </p:pic>
      <p:pic>
        <p:nvPicPr>
          <p:cNvPr id="253" name="Google Shape;253;p31"/>
          <p:cNvPicPr preferRelativeResize="0"/>
          <p:nvPr/>
        </p:nvPicPr>
        <p:blipFill>
          <a:blip r:embed="rId5">
            <a:alphaModFix/>
          </a:blip>
          <a:stretch>
            <a:fillRect/>
          </a:stretch>
        </p:blipFill>
        <p:spPr>
          <a:xfrm>
            <a:off x="5443756" y="1733058"/>
            <a:ext cx="5716058" cy="3812610"/>
          </a:xfrm>
          <a:prstGeom prst="rect">
            <a:avLst/>
          </a:prstGeom>
          <a:noFill/>
          <a:ln>
            <a:noFill/>
          </a:ln>
        </p:spPr>
      </p:pic>
      <p:pic>
        <p:nvPicPr>
          <p:cNvPr id="254" name="Google Shape;254;p31"/>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55" name="Google Shape;255;p31"/>
          <p:cNvSpPr txBox="1"/>
          <p:nvPr/>
        </p:nvSpPr>
        <p:spPr>
          <a:xfrm rot="-59958">
            <a:off x="564943" y="535907"/>
            <a:ext cx="5676563" cy="60579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2"/>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Bouncy Castle Car</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Millie, aged 8, Tamworth</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62" name="Google Shape;262;p32"/>
          <p:cNvPicPr preferRelativeResize="0"/>
          <p:nvPr/>
        </p:nvPicPr>
        <p:blipFill>
          <a:blip r:embed="rId4">
            <a:alphaModFix/>
          </a:blip>
          <a:stretch>
            <a:fillRect/>
          </a:stretch>
        </p:blipFill>
        <p:spPr>
          <a:xfrm>
            <a:off x="1421000" y="1733058"/>
            <a:ext cx="3690606" cy="3812610"/>
          </a:xfrm>
          <a:prstGeom prst="rect">
            <a:avLst/>
          </a:prstGeom>
          <a:noFill/>
          <a:ln>
            <a:noFill/>
          </a:ln>
        </p:spPr>
      </p:pic>
      <p:pic>
        <p:nvPicPr>
          <p:cNvPr id="263" name="Google Shape;263;p32"/>
          <p:cNvPicPr preferRelativeResize="0"/>
          <p:nvPr/>
        </p:nvPicPr>
        <p:blipFill>
          <a:blip r:embed="rId5">
            <a:alphaModFix/>
          </a:blip>
          <a:stretch>
            <a:fillRect/>
          </a:stretch>
        </p:blipFill>
        <p:spPr>
          <a:xfrm>
            <a:off x="5635273" y="1733058"/>
            <a:ext cx="5339790" cy="3812610"/>
          </a:xfrm>
          <a:prstGeom prst="rect">
            <a:avLst/>
          </a:prstGeom>
          <a:noFill/>
          <a:ln>
            <a:noFill/>
          </a:ln>
        </p:spPr>
      </p:pic>
      <p:pic>
        <p:nvPicPr>
          <p:cNvPr id="264" name="Google Shape;264;p32"/>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65" name="Google Shape;265;p32"/>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5"/>
          <p:cNvSpPr/>
          <p:nvPr/>
        </p:nvSpPr>
        <p:spPr>
          <a:xfrm>
            <a:off x="-63975" y="5820424"/>
            <a:ext cx="12538800" cy="1132200"/>
          </a:xfrm>
          <a:prstGeom prst="rect">
            <a:avLst/>
          </a:prstGeom>
          <a:solidFill>
            <a:srgbClr val="F8F6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4" name="Google Shape;104;p15">
            <a:hlinkClick r:id="rId3"/>
          </p:cNvPr>
          <p:cNvPicPr preferRelativeResize="0"/>
          <p:nvPr/>
        </p:nvPicPr>
        <p:blipFill rotWithShape="1">
          <a:blip r:embed="rId4">
            <a:alphaModFix/>
          </a:blip>
          <a:srcRect b="0" l="0" r="0" t="0"/>
          <a:stretch/>
        </p:blipFill>
        <p:spPr>
          <a:xfrm>
            <a:off x="1737437" y="1814300"/>
            <a:ext cx="8486775" cy="4305300"/>
          </a:xfrm>
          <a:prstGeom prst="rect">
            <a:avLst/>
          </a:prstGeom>
          <a:noFill/>
          <a:ln>
            <a:noFill/>
          </a:ln>
        </p:spPr>
      </p:pic>
      <p:sp>
        <p:nvSpPr>
          <p:cNvPr id="105" name="Google Shape;105;p15"/>
          <p:cNvSpPr txBox="1"/>
          <p:nvPr/>
        </p:nvSpPr>
        <p:spPr>
          <a:xfrm>
            <a:off x="5936325" y="5990275"/>
            <a:ext cx="27708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u="sng">
                <a:highlight>
                  <a:srgbClr val="F8C013"/>
                </a:highlight>
                <a:latin typeface="Calibri"/>
                <a:ea typeface="Calibri"/>
                <a:cs typeface="Calibri"/>
                <a:sym typeface="Calibri"/>
                <a:hlinkClick r:id="rId5"/>
              </a:rPr>
              <a:t>Click here to watch!</a:t>
            </a:r>
            <a:endParaRPr sz="2300">
              <a:highlight>
                <a:srgbClr val="F8C013"/>
              </a:highlight>
              <a:latin typeface="Calibri"/>
              <a:ea typeface="Calibri"/>
              <a:cs typeface="Calibri"/>
              <a:sym typeface="Calibri"/>
            </a:endParaRPr>
          </a:p>
        </p:txBody>
      </p:sp>
      <p:pic>
        <p:nvPicPr>
          <p:cNvPr id="106" name="Google Shape;106;p15"/>
          <p:cNvPicPr preferRelativeResize="0"/>
          <p:nvPr/>
        </p:nvPicPr>
        <p:blipFill rotWithShape="1">
          <a:blip r:embed="rId6">
            <a:alphaModFix/>
          </a:blip>
          <a:srcRect b="0" l="0" r="0" t="0"/>
          <a:stretch/>
        </p:blipFill>
        <p:spPr>
          <a:xfrm>
            <a:off x="-345376" y="437225"/>
            <a:ext cx="4587527" cy="1313225"/>
          </a:xfrm>
          <a:prstGeom prst="rect">
            <a:avLst/>
          </a:prstGeom>
          <a:noFill/>
          <a:ln>
            <a:noFill/>
          </a:ln>
        </p:spPr>
      </p:pic>
      <p:sp>
        <p:nvSpPr>
          <p:cNvPr id="107" name="Google Shape;107;p15"/>
          <p:cNvSpPr txBox="1"/>
          <p:nvPr/>
        </p:nvSpPr>
        <p:spPr>
          <a:xfrm rot="-59933">
            <a:off x="423068" y="68170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Watch this!</a:t>
            </a:r>
            <a:endParaRPr b="1" sz="3200">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3"/>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Now that you have drawn your invention, what do you think of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imagine people using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 would they say?</a:t>
            </a:r>
            <a:endParaRPr/>
          </a:p>
          <a:p>
            <a:pPr indent="0" lvl="0" marL="17780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think of other challenges and other inventions?</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Next time you find a problem, how will you approach it?</a:t>
            </a:r>
            <a:endParaRPr/>
          </a:p>
        </p:txBody>
      </p:sp>
      <p:pic>
        <p:nvPicPr>
          <p:cNvPr id="272" name="Google Shape;272;p33"/>
          <p:cNvPicPr preferRelativeResize="0"/>
          <p:nvPr/>
        </p:nvPicPr>
        <p:blipFill rotWithShape="1">
          <a:blip r:embed="rId3">
            <a:alphaModFix/>
          </a:blip>
          <a:srcRect b="0" l="0" r="0" t="0"/>
          <a:stretch/>
        </p:blipFill>
        <p:spPr>
          <a:xfrm>
            <a:off x="-1209075" y="248887"/>
            <a:ext cx="7541273" cy="1313225"/>
          </a:xfrm>
          <a:prstGeom prst="rect">
            <a:avLst/>
          </a:prstGeom>
          <a:noFill/>
          <a:ln>
            <a:noFill/>
          </a:ln>
        </p:spPr>
      </p:pic>
      <p:sp>
        <p:nvSpPr>
          <p:cNvPr id="273" name="Google Shape;273;p33"/>
          <p:cNvSpPr txBox="1"/>
          <p:nvPr/>
        </p:nvSpPr>
        <p:spPr>
          <a:xfrm rot="-59930">
            <a:off x="565169" y="576862"/>
            <a:ext cx="4681011" cy="6246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 do you think?</a:t>
            </a:r>
            <a:endParaRPr b="1" sz="40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pic>
        <p:nvPicPr>
          <p:cNvPr id="279" name="Google Shape;279;p34"/>
          <p:cNvPicPr preferRelativeResize="0"/>
          <p:nvPr/>
        </p:nvPicPr>
        <p:blipFill rotWithShape="1">
          <a:blip r:embed="rId3">
            <a:alphaModFix/>
          </a:blip>
          <a:srcRect b="0" l="0" r="0" t="0"/>
          <a:stretch/>
        </p:blipFill>
        <p:spPr>
          <a:xfrm>
            <a:off x="5653087" y="3333750"/>
            <a:ext cx="1190625" cy="495300"/>
          </a:xfrm>
          <a:prstGeom prst="rect">
            <a:avLst/>
          </a:prstGeom>
          <a:noFill/>
          <a:ln>
            <a:noFill/>
          </a:ln>
        </p:spPr>
      </p:pic>
      <p:pic>
        <p:nvPicPr>
          <p:cNvPr descr="LI-RGB-Logo-straplineA-large.png" id="280" name="Google Shape;280;p34"/>
          <p:cNvPicPr preferRelativeResize="0"/>
          <p:nvPr/>
        </p:nvPicPr>
        <p:blipFill rotWithShape="1">
          <a:blip r:embed="rId4">
            <a:alphaModFix/>
          </a:blip>
          <a:srcRect b="0" l="0" r="0" t="0"/>
          <a:stretch/>
        </p:blipFill>
        <p:spPr>
          <a:xfrm>
            <a:off x="3862600" y="2510324"/>
            <a:ext cx="4466797" cy="1837350"/>
          </a:xfrm>
          <a:prstGeom prst="rect">
            <a:avLst/>
          </a:prstGeom>
          <a:noFill/>
          <a:ln>
            <a:noFill/>
          </a:ln>
        </p:spPr>
      </p:pic>
      <p:pic>
        <p:nvPicPr>
          <p:cNvPr id="281" name="Google Shape;281;p34"/>
          <p:cNvPicPr preferRelativeResize="0"/>
          <p:nvPr/>
        </p:nvPicPr>
        <p:blipFill>
          <a:blip r:embed="rId5">
            <a:alphaModFix/>
          </a:blip>
          <a:stretch>
            <a:fillRect/>
          </a:stretch>
        </p:blipFill>
        <p:spPr>
          <a:xfrm>
            <a:off x="9682025" y="5624212"/>
            <a:ext cx="2292448" cy="965350"/>
          </a:xfrm>
          <a:prstGeom prst="rect">
            <a:avLst/>
          </a:prstGeom>
          <a:noFill/>
          <a:ln>
            <a:noFill/>
          </a:ln>
        </p:spPr>
      </p:pic>
      <p:pic>
        <p:nvPicPr>
          <p:cNvPr id="282" name="Google Shape;282;p34"/>
          <p:cNvPicPr preferRelativeResize="0"/>
          <p:nvPr/>
        </p:nvPicPr>
        <p:blipFill>
          <a:blip r:embed="rId6">
            <a:alphaModFix/>
          </a:blip>
          <a:stretch>
            <a:fillRect/>
          </a:stretch>
        </p:blipFill>
        <p:spPr>
          <a:xfrm>
            <a:off x="7635650" y="5836163"/>
            <a:ext cx="1910950" cy="5414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descr="page3.png" id="113" name="Google Shape;113;p16"/>
          <p:cNvPicPr preferRelativeResize="0"/>
          <p:nvPr/>
        </p:nvPicPr>
        <p:blipFill rotWithShape="1">
          <a:blip r:embed="rId3">
            <a:alphaModFix/>
          </a:blip>
          <a:srcRect b="0" l="0" r="0" t="0"/>
          <a:stretch/>
        </p:blipFill>
        <p:spPr>
          <a:xfrm>
            <a:off x="1717675" y="2280549"/>
            <a:ext cx="8756652" cy="3991049"/>
          </a:xfrm>
          <a:prstGeom prst="rect">
            <a:avLst/>
          </a:prstGeom>
          <a:noFill/>
          <a:ln>
            <a:noFill/>
          </a:ln>
        </p:spPr>
      </p:pic>
      <p:sp>
        <p:nvSpPr>
          <p:cNvPr id="114" name="Google Shape;114;p16"/>
          <p:cNvSpPr txBox="1"/>
          <p:nvPr/>
        </p:nvSpPr>
        <p:spPr>
          <a:xfrm>
            <a:off x="4267200" y="1706875"/>
            <a:ext cx="3000000" cy="79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t/>
            </a:r>
            <a:endParaRPr sz="4400">
              <a:solidFill>
                <a:schemeClr val="dk1"/>
              </a:solidFill>
              <a:latin typeface="Calibri"/>
              <a:ea typeface="Calibri"/>
              <a:cs typeface="Calibri"/>
              <a:sym typeface="Calibri"/>
            </a:endParaRPr>
          </a:p>
        </p:txBody>
      </p:sp>
      <p:pic>
        <p:nvPicPr>
          <p:cNvPr id="115" name="Google Shape;115;p16"/>
          <p:cNvPicPr preferRelativeResize="0"/>
          <p:nvPr/>
        </p:nvPicPr>
        <p:blipFill rotWithShape="1">
          <a:blip r:embed="rId4">
            <a:alphaModFix/>
          </a:blip>
          <a:srcRect b="0" l="0" r="0" t="0"/>
          <a:stretch/>
        </p:blipFill>
        <p:spPr>
          <a:xfrm>
            <a:off x="-1620550" y="374987"/>
            <a:ext cx="7541273" cy="1313225"/>
          </a:xfrm>
          <a:prstGeom prst="rect">
            <a:avLst/>
          </a:prstGeom>
          <a:noFill/>
          <a:ln>
            <a:noFill/>
          </a:ln>
        </p:spPr>
      </p:pic>
      <p:sp>
        <p:nvSpPr>
          <p:cNvPr id="116" name="Google Shape;116;p16"/>
          <p:cNvSpPr txBox="1"/>
          <p:nvPr/>
        </p:nvSpPr>
        <p:spPr>
          <a:xfrm rot="-60025">
            <a:off x="565471" y="696582"/>
            <a:ext cx="4656410" cy="67000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an invention?</a:t>
            </a:r>
            <a:endParaRPr b="1" sz="40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17"/>
          <p:cNvPicPr preferRelativeResize="0"/>
          <p:nvPr/>
        </p:nvPicPr>
        <p:blipFill rotWithShape="1">
          <a:blip r:embed="rId3">
            <a:alphaModFix/>
          </a:blip>
          <a:srcRect b="0" l="0" r="0" t="0"/>
          <a:stretch/>
        </p:blipFill>
        <p:spPr>
          <a:xfrm>
            <a:off x="2497750" y="2413300"/>
            <a:ext cx="7482451" cy="3698749"/>
          </a:xfrm>
          <a:prstGeom prst="rect">
            <a:avLst/>
          </a:prstGeom>
          <a:noFill/>
          <a:ln>
            <a:noFill/>
          </a:ln>
        </p:spPr>
      </p:pic>
      <p:pic>
        <p:nvPicPr>
          <p:cNvPr id="123" name="Google Shape;123;p17"/>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24" name="Google Shape;124;p17"/>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Who needs inventions?</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descr="page5.png" id="130" name="Google Shape;130;p18"/>
          <p:cNvPicPr preferRelativeResize="0"/>
          <p:nvPr/>
        </p:nvPicPr>
        <p:blipFill rotWithShape="1">
          <a:blip r:embed="rId3">
            <a:alphaModFix/>
          </a:blip>
          <a:srcRect b="0" l="0" r="0" t="0"/>
          <a:stretch/>
        </p:blipFill>
        <p:spPr>
          <a:xfrm>
            <a:off x="1742999" y="2152824"/>
            <a:ext cx="8510498" cy="4279050"/>
          </a:xfrm>
          <a:prstGeom prst="rect">
            <a:avLst/>
          </a:prstGeom>
          <a:noFill/>
          <a:ln>
            <a:noFill/>
          </a:ln>
        </p:spPr>
      </p:pic>
      <p:pic>
        <p:nvPicPr>
          <p:cNvPr id="131" name="Google Shape;131;p18"/>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32" name="Google Shape;132;p18"/>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your problem?</a:t>
            </a:r>
            <a:endParaRPr b="1" sz="40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pic>
        <p:nvPicPr>
          <p:cNvPr id="137" name="Google Shape;137;p19"/>
          <p:cNvPicPr preferRelativeResize="0"/>
          <p:nvPr/>
        </p:nvPicPr>
        <p:blipFill>
          <a:blip r:embed="rId3">
            <a:alphaModFix/>
          </a:blip>
          <a:stretch>
            <a:fillRect/>
          </a:stretch>
        </p:blipFill>
        <p:spPr>
          <a:xfrm rot="362155">
            <a:off x="1107876" y="2909677"/>
            <a:ext cx="4167923" cy="3220671"/>
          </a:xfrm>
          <a:prstGeom prst="rect">
            <a:avLst/>
          </a:prstGeom>
          <a:noFill/>
          <a:ln>
            <a:noFill/>
          </a:ln>
          <a:effectLst>
            <a:outerShdw blurRad="57150" rotWithShape="0" algn="bl" dir="5400000" dist="19050">
              <a:srgbClr val="000000">
                <a:alpha val="50000"/>
              </a:srgbClr>
            </a:outerShdw>
          </a:effectLst>
        </p:spPr>
      </p:pic>
      <p:pic>
        <p:nvPicPr>
          <p:cNvPr id="138" name="Google Shape;138;p19"/>
          <p:cNvPicPr preferRelativeResize="0"/>
          <p:nvPr/>
        </p:nvPicPr>
        <p:blipFill>
          <a:blip r:embed="rId4">
            <a:alphaModFix/>
          </a:blip>
          <a:stretch>
            <a:fillRect/>
          </a:stretch>
        </p:blipFill>
        <p:spPr>
          <a:xfrm>
            <a:off x="934025" y="2188300"/>
            <a:ext cx="4515625" cy="3489343"/>
          </a:xfrm>
          <a:prstGeom prst="rect">
            <a:avLst/>
          </a:prstGeom>
          <a:noFill/>
          <a:ln>
            <a:noFill/>
          </a:ln>
          <a:effectLst>
            <a:outerShdw blurRad="57150" rotWithShape="0" algn="bl" dir="5400000" dist="19050">
              <a:srgbClr val="000000">
                <a:alpha val="50000"/>
              </a:srgbClr>
            </a:outerShdw>
          </a:effectLst>
        </p:spPr>
      </p:pic>
      <p:pic>
        <p:nvPicPr>
          <p:cNvPr id="139" name="Google Shape;139;p19"/>
          <p:cNvPicPr preferRelativeResize="0"/>
          <p:nvPr/>
        </p:nvPicPr>
        <p:blipFill>
          <a:blip r:embed="rId5">
            <a:alphaModFix/>
          </a:blip>
          <a:stretch>
            <a:fillRect/>
          </a:stretch>
        </p:blipFill>
        <p:spPr>
          <a:xfrm>
            <a:off x="-345049" y="228575"/>
            <a:ext cx="4785475" cy="1320800"/>
          </a:xfrm>
          <a:prstGeom prst="rect">
            <a:avLst/>
          </a:prstGeom>
          <a:noFill/>
          <a:ln>
            <a:noFill/>
          </a:ln>
        </p:spPr>
      </p:pic>
      <p:sp>
        <p:nvSpPr>
          <p:cNvPr id="140" name="Google Shape;140;p19"/>
          <p:cNvSpPr txBox="1"/>
          <p:nvPr>
            <p:ph type="title"/>
          </p:nvPr>
        </p:nvSpPr>
        <p:spPr>
          <a:xfrm>
            <a:off x="415600" y="593367"/>
            <a:ext cx="113607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1300"/>
              <a:buNone/>
            </a:pPr>
            <a:r>
              <a:rPr b="1" lang="en-US" sz="3200">
                <a:latin typeface="Calibri"/>
                <a:ea typeface="Calibri"/>
                <a:cs typeface="Calibri"/>
                <a:sym typeface="Calibri"/>
              </a:rPr>
              <a:t>Your </a:t>
            </a:r>
            <a:r>
              <a:rPr b="1" lang="en-US" sz="3200"/>
              <a:t>Inventors Log</a:t>
            </a:r>
            <a:endParaRPr b="1" sz="3200">
              <a:latin typeface="Calibri"/>
              <a:ea typeface="Calibri"/>
              <a:cs typeface="Calibri"/>
              <a:sym typeface="Calibri"/>
            </a:endParaRPr>
          </a:p>
        </p:txBody>
      </p:sp>
      <p:sp>
        <p:nvSpPr>
          <p:cNvPr id="141" name="Google Shape;141;p19"/>
          <p:cNvSpPr txBox="1"/>
          <p:nvPr>
            <p:ph idx="1" type="body"/>
          </p:nvPr>
        </p:nvSpPr>
        <p:spPr>
          <a:xfrm>
            <a:off x="6808650" y="2121551"/>
            <a:ext cx="4967700" cy="4195500"/>
          </a:xfrm>
          <a:prstGeom prst="rect">
            <a:avLst/>
          </a:prstGeom>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t/>
            </a:r>
            <a:endParaRPr sz="3700">
              <a:solidFill>
                <a:schemeClr val="dk1"/>
              </a:solidFill>
            </a:endParaRPr>
          </a:p>
          <a:p>
            <a:pPr indent="0" lvl="0" marL="0" rtl="0" algn="l">
              <a:spcBef>
                <a:spcPts val="1000"/>
              </a:spcBef>
              <a:spcAft>
                <a:spcPts val="0"/>
              </a:spcAft>
              <a:buNone/>
            </a:pPr>
            <a:r>
              <a:t/>
            </a:r>
            <a:endParaRPr sz="3700">
              <a:solidFill>
                <a:schemeClr val="dk1"/>
              </a:solidFill>
            </a:endParaRPr>
          </a:p>
        </p:txBody>
      </p:sp>
      <p:sp>
        <p:nvSpPr>
          <p:cNvPr id="142" name="Google Shape;142;p19"/>
          <p:cNvSpPr txBox="1"/>
          <p:nvPr>
            <p:ph idx="1" type="body"/>
          </p:nvPr>
        </p:nvSpPr>
        <p:spPr>
          <a:xfrm>
            <a:off x="5716775" y="2290200"/>
            <a:ext cx="4785600" cy="3404100"/>
          </a:xfrm>
          <a:prstGeom prst="rect">
            <a:avLst/>
          </a:prstGeom>
        </p:spPr>
        <p:txBody>
          <a:bodyPr anchorCtr="0" anchor="t" bIns="91425" lIns="91425" spcFirstLastPara="1" rIns="91425" wrap="square" tIns="91425">
            <a:noAutofit/>
          </a:bodyPr>
          <a:lstStyle/>
          <a:p>
            <a:pPr indent="-476250" lvl="0" marL="609600" rtl="0" algn="l">
              <a:lnSpc>
                <a:spcPct val="100000"/>
              </a:lnSpc>
              <a:spcBef>
                <a:spcPts val="1000"/>
              </a:spcBef>
              <a:spcAft>
                <a:spcPts val="0"/>
              </a:spcAft>
              <a:buClr>
                <a:schemeClr val="dk1"/>
              </a:buClr>
              <a:buSzPts val="2700"/>
              <a:buFont typeface="Calibri"/>
              <a:buChar char="•"/>
            </a:pPr>
            <a:r>
              <a:rPr lang="en-US" sz="2700">
                <a:solidFill>
                  <a:schemeClr val="dk1"/>
                </a:solidFill>
                <a:latin typeface="Calibri"/>
                <a:ea typeface="Calibri"/>
                <a:cs typeface="Calibri"/>
                <a:sym typeface="Calibri"/>
              </a:rPr>
              <a:t>This is your </a:t>
            </a:r>
            <a:r>
              <a:rPr lang="en-US" sz="2700"/>
              <a:t>Inventors Log</a:t>
            </a:r>
            <a:endParaRPr sz="2700">
              <a:solidFill>
                <a:schemeClr val="dk1"/>
              </a:solidFill>
              <a:latin typeface="Calibri"/>
              <a:ea typeface="Calibri"/>
              <a:cs typeface="Calibri"/>
              <a:sym typeface="Calibri"/>
            </a:endParaRPr>
          </a:p>
          <a:p>
            <a:pPr indent="-476250" lvl="0" marL="609600" rtl="0" algn="l">
              <a:lnSpc>
                <a:spcPct val="100000"/>
              </a:lnSpc>
              <a:spcBef>
                <a:spcPts val="1000"/>
              </a:spcBef>
              <a:spcAft>
                <a:spcPts val="0"/>
              </a:spcAft>
              <a:buClr>
                <a:schemeClr val="dk1"/>
              </a:buClr>
              <a:buSzPts val="2700"/>
              <a:buFont typeface="Calibri"/>
              <a:buChar char="•"/>
            </a:pPr>
            <a:r>
              <a:rPr lang="en-US" sz="2700"/>
              <a:t>It has all the activity sheets in it for the Go Green challenge</a:t>
            </a:r>
            <a:endParaRPr sz="2700">
              <a:solidFill>
                <a:schemeClr val="dk1"/>
              </a:solidFill>
              <a:latin typeface="Calibri"/>
              <a:ea typeface="Calibri"/>
              <a:cs typeface="Calibri"/>
              <a:sym typeface="Calibri"/>
            </a:endParaRPr>
          </a:p>
          <a:p>
            <a:pPr indent="-476250" lvl="0" marL="609600" rtl="0" algn="l">
              <a:lnSpc>
                <a:spcPct val="100000"/>
              </a:lnSpc>
              <a:spcBef>
                <a:spcPts val="1000"/>
              </a:spcBef>
              <a:spcAft>
                <a:spcPts val="0"/>
              </a:spcAft>
              <a:buClr>
                <a:schemeClr val="dk1"/>
              </a:buClr>
              <a:buSzPts val="2700"/>
              <a:buFont typeface="Calibri"/>
              <a:buChar char="•"/>
            </a:pPr>
            <a:r>
              <a:rPr lang="en-US" sz="2700"/>
              <a:t>D</a:t>
            </a:r>
            <a:r>
              <a:rPr lang="en-US" sz="2700">
                <a:solidFill>
                  <a:schemeClr val="dk1"/>
                </a:solidFill>
                <a:latin typeface="Calibri"/>
                <a:ea typeface="Calibri"/>
                <a:cs typeface="Calibri"/>
                <a:sym typeface="Calibri"/>
              </a:rPr>
              <a:t>oodle, sketch and </a:t>
            </a:r>
            <a:r>
              <a:rPr lang="en-US" sz="2700"/>
              <a:t>invent</a:t>
            </a:r>
            <a:r>
              <a:rPr lang="en-US" sz="2700">
                <a:solidFill>
                  <a:schemeClr val="dk1"/>
                </a:solidFill>
                <a:latin typeface="Calibri"/>
                <a:ea typeface="Calibri"/>
                <a:cs typeface="Calibri"/>
                <a:sym typeface="Calibri"/>
              </a:rPr>
              <a:t> your ideas here!</a:t>
            </a:r>
            <a:endParaRPr sz="2700">
              <a:solidFill>
                <a:schemeClr val="dk1"/>
              </a:solidFill>
              <a:latin typeface="Calibri"/>
              <a:ea typeface="Calibri"/>
              <a:cs typeface="Calibri"/>
              <a:sym typeface="Calibri"/>
            </a:endParaRPr>
          </a:p>
          <a:p>
            <a:pPr indent="0" lvl="0" marL="0" rtl="0" algn="l">
              <a:spcBef>
                <a:spcPts val="1000"/>
              </a:spcBef>
              <a:spcAft>
                <a:spcPts val="0"/>
              </a:spcAft>
              <a:buNone/>
            </a:pPr>
            <a:r>
              <a:t/>
            </a:r>
            <a:endParaRPr sz="3700">
              <a:solidFill>
                <a:schemeClr val="dk1"/>
              </a:solidFill>
            </a:endParaRPr>
          </a:p>
        </p:txBody>
      </p:sp>
      <p:pic>
        <p:nvPicPr>
          <p:cNvPr id="143" name="Google Shape;143;p19"/>
          <p:cNvPicPr preferRelativeResize="0"/>
          <p:nvPr/>
        </p:nvPicPr>
        <p:blipFill>
          <a:blip r:embed="rId6">
            <a:alphaModFix/>
          </a:blip>
          <a:stretch>
            <a:fillRect/>
          </a:stretch>
        </p:blipFill>
        <p:spPr>
          <a:xfrm>
            <a:off x="10303025" y="328925"/>
            <a:ext cx="1775525" cy="3651025"/>
          </a:xfrm>
          <a:prstGeom prst="rect">
            <a:avLst/>
          </a:prstGeom>
          <a:noFill/>
          <a:ln>
            <a:noFill/>
          </a:ln>
        </p:spPr>
      </p:pic>
      <p:pic>
        <p:nvPicPr>
          <p:cNvPr id="144" name="Google Shape;144;p19"/>
          <p:cNvPicPr preferRelativeResize="0"/>
          <p:nvPr/>
        </p:nvPicPr>
        <p:blipFill>
          <a:blip r:embed="rId7">
            <a:alphaModFix/>
          </a:blip>
          <a:stretch>
            <a:fillRect/>
          </a:stretch>
        </p:blipFill>
        <p:spPr>
          <a:xfrm rot="-375156">
            <a:off x="872075" y="1873724"/>
            <a:ext cx="4405305" cy="34041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0"/>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1" name="Google Shape;151;p20"/>
          <p:cNvPicPr preferRelativeResize="0"/>
          <p:nvPr/>
        </p:nvPicPr>
        <p:blipFill rotWithShape="1">
          <a:blip r:embed="rId3">
            <a:alphaModFix/>
          </a:blip>
          <a:srcRect b="25373" l="48918" r="9494" t="56733"/>
          <a:stretch/>
        </p:blipFill>
        <p:spPr>
          <a:xfrm>
            <a:off x="659025" y="2641074"/>
            <a:ext cx="2203901" cy="1227101"/>
          </a:xfrm>
          <a:prstGeom prst="rect">
            <a:avLst/>
          </a:prstGeom>
          <a:noFill/>
          <a:ln cap="flat" cmpd="sng" w="9525">
            <a:solidFill>
              <a:srgbClr val="D9D9D9"/>
            </a:solidFill>
            <a:prstDash val="solid"/>
            <a:round/>
            <a:headEnd len="sm" w="sm" type="none"/>
            <a:tailEnd len="sm" w="sm" type="none"/>
          </a:ln>
        </p:spPr>
      </p:pic>
      <p:pic>
        <p:nvPicPr>
          <p:cNvPr id="152" name="Google Shape;152;p20"/>
          <p:cNvPicPr preferRelativeResize="0"/>
          <p:nvPr/>
        </p:nvPicPr>
        <p:blipFill rotWithShape="1">
          <a:blip r:embed="rId4">
            <a:alphaModFix/>
          </a:blip>
          <a:srcRect b="0" l="0" r="0" t="0"/>
          <a:stretch/>
        </p:blipFill>
        <p:spPr>
          <a:xfrm>
            <a:off x="1941264" y="3704835"/>
            <a:ext cx="2142602" cy="1227079"/>
          </a:xfrm>
          <a:prstGeom prst="rect">
            <a:avLst/>
          </a:prstGeom>
          <a:noFill/>
          <a:ln cap="flat" cmpd="sng" w="9525">
            <a:solidFill>
              <a:srgbClr val="D9D9D9"/>
            </a:solidFill>
            <a:prstDash val="solid"/>
            <a:round/>
            <a:headEnd len="sm" w="sm" type="none"/>
            <a:tailEnd len="sm" w="sm" type="none"/>
          </a:ln>
        </p:spPr>
      </p:pic>
      <p:pic>
        <p:nvPicPr>
          <p:cNvPr id="153" name="Google Shape;153;p20"/>
          <p:cNvPicPr preferRelativeResize="0"/>
          <p:nvPr/>
        </p:nvPicPr>
        <p:blipFill rotWithShape="1">
          <a:blip r:embed="rId5">
            <a:alphaModFix/>
          </a:blip>
          <a:srcRect b="0" l="0" r="0" t="0"/>
          <a:stretch/>
        </p:blipFill>
        <p:spPr>
          <a:xfrm>
            <a:off x="3106818" y="4721741"/>
            <a:ext cx="2136244" cy="1220721"/>
          </a:xfrm>
          <a:prstGeom prst="rect">
            <a:avLst/>
          </a:prstGeom>
          <a:noFill/>
          <a:ln cap="flat" cmpd="sng" w="9525">
            <a:solidFill>
              <a:srgbClr val="D9D9D9"/>
            </a:solidFill>
            <a:prstDash val="solid"/>
            <a:round/>
            <a:headEnd len="sm" w="sm" type="none"/>
            <a:tailEnd len="sm" w="sm" type="none"/>
          </a:ln>
        </p:spPr>
      </p:pic>
      <p:pic>
        <p:nvPicPr>
          <p:cNvPr id="154" name="Google Shape;154;p20"/>
          <p:cNvPicPr preferRelativeResize="0"/>
          <p:nvPr/>
        </p:nvPicPr>
        <p:blipFill>
          <a:blip r:embed="rId6">
            <a:alphaModFix/>
          </a:blip>
          <a:stretch>
            <a:fillRect/>
          </a:stretch>
        </p:blipFill>
        <p:spPr>
          <a:xfrm>
            <a:off x="6181300" y="2456874"/>
            <a:ext cx="5245826" cy="3710700"/>
          </a:xfrm>
          <a:prstGeom prst="rect">
            <a:avLst/>
          </a:prstGeom>
          <a:noFill/>
          <a:ln cap="flat" cmpd="sng" w="9525">
            <a:solidFill>
              <a:srgbClr val="D9D9D9"/>
            </a:solidFill>
            <a:prstDash val="solid"/>
            <a:round/>
            <a:headEnd len="sm" w="sm" type="none"/>
            <a:tailEnd len="sm" w="sm" type="none"/>
          </a:ln>
        </p:spPr>
      </p:pic>
      <p:pic>
        <p:nvPicPr>
          <p:cNvPr id="155" name="Google Shape;155;p20"/>
          <p:cNvPicPr preferRelativeResize="0"/>
          <p:nvPr/>
        </p:nvPicPr>
        <p:blipFill rotWithShape="1">
          <a:blip r:embed="rId7">
            <a:alphaModFix/>
          </a:blip>
          <a:srcRect b="0" l="0" r="0" t="0"/>
          <a:stretch/>
        </p:blipFill>
        <p:spPr>
          <a:xfrm>
            <a:off x="-1209075" y="216050"/>
            <a:ext cx="6154901" cy="1313225"/>
          </a:xfrm>
          <a:prstGeom prst="rect">
            <a:avLst/>
          </a:prstGeom>
          <a:noFill/>
          <a:ln>
            <a:noFill/>
          </a:ln>
        </p:spPr>
      </p:pic>
      <p:sp>
        <p:nvSpPr>
          <p:cNvPr id="156" name="Google Shape;156;p20"/>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Character profiler</a:t>
            </a:r>
            <a:endParaRPr b="1" sz="40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1"/>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3" name="Google Shape;163;p21"/>
          <p:cNvPicPr preferRelativeResize="0"/>
          <p:nvPr/>
        </p:nvPicPr>
        <p:blipFill rotWithShape="1">
          <a:blip r:embed="rId3">
            <a:alphaModFix/>
          </a:blip>
          <a:srcRect b="0" l="0" r="0" t="0"/>
          <a:stretch/>
        </p:blipFill>
        <p:spPr>
          <a:xfrm>
            <a:off x="935993" y="2674743"/>
            <a:ext cx="2215059" cy="1262234"/>
          </a:xfrm>
          <a:prstGeom prst="rect">
            <a:avLst/>
          </a:prstGeom>
          <a:noFill/>
          <a:ln cap="flat" cmpd="sng" w="9525">
            <a:solidFill>
              <a:srgbClr val="D9D9D9"/>
            </a:solidFill>
            <a:prstDash val="solid"/>
            <a:round/>
            <a:headEnd len="sm" w="sm" type="none"/>
            <a:tailEnd len="sm" w="sm" type="none"/>
          </a:ln>
        </p:spPr>
      </p:pic>
      <p:pic>
        <p:nvPicPr>
          <p:cNvPr id="164" name="Google Shape;164;p21"/>
          <p:cNvPicPr preferRelativeResize="0"/>
          <p:nvPr/>
        </p:nvPicPr>
        <p:blipFill rotWithShape="1">
          <a:blip r:embed="rId4">
            <a:alphaModFix/>
          </a:blip>
          <a:srcRect b="0" l="0" r="0" t="0"/>
          <a:stretch/>
        </p:blipFill>
        <p:spPr>
          <a:xfrm>
            <a:off x="1907495" y="3687264"/>
            <a:ext cx="2210148" cy="1262234"/>
          </a:xfrm>
          <a:prstGeom prst="rect">
            <a:avLst/>
          </a:prstGeom>
          <a:noFill/>
          <a:ln cap="flat" cmpd="sng" w="9525">
            <a:solidFill>
              <a:srgbClr val="D9D9D9"/>
            </a:solidFill>
            <a:prstDash val="solid"/>
            <a:round/>
            <a:headEnd len="sm" w="sm" type="none"/>
            <a:tailEnd len="sm" w="sm" type="none"/>
          </a:ln>
        </p:spPr>
      </p:pic>
      <p:pic>
        <p:nvPicPr>
          <p:cNvPr id="165" name="Google Shape;165;p21"/>
          <p:cNvPicPr preferRelativeResize="0"/>
          <p:nvPr/>
        </p:nvPicPr>
        <p:blipFill rotWithShape="1">
          <a:blip r:embed="rId5">
            <a:alphaModFix/>
          </a:blip>
          <a:srcRect b="0" l="0" r="0" t="0"/>
          <a:stretch/>
        </p:blipFill>
        <p:spPr>
          <a:xfrm>
            <a:off x="3067409" y="4698509"/>
            <a:ext cx="2215059" cy="1262234"/>
          </a:xfrm>
          <a:prstGeom prst="rect">
            <a:avLst/>
          </a:prstGeom>
          <a:noFill/>
          <a:ln cap="flat" cmpd="sng" w="9525">
            <a:solidFill>
              <a:srgbClr val="D9D9D9"/>
            </a:solidFill>
            <a:prstDash val="solid"/>
            <a:round/>
            <a:headEnd len="sm" w="sm" type="none"/>
            <a:tailEnd len="sm" w="sm" type="none"/>
          </a:ln>
        </p:spPr>
      </p:pic>
      <p:pic>
        <p:nvPicPr>
          <p:cNvPr id="166" name="Google Shape;166;p21"/>
          <p:cNvPicPr preferRelativeResize="0"/>
          <p:nvPr/>
        </p:nvPicPr>
        <p:blipFill>
          <a:blip r:embed="rId6">
            <a:alphaModFix/>
          </a:blip>
          <a:stretch>
            <a:fillRect/>
          </a:stretch>
        </p:blipFill>
        <p:spPr>
          <a:xfrm>
            <a:off x="6265400" y="2532850"/>
            <a:ext cx="4908102" cy="3471774"/>
          </a:xfrm>
          <a:prstGeom prst="rect">
            <a:avLst/>
          </a:prstGeom>
          <a:noFill/>
          <a:ln cap="flat" cmpd="sng" w="9525">
            <a:solidFill>
              <a:srgbClr val="D9D9D9"/>
            </a:solidFill>
            <a:prstDash val="solid"/>
            <a:round/>
            <a:headEnd len="sm" w="sm" type="none"/>
            <a:tailEnd len="sm" w="sm" type="none"/>
          </a:ln>
        </p:spPr>
      </p:pic>
      <p:pic>
        <p:nvPicPr>
          <p:cNvPr id="167" name="Google Shape;167;p21"/>
          <p:cNvPicPr preferRelativeResize="0"/>
          <p:nvPr/>
        </p:nvPicPr>
        <p:blipFill rotWithShape="1">
          <a:blip r:embed="rId7">
            <a:alphaModFix/>
          </a:blip>
          <a:srcRect b="0" l="0" r="0" t="0"/>
          <a:stretch/>
        </p:blipFill>
        <p:spPr>
          <a:xfrm>
            <a:off x="-1209075" y="216062"/>
            <a:ext cx="7541273" cy="1313225"/>
          </a:xfrm>
          <a:prstGeom prst="rect">
            <a:avLst/>
          </a:prstGeom>
          <a:noFill/>
          <a:ln>
            <a:noFill/>
          </a:ln>
        </p:spPr>
      </p:pic>
      <p:sp>
        <p:nvSpPr>
          <p:cNvPr id="168" name="Google Shape;168;p21"/>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Ready made challenges</a:t>
            </a:r>
            <a:endParaRPr b="1" sz="4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2"/>
          <p:cNvSpPr/>
          <p:nvPr/>
        </p:nvSpPr>
        <p:spPr>
          <a:xfrm>
            <a:off x="-81450" y="-32575"/>
            <a:ext cx="12543001"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22"/>
          <p:cNvSpPr txBox="1"/>
          <p:nvPr>
            <p:ph type="ctrTitle"/>
          </p:nvPr>
        </p:nvSpPr>
        <p:spPr>
          <a:xfrm>
            <a:off x="1524000" y="2958157"/>
            <a:ext cx="9144000" cy="941699"/>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b="1" i="0" lang="en-US" sz="6000" u="none" cap="none" strike="noStrike">
                <a:solidFill>
                  <a:schemeClr val="dk1"/>
                </a:solidFill>
              </a:rPr>
              <a:t>Inventing tips</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