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5143500" cx="9144000"/>
  <p:notesSz cx="6858000" cy="9144000"/>
  <p:embeddedFontLst>
    <p:embeddedFont>
      <p:font typeface="Helvetica Neue"/>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43">
          <p15:clr>
            <a:srgbClr val="A4A3A4"/>
          </p15:clr>
        </p15:guide>
        <p15:guide id="2" pos="3118">
          <p15:clr>
            <a:srgbClr val="A4A3A4"/>
          </p15:clr>
        </p15:guide>
        <p15:guide id="3" pos="381">
          <p15:clr>
            <a:srgbClr val="9AA0A6"/>
          </p15:clr>
        </p15:guide>
        <p15:guide id="4" orient="horz" pos="3240">
          <p15:clr>
            <a:srgbClr val="9AA0A6"/>
          </p15:clr>
        </p15:guide>
        <p15:guide id="5" orient="horz">
          <p15:clr>
            <a:srgbClr val="9AA0A6"/>
          </p15:clr>
        </p15:guide>
        <p15:guide id="6" orient="horz" pos="1134">
          <p15:clr>
            <a:srgbClr val="9AA0A6"/>
          </p15:clr>
        </p15:guide>
        <p15:guide id="7" pos="694">
          <p15:clr>
            <a:srgbClr val="9AA0A6"/>
          </p15:clr>
        </p15:guide>
        <p15:guide id="8" pos="227">
          <p15:clr>
            <a:srgbClr val="9AA0A6"/>
          </p15:clr>
        </p15:guide>
        <p15:guide id="9" orient="horz" pos="3018">
          <p15:clr>
            <a:srgbClr val="9AA0A6"/>
          </p15:clr>
        </p15:guide>
        <p15:guide id="10" pos="5533">
          <p15:clr>
            <a:srgbClr val="9AA0A6"/>
          </p15:clr>
        </p15:guide>
        <p15:guide id="11" orient="horz" pos="3129">
          <p15:clr>
            <a:srgbClr val="9AA0A6"/>
          </p15:clr>
        </p15:guide>
        <p15:guide id="12" orient="horz" pos="789">
          <p15:clr>
            <a:srgbClr val="9AA0A6"/>
          </p15:clr>
        </p15:guide>
        <p15:guide id="13" orient="horz" pos="1959">
          <p15:clr>
            <a:srgbClr val="9AA0A6"/>
          </p15:clr>
        </p15:guide>
        <p15:guide id="14" pos="5379">
          <p15:clr>
            <a:srgbClr val="9AA0A6"/>
          </p15:clr>
        </p15:guide>
        <p15:guide id="15" pos="2948">
          <p15:clr>
            <a:srgbClr val="9AA0A6"/>
          </p15:clr>
        </p15:guide>
        <p15:guide id="16" pos="52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43" orient="horz"/>
        <p:guide pos="3118"/>
        <p:guide pos="381"/>
        <p:guide pos="3240" orient="horz"/>
        <p:guide orient="horz"/>
        <p:guide pos="1134" orient="horz"/>
        <p:guide pos="694"/>
        <p:guide pos="227"/>
        <p:guide pos="3018" orient="horz"/>
        <p:guide pos="5533"/>
        <p:guide pos="3129" orient="horz"/>
        <p:guide pos="789" orient="horz"/>
        <p:guide pos="1959" orient="horz"/>
        <p:guide pos="5379"/>
        <p:guide pos="2948"/>
        <p:guide pos="5244"/>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HelveticaNeue-regular.fnt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HelveticaNeue-italic.fntdata"/><Relationship Id="rId12" Type="http://schemas.openxmlformats.org/officeDocument/2006/relationships/slide" Target="slides/slide6.xml"/><Relationship Id="rId34" Type="http://schemas.openxmlformats.org/officeDocument/2006/relationships/font" Target="fonts/HelveticaNeue-bold.fntdata"/><Relationship Id="rId15" Type="http://schemas.openxmlformats.org/officeDocument/2006/relationships/slide" Target="slides/slide9.xml"/><Relationship Id="rId14" Type="http://schemas.openxmlformats.org/officeDocument/2006/relationships/slide" Target="slides/slide8.xml"/><Relationship Id="rId36" Type="http://schemas.openxmlformats.org/officeDocument/2006/relationships/font" Target="fonts/HelveticaNeue-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exusteachingzone.org/"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Rainhill_Trials"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2600"/>
              </a:spcBef>
              <a:spcAft>
                <a:spcPts val="0"/>
              </a:spcAft>
              <a:buClr>
                <a:schemeClr val="dk1"/>
              </a:buClr>
              <a:buSzPts val="1100"/>
              <a:buFont typeface="Arial"/>
              <a:buNone/>
            </a:pPr>
            <a:r>
              <a:rPr lang="en-GB" sz="1200">
                <a:solidFill>
                  <a:srgbClr val="2C2C2C"/>
                </a:solidFill>
                <a:latin typeface="Calibri"/>
                <a:ea typeface="Calibri"/>
                <a:cs typeface="Calibri"/>
                <a:sym typeface="Calibri"/>
              </a:rPr>
              <a:t>There are 291 bridges, tunnels and other structures that help the train get to where it’s going, avoiding buildings, rivers etc. Metro trains often go through underground  tunnels or over bridges</a:t>
            </a:r>
            <a:endParaRPr sz="1200">
              <a:solidFill>
                <a:srgbClr val="2C2C2C"/>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GB" sz="1200">
                <a:solidFill>
                  <a:srgbClr val="2C2C2C"/>
                </a:solidFill>
                <a:latin typeface="Calibri"/>
                <a:ea typeface="Calibri"/>
                <a:cs typeface="Calibri"/>
                <a:sym typeface="Calibri"/>
              </a:rPr>
              <a:t>Think about what stages are involved in a journey on the Metro using our </a:t>
            </a:r>
            <a:r>
              <a:rPr b="1" lang="en-GB" sz="1200">
                <a:solidFill>
                  <a:srgbClr val="2C2C2C"/>
                </a:solidFill>
                <a:latin typeface="Calibri"/>
                <a:ea typeface="Calibri"/>
                <a:cs typeface="Calibri"/>
                <a:sym typeface="Calibri"/>
              </a:rPr>
              <a:t>Metro Journey Story Planner</a:t>
            </a:r>
            <a:r>
              <a:rPr lang="en-GB" sz="1200">
                <a:solidFill>
                  <a:srgbClr val="2C2C2C"/>
                </a:solidFill>
                <a:latin typeface="Calibri"/>
                <a:ea typeface="Calibri"/>
                <a:cs typeface="Calibri"/>
                <a:sym typeface="Calibri"/>
              </a:rPr>
              <a:t> activity sheet.</a:t>
            </a:r>
            <a:endParaRPr sz="1200">
              <a:solidFill>
                <a:srgbClr val="2C2C2C"/>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GB" sz="1200">
                <a:solidFill>
                  <a:srgbClr val="2C2C2C"/>
                </a:solidFill>
                <a:latin typeface="Calibri"/>
                <a:ea typeface="Calibri"/>
                <a:cs typeface="Calibri"/>
                <a:sym typeface="Calibri"/>
              </a:rPr>
              <a:t>What do you need for your journey? What do you do first, next, last? Can you use your senses to describe your journey? Is there an unexpected twist (e.g. do you meet someone unexpected or do you find something unusual?). Can you draw part of your journey?</a:t>
            </a:r>
            <a:endParaRPr sz="1200">
              <a:solidFill>
                <a:srgbClr val="2C2C2C"/>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t/>
            </a:r>
            <a:endParaRPr sz="1200">
              <a:latin typeface="Calibri"/>
              <a:ea typeface="Calibri"/>
              <a:cs typeface="Calibri"/>
              <a:sym typeface="Calibri"/>
            </a:endParaRPr>
          </a:p>
          <a:p>
            <a:pPr indent="0" lvl="0" marL="0" rtl="0" algn="l">
              <a:lnSpc>
                <a:spcPct val="100000"/>
              </a:lnSpc>
              <a:spcBef>
                <a:spcPts val="2600"/>
              </a:spcBef>
              <a:spcAft>
                <a:spcPts val="2600"/>
              </a:spcAft>
              <a:buClr>
                <a:schemeClr val="dk1"/>
              </a:buClr>
              <a:buSzPts val="1100"/>
              <a:buFont typeface="Arial"/>
              <a:buNone/>
            </a:pPr>
            <a:r>
              <a:t/>
            </a:r>
            <a:endParaRPr sz="1200">
              <a:latin typeface="Calibri"/>
              <a:ea typeface="Calibri"/>
              <a:cs typeface="Calibri"/>
              <a:sym typeface="Calibri"/>
            </a:endParaRPr>
          </a:p>
        </p:txBody>
      </p:sp>
      <p:sp>
        <p:nvSpPr>
          <p:cNvPr id="288" name="Google Shape;288;p1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p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lnSpc>
                <a:spcPct val="100000"/>
              </a:lnSpc>
              <a:spcBef>
                <a:spcPts val="0"/>
              </a:spcBef>
              <a:spcAft>
                <a:spcPts val="0"/>
              </a:spcAft>
              <a:buSzPts val="1100"/>
              <a:buNone/>
            </a:pPr>
            <a:r>
              <a:rPr b="0" i="0" lang="en-GB" sz="1100" u="none" cap="none" strike="noStrike">
                <a:solidFill>
                  <a:srgbClr val="000000"/>
                </a:solidFill>
                <a:latin typeface="Arial"/>
                <a:ea typeface="Arial"/>
                <a:cs typeface="Arial"/>
                <a:sym typeface="Arial"/>
              </a:rPr>
              <a:t>Morgan joined Nexus in 2015, on a three-year apprenticeship in Electrical Maintenance. She’s now a technician for signalling, telecommunications, electrical and mechanical engineering in </a:t>
            </a:r>
            <a:r>
              <a:rPr lang="en-GB"/>
              <a:t>Metro’s</a:t>
            </a:r>
            <a:r>
              <a:rPr b="0" i="0" lang="en-GB" sz="1100" u="none" cap="none" strike="noStrike">
                <a:solidFill>
                  <a:srgbClr val="000000"/>
                </a:solidFill>
                <a:latin typeface="Arial"/>
                <a:ea typeface="Arial"/>
                <a:cs typeface="Arial"/>
                <a:sym typeface="Arial"/>
              </a:rPr>
              <a:t> Capital Delivery team, working on a wide variety of new projects across the system. </a:t>
            </a:r>
            <a:endParaRPr>
              <a:highlight>
                <a:srgbClr val="FFFF00"/>
              </a:highlight>
            </a:endParaRPr>
          </a:p>
          <a:p>
            <a:pPr indent="0" lvl="0" marL="158750" rtl="0" algn="l">
              <a:lnSpc>
                <a:spcPct val="100000"/>
              </a:lnSpc>
              <a:spcBef>
                <a:spcPts val="0"/>
              </a:spcBef>
              <a:spcAft>
                <a:spcPts val="0"/>
              </a:spcAft>
              <a:buSzPts val="1100"/>
              <a:buNone/>
            </a:pPr>
            <a:r>
              <a:rPr b="0" i="0" lang="en-GB" sz="1100" u="none" cap="none" strike="noStrike">
                <a:solidFill>
                  <a:srgbClr val="000000"/>
                </a:solidFill>
                <a:latin typeface="Arial"/>
                <a:ea typeface="Arial"/>
                <a:cs typeface="Arial"/>
                <a:sym typeface="Arial"/>
              </a:rPr>
              <a:t> </a:t>
            </a:r>
            <a:br>
              <a:rPr b="0" i="0" lang="en-GB"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p:txBody>
      </p:sp>
      <p:sp>
        <p:nvSpPr>
          <p:cNvPr id="313" name="Google Shape;313;p1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0" name="Google Shape;330;p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2600"/>
              </a:spcAft>
              <a:buClr>
                <a:schemeClr val="dk1"/>
              </a:buClr>
              <a:buSzPts val="1100"/>
              <a:buFont typeface="Arial"/>
              <a:buNone/>
            </a:pPr>
            <a:r>
              <a:t/>
            </a:r>
            <a:endParaRPr sz="1200">
              <a:solidFill>
                <a:srgbClr val="2C2C2C"/>
              </a:solidFill>
              <a:highlight>
                <a:srgbClr val="FFFF00"/>
              </a:highlight>
              <a:latin typeface="Calibri"/>
              <a:ea typeface="Calibri"/>
              <a:cs typeface="Calibri"/>
              <a:sym typeface="Calibri"/>
            </a:endParaRPr>
          </a:p>
        </p:txBody>
      </p:sp>
      <p:sp>
        <p:nvSpPr>
          <p:cNvPr id="331" name="Google Shape;331;p1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 name="Google Shape;348;p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lnSpc>
                <a:spcPct val="100000"/>
              </a:lnSpc>
              <a:spcBef>
                <a:spcPts val="0"/>
              </a:spcBef>
              <a:spcAft>
                <a:spcPts val="0"/>
              </a:spcAft>
              <a:buSzPts val="1100"/>
              <a:buNone/>
            </a:pPr>
            <a:r>
              <a:rPr b="0" i="0" lang="en-GB" sz="1100" u="none" cap="none" strike="noStrike">
                <a:solidFill>
                  <a:srgbClr val="000000"/>
                </a:solidFill>
                <a:latin typeface="Arial"/>
                <a:ea typeface="Arial"/>
                <a:cs typeface="Arial"/>
                <a:sym typeface="Arial"/>
              </a:rPr>
              <a:t>Stuart Clarke, worked his way to the top after joining Nexus in 1997 as an apprentice electrician.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0" i="0" lang="en-GB" sz="1100" u="none" cap="none" strike="noStrike">
                <a:solidFill>
                  <a:srgbClr val="000000"/>
                </a:solidFill>
                <a:latin typeface="Arial"/>
                <a:ea typeface="Arial"/>
                <a:cs typeface="Arial"/>
                <a:sym typeface="Arial"/>
              </a:rPr>
              <a:t>He is now our Metro Infrastructure Director - a role which sees him head up all the maintenance and modernisation work on the </a:t>
            </a:r>
            <a:r>
              <a:rPr lang="en-GB"/>
              <a:t>77km</a:t>
            </a:r>
            <a:r>
              <a:rPr b="0" i="0" lang="en-GB" sz="1100" u="none" cap="none" strike="noStrike">
                <a:solidFill>
                  <a:srgbClr val="000000"/>
                </a:solidFill>
                <a:latin typeface="Arial"/>
                <a:ea typeface="Arial"/>
                <a:cs typeface="Arial"/>
                <a:sym typeface="Arial"/>
              </a:rPr>
              <a:t> Metro network.</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0" i="0" lang="en-GB" sz="1100" u="none" cap="none" strike="noStrike">
                <a:solidFill>
                  <a:srgbClr val="000000"/>
                </a:solidFill>
                <a:latin typeface="Arial"/>
                <a:ea typeface="Arial"/>
                <a:cs typeface="Arial"/>
                <a:sym typeface="Arial"/>
              </a:rPr>
              <a:t>During his time at Nexus, Stuart has gained a degree in engineering and a </a:t>
            </a:r>
            <a:r>
              <a:rPr lang="en-GB"/>
              <a:t>M</a:t>
            </a:r>
            <a:r>
              <a:rPr b="0" i="0" lang="en-GB" sz="1100" u="none" cap="none" strike="noStrike">
                <a:solidFill>
                  <a:srgbClr val="000000"/>
                </a:solidFill>
                <a:latin typeface="Arial"/>
                <a:ea typeface="Arial"/>
                <a:cs typeface="Arial"/>
                <a:sym typeface="Arial"/>
              </a:rPr>
              <a:t>aster’s degree in project management.</a:t>
            </a:r>
            <a:endParaRPr/>
          </a:p>
          <a:p>
            <a:pPr indent="0" lvl="0" marL="158750" rtl="0" algn="l">
              <a:lnSpc>
                <a:spcPct val="100000"/>
              </a:lnSpc>
              <a:spcBef>
                <a:spcPts val="0"/>
              </a:spcBef>
              <a:spcAft>
                <a:spcPts val="0"/>
              </a:spcAft>
              <a:buSzPts val="1100"/>
              <a:buNone/>
            </a:pPr>
            <a:r>
              <a:rPr b="0" i="0" lang="en-GB" sz="1100" u="none" cap="none" strike="noStrike">
                <a:solidFill>
                  <a:srgbClr val="000000"/>
                </a:solidFill>
                <a:latin typeface="Arial"/>
                <a:ea typeface="Arial"/>
                <a:cs typeface="Arial"/>
                <a:sym typeface="Arial"/>
              </a:rPr>
              <a:t>He says, ‘there are never two days the same and the challenges that present themselves keep me and my staff at the top of our game.  Rail engineering is certainly a career option for anyone who enjoys problem solving.  When we are in the face of adversity, as can sometimes happen, it’s great seeing the whole team pull together, all roles across the business from customer services staff to train drivers and controllers and beyond’</a:t>
            </a:r>
            <a:endParaRPr sz="1200">
              <a:solidFill>
                <a:srgbClr val="2C2C2C"/>
              </a:solidFill>
              <a:latin typeface="Calibri"/>
              <a:ea typeface="Calibri"/>
              <a:cs typeface="Calibri"/>
              <a:sym typeface="Calibri"/>
            </a:endParaRPr>
          </a:p>
        </p:txBody>
      </p:sp>
      <p:sp>
        <p:nvSpPr>
          <p:cNvPr id="349" name="Google Shape;349;p1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 name="Google Shape;364;p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GB" sz="1200">
                <a:highlight>
                  <a:schemeClr val="lt1"/>
                </a:highlight>
              </a:rPr>
              <a:t>Lots of people use Metro every day and for all kinds of different reasons. </a:t>
            </a:r>
            <a:endParaRPr/>
          </a:p>
          <a:p>
            <a:pPr indent="0" lvl="0" marL="158750" rtl="0" algn="l">
              <a:lnSpc>
                <a:spcPct val="100000"/>
              </a:lnSpc>
              <a:spcBef>
                <a:spcPts val="0"/>
              </a:spcBef>
              <a:spcAft>
                <a:spcPts val="0"/>
              </a:spcAft>
              <a:buSzPts val="1100"/>
              <a:buNone/>
            </a:pPr>
            <a:r>
              <a:t/>
            </a:r>
            <a:endParaRPr b="0" i="0" sz="1200" u="none" cap="none" strike="noStrike">
              <a:solidFill>
                <a:srgbClr val="000000"/>
              </a:solidFill>
              <a:highlight>
                <a:schemeClr val="lt1"/>
              </a:highlight>
              <a:latin typeface="Arial"/>
              <a:ea typeface="Arial"/>
              <a:cs typeface="Arial"/>
              <a:sym typeface="Arial"/>
            </a:endParaRPr>
          </a:p>
          <a:p>
            <a:pPr indent="0" lvl="0" marL="158750" rtl="0" algn="l">
              <a:lnSpc>
                <a:spcPct val="100000"/>
              </a:lnSpc>
              <a:spcBef>
                <a:spcPts val="0"/>
              </a:spcBef>
              <a:spcAft>
                <a:spcPts val="0"/>
              </a:spcAft>
              <a:buSzPts val="1100"/>
              <a:buNone/>
            </a:pPr>
            <a:r>
              <a:rPr b="0" i="0" lang="en-GB" sz="1200" u="none" cap="none" strike="noStrike">
                <a:solidFill>
                  <a:srgbClr val="000000"/>
                </a:solidFill>
                <a:highlight>
                  <a:schemeClr val="lt1"/>
                </a:highlight>
                <a:latin typeface="Arial"/>
                <a:ea typeface="Arial"/>
                <a:cs typeface="Arial"/>
                <a:sym typeface="Arial"/>
              </a:rPr>
              <a:t>Taka Suzuki: Japanese Paralympic swimmer and gold medallist Taka Suzuki, who won go</a:t>
            </a:r>
            <a:r>
              <a:rPr lang="en-GB" sz="1200">
                <a:highlight>
                  <a:schemeClr val="lt1"/>
                </a:highlight>
              </a:rPr>
              <a:t>ld for Japan this summer,  lives in Gateshead and he studies and trains at</a:t>
            </a:r>
            <a:r>
              <a:rPr b="0" i="0" lang="en-GB" sz="1200" u="none" cap="none" strike="noStrike">
                <a:solidFill>
                  <a:srgbClr val="000000"/>
                </a:solidFill>
                <a:highlight>
                  <a:schemeClr val="lt1"/>
                </a:highlight>
                <a:latin typeface="Arial"/>
                <a:ea typeface="Arial"/>
                <a:cs typeface="Arial"/>
                <a:sym typeface="Arial"/>
              </a:rPr>
              <a:t> Northumbria University</a:t>
            </a:r>
            <a:r>
              <a:rPr lang="en-GB" sz="1200">
                <a:highlight>
                  <a:schemeClr val="lt1"/>
                </a:highlight>
              </a:rPr>
              <a:t> in</a:t>
            </a:r>
            <a:r>
              <a:rPr b="0" i="0" lang="en-GB" sz="1200" u="none" cap="none" strike="noStrike">
                <a:solidFill>
                  <a:srgbClr val="000000"/>
                </a:solidFill>
                <a:highlight>
                  <a:schemeClr val="lt1"/>
                </a:highlight>
                <a:latin typeface="Arial"/>
                <a:ea typeface="Arial"/>
                <a:cs typeface="Arial"/>
                <a:sym typeface="Arial"/>
              </a:rPr>
              <a:t> Newcastle. </a:t>
            </a:r>
            <a:r>
              <a:rPr lang="en-GB" sz="1200">
                <a:highlight>
                  <a:schemeClr val="lt1"/>
                </a:highlight>
              </a:rPr>
              <a:t>H</a:t>
            </a:r>
            <a:r>
              <a:rPr b="0" i="0" lang="en-GB" sz="1200" u="none" cap="none" strike="noStrike">
                <a:solidFill>
                  <a:srgbClr val="000000"/>
                </a:solidFill>
                <a:highlight>
                  <a:schemeClr val="lt1"/>
                </a:highlight>
                <a:latin typeface="Arial"/>
                <a:ea typeface="Arial"/>
                <a:cs typeface="Arial"/>
                <a:sym typeface="Arial"/>
              </a:rPr>
              <a:t>e regularly travels on</a:t>
            </a:r>
            <a:r>
              <a:rPr lang="en-GB" sz="1200">
                <a:highlight>
                  <a:schemeClr val="lt1"/>
                </a:highlight>
              </a:rPr>
              <a:t> and is</a:t>
            </a:r>
            <a:r>
              <a:rPr b="0" i="0" lang="en-GB" sz="1200" u="none" cap="none" strike="noStrike">
                <a:solidFill>
                  <a:srgbClr val="000000"/>
                </a:solidFill>
                <a:highlight>
                  <a:schemeClr val="lt1"/>
                </a:highlight>
                <a:latin typeface="Arial"/>
                <a:ea typeface="Arial"/>
                <a:cs typeface="Arial"/>
                <a:sym typeface="Arial"/>
              </a:rPr>
              <a:t> a big fan of Metro </a:t>
            </a:r>
            <a:r>
              <a:rPr lang="en-GB" sz="1200">
                <a:highlight>
                  <a:schemeClr val="lt1"/>
                </a:highlight>
              </a:rPr>
              <a:t>and</a:t>
            </a:r>
            <a:r>
              <a:rPr b="0" i="0" lang="en-GB" sz="1200" u="none" cap="none" strike="noStrike">
                <a:solidFill>
                  <a:srgbClr val="000000"/>
                </a:solidFill>
                <a:highlight>
                  <a:schemeClr val="lt1"/>
                </a:highlight>
                <a:latin typeface="Arial"/>
                <a:ea typeface="Arial"/>
                <a:cs typeface="Arial"/>
                <a:sym typeface="Arial"/>
              </a:rPr>
              <a:t> </a:t>
            </a:r>
            <a:r>
              <a:rPr lang="en-GB" sz="1200">
                <a:highlight>
                  <a:schemeClr val="lt1"/>
                </a:highlight>
              </a:rPr>
              <a:t>how</a:t>
            </a:r>
            <a:r>
              <a:rPr b="0" i="0" lang="en-GB" sz="1200" u="none" cap="none" strike="noStrike">
                <a:solidFill>
                  <a:srgbClr val="000000"/>
                </a:solidFill>
                <a:highlight>
                  <a:schemeClr val="lt1"/>
                </a:highlight>
                <a:latin typeface="Arial"/>
                <a:ea typeface="Arial"/>
                <a:cs typeface="Arial"/>
                <a:sym typeface="Arial"/>
              </a:rPr>
              <a:t> eas</a:t>
            </a:r>
            <a:r>
              <a:rPr lang="en-GB" sz="1200">
                <a:highlight>
                  <a:schemeClr val="lt1"/>
                </a:highlight>
              </a:rPr>
              <a:t>y it is to travel independently as a wheelchair user. This is because of how the trains and stations are designed and it a big help for Taka to travel around </a:t>
            </a:r>
            <a:r>
              <a:rPr lang="en-GB" sz="1200">
                <a:highlight>
                  <a:schemeClr val="lt1"/>
                </a:highlight>
              </a:rPr>
              <a:t>confidently</a:t>
            </a:r>
            <a:r>
              <a:rPr lang="en-GB" sz="1200">
                <a:highlight>
                  <a:schemeClr val="lt1"/>
                </a:highlight>
              </a:rPr>
              <a:t> and safely. </a:t>
            </a:r>
            <a:endParaRPr sz="1200">
              <a:highlight>
                <a:schemeClr val="lt1"/>
              </a:highlight>
            </a:endParaRPr>
          </a:p>
          <a:p>
            <a:pPr indent="0" lvl="0" marL="158750" rtl="0" algn="l">
              <a:lnSpc>
                <a:spcPct val="100000"/>
              </a:lnSpc>
              <a:spcBef>
                <a:spcPts val="0"/>
              </a:spcBef>
              <a:spcAft>
                <a:spcPts val="0"/>
              </a:spcAft>
              <a:buSzPts val="1100"/>
              <a:buNone/>
            </a:pPr>
            <a:r>
              <a:rPr lang="en-GB" sz="1200">
                <a:solidFill>
                  <a:srgbClr val="2C2C2C"/>
                </a:solidFill>
                <a:latin typeface="Calibri"/>
                <a:ea typeface="Calibri"/>
                <a:cs typeface="Calibri"/>
                <a:sym typeface="Calibri"/>
              </a:rPr>
              <a:t>Digby the Guide Horse: </a:t>
            </a:r>
            <a:r>
              <a:rPr b="0" i="0" lang="en-GB" sz="1100" u="none" cap="none" strike="noStrike">
                <a:solidFill>
                  <a:srgbClr val="000000"/>
                </a:solidFill>
                <a:latin typeface="Arial"/>
                <a:ea typeface="Arial"/>
                <a:cs typeface="Arial"/>
                <a:sym typeface="Arial"/>
              </a:rPr>
              <a:t>Digby, the American miniature horse </a:t>
            </a:r>
            <a:r>
              <a:rPr lang="en-GB"/>
              <a:t>supports and </a:t>
            </a:r>
            <a:r>
              <a:rPr b="0" i="0" lang="en-GB" sz="1100" u="none" cap="none" strike="noStrike">
                <a:solidFill>
                  <a:srgbClr val="000000"/>
                </a:solidFill>
                <a:latin typeface="Arial"/>
                <a:ea typeface="Arial"/>
                <a:cs typeface="Arial"/>
                <a:sym typeface="Arial"/>
              </a:rPr>
              <a:t>accompan</a:t>
            </a:r>
            <a:r>
              <a:rPr lang="en-GB"/>
              <a:t>ies</a:t>
            </a:r>
            <a:r>
              <a:rPr b="0" i="0" lang="en-GB" sz="1100" u="none" cap="none" strike="noStrike">
                <a:solidFill>
                  <a:srgbClr val="000000"/>
                </a:solidFill>
                <a:latin typeface="Arial"/>
                <a:ea typeface="Arial"/>
                <a:cs typeface="Arial"/>
                <a:sym typeface="Arial"/>
              </a:rPr>
              <a:t> people who are visually impaired. </a:t>
            </a:r>
            <a:r>
              <a:rPr lang="en-GB"/>
              <a:t>H</a:t>
            </a:r>
            <a:r>
              <a:rPr b="0" i="0" lang="en-GB" sz="1100" u="none" cap="none" strike="noStrike">
                <a:solidFill>
                  <a:srgbClr val="000000"/>
                </a:solidFill>
                <a:latin typeface="Arial"/>
                <a:ea typeface="Arial"/>
                <a:cs typeface="Arial"/>
                <a:sym typeface="Arial"/>
              </a:rPr>
              <a:t>e acts just like a guide dog</a:t>
            </a:r>
            <a:r>
              <a:rPr lang="en-GB"/>
              <a:t>. </a:t>
            </a:r>
            <a:r>
              <a:rPr lang="en-GB">
                <a:solidFill>
                  <a:schemeClr val="dk1"/>
                </a:solidFill>
              </a:rPr>
              <a:t>Metro was chosen to help Digby to get used to the sights and sounds of travelling on a transport system, including travelling on trains, using lifts and walking through train stations and ticket gates. Digby now </a:t>
            </a:r>
            <a:r>
              <a:rPr lang="en-GB"/>
              <a:t>h</a:t>
            </a:r>
            <a:r>
              <a:rPr lang="en-GB"/>
              <a:t>elps</a:t>
            </a:r>
            <a:r>
              <a:rPr b="0" i="0" lang="en-GB" sz="1100" u="none" cap="none" strike="noStrike">
                <a:solidFill>
                  <a:srgbClr val="000000"/>
                </a:solidFill>
                <a:latin typeface="Arial"/>
                <a:ea typeface="Arial"/>
                <a:cs typeface="Arial"/>
                <a:sym typeface="Arial"/>
              </a:rPr>
              <a:t> a partially sighted person</a:t>
            </a:r>
            <a:r>
              <a:rPr lang="en-GB"/>
              <a:t> who lives in London. </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GB" sz="1100" u="none" cap="none" strike="noStrike">
                <a:solidFill>
                  <a:srgbClr val="000000"/>
                </a:solidFill>
                <a:latin typeface="Arial"/>
                <a:ea typeface="Arial"/>
                <a:cs typeface="Arial"/>
                <a:sym typeface="Arial"/>
              </a:rPr>
              <a:t>Nexus, the </a:t>
            </a:r>
            <a:r>
              <a:rPr lang="en-GB"/>
              <a:t>organisation</a:t>
            </a:r>
            <a:r>
              <a:rPr b="0" i="0" lang="en-GB" sz="1100" u="none" cap="none" strike="noStrike">
                <a:solidFill>
                  <a:srgbClr val="000000"/>
                </a:solidFill>
                <a:latin typeface="Arial"/>
                <a:ea typeface="Arial"/>
                <a:cs typeface="Arial"/>
                <a:sym typeface="Arial"/>
              </a:rPr>
              <a:t> which owns and manages Metro, already </a:t>
            </a:r>
            <a:r>
              <a:rPr lang="en-GB"/>
              <a:t>lets</a:t>
            </a:r>
            <a:r>
              <a:rPr b="0" i="0" lang="en-GB" sz="1100" u="none" cap="none" strike="noStrike">
                <a:solidFill>
                  <a:srgbClr val="000000"/>
                </a:solidFill>
                <a:latin typeface="Arial"/>
                <a:ea typeface="Arial"/>
                <a:cs typeface="Arial"/>
                <a:sym typeface="Arial"/>
              </a:rPr>
              <a:t> guide dogs use the sta</a:t>
            </a:r>
            <a:r>
              <a:rPr lang="en-GB"/>
              <a:t>tions and </a:t>
            </a:r>
            <a:r>
              <a:rPr lang="en-GB"/>
              <a:t>trains</a:t>
            </a:r>
            <a:r>
              <a:rPr lang="en-GB"/>
              <a:t> as part of their </a:t>
            </a:r>
            <a:r>
              <a:rPr lang="en-GB"/>
              <a:t>training, </a:t>
            </a:r>
            <a:r>
              <a:rPr lang="en-GB"/>
              <a:t> </a:t>
            </a:r>
            <a:r>
              <a:rPr b="0" i="0" lang="en-GB" sz="1100" u="none" cap="none" strike="noStrike">
                <a:solidFill>
                  <a:srgbClr val="000000"/>
                </a:solidFill>
                <a:latin typeface="Arial"/>
                <a:ea typeface="Arial"/>
                <a:cs typeface="Arial"/>
                <a:sym typeface="Arial"/>
              </a:rPr>
              <a:t> but </a:t>
            </a:r>
            <a:r>
              <a:rPr lang="en-GB"/>
              <a:t>Digby </a:t>
            </a:r>
            <a:r>
              <a:rPr b="0" i="0" lang="en-GB" sz="1100" u="none" cap="none" strike="noStrike">
                <a:solidFill>
                  <a:srgbClr val="000000"/>
                </a:solidFill>
                <a:latin typeface="Arial"/>
                <a:ea typeface="Arial"/>
                <a:cs typeface="Arial"/>
                <a:sym typeface="Arial"/>
              </a:rPr>
              <a:t>was </a:t>
            </a:r>
            <a:r>
              <a:rPr lang="en-GB"/>
              <a:t>the</a:t>
            </a:r>
            <a:r>
              <a:rPr b="0" i="0" lang="en-GB" sz="1100" u="none" cap="none" strike="noStrike">
                <a:solidFill>
                  <a:srgbClr val="000000"/>
                </a:solidFill>
                <a:latin typeface="Arial"/>
                <a:ea typeface="Arial"/>
                <a:cs typeface="Arial"/>
                <a:sym typeface="Arial"/>
              </a:rPr>
              <a:t> first ever guide horse!</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sz="1200">
              <a:latin typeface="Calibri"/>
              <a:ea typeface="Calibri"/>
              <a:cs typeface="Calibri"/>
              <a:sym typeface="Calibri"/>
            </a:endParaRPr>
          </a:p>
        </p:txBody>
      </p:sp>
      <p:sp>
        <p:nvSpPr>
          <p:cNvPr id="365" name="Google Shape;365;p15: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6" name="Google Shape;386;p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GB">
                <a:solidFill>
                  <a:srgbClr val="2C2C2C"/>
                </a:solidFill>
                <a:latin typeface="Helvetica Neue"/>
                <a:ea typeface="Helvetica Neue"/>
                <a:cs typeface="Helvetica Neue"/>
                <a:sym typeface="Helvetica Neue"/>
              </a:rPr>
              <a:t>Watch the video to see how Nexus is keeping </a:t>
            </a:r>
            <a:r>
              <a:rPr lang="en-GB">
                <a:solidFill>
                  <a:srgbClr val="2C2C2C"/>
                </a:solidFill>
                <a:latin typeface="Helvetica Neue"/>
                <a:ea typeface="Helvetica Neue"/>
                <a:cs typeface="Helvetica Neue"/>
                <a:sym typeface="Helvetica Neue"/>
              </a:rPr>
              <a:t>Metro </a:t>
            </a:r>
            <a:r>
              <a:rPr lang="en-GB">
                <a:solidFill>
                  <a:srgbClr val="2C2C2C"/>
                </a:solidFill>
                <a:latin typeface="Helvetica Neue"/>
                <a:ea typeface="Helvetica Neue"/>
                <a:cs typeface="Helvetica Neue"/>
                <a:sym typeface="Helvetica Neue"/>
              </a:rPr>
              <a:t>passengers safe during the Covid-19 pandemic. </a:t>
            </a:r>
            <a:endParaRPr>
              <a:solidFill>
                <a:srgbClr val="2C2C2C"/>
              </a:solidFill>
              <a:latin typeface="Helvetica Neue"/>
              <a:ea typeface="Helvetica Neue"/>
              <a:cs typeface="Helvetica Neue"/>
              <a:sym typeface="Helvetica Neue"/>
            </a:endParaRPr>
          </a:p>
          <a:p>
            <a:pPr indent="0" lvl="0" marL="0" rtl="0" algn="l">
              <a:lnSpc>
                <a:spcPct val="100000"/>
              </a:lnSpc>
              <a:spcBef>
                <a:spcPts val="0"/>
              </a:spcBef>
              <a:spcAft>
                <a:spcPts val="0"/>
              </a:spcAft>
              <a:buClr>
                <a:schemeClr val="dk1"/>
              </a:buClr>
              <a:buSzPts val="1100"/>
              <a:buFont typeface="Arial"/>
              <a:buNone/>
            </a:pPr>
            <a:r>
              <a:t/>
            </a:r>
            <a:endParaRPr>
              <a:solidFill>
                <a:srgbClr val="2C2C2C"/>
              </a:solidFill>
              <a:latin typeface="Helvetica Neue"/>
              <a:ea typeface="Helvetica Neue"/>
              <a:cs typeface="Helvetica Neue"/>
              <a:sym typeface="Helvetica Neue"/>
            </a:endParaRPr>
          </a:p>
          <a:p>
            <a:pPr indent="0" lvl="0" marL="0" rtl="0" algn="l">
              <a:lnSpc>
                <a:spcPct val="100000"/>
              </a:lnSpc>
              <a:spcBef>
                <a:spcPts val="0"/>
              </a:spcBef>
              <a:spcAft>
                <a:spcPts val="0"/>
              </a:spcAft>
              <a:buClr>
                <a:schemeClr val="dk1"/>
              </a:buClr>
              <a:buSzPts val="1100"/>
              <a:buFont typeface="Arial"/>
              <a:buNone/>
            </a:pPr>
            <a:r>
              <a:rPr lang="en-GB">
                <a:solidFill>
                  <a:srgbClr val="2C2C2C"/>
                </a:solidFill>
                <a:latin typeface="Helvetica Neue"/>
                <a:ea typeface="Helvetica Neue"/>
                <a:cs typeface="Helvetica Neue"/>
                <a:sym typeface="Helvetica Neue"/>
              </a:rPr>
              <a:t>What other safety precautions could you take on Metro? </a:t>
            </a:r>
            <a:endParaRPr>
              <a:solidFill>
                <a:srgbClr val="2C2C2C"/>
              </a:solidFill>
              <a:latin typeface="Helvetica Neue"/>
              <a:ea typeface="Helvetica Neue"/>
              <a:cs typeface="Helvetica Neue"/>
              <a:sym typeface="Helvetica Neue"/>
            </a:endParaRPr>
          </a:p>
          <a:p>
            <a:pPr indent="0" lvl="0" marL="0" rtl="0" algn="l">
              <a:lnSpc>
                <a:spcPct val="100000"/>
              </a:lnSpc>
              <a:spcBef>
                <a:spcPts val="0"/>
              </a:spcBef>
              <a:spcAft>
                <a:spcPts val="0"/>
              </a:spcAft>
              <a:buClr>
                <a:schemeClr val="dk1"/>
              </a:buClr>
              <a:buSzPts val="1100"/>
              <a:buFont typeface="Arial"/>
              <a:buNone/>
            </a:pPr>
            <a:r>
              <a:rPr lang="en-GB">
                <a:solidFill>
                  <a:srgbClr val="2C2C2C"/>
                </a:solidFill>
                <a:highlight>
                  <a:schemeClr val="lt1"/>
                </a:highlight>
                <a:latin typeface="Helvetica Neue"/>
                <a:ea typeface="Helvetica Neue"/>
                <a:cs typeface="Helvetica Neue"/>
                <a:sym typeface="Helvetica Neue"/>
              </a:rPr>
              <a:t>What can you invent to keep young children away from the edge of the platform whilst they wait for a train, maybe something to do which is fun and to entertain them? </a:t>
            </a:r>
            <a:r>
              <a:rPr lang="en-GB">
                <a:solidFill>
                  <a:srgbClr val="2C2C2C"/>
                </a:solidFill>
                <a:latin typeface="Helvetica Neue"/>
                <a:ea typeface="Helvetica Neue"/>
                <a:cs typeface="Helvetica Neue"/>
                <a:sym typeface="Helvetica Neue"/>
              </a:rPr>
              <a:t>Or how would you</a:t>
            </a:r>
            <a:r>
              <a:rPr lang="en-GB">
                <a:solidFill>
                  <a:srgbClr val="2C2C2C"/>
                </a:solidFill>
                <a:latin typeface="Helvetica Neue"/>
                <a:ea typeface="Helvetica Neue"/>
                <a:cs typeface="Helvetica Neue"/>
                <a:sym typeface="Helvetica Neue"/>
              </a:rPr>
              <a:t> stop animals straying onto a train track, or a kite flying into the overhead cables? </a:t>
            </a:r>
            <a:endParaRPr/>
          </a:p>
          <a:p>
            <a:pPr indent="0" lvl="0" marL="0" rtl="0" algn="l">
              <a:lnSpc>
                <a:spcPct val="100000"/>
              </a:lnSpc>
              <a:spcBef>
                <a:spcPts val="0"/>
              </a:spcBef>
              <a:spcAft>
                <a:spcPts val="0"/>
              </a:spcAft>
              <a:buClr>
                <a:schemeClr val="dk1"/>
              </a:buClr>
              <a:buSzPts val="1100"/>
              <a:buFont typeface="Arial"/>
              <a:buNone/>
            </a:pPr>
            <a:r>
              <a:rPr lang="en-GB">
                <a:solidFill>
                  <a:srgbClr val="2C2C2C"/>
                </a:solidFill>
                <a:latin typeface="Helvetica Neue"/>
                <a:ea typeface="Helvetica Neue"/>
                <a:cs typeface="Helvetica Neue"/>
                <a:sym typeface="Helvetica Neue"/>
              </a:rPr>
              <a:t>Follow the link to see the safety resources about staying safe on Metro:</a:t>
            </a:r>
            <a:r>
              <a:rPr lang="en-GB"/>
              <a:t> </a:t>
            </a:r>
            <a:r>
              <a:rPr lang="en-GB" u="sng">
                <a:solidFill>
                  <a:schemeClr val="hlink"/>
                </a:solidFill>
                <a:hlinkClick r:id="rId2"/>
              </a:rPr>
              <a:t>index (nexusteachingzone.org)</a:t>
            </a:r>
            <a:endParaRPr/>
          </a:p>
          <a:p>
            <a:pPr indent="0" lvl="0" marL="0" rtl="0" algn="l">
              <a:lnSpc>
                <a:spcPct val="100000"/>
              </a:lnSpc>
              <a:spcBef>
                <a:spcPts val="2600"/>
              </a:spcBef>
              <a:spcAft>
                <a:spcPts val="0"/>
              </a:spcAft>
              <a:buClr>
                <a:schemeClr val="dk1"/>
              </a:buClr>
              <a:buSzPts val="1100"/>
              <a:buFont typeface="Arial"/>
              <a:buNone/>
            </a:pPr>
            <a:r>
              <a:t/>
            </a:r>
            <a:endParaRPr>
              <a:solidFill>
                <a:srgbClr val="2C2C2C"/>
              </a:solidFill>
              <a:latin typeface="Helvetica Neue"/>
              <a:ea typeface="Helvetica Neue"/>
              <a:cs typeface="Helvetica Neue"/>
              <a:sym typeface="Helvetica Neue"/>
            </a:endParaRPr>
          </a:p>
          <a:p>
            <a:pPr indent="0" lvl="0" marL="0" rtl="0" algn="l">
              <a:lnSpc>
                <a:spcPct val="100000"/>
              </a:lnSpc>
              <a:spcBef>
                <a:spcPts val="2600"/>
              </a:spcBef>
              <a:spcAft>
                <a:spcPts val="0"/>
              </a:spcAft>
              <a:buClr>
                <a:schemeClr val="dk1"/>
              </a:buClr>
              <a:buSzPts val="1100"/>
              <a:buFont typeface="Arial"/>
              <a:buNone/>
            </a:pPr>
            <a:r>
              <a:t/>
            </a:r>
            <a:endParaRPr>
              <a:solidFill>
                <a:srgbClr val="2C2C2C"/>
              </a:solidFill>
              <a:latin typeface="Helvetica Neue"/>
              <a:ea typeface="Helvetica Neue"/>
              <a:cs typeface="Helvetica Neue"/>
              <a:sym typeface="Helvetica Neue"/>
            </a:endParaRPr>
          </a:p>
          <a:p>
            <a:pPr indent="0" lvl="0" marL="0" rtl="0" algn="l">
              <a:lnSpc>
                <a:spcPct val="100000"/>
              </a:lnSpc>
              <a:spcBef>
                <a:spcPts val="2600"/>
              </a:spcBef>
              <a:spcAft>
                <a:spcPts val="2600"/>
              </a:spcAft>
              <a:buClr>
                <a:schemeClr val="dk1"/>
              </a:buClr>
              <a:buSzPts val="1100"/>
              <a:buFont typeface="Arial"/>
              <a:buNone/>
            </a:pPr>
            <a:r>
              <a:t/>
            </a:r>
            <a:endParaRPr>
              <a:solidFill>
                <a:srgbClr val="2C2C2C"/>
              </a:solidFill>
              <a:latin typeface="Helvetica Neue"/>
              <a:ea typeface="Helvetica Neue"/>
              <a:cs typeface="Helvetica Neue"/>
              <a:sym typeface="Helvetica Neue"/>
            </a:endParaRPr>
          </a:p>
        </p:txBody>
      </p:sp>
      <p:sp>
        <p:nvSpPr>
          <p:cNvPr id="387" name="Google Shape;387;p16: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p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i="0" lang="en-GB" u="none" cap="none" strike="noStrike">
                <a:solidFill>
                  <a:schemeClr val="dk1"/>
                </a:solidFill>
              </a:rPr>
              <a:t>An invention is a new object or way of doing things which didn’t exist before</a:t>
            </a:r>
            <a:r>
              <a:rPr lang="en-GB">
                <a:solidFill>
                  <a:schemeClr val="dk1"/>
                </a:solidFill>
              </a:rPr>
              <a:t>. </a:t>
            </a:r>
            <a:r>
              <a:rPr i="0" lang="en-GB" u="none" cap="none" strike="noStrike">
                <a:solidFill>
                  <a:schemeClr val="dk1"/>
                </a:solidFill>
              </a:rPr>
              <a:t> </a:t>
            </a:r>
            <a:endParaRPr i="0" u="none" cap="none" strike="noStrike">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rPr i="0" lang="en-GB" u="none" cap="none" strike="noStrike">
                <a:solidFill>
                  <a:schemeClr val="dk1"/>
                </a:solidFill>
              </a:rPr>
              <a:t>An </a:t>
            </a:r>
            <a:r>
              <a:rPr lang="en-GB">
                <a:solidFill>
                  <a:schemeClr val="dk1"/>
                </a:solidFill>
              </a:rPr>
              <a:t>invention</a:t>
            </a:r>
            <a:r>
              <a:rPr i="0" lang="en-GB" u="none" cap="none" strike="noStrike">
                <a:solidFill>
                  <a:schemeClr val="dk1"/>
                </a:solidFill>
              </a:rPr>
              <a:t> can be </a:t>
            </a:r>
            <a:r>
              <a:rPr lang="en-GB">
                <a:solidFill>
                  <a:schemeClr val="dk1"/>
                </a:solidFill>
              </a:rPr>
              <a:t>thought up by anyone, and </a:t>
            </a:r>
            <a:r>
              <a:rPr i="0" lang="en-GB" u="none" cap="none" strike="noStrike">
                <a:solidFill>
                  <a:schemeClr val="dk1"/>
                </a:solidFill>
              </a:rPr>
              <a:t>the main thing </a:t>
            </a:r>
            <a:r>
              <a:rPr lang="en-GB">
                <a:solidFill>
                  <a:schemeClr val="dk1"/>
                </a:solidFill>
              </a:rPr>
              <a:t>to start</a:t>
            </a:r>
            <a:r>
              <a:rPr i="0" lang="en-GB" u="none" cap="none" strike="noStrike">
                <a:solidFill>
                  <a:schemeClr val="dk1"/>
                </a:solidFill>
              </a:rPr>
              <a:t> inventing is thinking up lots of ideas</a:t>
            </a:r>
            <a:r>
              <a:rPr lang="en-GB">
                <a:solidFill>
                  <a:schemeClr val="dk1"/>
                </a:solidFill>
              </a:rPr>
              <a:t>. There are many different types of invention, some are useful and others are brilliantly fun!</a:t>
            </a:r>
            <a:endParaRPr sz="1000"/>
          </a:p>
        </p:txBody>
      </p:sp>
      <p:sp>
        <p:nvSpPr>
          <p:cNvPr id="400" name="Google Shape;400;p1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9" name="Google Shape;409;p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i="0" lang="en-GB" u="none" cap="none" strike="noStrike">
                <a:solidFill>
                  <a:schemeClr val="dk1"/>
                </a:solidFill>
              </a:rPr>
              <a:t>Everyone! Think about the first humans who had</a:t>
            </a:r>
            <a:r>
              <a:rPr lang="en-GB">
                <a:solidFill>
                  <a:schemeClr val="dk1"/>
                </a:solidFill>
              </a:rPr>
              <a:t> </a:t>
            </a:r>
            <a:r>
              <a:rPr i="0" lang="en-GB" u="none" cap="none" strike="noStrike">
                <a:solidFill>
                  <a:schemeClr val="dk1"/>
                </a:solidFill>
              </a:rPr>
              <a:t>not very much at all, and now look at the world around you. Who do you think came up with the table here, a fridge,  a pen, a watch etc. 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i="0" lang="en-GB" u="none" cap="none" strike="noStrike">
                <a:solidFill>
                  <a:schemeClr val="dk1"/>
                </a:solidFill>
              </a:rPr>
              <a:t>Coming up with inventions is one of the most natural things that humans (and some animals) do – it’s how we learn to adapt to our environment, and how we solve problems around us. </a:t>
            </a:r>
            <a:endParaRPr/>
          </a:p>
        </p:txBody>
      </p:sp>
      <p:sp>
        <p:nvSpPr>
          <p:cNvPr id="410" name="Google Shape;410;p18: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8" name="Google Shape;418;p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solidFill>
                  <a:schemeClr val="dk1"/>
                </a:solidFill>
              </a:rPr>
              <a:t>If you have time</a:t>
            </a:r>
            <a:r>
              <a:rPr i="0" lang="en-GB" u="none" cap="none" strike="noStrike">
                <a:solidFill>
                  <a:schemeClr val="dk1"/>
                </a:solidFill>
              </a:rPr>
              <a:t> watch the video with your class. </a:t>
            </a:r>
            <a:r>
              <a:rPr i="0" lang="en-GB" u="sng" cap="none" strike="noStrike">
                <a:solidFill>
                  <a:schemeClr val="hlink"/>
                </a:solidFill>
                <a:hlinkClick r:id="rId2"/>
              </a:rPr>
              <a:t>https://www.youtube.com/watch?v=ERFgorcRCJY&amp;feature=emb_rel_pause</a:t>
            </a:r>
            <a:endParaRPr i="0" u="none" cap="none" strike="noStrike">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lang="en-GB"/>
              <a:t>Additional documentary about Dominic’s work inspiring invention - </a:t>
            </a:r>
            <a:r>
              <a:rPr lang="en-GB"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419" name="Google Shape;419;p1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f027ab627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9" name="Google Shape;429;gf027ab6273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GB">
                <a:solidFill>
                  <a:schemeClr val="dk1"/>
                </a:solidFill>
              </a:rPr>
              <a:t>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rPr>
              <a:t>Some </a:t>
            </a:r>
            <a:r>
              <a:rPr lang="en-GB">
                <a:solidFill>
                  <a:schemeClr val="dk1"/>
                </a:solidFill>
              </a:rPr>
              <a:t>inventions</a:t>
            </a:r>
            <a:r>
              <a:rPr lang="en-GB">
                <a:solidFill>
                  <a:schemeClr val="dk1"/>
                </a:solidFill>
              </a:rPr>
              <a:t> are </a:t>
            </a:r>
            <a:r>
              <a:rPr lang="en-GB">
                <a:solidFill>
                  <a:schemeClr val="dk1"/>
                </a:solidFill>
              </a:rPr>
              <a:t>clever</a:t>
            </a:r>
            <a:r>
              <a:rPr lang="en-GB">
                <a:solidFill>
                  <a:schemeClr val="dk1"/>
                </a:solidFill>
              </a:rPr>
              <a:t> </a:t>
            </a:r>
            <a:r>
              <a:rPr lang="en-GB">
                <a:solidFill>
                  <a:schemeClr val="dk1"/>
                </a:solidFill>
              </a:rPr>
              <a:t>adaptations of existing ideas to create something new.</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rPr>
              <a:t>Or when things are put together to make a new use or experience more fun</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rPr>
              <a:t>Now it’s your turn to try inventing this way.</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
        <p:nvSpPr>
          <p:cNvPr id="430" name="Google Shape;430;gf027ab6273_0_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p:txBody>
      </p:sp>
      <p:sp>
        <p:nvSpPr>
          <p:cNvPr id="142" name="Google Shape;142;p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7" name="Google Shape;447;p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t>Use the invention game resource and/or talk in pairs about how you could put these items together, or adapt them to make something new. </a:t>
            </a:r>
            <a:endParaRPr/>
          </a:p>
        </p:txBody>
      </p:sp>
      <p:sp>
        <p:nvSpPr>
          <p:cNvPr id="448" name="Google Shape;448;p2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8" name="Google Shape;458;p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lnSpc>
                <a:spcPct val="100000"/>
              </a:lnSpc>
              <a:spcBef>
                <a:spcPts val="0"/>
              </a:spcBef>
              <a:spcAft>
                <a:spcPts val="0"/>
              </a:spcAft>
              <a:buSzPts val="1100"/>
              <a:buNone/>
            </a:pPr>
            <a:r>
              <a:rPr lang="en-GB">
                <a:highlight>
                  <a:schemeClr val="lt1"/>
                </a:highlight>
              </a:rPr>
              <a:t>Lots of people use the Metro every day and for all kinds of different reasons. What might be useful for these people and animals to help them travel? For example, could you improve on Digby’s poo bag? Or could you create something to make a musician’s journey more musical? </a:t>
            </a:r>
            <a:endParaRPr>
              <a:highlight>
                <a:schemeClr val="lt1"/>
              </a:highlight>
            </a:endParaRPr>
          </a:p>
          <a:p>
            <a:pPr indent="0" lvl="0" marL="158750" rtl="0" algn="l">
              <a:lnSpc>
                <a:spcPct val="100000"/>
              </a:lnSpc>
              <a:spcBef>
                <a:spcPts val="0"/>
              </a:spcBef>
              <a:spcAft>
                <a:spcPts val="0"/>
              </a:spcAft>
              <a:buSzPts val="1100"/>
              <a:buNone/>
            </a:pPr>
            <a:r>
              <a:t/>
            </a:r>
            <a:endParaRPr>
              <a:highlight>
                <a:schemeClr val="lt1"/>
              </a:highlight>
            </a:endParaRPr>
          </a:p>
          <a:p>
            <a:pPr indent="0" lvl="0" marL="158750" rtl="0" algn="l">
              <a:lnSpc>
                <a:spcPct val="100000"/>
              </a:lnSpc>
              <a:spcBef>
                <a:spcPts val="0"/>
              </a:spcBef>
              <a:spcAft>
                <a:spcPts val="0"/>
              </a:spcAft>
              <a:buSzPts val="1100"/>
              <a:buNone/>
            </a:pPr>
            <a:r>
              <a:t/>
            </a:r>
            <a:endParaRPr>
              <a:highlight>
                <a:schemeClr val="lt1"/>
              </a:highlight>
            </a:endParaRPr>
          </a:p>
          <a:p>
            <a:pPr indent="0" lvl="0" marL="158750" rtl="0" algn="l">
              <a:lnSpc>
                <a:spcPct val="100000"/>
              </a:lnSpc>
              <a:spcBef>
                <a:spcPts val="0"/>
              </a:spcBef>
              <a:spcAft>
                <a:spcPts val="0"/>
              </a:spcAft>
              <a:buSzPts val="1100"/>
              <a:buNone/>
            </a:pPr>
            <a:r>
              <a:t/>
            </a:r>
            <a:endParaRPr b="0" i="0" sz="1050" u="none" cap="none" strike="noStrike">
              <a:solidFill>
                <a:srgbClr val="000000"/>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     </a:t>
            </a:r>
            <a:endParaRPr>
              <a:highlight>
                <a:schemeClr val="lt1"/>
              </a:highlight>
            </a:endParaRPr>
          </a:p>
        </p:txBody>
      </p:sp>
      <p:sp>
        <p:nvSpPr>
          <p:cNvPr id="459" name="Google Shape;459;p2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4" name="Google Shape;484;p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Talk in pairs about how you could invent something for these things? Could the Ticket Machine or Barrier be more fun and interactive? Or could you invent something to help passengers onto the train in a bonkers, fun or more safe way? Could you invent a new Metro train? Perhaps, you could invent a Metro train that is more environmentally friendly or one that travels in an unusual way?</a:t>
            </a:r>
            <a:endParaRPr>
              <a:highlight>
                <a:schemeClr val="lt1"/>
              </a:highlight>
            </a:endParaRPr>
          </a:p>
        </p:txBody>
      </p:sp>
      <p:sp>
        <p:nvSpPr>
          <p:cNvPr id="485" name="Google Shape;485;p2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4" name="Google Shape;514;p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spcBef>
                <a:spcPts val="0"/>
              </a:spcBef>
              <a:spcAft>
                <a:spcPts val="0"/>
              </a:spcAft>
              <a:buClr>
                <a:schemeClr val="dk1"/>
              </a:buClr>
              <a:buSzPts val="1100"/>
              <a:buFont typeface="Arial"/>
              <a:buNone/>
            </a:pPr>
            <a:r>
              <a:rPr lang="en-GB">
                <a:solidFill>
                  <a:schemeClr val="dk1"/>
                </a:solidFill>
              </a:rPr>
              <a:t>What can you invent to:</a:t>
            </a:r>
            <a:endParaRPr>
              <a:solidFill>
                <a:schemeClr val="dk1"/>
              </a:solidFill>
            </a:endParaRPr>
          </a:p>
          <a:p>
            <a:pPr indent="0" lvl="0" marL="158750" rtl="0" algn="l">
              <a:spcBef>
                <a:spcPts val="0"/>
              </a:spcBef>
              <a:spcAft>
                <a:spcPts val="0"/>
              </a:spcAft>
              <a:buClr>
                <a:schemeClr val="dk1"/>
              </a:buClr>
              <a:buSzPts val="1100"/>
              <a:buFont typeface="Arial"/>
              <a:buNone/>
            </a:pPr>
            <a:r>
              <a:rPr lang="en-GB">
                <a:solidFill>
                  <a:schemeClr val="dk1"/>
                </a:solidFill>
              </a:rPr>
              <a:t>- make a journey even more fun? For you, for a baby, for a dog….</a:t>
            </a:r>
            <a:endParaRPr>
              <a:solidFill>
                <a:schemeClr val="dk1"/>
              </a:solidFill>
            </a:endParaRPr>
          </a:p>
          <a:p>
            <a:pPr indent="0" lvl="0" marL="158750" rtl="0" algn="l">
              <a:spcBef>
                <a:spcPts val="0"/>
              </a:spcBef>
              <a:spcAft>
                <a:spcPts val="0"/>
              </a:spcAft>
              <a:buClr>
                <a:schemeClr val="dk1"/>
              </a:buClr>
              <a:buSzPts val="1100"/>
              <a:buFont typeface="Arial"/>
              <a:buNone/>
            </a:pPr>
            <a:r>
              <a:rPr lang="en-GB">
                <a:solidFill>
                  <a:schemeClr val="dk1"/>
                </a:solidFill>
              </a:rPr>
              <a:t>- a fun way to make a journey even more safe? Invent a way for the trains to work without the need for cables, help keep animals and people off the tracks…</a:t>
            </a:r>
            <a:endParaRPr>
              <a:solidFill>
                <a:schemeClr val="dk1"/>
              </a:solidFill>
            </a:endParaRPr>
          </a:p>
          <a:p>
            <a:pPr indent="0" lvl="0" marL="158750" rtl="0" algn="l">
              <a:spcBef>
                <a:spcPts val="0"/>
              </a:spcBef>
              <a:spcAft>
                <a:spcPts val="0"/>
              </a:spcAft>
              <a:buClr>
                <a:schemeClr val="dk1"/>
              </a:buClr>
              <a:buSzPts val="1100"/>
              <a:buFont typeface="Arial"/>
              <a:buNone/>
            </a:pPr>
            <a:r>
              <a:rPr lang="en-GB">
                <a:solidFill>
                  <a:schemeClr val="dk1"/>
                </a:solidFill>
              </a:rPr>
              <a:t>- make a day at work even more enjoyable or easier for staff on Metro? The train driver, platform, ticket or station staff etc…</a:t>
            </a:r>
            <a:endParaRPr>
              <a:solidFill>
                <a:schemeClr val="dk1"/>
              </a:solidFill>
            </a:endParaRPr>
          </a:p>
          <a:p>
            <a:pPr indent="0" lvl="0" marL="158750" rtl="0" algn="l">
              <a:spcBef>
                <a:spcPts val="0"/>
              </a:spcBef>
              <a:spcAft>
                <a:spcPts val="0"/>
              </a:spcAft>
              <a:buClr>
                <a:schemeClr val="dk1"/>
              </a:buClr>
              <a:buSzPts val="1100"/>
              <a:buFont typeface="Arial"/>
              <a:buNone/>
            </a:pPr>
            <a:r>
              <a:rPr lang="en-GB">
                <a:solidFill>
                  <a:schemeClr val="dk1"/>
                </a:solidFill>
              </a:rPr>
              <a:t>- create a new way for a Metro train to travel</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 - create fun, nice surprises for people travelling - when buying a ticket, when sitting in their seats, when looking out of the window...</a:t>
            </a:r>
            <a:endParaRPr>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a:p>
        </p:txBody>
      </p:sp>
      <p:sp>
        <p:nvSpPr>
          <p:cNvPr id="515" name="Google Shape;515;p2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4" name="Google Shape;524;p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a:highlight>
                <a:srgbClr val="FFF2CC"/>
              </a:highlight>
            </a:endParaRPr>
          </a:p>
        </p:txBody>
      </p:sp>
      <p:sp>
        <p:nvSpPr>
          <p:cNvPr id="525" name="Google Shape;525;p25: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0" name="Google Shape;540;p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All ideas uploaded to </a:t>
            </a:r>
            <a:r>
              <a:rPr lang="en-GB">
                <a:highlight>
                  <a:srgbClr val="FFFF00"/>
                </a:highlight>
              </a:rPr>
              <a:t>metrotakeover.littleinventors.org</a:t>
            </a:r>
            <a:r>
              <a:rPr lang="en-GB">
                <a:highlight>
                  <a:schemeClr val="lt1"/>
                </a:highlight>
              </a:rPr>
              <a:t> will appear on the Little Inventors challenge website and each one will receive individual feedback</a:t>
            </a:r>
            <a:endParaRPr>
              <a:highlight>
                <a:schemeClr val="lt1"/>
              </a:highlight>
            </a:endParaRPr>
          </a:p>
        </p:txBody>
      </p:sp>
      <p:sp>
        <p:nvSpPr>
          <p:cNvPr id="541" name="Google Shape;541;p26: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8" name="Google Shape;558;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Google Shape;15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100"/>
              <a:buNone/>
            </a:pPr>
            <a:r>
              <a:rPr lang="en-GB" sz="1200">
                <a:solidFill>
                  <a:schemeClr val="dk1"/>
                </a:solidFill>
                <a:latin typeface="Calibri"/>
                <a:ea typeface="Calibri"/>
                <a:cs typeface="Calibri"/>
                <a:sym typeface="Calibri"/>
              </a:rPr>
              <a:t>At Little Inventors, we believe children have the best imagination, with no limits. We invite children to draw invention ideas and we will get local makers, artists and designers to bring to life</a:t>
            </a:r>
            <a:r>
              <a:rPr lang="en-GB" sz="1200">
                <a:solidFill>
                  <a:schemeClr val="dk1"/>
                </a:solidFill>
                <a:latin typeface="Calibri"/>
                <a:ea typeface="Calibri"/>
                <a:cs typeface="Calibri"/>
                <a:sym typeface="Calibri"/>
              </a:rPr>
              <a:t> the most ingenious ones!</a:t>
            </a:r>
            <a:endParaRPr sz="1200">
              <a:solidFill>
                <a:schemeClr val="dk1"/>
              </a:solidFill>
              <a:latin typeface="Calibri"/>
              <a:ea typeface="Calibri"/>
              <a:cs typeface="Calibri"/>
              <a:sym typeface="Calibri"/>
            </a:endParaRPr>
          </a:p>
          <a:p>
            <a:pPr indent="0" lvl="0" marL="0" rtl="0" algn="l">
              <a:lnSpc>
                <a:spcPct val="90000"/>
              </a:lnSpc>
              <a:spcBef>
                <a:spcPts val="0"/>
              </a:spcBef>
              <a:spcAft>
                <a:spcPts val="0"/>
              </a:spcAft>
              <a:buSzPts val="1100"/>
              <a:buNone/>
            </a:pPr>
            <a:r>
              <a:t/>
            </a:r>
            <a:endParaRPr sz="1200">
              <a:solidFill>
                <a:schemeClr val="dk1"/>
              </a:solidFill>
              <a:latin typeface="Calibri"/>
              <a:ea typeface="Calibri"/>
              <a:cs typeface="Calibri"/>
              <a:sym typeface="Calibri"/>
            </a:endParaRPr>
          </a:p>
          <a:p>
            <a:pPr indent="0" lvl="0" marL="0" rtl="0" algn="l">
              <a:lnSpc>
                <a:spcPct val="90000"/>
              </a:lnSpc>
              <a:spcBef>
                <a:spcPts val="0"/>
              </a:spcBef>
              <a:spcAft>
                <a:spcPts val="0"/>
              </a:spcAft>
              <a:buSzPts val="1100"/>
              <a:buNone/>
            </a:pPr>
            <a:r>
              <a:rPr lang="en-GB" sz="1200">
                <a:solidFill>
                  <a:schemeClr val="dk1"/>
                </a:solidFill>
                <a:latin typeface="Calibri"/>
                <a:ea typeface="Calibri"/>
                <a:cs typeface="Calibri"/>
                <a:sym typeface="Calibri"/>
              </a:rPr>
              <a:t>Arthur, age 8 from Stockton-on-Tees, is one of our Little Inventors whose invention idea was made real in 2018. The Super Grow 11000  was part of an </a:t>
            </a:r>
            <a:r>
              <a:rPr lang="en-GB" sz="1200">
                <a:solidFill>
                  <a:schemeClr val="dk1"/>
                </a:solidFill>
                <a:latin typeface="Calibri"/>
                <a:ea typeface="Calibri"/>
                <a:cs typeface="Calibri"/>
                <a:sym typeface="Calibri"/>
              </a:rPr>
              <a:t>exhibition</a:t>
            </a:r>
            <a:r>
              <a:rPr lang="en-GB" sz="1200">
                <a:solidFill>
                  <a:schemeClr val="dk1"/>
                </a:solidFill>
                <a:latin typeface="Calibri"/>
                <a:ea typeface="Calibri"/>
                <a:cs typeface="Calibri"/>
                <a:sym typeface="Calibri"/>
              </a:rPr>
              <a:t> at Discovery Museum in Newcastle and Arthur was on BBC Breakfast, Radio Newcastle and even BBC Gardeners’ World to talk about his idea. It was also </a:t>
            </a:r>
            <a:r>
              <a:rPr lang="en-GB" sz="1200">
                <a:solidFill>
                  <a:schemeClr val="dk1"/>
                </a:solidFill>
                <a:latin typeface="Calibri"/>
                <a:ea typeface="Calibri"/>
                <a:cs typeface="Calibri"/>
                <a:sym typeface="Calibri"/>
              </a:rPr>
              <a:t>exhibited</a:t>
            </a:r>
            <a:r>
              <a:rPr lang="en-GB" sz="1200">
                <a:solidFill>
                  <a:schemeClr val="dk1"/>
                </a:solidFill>
                <a:latin typeface="Calibri"/>
                <a:ea typeface="Calibri"/>
                <a:cs typeface="Calibri"/>
                <a:sym typeface="Calibri"/>
              </a:rPr>
              <a:t> in Milan in Italy for 6 months. He also presented the Pioneers Energy Challenge video for Little Inventors</a:t>
            </a:r>
            <a:endParaRPr sz="1200">
              <a:solidFill>
                <a:schemeClr val="dk1"/>
              </a:solidFill>
              <a:latin typeface="Calibri"/>
              <a:ea typeface="Calibri"/>
              <a:cs typeface="Calibri"/>
              <a:sym typeface="Calibri"/>
            </a:endParaRPr>
          </a:p>
          <a:p>
            <a:pPr indent="0" lvl="0" marL="0" rtl="0" algn="l">
              <a:lnSpc>
                <a:spcPct val="90000"/>
              </a:lnSpc>
              <a:spcBef>
                <a:spcPts val="0"/>
              </a:spcBef>
              <a:spcAft>
                <a:spcPts val="0"/>
              </a:spcAft>
              <a:buSzPts val="1100"/>
              <a:buNone/>
            </a:pPr>
            <a:r>
              <a:t/>
            </a:r>
            <a:endParaRPr sz="12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Little Inventors think that maybe you could be full of invention ideas, just like him!</a:t>
            </a:r>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GB">
                <a:solidFill>
                  <a:schemeClr val="dk1"/>
                </a:solidFill>
              </a:rPr>
              <a:t>Some chosen invention ideas will even be brought to life by professional makers and animators</a:t>
            </a:r>
            <a:endParaRPr>
              <a:solidFill>
                <a:schemeClr val="dk1"/>
              </a:solidFill>
            </a:endParaRPr>
          </a:p>
        </p:txBody>
      </p:sp>
      <p:sp>
        <p:nvSpPr>
          <p:cNvPr id="177" name="Google Shape;177;p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 name="Google Shape;19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7916"/>
              </a:lnSpc>
              <a:spcBef>
                <a:spcPts val="0"/>
              </a:spcBef>
              <a:spcAft>
                <a:spcPts val="800"/>
              </a:spcAft>
              <a:buClr>
                <a:schemeClr val="dk1"/>
              </a:buClr>
              <a:buSzPts val="1100"/>
              <a:buFont typeface="Arial"/>
              <a:buNone/>
            </a:pPr>
            <a:r>
              <a:rPr lang="en-GB" sz="1000"/>
              <a:t>Some fantastic engineers and inventors</a:t>
            </a:r>
            <a:r>
              <a:rPr lang="en-GB" sz="1000">
                <a:solidFill>
                  <a:schemeClr val="dk1"/>
                </a:solidFill>
              </a:rPr>
              <a:t> from the North East have invented new methods of transport which have changed the world. </a:t>
            </a:r>
            <a:r>
              <a:rPr lang="en-GB" sz="1000"/>
              <a:t>F</a:t>
            </a:r>
            <a:r>
              <a:rPr lang="en-GB" sz="1000"/>
              <a:t>or example, George and Robert Stephenson built the first passenger steam train, ‘Locomotion 1’ in 1825, </a:t>
            </a:r>
            <a:r>
              <a:rPr lang="en-GB" sz="1000"/>
              <a:t>which</a:t>
            </a:r>
            <a:r>
              <a:rPr lang="en-GB" sz="1000"/>
              <a:t> made its first journey on the Stockton to Darlington Railway. They then went on to build the legendary ‘Rocket’ in 1829. Now it’s your turn. Can you put on your transport inventor’s hat and think of some new and exciting ways to travel? It might be a new type of wind or solar-powered Metro train, or a fun game to play whilst on the train. You are the Chief Transport Inventor now!</a:t>
            </a:r>
            <a:endParaRPr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The North East has been a centre for industry </a:t>
            </a:r>
            <a:r>
              <a:rPr lang="en-GB">
                <a:highlight>
                  <a:schemeClr val="lt1"/>
                </a:highlight>
              </a:rPr>
              <a:t>for</a:t>
            </a:r>
            <a:r>
              <a:rPr lang="en-GB">
                <a:highlight>
                  <a:schemeClr val="lt1"/>
                </a:highlight>
              </a:rPr>
              <a:t> hundreds of years and ideas and many great inventors have come from this region.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William Armstrong, one of Britain’s forgotten geniuses, invented and </a:t>
            </a:r>
            <a:r>
              <a:rPr lang="en-GB">
                <a:solidFill>
                  <a:schemeClr val="dk1"/>
                </a:solidFill>
                <a:highlight>
                  <a:schemeClr val="lt1"/>
                </a:highlight>
              </a:rPr>
              <a:t>built Newcastle’s Swing Bridge and the hydraulic mechanism that operates the famous Tower Bridge in London.</a:t>
            </a:r>
            <a:r>
              <a:rPr lang="en-GB">
                <a:highlight>
                  <a:schemeClr val="lt1"/>
                </a:highlight>
              </a:rPr>
              <a:t> </a:t>
            </a:r>
            <a:r>
              <a:rPr b="0" i="0" lang="en-GB" sz="1100" u="none" cap="none" strike="noStrike">
                <a:solidFill>
                  <a:srgbClr val="000000"/>
                </a:solidFill>
                <a:highlight>
                  <a:schemeClr val="lt1"/>
                </a:highlight>
                <a:latin typeface="Arial"/>
                <a:ea typeface="Arial"/>
                <a:cs typeface="Arial"/>
                <a:sym typeface="Arial"/>
              </a:rPr>
              <a:t>He was a 19th century visionary inventor, engineer, scientist and businessman</a:t>
            </a:r>
            <a:r>
              <a:rPr lang="en-GB">
                <a:highlight>
                  <a:schemeClr val="lt1"/>
                </a:highlight>
              </a:rPr>
              <a:t>. He built Cragside near Rothbury, Northumberland, which was </a:t>
            </a:r>
            <a:r>
              <a:rPr b="0" i="0" lang="en-GB" sz="1100" u="none" cap="none" strike="noStrike">
                <a:solidFill>
                  <a:srgbClr val="000000"/>
                </a:solidFill>
                <a:highlight>
                  <a:schemeClr val="lt1"/>
                </a:highlight>
                <a:latin typeface="Arial"/>
                <a:ea typeface="Arial"/>
                <a:cs typeface="Arial"/>
                <a:sym typeface="Arial"/>
              </a:rPr>
              <a:t>the first </a:t>
            </a:r>
            <a:r>
              <a:rPr lang="en-GB">
                <a:highlight>
                  <a:schemeClr val="lt1"/>
                </a:highlight>
              </a:rPr>
              <a:t>house in the world to be lit by </a:t>
            </a:r>
            <a:r>
              <a:rPr lang="en-GB">
                <a:highlight>
                  <a:schemeClr val="lt1"/>
                </a:highlight>
              </a:rPr>
              <a:t>hydro-electric</a:t>
            </a:r>
            <a:r>
              <a:rPr lang="en-GB">
                <a:highlight>
                  <a:schemeClr val="lt1"/>
                </a:highlight>
              </a:rPr>
              <a:t> power. H</a:t>
            </a:r>
            <a:r>
              <a:rPr b="0" i="0" lang="en-GB" sz="1100" u="none" cap="none" strike="noStrike">
                <a:solidFill>
                  <a:srgbClr val="000000"/>
                </a:solidFill>
                <a:highlight>
                  <a:schemeClr val="lt1"/>
                </a:highlight>
                <a:latin typeface="Arial"/>
                <a:ea typeface="Arial"/>
                <a:cs typeface="Arial"/>
                <a:sym typeface="Arial"/>
              </a:rPr>
              <a:t>is </a:t>
            </a:r>
            <a:r>
              <a:rPr lang="en-GB">
                <a:solidFill>
                  <a:schemeClr val="dk1"/>
                </a:solidFill>
                <a:highlight>
                  <a:schemeClr val="lt1"/>
                </a:highlight>
              </a:rPr>
              <a:t>works in </a:t>
            </a:r>
            <a:r>
              <a:rPr b="0" i="0" lang="en-GB" sz="1100" u="none" cap="none" strike="noStrike">
                <a:solidFill>
                  <a:srgbClr val="000000"/>
                </a:solidFill>
                <a:highlight>
                  <a:schemeClr val="lt1"/>
                </a:highlight>
                <a:latin typeface="Arial"/>
                <a:ea typeface="Arial"/>
                <a:cs typeface="Arial"/>
                <a:sym typeface="Arial"/>
              </a:rPr>
              <a:t>Elswick on the north bank of the River Tyne were famou</a:t>
            </a:r>
            <a:r>
              <a:rPr lang="en-GB">
                <a:highlight>
                  <a:schemeClr val="lt1"/>
                </a:highlight>
              </a:rPr>
              <a:t>s around the world and</a:t>
            </a:r>
            <a:r>
              <a:rPr b="0" i="0" lang="en-GB" sz="1100" u="none" cap="none" strike="noStrike">
                <a:solidFill>
                  <a:srgbClr val="000000"/>
                </a:solidFill>
                <a:highlight>
                  <a:schemeClr val="lt1"/>
                </a:highlight>
                <a:latin typeface="Arial"/>
                <a:ea typeface="Arial"/>
                <a:cs typeface="Arial"/>
                <a:sym typeface="Arial"/>
              </a:rPr>
              <a:t> he employed over 25,000 people in the manufacture of hydraulic cranes, ships and armaments. </a:t>
            </a:r>
            <a:r>
              <a:rPr lang="en-GB">
                <a:solidFill>
                  <a:srgbClr val="333333"/>
                </a:solidFill>
                <a:highlight>
                  <a:srgbClr val="FFFFFF"/>
                </a:highlight>
              </a:rPr>
              <a:t>He was also an environmentalist 150 years ahead of his time, advocating water and solar power as substitutes for fossil fuels.</a:t>
            </a:r>
            <a:endParaRPr sz="1200"/>
          </a:p>
          <a:p>
            <a:pPr indent="0" lvl="0" marL="0" marR="0" rtl="0" algn="l">
              <a:lnSpc>
                <a:spcPct val="100000"/>
              </a:lnSpc>
              <a:spcBef>
                <a:spcPts val="0"/>
              </a:spcBef>
              <a:spcAft>
                <a:spcPts val="0"/>
              </a:spcAft>
              <a:buClr>
                <a:schemeClr val="dk1"/>
              </a:buClr>
              <a:buSzPts val="1400"/>
              <a:buFont typeface="Calibri"/>
              <a:buNone/>
            </a:pPr>
            <a:r>
              <a:t/>
            </a:r>
            <a:endParaRPr b="0" i="0" sz="1100" u="none" cap="none" strike="noStrike">
              <a:solidFill>
                <a:srgbClr val="000000"/>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The North East</a:t>
            </a:r>
            <a:r>
              <a:rPr b="0" i="0" lang="en-GB" sz="1100" u="none" cap="none" strike="noStrike">
                <a:solidFill>
                  <a:srgbClr val="000000"/>
                </a:solidFill>
                <a:highlight>
                  <a:schemeClr val="lt1"/>
                </a:highlight>
                <a:latin typeface="Arial"/>
                <a:ea typeface="Arial"/>
                <a:cs typeface="Arial"/>
                <a:sym typeface="Arial"/>
              </a:rPr>
              <a:t> owes its place in railway history to the inventive genius of engineers such as George and his </a:t>
            </a:r>
            <a:r>
              <a:rPr lang="en-GB">
                <a:highlight>
                  <a:schemeClr val="lt1"/>
                </a:highlight>
              </a:rPr>
              <a:t>son, </a:t>
            </a:r>
            <a:r>
              <a:rPr b="0" i="0" lang="en-GB" sz="1100" u="none" cap="none" strike="noStrike">
                <a:solidFill>
                  <a:srgbClr val="000000"/>
                </a:solidFill>
                <a:highlight>
                  <a:schemeClr val="lt1"/>
                </a:highlight>
                <a:latin typeface="Arial"/>
                <a:ea typeface="Arial"/>
                <a:cs typeface="Arial"/>
                <a:sym typeface="Arial"/>
              </a:rPr>
              <a:t>Robert Stephenson</a:t>
            </a:r>
            <a:r>
              <a:rPr lang="en-GB">
                <a:highlight>
                  <a:schemeClr val="lt1"/>
                </a:highlight>
              </a:rPr>
              <a:t>. They </a:t>
            </a:r>
            <a:r>
              <a:rPr b="0" i="0" lang="en-GB" sz="1100" u="none" cap="none" strike="noStrike">
                <a:solidFill>
                  <a:srgbClr val="000000"/>
                </a:solidFill>
                <a:highlight>
                  <a:schemeClr val="lt1"/>
                </a:highlight>
                <a:latin typeface="Arial"/>
                <a:ea typeface="Arial"/>
                <a:cs typeface="Arial"/>
                <a:sym typeface="Arial"/>
              </a:rPr>
              <a:t>developed the earliest steam locomotives as a means of improving the transport of coal</a:t>
            </a:r>
            <a:r>
              <a:rPr lang="en-GB">
                <a:highlight>
                  <a:schemeClr val="lt1"/>
                </a:highlight>
              </a:rPr>
              <a:t> from the pityard to the sea ports for then transporting by sea to all around the country. </a:t>
            </a:r>
            <a:r>
              <a:rPr b="0" i="0" lang="en-GB" sz="1100" u="none" cap="none" strike="noStrike">
                <a:solidFill>
                  <a:srgbClr val="000000"/>
                </a:solidFill>
                <a:highlight>
                  <a:schemeClr val="lt1"/>
                </a:highlight>
                <a:latin typeface="Arial"/>
                <a:ea typeface="Arial"/>
                <a:cs typeface="Arial"/>
                <a:sym typeface="Arial"/>
              </a:rPr>
              <a:t> Previously, coal had been hauled along largely wooden railway</a:t>
            </a:r>
            <a:r>
              <a:rPr lang="en-GB">
                <a:highlight>
                  <a:schemeClr val="lt1"/>
                </a:highlight>
              </a:rPr>
              <a:t> tracks</a:t>
            </a:r>
            <a:r>
              <a:rPr b="0" i="0" lang="en-GB" sz="1100" u="none" cap="none" strike="noStrike">
                <a:solidFill>
                  <a:srgbClr val="000000"/>
                </a:solidFill>
                <a:highlight>
                  <a:schemeClr val="lt1"/>
                </a:highlight>
                <a:latin typeface="Arial"/>
                <a:ea typeface="Arial"/>
                <a:cs typeface="Arial"/>
                <a:sym typeface="Arial"/>
              </a:rPr>
              <a:t> on </a:t>
            </a:r>
            <a:r>
              <a:rPr lang="en-GB">
                <a:highlight>
                  <a:schemeClr val="lt1"/>
                </a:highlight>
              </a:rPr>
              <a:t>platforms</a:t>
            </a:r>
            <a:r>
              <a:rPr b="0" i="0" lang="en-GB" sz="1100" u="none" cap="none" strike="noStrike">
                <a:solidFill>
                  <a:srgbClr val="000000"/>
                </a:solidFill>
                <a:highlight>
                  <a:schemeClr val="lt1"/>
                </a:highlight>
                <a:latin typeface="Arial"/>
                <a:ea typeface="Arial"/>
                <a:cs typeface="Arial"/>
                <a:sym typeface="Arial"/>
              </a:rPr>
              <a:t> </a:t>
            </a:r>
            <a:r>
              <a:rPr lang="en-GB">
                <a:highlight>
                  <a:schemeClr val="lt1"/>
                </a:highlight>
              </a:rPr>
              <a:t>which</a:t>
            </a:r>
            <a:r>
              <a:rPr b="0" i="0" lang="en-GB" sz="1100" u="none" cap="none" strike="noStrike">
                <a:solidFill>
                  <a:srgbClr val="000000"/>
                </a:solidFill>
                <a:highlight>
                  <a:schemeClr val="lt1"/>
                </a:highlight>
                <a:latin typeface="Arial"/>
                <a:ea typeface="Arial"/>
                <a:cs typeface="Arial"/>
                <a:sym typeface="Arial"/>
              </a:rPr>
              <a:t> relied on </a:t>
            </a:r>
            <a:r>
              <a:rPr lang="en-GB">
                <a:highlight>
                  <a:schemeClr val="lt1"/>
                </a:highlight>
              </a:rPr>
              <a:t>horses</a:t>
            </a:r>
            <a:r>
              <a:rPr b="0" i="0" lang="en-GB" sz="1100" u="none" cap="none" strike="noStrike">
                <a:solidFill>
                  <a:srgbClr val="000000"/>
                </a:solidFill>
                <a:highlight>
                  <a:schemeClr val="lt1"/>
                </a:highlight>
                <a:latin typeface="Arial"/>
                <a:ea typeface="Arial"/>
                <a:cs typeface="Arial"/>
                <a:sym typeface="Arial"/>
              </a:rPr>
              <a:t>, human effort</a:t>
            </a:r>
            <a:r>
              <a:rPr lang="en-GB">
                <a:highlight>
                  <a:schemeClr val="lt1"/>
                </a:highlight>
              </a:rPr>
              <a:t> and </a:t>
            </a:r>
            <a:r>
              <a:rPr lang="en-GB">
                <a:highlight>
                  <a:schemeClr val="lt1"/>
                </a:highlight>
              </a:rPr>
              <a:t>strength </a:t>
            </a:r>
            <a:r>
              <a:rPr b="0" i="0" lang="en-GB" sz="1100" u="none" cap="none" strike="noStrike">
                <a:solidFill>
                  <a:srgbClr val="000000"/>
                </a:solidFill>
                <a:highlight>
                  <a:schemeClr val="lt1"/>
                </a:highlight>
                <a:latin typeface="Arial"/>
                <a:ea typeface="Arial"/>
                <a:cs typeface="Arial"/>
                <a:sym typeface="Arial"/>
              </a:rPr>
              <a:t>or the force of gravity to move them. </a:t>
            </a:r>
            <a:endParaRPr/>
          </a:p>
          <a:p>
            <a:pPr indent="0" lvl="0" marL="0" marR="0" rtl="0" algn="l">
              <a:lnSpc>
                <a:spcPct val="100000"/>
              </a:lnSpc>
              <a:spcBef>
                <a:spcPts val="0"/>
              </a:spcBef>
              <a:spcAft>
                <a:spcPts val="0"/>
              </a:spcAft>
              <a:buClr>
                <a:schemeClr val="dk1"/>
              </a:buClr>
              <a:buSzPts val="1400"/>
              <a:buFont typeface="Calibri"/>
              <a:buNone/>
            </a:pPr>
            <a:r>
              <a:t/>
            </a:r>
            <a:endParaRPr b="0" i="0" sz="1100" u="none" cap="none" strike="noStrike">
              <a:solidFill>
                <a:srgbClr val="000000"/>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Calibri"/>
              <a:buNone/>
            </a:pPr>
            <a:r>
              <a:rPr b="0" i="0" lang="en-GB" sz="1100" u="none" cap="none" strike="noStrike">
                <a:solidFill>
                  <a:srgbClr val="000000"/>
                </a:solidFill>
                <a:highlight>
                  <a:schemeClr val="lt1"/>
                </a:highlight>
                <a:latin typeface="Arial"/>
                <a:ea typeface="Arial"/>
                <a:cs typeface="Arial"/>
                <a:sym typeface="Arial"/>
              </a:rPr>
              <a:t>George Stephenson was known as the </a:t>
            </a:r>
            <a:r>
              <a:rPr lang="en-GB">
                <a:highlight>
                  <a:schemeClr val="lt1"/>
                </a:highlight>
              </a:rPr>
              <a:t>‘Father of the Railways’ and</a:t>
            </a:r>
            <a:r>
              <a:rPr b="0" i="0" lang="en-GB" sz="1100" u="none" cap="none" strike="noStrike">
                <a:solidFill>
                  <a:srgbClr val="000000"/>
                </a:solidFill>
                <a:highlight>
                  <a:schemeClr val="lt1"/>
                </a:highlight>
                <a:latin typeface="Arial"/>
                <a:ea typeface="Arial"/>
                <a:cs typeface="Arial"/>
                <a:sym typeface="Arial"/>
              </a:rPr>
              <a:t> built his first engine ‘Blucher’ in 1814 when he was an enginewright at Killingworth Colliery</a:t>
            </a:r>
            <a:r>
              <a:rPr lang="en-GB">
                <a:highlight>
                  <a:schemeClr val="lt1"/>
                </a:highlight>
              </a:rPr>
              <a:t> in North Tyneside.</a:t>
            </a:r>
            <a:r>
              <a:rPr b="0" i="0" lang="en-GB" sz="1100" u="none" cap="none" strike="noStrike">
                <a:solidFill>
                  <a:srgbClr val="000000"/>
                </a:solidFill>
                <a:highlight>
                  <a:schemeClr val="lt1"/>
                </a:highlight>
                <a:latin typeface="Arial"/>
                <a:ea typeface="Arial"/>
                <a:cs typeface="Arial"/>
                <a:sym typeface="Arial"/>
              </a:rPr>
              <a:t> With his son, Robert, he went on to </a:t>
            </a:r>
            <a:r>
              <a:rPr lang="en-GB">
                <a:highlight>
                  <a:schemeClr val="lt1"/>
                </a:highlight>
              </a:rPr>
              <a:t>develop</a:t>
            </a:r>
            <a:r>
              <a:rPr b="0" i="0" lang="en-GB" sz="1100" u="none" cap="none" strike="noStrike">
                <a:solidFill>
                  <a:srgbClr val="000000"/>
                </a:solidFill>
                <a:highlight>
                  <a:schemeClr val="lt1"/>
                </a:highlight>
                <a:latin typeface="Arial"/>
                <a:ea typeface="Arial"/>
                <a:cs typeface="Arial"/>
                <a:sym typeface="Arial"/>
              </a:rPr>
              <a:t> the construction of railway</a:t>
            </a:r>
            <a:r>
              <a:rPr lang="en-GB">
                <a:highlight>
                  <a:schemeClr val="lt1"/>
                </a:highlight>
              </a:rPr>
              <a:t> systems,</a:t>
            </a:r>
            <a:r>
              <a:rPr b="0" i="0" lang="en-GB" sz="1100" u="none" cap="none" strike="noStrike">
                <a:solidFill>
                  <a:srgbClr val="000000"/>
                </a:solidFill>
                <a:highlight>
                  <a:schemeClr val="lt1"/>
                </a:highlight>
                <a:latin typeface="Arial"/>
                <a:ea typeface="Arial"/>
                <a:cs typeface="Arial"/>
                <a:sym typeface="Arial"/>
              </a:rPr>
              <a:t> and </a:t>
            </a:r>
            <a:r>
              <a:rPr lang="en-GB">
                <a:highlight>
                  <a:schemeClr val="lt1"/>
                </a:highlight>
              </a:rPr>
              <a:t>i</a:t>
            </a:r>
            <a:r>
              <a:rPr b="0" i="0" lang="en-GB" sz="1100" u="none" cap="none" strike="noStrike">
                <a:solidFill>
                  <a:srgbClr val="000000"/>
                </a:solidFill>
                <a:highlight>
                  <a:schemeClr val="lt1"/>
                </a:highlight>
                <a:latin typeface="Arial"/>
                <a:ea typeface="Arial"/>
                <a:cs typeface="Arial"/>
                <a:sym typeface="Arial"/>
              </a:rPr>
              <a:t>n 1825 they opened the first passenger </a:t>
            </a:r>
            <a:r>
              <a:rPr lang="en-GB">
                <a:highlight>
                  <a:schemeClr val="lt1"/>
                </a:highlight>
              </a:rPr>
              <a:t>railway</a:t>
            </a:r>
            <a:r>
              <a:rPr b="0" i="0" lang="en-GB" sz="1100" u="none" cap="none" strike="noStrike">
                <a:solidFill>
                  <a:srgbClr val="000000"/>
                </a:solidFill>
                <a:highlight>
                  <a:schemeClr val="lt1"/>
                </a:highlight>
                <a:latin typeface="Arial"/>
                <a:ea typeface="Arial"/>
                <a:cs typeface="Arial"/>
                <a:sym typeface="Arial"/>
              </a:rPr>
              <a:t> in the world</a:t>
            </a:r>
            <a:r>
              <a:rPr lang="en-GB">
                <a:highlight>
                  <a:schemeClr val="lt1"/>
                </a:highlight>
              </a:rPr>
              <a:t>, </a:t>
            </a:r>
            <a:r>
              <a:rPr b="0" i="0" lang="en-GB" sz="1100" u="none" cap="none" strike="noStrike">
                <a:solidFill>
                  <a:srgbClr val="000000"/>
                </a:solidFill>
                <a:highlight>
                  <a:schemeClr val="lt1"/>
                </a:highlight>
                <a:latin typeface="Arial"/>
                <a:ea typeface="Arial"/>
                <a:cs typeface="Arial"/>
                <a:sym typeface="Arial"/>
              </a:rPr>
              <a:t>the famous Stockton and Darlington Railway</a:t>
            </a:r>
            <a:r>
              <a:rPr lang="en-GB">
                <a:highlight>
                  <a:schemeClr val="lt1"/>
                </a:highlight>
              </a:rPr>
              <a:t>, </a:t>
            </a:r>
            <a:r>
              <a:rPr b="0" i="0" lang="en-GB" sz="1100" u="none" cap="none" strike="noStrike">
                <a:solidFill>
                  <a:srgbClr val="000000"/>
                </a:solidFill>
                <a:highlight>
                  <a:schemeClr val="lt1"/>
                </a:highlight>
                <a:latin typeface="Arial"/>
                <a:ea typeface="Arial"/>
                <a:cs typeface="Arial"/>
                <a:sym typeface="Arial"/>
              </a:rPr>
              <a:t>with their engine ‘Locomotion 1’</a:t>
            </a:r>
            <a:r>
              <a:rPr b="0" i="0" lang="en-GB" sz="1100" u="none" cap="none" strike="noStrike">
                <a:solidFill>
                  <a:srgbClr val="000000"/>
                </a:solidFill>
                <a:highlight>
                  <a:schemeClr val="lt1"/>
                </a:highlight>
                <a:latin typeface="Arial"/>
                <a:ea typeface="Arial"/>
                <a:cs typeface="Arial"/>
                <a:sym typeface="Arial"/>
              </a:rPr>
              <a:t>.</a:t>
            </a:r>
            <a:r>
              <a:rPr b="0" i="0" lang="en-GB" sz="1100" u="none" cap="none" strike="noStrike">
                <a:solidFill>
                  <a:srgbClr val="000000"/>
                </a:solidFill>
                <a:highlight>
                  <a:schemeClr val="lt1"/>
                </a:highlight>
                <a:latin typeface="Arial"/>
                <a:ea typeface="Arial"/>
                <a:cs typeface="Arial"/>
                <a:sym typeface="Arial"/>
              </a:rPr>
              <a:t> It was in Forth Street, Newcastle, that they built their most famous locomotive, ‘Rocket’, which set new standards of speed and efficiency, winning </a:t>
            </a:r>
            <a:r>
              <a:rPr b="0" i="0" lang="en-GB" sz="1100" u="sng" cap="none" strike="noStrike">
                <a:solidFill>
                  <a:schemeClr val="hlink"/>
                </a:solidFill>
                <a:highlight>
                  <a:schemeClr val="lt1"/>
                </a:highlight>
                <a:latin typeface="Arial"/>
                <a:ea typeface="Arial"/>
                <a:cs typeface="Arial"/>
                <a:sym typeface="Arial"/>
                <a:hlinkClick r:id="rId2"/>
              </a:rPr>
              <a:t>the Rainhill Trials</a:t>
            </a:r>
            <a:r>
              <a:rPr b="0" i="0" lang="en-GB" sz="1100" u="none" cap="none" strike="noStrike">
                <a:solidFill>
                  <a:srgbClr val="000000"/>
                </a:solidFill>
                <a:highlight>
                  <a:schemeClr val="lt1"/>
                </a:highlight>
                <a:latin typeface="Arial"/>
                <a:ea typeface="Arial"/>
                <a:cs typeface="Arial"/>
                <a:sym typeface="Arial"/>
              </a:rPr>
              <a:t> in 1829.</a:t>
            </a:r>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p:txBody>
      </p:sp>
      <p:sp>
        <p:nvSpPr>
          <p:cNvPr id="209" name="Google Shape;209;p6: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GB" sz="1100" u="none" cap="none" strike="noStrike">
                <a:solidFill>
                  <a:srgbClr val="000000"/>
                </a:solidFill>
                <a:highlight>
                  <a:schemeClr val="lt1"/>
                </a:highlight>
                <a:latin typeface="Arial"/>
                <a:ea typeface="Arial"/>
                <a:cs typeface="Arial"/>
                <a:sym typeface="Arial"/>
              </a:rPr>
              <a:t>When work started on the Metro system in</a:t>
            </a:r>
            <a:r>
              <a:rPr lang="en-GB">
                <a:highlight>
                  <a:schemeClr val="lt1"/>
                </a:highlight>
              </a:rPr>
              <a:t> </a:t>
            </a:r>
            <a:r>
              <a:rPr b="0" i="0" lang="en-GB" sz="1100" u="none" cap="none" strike="noStrike">
                <a:solidFill>
                  <a:srgbClr val="000000"/>
                </a:solidFill>
                <a:highlight>
                  <a:schemeClr val="lt1"/>
                </a:highlight>
                <a:latin typeface="Arial"/>
                <a:ea typeface="Arial"/>
                <a:cs typeface="Arial"/>
                <a:sym typeface="Arial"/>
              </a:rPr>
              <a:t>1974, it became Britain’s largest urban transport project of the 20th </a:t>
            </a:r>
            <a:r>
              <a:rPr lang="en-GB">
                <a:highlight>
                  <a:schemeClr val="lt1"/>
                </a:highlight>
              </a:rPr>
              <a:t>c</a:t>
            </a:r>
            <a:r>
              <a:rPr b="0" i="0" lang="en-GB" sz="1100" u="none" cap="none" strike="noStrike">
                <a:solidFill>
                  <a:srgbClr val="000000"/>
                </a:solidFill>
                <a:highlight>
                  <a:schemeClr val="lt1"/>
                </a:highlight>
                <a:latin typeface="Arial"/>
                <a:ea typeface="Arial"/>
                <a:cs typeface="Arial"/>
                <a:sym typeface="Arial"/>
              </a:rPr>
              <a:t>entury, and stood out as one of the greatest achievements in North East England's industrial heritage. Built at a time of national financial crisis and high unemployment, it seems a miracle that Metro ever got up and running. </a:t>
            </a:r>
            <a:r>
              <a:rPr lang="en-GB">
                <a:highlight>
                  <a:schemeClr val="lt1"/>
                </a:highlight>
              </a:rPr>
              <a:t>Ag</a:t>
            </a:r>
            <a:r>
              <a:rPr b="0" i="0" lang="en-GB" sz="1100" u="none" cap="none" strike="noStrike">
                <a:solidFill>
                  <a:srgbClr val="000000"/>
                </a:solidFill>
                <a:highlight>
                  <a:schemeClr val="lt1"/>
                </a:highlight>
                <a:latin typeface="Arial"/>
                <a:ea typeface="Arial"/>
                <a:cs typeface="Arial"/>
                <a:sym typeface="Arial"/>
              </a:rPr>
              <a:t>ainst all the odds, the project was seen through to completion and was opened in the summer of 1980 to a fanfare of national critical acclaim. Metro was an instant success story, quickly  bec</a:t>
            </a:r>
            <a:r>
              <a:rPr lang="en-GB">
                <a:highlight>
                  <a:schemeClr val="lt1"/>
                </a:highlight>
              </a:rPr>
              <a:t>o</a:t>
            </a:r>
            <a:r>
              <a:rPr b="0" i="0" lang="en-GB" sz="1100" u="none" cap="none" strike="noStrike">
                <a:solidFill>
                  <a:srgbClr val="000000"/>
                </a:solidFill>
                <a:highlight>
                  <a:schemeClr val="lt1"/>
                </a:highlight>
                <a:latin typeface="Arial"/>
                <a:ea typeface="Arial"/>
                <a:cs typeface="Arial"/>
                <a:sym typeface="Arial"/>
              </a:rPr>
              <a:t>m</a:t>
            </a:r>
            <a:r>
              <a:rPr lang="en-GB">
                <a:highlight>
                  <a:schemeClr val="lt1"/>
                </a:highlight>
              </a:rPr>
              <a:t>ing</a:t>
            </a:r>
            <a:r>
              <a:rPr b="0" i="0" lang="en-GB" sz="1100" u="none" cap="none" strike="noStrike">
                <a:solidFill>
                  <a:srgbClr val="000000"/>
                </a:solidFill>
                <a:highlight>
                  <a:schemeClr val="lt1"/>
                </a:highlight>
                <a:latin typeface="Arial"/>
                <a:ea typeface="Arial"/>
                <a:cs typeface="Arial"/>
                <a:sym typeface="Arial"/>
              </a:rPr>
              <a:t> part of everyday life on Tyneside. </a:t>
            </a:r>
            <a:r>
              <a:rPr lang="en-GB">
                <a:highlight>
                  <a:schemeClr val="lt1"/>
                </a:highlight>
              </a:rPr>
              <a:t>The </a:t>
            </a:r>
            <a:r>
              <a:rPr lang="en-GB">
                <a:highlight>
                  <a:schemeClr val="lt1"/>
                </a:highlight>
              </a:rPr>
              <a:t>line</a:t>
            </a:r>
            <a:r>
              <a:rPr lang="en-GB">
                <a:highlight>
                  <a:schemeClr val="lt1"/>
                </a:highlight>
              </a:rPr>
              <a:t> was extended to</a:t>
            </a:r>
            <a:r>
              <a:rPr b="0" i="0" lang="en-GB" sz="1100" u="none" cap="none" strike="noStrike">
                <a:solidFill>
                  <a:srgbClr val="000000"/>
                </a:solidFill>
                <a:highlight>
                  <a:schemeClr val="lt1"/>
                </a:highlight>
                <a:latin typeface="Arial"/>
                <a:ea typeface="Arial"/>
                <a:cs typeface="Arial"/>
                <a:sym typeface="Arial"/>
              </a:rPr>
              <a:t> Wearside in 2002.</a:t>
            </a:r>
            <a:endParaRPr/>
          </a:p>
          <a:p>
            <a:pPr indent="0" lvl="0" marL="0" marR="0" rtl="0" algn="l">
              <a:lnSpc>
                <a:spcPct val="100000"/>
              </a:lnSpc>
              <a:spcBef>
                <a:spcPts val="0"/>
              </a:spcBef>
              <a:spcAft>
                <a:spcPts val="0"/>
              </a:spcAft>
              <a:buClr>
                <a:schemeClr val="dk1"/>
              </a:buClr>
              <a:buSzPts val="1400"/>
              <a:buFont typeface="Calibri"/>
              <a:buNone/>
            </a:pPr>
            <a:r>
              <a:t/>
            </a:r>
            <a:endParaRPr b="0" i="0" sz="1100" u="none" cap="none" strike="noStrike">
              <a:solidFill>
                <a:srgbClr val="000000"/>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Calibri"/>
              <a:buNone/>
            </a:pPr>
            <a:r>
              <a:rPr b="0" i="0" lang="en-GB" sz="1100" u="none" cap="none" strike="noStrike">
                <a:solidFill>
                  <a:srgbClr val="000000"/>
                </a:solidFill>
                <a:highlight>
                  <a:schemeClr val="lt1"/>
                </a:highlight>
                <a:latin typeface="Arial"/>
                <a:ea typeface="Arial"/>
                <a:cs typeface="Arial"/>
                <a:sym typeface="Arial"/>
              </a:rPr>
              <a:t>When Metro opened to the public in August 1980 it set new standards for urban transport which has since been copied across the globe</a:t>
            </a:r>
            <a:r>
              <a:rPr lang="en-GB">
                <a:highlight>
                  <a:schemeClr val="lt1"/>
                </a:highlight>
              </a:rPr>
              <a:t>. </a:t>
            </a:r>
            <a:r>
              <a:rPr b="0" i="0" lang="en-GB" sz="1100" u="none" cap="none" strike="noStrike">
                <a:solidFill>
                  <a:srgbClr val="000000"/>
                </a:solidFill>
                <a:highlight>
                  <a:schemeClr val="lt1"/>
                </a:highlight>
                <a:latin typeface="Arial"/>
                <a:ea typeface="Arial"/>
                <a:cs typeface="Arial"/>
                <a:sym typeface="Arial"/>
              </a:rPr>
              <a:t>It was Britain’s first light rapid transit system and the heart of an integrated transport network.  From </a:t>
            </a:r>
            <a:r>
              <a:rPr lang="en-GB">
                <a:highlight>
                  <a:schemeClr val="lt1"/>
                </a:highlight>
              </a:rPr>
              <a:t>the start,</a:t>
            </a:r>
            <a:r>
              <a:rPr b="0" i="0" lang="en-GB" sz="1100" u="none" cap="none" strike="noStrike">
                <a:solidFill>
                  <a:srgbClr val="000000"/>
                </a:solidFill>
                <a:highlight>
                  <a:schemeClr val="lt1"/>
                </a:highlight>
                <a:latin typeface="Arial"/>
                <a:ea typeface="Arial"/>
                <a:cs typeface="Arial"/>
                <a:sym typeface="Arial"/>
              </a:rPr>
              <a:t> Metro was a strictly no smoking zone and it was the first railway in the country to be </a:t>
            </a:r>
            <a:r>
              <a:rPr lang="en-GB">
                <a:highlight>
                  <a:schemeClr val="lt1"/>
                </a:highlight>
              </a:rPr>
              <a:t>fully</a:t>
            </a:r>
            <a:r>
              <a:rPr b="0" i="0" lang="en-GB" sz="1100" u="none" cap="none" strike="noStrike">
                <a:solidFill>
                  <a:srgbClr val="000000"/>
                </a:solidFill>
                <a:highlight>
                  <a:schemeClr val="lt1"/>
                </a:highlight>
                <a:latin typeface="Arial"/>
                <a:ea typeface="Arial"/>
                <a:cs typeface="Arial"/>
                <a:sym typeface="Arial"/>
              </a:rPr>
              <a:t> wheelchair </a:t>
            </a:r>
            <a:r>
              <a:rPr lang="en-GB">
                <a:highlight>
                  <a:schemeClr val="lt1"/>
                </a:highlight>
              </a:rPr>
              <a:t>accessible</a:t>
            </a:r>
            <a:r>
              <a:rPr b="0" i="0" lang="en-GB" sz="1100" u="none" cap="none" strike="noStrike">
                <a:solidFill>
                  <a:srgbClr val="000000"/>
                </a:solidFill>
                <a:highlight>
                  <a:schemeClr val="lt1"/>
                </a:highlight>
                <a:latin typeface="Arial"/>
                <a:ea typeface="Arial"/>
                <a:cs typeface="Arial"/>
                <a:sym typeface="Arial"/>
              </a:rPr>
              <a:t>. By the mid-1990s Metro </a:t>
            </a:r>
            <a:r>
              <a:rPr lang="en-GB">
                <a:highlight>
                  <a:schemeClr val="lt1"/>
                </a:highlight>
              </a:rPr>
              <a:t>had the first underground </a:t>
            </a:r>
            <a:r>
              <a:rPr b="0" i="0" lang="en-GB" sz="1100" u="none" cap="none" strike="noStrike">
                <a:solidFill>
                  <a:srgbClr val="000000"/>
                </a:solidFill>
                <a:highlight>
                  <a:schemeClr val="lt1"/>
                </a:highlight>
                <a:latin typeface="Arial"/>
                <a:ea typeface="Arial"/>
                <a:cs typeface="Arial"/>
                <a:sym typeface="Arial"/>
              </a:rPr>
              <a:t>mobile phone </a:t>
            </a:r>
            <a:r>
              <a:rPr lang="en-GB">
                <a:highlight>
                  <a:schemeClr val="lt1"/>
                </a:highlight>
              </a:rPr>
              <a:t>reception, even</a:t>
            </a:r>
            <a:r>
              <a:rPr b="0" i="0" lang="en-GB" sz="1100" u="none" cap="none" strike="noStrike">
                <a:solidFill>
                  <a:srgbClr val="000000"/>
                </a:solidFill>
                <a:highlight>
                  <a:schemeClr val="lt1"/>
                </a:highlight>
                <a:latin typeface="Arial"/>
                <a:ea typeface="Arial"/>
                <a:cs typeface="Arial"/>
                <a:sym typeface="Arial"/>
              </a:rPr>
              <a:t> in its tunnels. </a:t>
            </a:r>
            <a:r>
              <a:rPr lang="en-GB">
                <a:highlight>
                  <a:schemeClr val="lt1"/>
                </a:highlight>
              </a:rPr>
              <a:t>I</a:t>
            </a:r>
            <a:r>
              <a:rPr b="0" i="0" lang="en-GB" sz="1100" u="none" cap="none" strike="noStrike">
                <a:solidFill>
                  <a:srgbClr val="000000"/>
                </a:solidFill>
                <a:highlight>
                  <a:schemeClr val="lt1"/>
                </a:highlight>
                <a:latin typeface="Arial"/>
                <a:ea typeface="Arial"/>
                <a:cs typeface="Arial"/>
                <a:sym typeface="Arial"/>
              </a:rPr>
              <a:t>t was al</a:t>
            </a:r>
            <a:r>
              <a:rPr lang="en-GB">
                <a:highlight>
                  <a:schemeClr val="lt1"/>
                </a:highlight>
              </a:rPr>
              <a:t>so </a:t>
            </a:r>
            <a:r>
              <a:rPr b="0" i="0" lang="en-GB" sz="1100" u="none" cap="none" strike="noStrike">
                <a:solidFill>
                  <a:srgbClr val="000000"/>
                </a:solidFill>
                <a:highlight>
                  <a:schemeClr val="lt1"/>
                </a:highlight>
                <a:latin typeface="Arial"/>
                <a:ea typeface="Arial"/>
                <a:cs typeface="Arial"/>
                <a:sym typeface="Arial"/>
              </a:rPr>
              <a:t>the first railway in Britain to play classical music at stations, to help improve the </a:t>
            </a:r>
            <a:r>
              <a:rPr lang="en-GB">
                <a:highlight>
                  <a:schemeClr val="lt1"/>
                </a:highlight>
              </a:rPr>
              <a:t>ambience whilst passengers </a:t>
            </a:r>
            <a:r>
              <a:rPr lang="en-GB">
                <a:highlight>
                  <a:schemeClr val="lt1"/>
                </a:highlight>
              </a:rPr>
              <a:t>waited for their train.</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rPr b="0" i="0" lang="en-GB" sz="1100" u="none" cap="none" strike="noStrike">
                <a:solidFill>
                  <a:srgbClr val="000000"/>
                </a:solidFill>
                <a:highlight>
                  <a:schemeClr val="lt1"/>
                </a:highlight>
                <a:latin typeface="Arial"/>
                <a:ea typeface="Arial"/>
                <a:cs typeface="Arial"/>
                <a:sym typeface="Arial"/>
              </a:rPr>
              <a:t>In August 2020 Metro marked its 40th anniversary, </a:t>
            </a:r>
            <a:r>
              <a:rPr lang="en-GB">
                <a:highlight>
                  <a:schemeClr val="lt1"/>
                </a:highlight>
              </a:rPr>
              <a:t>and</a:t>
            </a:r>
            <a:r>
              <a:rPr b="0" i="0" lang="en-GB" sz="1100" u="none" cap="none" strike="noStrike">
                <a:solidFill>
                  <a:srgbClr val="000000"/>
                </a:solidFill>
                <a:highlight>
                  <a:schemeClr val="lt1"/>
                </a:highlight>
                <a:latin typeface="Arial"/>
                <a:ea typeface="Arial"/>
                <a:cs typeface="Arial"/>
                <a:sym typeface="Arial"/>
              </a:rPr>
              <a:t> its part in the fabric of everyday life </a:t>
            </a:r>
            <a:r>
              <a:rPr lang="en-GB">
                <a:highlight>
                  <a:schemeClr val="lt1"/>
                </a:highlight>
              </a:rPr>
              <a:t>across Tyne and Wear is</a:t>
            </a:r>
            <a:r>
              <a:rPr b="0" i="0" lang="en-GB" sz="1100" u="none" cap="none" strike="noStrike">
                <a:solidFill>
                  <a:srgbClr val="000000"/>
                </a:solidFill>
                <a:highlight>
                  <a:schemeClr val="lt1"/>
                </a:highlight>
                <a:latin typeface="Arial"/>
                <a:ea typeface="Arial"/>
                <a:cs typeface="Arial"/>
                <a:sym typeface="Arial"/>
              </a:rPr>
              <a:t> stronger than ever.</a:t>
            </a:r>
            <a:endParaRPr>
              <a:highlight>
                <a:schemeClr val="lt1"/>
              </a:highlight>
            </a:endParaRPr>
          </a:p>
        </p:txBody>
      </p:sp>
      <p:sp>
        <p:nvSpPr>
          <p:cNvPr id="231" name="Google Shape;231;p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a:p>
            <a:pPr indent="0" lvl="0" marL="0" marR="0" rtl="0" algn="l">
              <a:lnSpc>
                <a:spcPct val="100000"/>
              </a:lnSpc>
              <a:spcBef>
                <a:spcPts val="0"/>
              </a:spcBef>
              <a:spcAft>
                <a:spcPts val="0"/>
              </a:spcAft>
              <a:buClr>
                <a:srgbClr val="000000"/>
              </a:buClr>
              <a:buSzPts val="1100"/>
              <a:buFont typeface="Arial"/>
              <a:buNone/>
            </a:pPr>
            <a:r>
              <a:rPr lang="en-GB"/>
              <a:t>When Metro first opened in August 1980 the minimum price for a ticket was just eight pence- this would have bought you bar of chocolate at the time.</a:t>
            </a:r>
            <a:endParaRPr/>
          </a:p>
          <a:p>
            <a:pPr indent="0" lvl="0" marL="158750" marR="0" rtl="0" algn="l">
              <a:lnSpc>
                <a:spcPct val="100000"/>
              </a:lnSpc>
              <a:spcBef>
                <a:spcPts val="0"/>
              </a:spcBef>
              <a:spcAft>
                <a:spcPts val="0"/>
              </a:spcAft>
              <a:buClr>
                <a:srgbClr val="000000"/>
              </a:buClr>
              <a:buSzPts val="1100"/>
              <a:buFont typeface="Arial"/>
              <a:buNone/>
            </a:pPr>
            <a:r>
              <a:t/>
            </a:r>
            <a:endParaRPr b="1">
              <a:latin typeface="Calibri"/>
              <a:ea typeface="Calibri"/>
              <a:cs typeface="Calibri"/>
              <a:sym typeface="Calibri"/>
            </a:endParaRPr>
          </a:p>
          <a:p>
            <a:pPr indent="0" lvl="0" marL="0" rtl="0" algn="l">
              <a:lnSpc>
                <a:spcPct val="100000"/>
              </a:lnSpc>
              <a:spcBef>
                <a:spcPts val="0"/>
              </a:spcBef>
              <a:spcAft>
                <a:spcPts val="0"/>
              </a:spcAft>
              <a:buSzPts val="1100"/>
              <a:buNone/>
            </a:pPr>
            <a:r>
              <a:rPr b="0" i="0" lang="en-GB" sz="1100" u="none" cap="none" strike="noStrike">
                <a:solidFill>
                  <a:srgbClr val="000000"/>
                </a:solidFill>
                <a:latin typeface="Arial"/>
                <a:ea typeface="Arial"/>
                <a:cs typeface="Arial"/>
                <a:sym typeface="Arial"/>
              </a:rPr>
              <a:t>Work began on underpinning Grey’s Monument in 1975 – Monument station was going to be built directly underneath it. Vertical and horizontal supports had to be added to the plinth of the monument to </a:t>
            </a:r>
            <a:r>
              <a:rPr lang="en-GB"/>
              <a:t>stop it falling down</a:t>
            </a:r>
            <a:r>
              <a:rPr b="0" i="0" lang="en-GB" sz="1100" u="none" cap="none" strike="noStrike">
                <a:solidFill>
                  <a:srgbClr val="000000"/>
                </a:solidFill>
                <a:latin typeface="Arial"/>
                <a:ea typeface="Arial"/>
                <a:cs typeface="Arial"/>
                <a:sym typeface="Arial"/>
              </a:rPr>
              <a:t>.</a:t>
            </a:r>
            <a:endParaRPr/>
          </a:p>
          <a:p>
            <a:pPr indent="0" lvl="0" marL="0" rtl="0" algn="l">
              <a:lnSpc>
                <a:spcPct val="100000"/>
              </a:lnSpc>
              <a:spcBef>
                <a:spcPts val="0"/>
              </a:spcBef>
              <a:spcAft>
                <a:spcPts val="2600"/>
              </a:spcAft>
              <a:buClr>
                <a:schemeClr val="dk1"/>
              </a:buClr>
              <a:buSzPts val="1100"/>
              <a:buFont typeface="Arial"/>
              <a:buNone/>
            </a:pPr>
            <a:br>
              <a:rPr lang="en-GB" sz="1200">
                <a:solidFill>
                  <a:srgbClr val="2C2C2C"/>
                </a:solidFill>
                <a:latin typeface="Calibri"/>
                <a:ea typeface="Calibri"/>
                <a:cs typeface="Calibri"/>
                <a:sym typeface="Calibri"/>
              </a:rPr>
            </a:br>
            <a:endParaRPr sz="1200">
              <a:latin typeface="Calibri"/>
              <a:ea typeface="Calibri"/>
              <a:cs typeface="Calibri"/>
              <a:sym typeface="Calibri"/>
            </a:endParaRPr>
          </a:p>
        </p:txBody>
      </p:sp>
      <p:sp>
        <p:nvSpPr>
          <p:cNvPr id="251" name="Google Shape;251;p8: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2600"/>
              </a:spcAft>
              <a:buClr>
                <a:schemeClr val="dk1"/>
              </a:buClr>
              <a:buSzPts val="1100"/>
              <a:buFont typeface="Arial"/>
              <a:buNone/>
            </a:pPr>
            <a:br>
              <a:rPr lang="en-GB" sz="1200">
                <a:solidFill>
                  <a:srgbClr val="2C2C2C"/>
                </a:solidFill>
                <a:latin typeface="Calibri"/>
                <a:ea typeface="Calibri"/>
                <a:cs typeface="Calibri"/>
                <a:sym typeface="Calibri"/>
              </a:rPr>
            </a:br>
            <a:endParaRPr sz="1200">
              <a:latin typeface="Calibri"/>
              <a:ea typeface="Calibri"/>
              <a:cs typeface="Calibri"/>
              <a:sym typeface="Calibri"/>
            </a:endParaRPr>
          </a:p>
        </p:txBody>
      </p:sp>
      <p:sp>
        <p:nvSpPr>
          <p:cNvPr id="275" name="Google Shape;275;p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3" name="Google Shape;13;p2"/>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4" name="Google Shape;14;p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9" name="Shape 69"/>
        <p:cNvGrpSpPr/>
        <p:nvPr/>
      </p:nvGrpSpPr>
      <p:grpSpPr>
        <a:xfrm>
          <a:off x="0" y="0"/>
          <a:ext cx="0" cy="0"/>
          <a:chOff x="0" y="0"/>
          <a:chExt cx="0" cy="0"/>
        </a:xfrm>
      </p:grpSpPr>
      <p:sp>
        <p:nvSpPr>
          <p:cNvPr id="70" name="Google Shape;70;p11"/>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71" name="Google Shape;71;p11"/>
          <p:cNvSpPr txBox="1"/>
          <p:nvPr>
            <p:ph idx="1" type="body"/>
          </p:nvPr>
        </p:nvSpPr>
        <p:spPr>
          <a:xfrm rot="5400000">
            <a:off x="2940299" y="-942430"/>
            <a:ext cx="3263400" cy="7886700"/>
          </a:xfrm>
          <a:prstGeom prst="rect">
            <a:avLst/>
          </a:prstGeom>
          <a:noFill/>
          <a:ln>
            <a:noFill/>
          </a:ln>
        </p:spPr>
        <p:txBody>
          <a:bodyPr anchorCtr="0" anchor="t" bIns="68575" lIns="68575" spcFirstLastPara="1" rIns="68575" wrap="square" tIns="685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2" name="Google Shape;72;p11"/>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3" name="Google Shape;73;p11"/>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4" name="Google Shape;74;p1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5" name="Shape 75"/>
        <p:cNvGrpSpPr/>
        <p:nvPr/>
      </p:nvGrpSpPr>
      <p:grpSpPr>
        <a:xfrm>
          <a:off x="0" y="0"/>
          <a:ext cx="0" cy="0"/>
          <a:chOff x="0" y="0"/>
          <a:chExt cx="0" cy="0"/>
        </a:xfrm>
      </p:grpSpPr>
      <p:sp>
        <p:nvSpPr>
          <p:cNvPr id="76" name="Google Shape;76;p12"/>
          <p:cNvSpPr txBox="1"/>
          <p:nvPr>
            <p:ph type="title"/>
          </p:nvPr>
        </p:nvSpPr>
        <p:spPr>
          <a:xfrm rot="5400000">
            <a:off x="5350049" y="1467543"/>
            <a:ext cx="4359000" cy="1971600"/>
          </a:xfrm>
          <a:prstGeom prst="rect">
            <a:avLst/>
          </a:prstGeom>
          <a:noFill/>
          <a:ln>
            <a:noFill/>
          </a:ln>
        </p:spPr>
        <p:txBody>
          <a:bodyPr anchorCtr="0" anchor="ctr" bIns="68575" lIns="68575" spcFirstLastPara="1" rIns="68575" wrap="square" tIns="68575">
            <a:noAutofit/>
          </a:bodyPr>
          <a:lstStyle>
            <a:lvl1pPr lvl="0" marR="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77" name="Google Shape;77;p12"/>
          <p:cNvSpPr txBox="1"/>
          <p:nvPr>
            <p:ph idx="1" type="body"/>
          </p:nvPr>
        </p:nvSpPr>
        <p:spPr>
          <a:xfrm rot="5400000">
            <a:off x="1349474" y="-447056"/>
            <a:ext cx="4359000" cy="5800800"/>
          </a:xfrm>
          <a:prstGeom prst="rect">
            <a:avLst/>
          </a:prstGeom>
          <a:noFill/>
          <a:ln>
            <a:noFill/>
          </a:ln>
        </p:spPr>
        <p:txBody>
          <a:bodyPr anchorCtr="0" anchor="t" bIns="68575" lIns="68575" spcFirstLastPara="1" rIns="68575" wrap="square" tIns="685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8" name="Google Shape;78;p12"/>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9" name="Google Shape;79;p12"/>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80" name="Google Shape;80;p1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1" name="Shape 81"/>
        <p:cNvGrpSpPr/>
        <p:nvPr/>
      </p:nvGrpSpPr>
      <p:grpSpPr>
        <a:xfrm>
          <a:off x="0" y="0"/>
          <a:ext cx="0" cy="0"/>
          <a:chOff x="0" y="0"/>
          <a:chExt cx="0" cy="0"/>
        </a:xfrm>
      </p:grpSpPr>
      <p:sp>
        <p:nvSpPr>
          <p:cNvPr id="82" name="Google Shape;82;p13"/>
          <p:cNvSpPr txBox="1"/>
          <p:nvPr>
            <p:ph type="title"/>
          </p:nvPr>
        </p:nvSpPr>
        <p:spPr>
          <a:xfrm>
            <a:off x="311700" y="445025"/>
            <a:ext cx="8520600" cy="572700"/>
          </a:xfrm>
          <a:prstGeom prst="rect">
            <a:avLst/>
          </a:prstGeom>
          <a:noFill/>
          <a:ln>
            <a:noFill/>
          </a:ln>
        </p:spPr>
        <p:txBody>
          <a:bodyPr anchorCtr="0" anchor="ctr" bIns="68575" lIns="68575" spcFirstLastPara="1" rIns="68575" wrap="square" tIns="68575">
            <a:noAutofit/>
          </a:bodyPr>
          <a:lstStyle>
            <a:lvl1pPr lvl="0" algn="l">
              <a:lnSpc>
                <a:spcPct val="9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3" name="Google Shape;83;p13"/>
          <p:cNvSpPr txBox="1"/>
          <p:nvPr>
            <p:ph idx="1" type="body"/>
          </p:nvPr>
        </p:nvSpPr>
        <p:spPr>
          <a:xfrm>
            <a:off x="311700" y="1152475"/>
            <a:ext cx="8520600" cy="3416400"/>
          </a:xfrm>
          <a:prstGeom prst="rect">
            <a:avLst/>
          </a:prstGeom>
          <a:noFill/>
          <a:ln>
            <a:noFill/>
          </a:ln>
        </p:spPr>
        <p:txBody>
          <a:bodyPr anchorCtr="0" anchor="t" bIns="68575" lIns="68575" spcFirstLastPara="1" rIns="68575" wrap="square" tIns="68575">
            <a:noAutofit/>
          </a:bodyPr>
          <a:lstStyle>
            <a:lvl1pPr indent="-361950" lvl="0" marL="457200" algn="l">
              <a:lnSpc>
                <a:spcPct val="90000"/>
              </a:lnSpc>
              <a:spcBef>
                <a:spcPts val="800"/>
              </a:spcBef>
              <a:spcAft>
                <a:spcPts val="0"/>
              </a:spcAft>
              <a:buSzPts val="2100"/>
              <a:buChar char="•"/>
              <a:defRPr/>
            </a:lvl1pPr>
            <a:lvl2pPr indent="-342900" lvl="1" marL="914400" algn="l">
              <a:lnSpc>
                <a:spcPct val="90000"/>
              </a:lnSpc>
              <a:spcBef>
                <a:spcPts val="400"/>
              </a:spcBef>
              <a:spcAft>
                <a:spcPts val="0"/>
              </a:spcAft>
              <a:buSzPts val="1800"/>
              <a:buChar char="•"/>
              <a:defRPr/>
            </a:lvl2pPr>
            <a:lvl3pPr indent="-323850" lvl="2" marL="1371600" algn="l">
              <a:lnSpc>
                <a:spcPct val="90000"/>
              </a:lnSpc>
              <a:spcBef>
                <a:spcPts val="400"/>
              </a:spcBef>
              <a:spcAft>
                <a:spcPts val="0"/>
              </a:spcAft>
              <a:buSzPts val="1500"/>
              <a:buChar char="•"/>
              <a:defRPr/>
            </a:lvl3pPr>
            <a:lvl4pPr indent="-317500" lvl="3" marL="1828800" algn="l">
              <a:lnSpc>
                <a:spcPct val="90000"/>
              </a:lnSpc>
              <a:spcBef>
                <a:spcPts val="400"/>
              </a:spcBef>
              <a:spcAft>
                <a:spcPts val="0"/>
              </a:spcAft>
              <a:buSzPts val="1400"/>
              <a:buChar char="•"/>
              <a:defRPr/>
            </a:lvl4pPr>
            <a:lvl5pPr indent="-317500" lvl="4" marL="2286000" algn="l">
              <a:lnSpc>
                <a:spcPct val="90000"/>
              </a:lnSpc>
              <a:spcBef>
                <a:spcPts val="400"/>
              </a:spcBef>
              <a:spcAft>
                <a:spcPts val="0"/>
              </a:spcAft>
              <a:buSzPts val="1400"/>
              <a:buChar char="•"/>
              <a:defRPr/>
            </a:lvl5pPr>
            <a:lvl6pPr indent="-317500" lvl="5" marL="2743200" algn="l">
              <a:lnSpc>
                <a:spcPct val="90000"/>
              </a:lnSpc>
              <a:spcBef>
                <a:spcPts val="400"/>
              </a:spcBef>
              <a:spcAft>
                <a:spcPts val="0"/>
              </a:spcAft>
              <a:buSzPts val="1400"/>
              <a:buChar char="•"/>
              <a:defRPr/>
            </a:lvl6pPr>
            <a:lvl7pPr indent="-317500" lvl="6" marL="3200400" algn="l">
              <a:lnSpc>
                <a:spcPct val="90000"/>
              </a:lnSpc>
              <a:spcBef>
                <a:spcPts val="400"/>
              </a:spcBef>
              <a:spcAft>
                <a:spcPts val="0"/>
              </a:spcAft>
              <a:buSzPts val="1400"/>
              <a:buChar char="•"/>
              <a:defRPr/>
            </a:lvl7pPr>
            <a:lvl8pPr indent="-317500" lvl="7" marL="3657600" algn="l">
              <a:lnSpc>
                <a:spcPct val="90000"/>
              </a:lnSpc>
              <a:spcBef>
                <a:spcPts val="400"/>
              </a:spcBef>
              <a:spcAft>
                <a:spcPts val="0"/>
              </a:spcAft>
              <a:buSzPts val="1400"/>
              <a:buChar char="•"/>
              <a:defRPr/>
            </a:lvl8pPr>
            <a:lvl9pPr indent="-317500" lvl="8" marL="4114800" algn="l">
              <a:lnSpc>
                <a:spcPct val="90000"/>
              </a:lnSpc>
              <a:spcBef>
                <a:spcPts val="400"/>
              </a:spcBef>
              <a:spcAft>
                <a:spcPts val="0"/>
              </a:spcAft>
              <a:buSzPts val="1400"/>
              <a:buChar char="•"/>
              <a:defRPr/>
            </a:lvl9pPr>
          </a:lstStyle>
          <a:p/>
        </p:txBody>
      </p:sp>
      <p:sp>
        <p:nvSpPr>
          <p:cNvPr id="84" name="Google Shape;84;p13"/>
          <p:cNvSpPr txBox="1"/>
          <p:nvPr>
            <p:ph idx="12" type="sldNum"/>
          </p:nvPr>
        </p:nvSpPr>
        <p:spPr>
          <a:xfrm>
            <a:off x="8472458" y="4663217"/>
            <a:ext cx="548700" cy="3936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9" name="Shape 89"/>
        <p:cNvGrpSpPr/>
        <p:nvPr/>
      </p:nvGrpSpPr>
      <p:grpSpPr>
        <a:xfrm>
          <a:off x="0" y="0"/>
          <a:ext cx="0" cy="0"/>
          <a:chOff x="0" y="0"/>
          <a:chExt cx="0" cy="0"/>
        </a:xfrm>
      </p:grpSpPr>
      <p:sp>
        <p:nvSpPr>
          <p:cNvPr id="90" name="Google Shape;90;p1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91" name="Google Shape;91;p1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92" name="Google Shape;92;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95" name="Shape 95"/>
        <p:cNvGrpSpPr/>
        <p:nvPr/>
      </p:nvGrpSpPr>
      <p:grpSpPr>
        <a:xfrm>
          <a:off x="0" y="0"/>
          <a:ext cx="0" cy="0"/>
          <a:chOff x="0" y="0"/>
          <a:chExt cx="0" cy="0"/>
        </a:xfrm>
      </p:grpSpPr>
      <p:sp>
        <p:nvSpPr>
          <p:cNvPr id="96" name="Google Shape;96;p1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97" name="Google Shape;97;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8" name="Shape 98"/>
        <p:cNvGrpSpPr/>
        <p:nvPr/>
      </p:nvGrpSpPr>
      <p:grpSpPr>
        <a:xfrm>
          <a:off x="0" y="0"/>
          <a:ext cx="0" cy="0"/>
          <a:chOff x="0" y="0"/>
          <a:chExt cx="0" cy="0"/>
        </a:xfrm>
      </p:grpSpPr>
      <p:sp>
        <p:nvSpPr>
          <p:cNvPr id="99" name="Google Shape;99;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0" name="Google Shape;100;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01" name="Google Shape;101;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2" name="Shape 102"/>
        <p:cNvGrpSpPr/>
        <p:nvPr/>
      </p:nvGrpSpPr>
      <p:grpSpPr>
        <a:xfrm>
          <a:off x="0" y="0"/>
          <a:ext cx="0" cy="0"/>
          <a:chOff x="0" y="0"/>
          <a:chExt cx="0" cy="0"/>
        </a:xfrm>
      </p:grpSpPr>
      <p:sp>
        <p:nvSpPr>
          <p:cNvPr id="103" name="Google Shape;103;p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4" name="Google Shape;104;p1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05" name="Google Shape;105;p1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06" name="Google Shape;106;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7" name="Shape 107"/>
        <p:cNvGrpSpPr/>
        <p:nvPr/>
      </p:nvGrpSpPr>
      <p:grpSpPr>
        <a:xfrm>
          <a:off x="0" y="0"/>
          <a:ext cx="0" cy="0"/>
          <a:chOff x="0" y="0"/>
          <a:chExt cx="0" cy="0"/>
        </a:xfrm>
      </p:grpSpPr>
      <p:sp>
        <p:nvSpPr>
          <p:cNvPr id="108" name="Google Shape;108;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9" name="Google Shape;109;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0" name="Shape 110"/>
        <p:cNvGrpSpPr/>
        <p:nvPr/>
      </p:nvGrpSpPr>
      <p:grpSpPr>
        <a:xfrm>
          <a:off x="0" y="0"/>
          <a:ext cx="0" cy="0"/>
          <a:chOff x="0" y="0"/>
          <a:chExt cx="0" cy="0"/>
        </a:xfrm>
      </p:grpSpPr>
      <p:sp>
        <p:nvSpPr>
          <p:cNvPr id="111" name="Google Shape;111;p2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12" name="Google Shape;112;p2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3" name="Google Shape;113;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1143000" y="841772"/>
            <a:ext cx="6858000" cy="1790700"/>
          </a:xfrm>
          <a:prstGeom prst="rect">
            <a:avLst/>
          </a:prstGeom>
          <a:noFill/>
          <a:ln>
            <a:noFill/>
          </a:ln>
        </p:spPr>
        <p:txBody>
          <a:bodyPr anchorCtr="0" anchor="b" bIns="68575" lIns="68575" spcFirstLastPara="1" rIns="68575" wrap="square" tIns="68575">
            <a:noAutofit/>
          </a:bodyPr>
          <a:lstStyle>
            <a:lvl1pPr lvl="0" marR="0" algn="ctr">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17" name="Google Shape;17;p3"/>
          <p:cNvSpPr txBox="1"/>
          <p:nvPr>
            <p:ph idx="1" type="subTitle"/>
          </p:nvPr>
        </p:nvSpPr>
        <p:spPr>
          <a:xfrm>
            <a:off x="1143000" y="2701528"/>
            <a:ext cx="6858000" cy="1241700"/>
          </a:xfrm>
          <a:prstGeom prst="rect">
            <a:avLst/>
          </a:prstGeom>
          <a:noFill/>
          <a:ln>
            <a:noFill/>
          </a:ln>
        </p:spPr>
        <p:txBody>
          <a:bodyPr anchorCtr="0" anchor="t" bIns="68575" lIns="68575" spcFirstLastPara="1" rIns="68575" wrap="square" tIns="68575">
            <a:noAutofit/>
          </a:bodyPr>
          <a:lstStyle>
            <a:lvl1pPr lvl="0" marR="0" algn="ctr">
              <a:lnSpc>
                <a:spcPct val="90000"/>
              </a:lnSpc>
              <a:spcBef>
                <a:spcPts val="800"/>
              </a:spcBef>
              <a:spcAft>
                <a:spcPts val="0"/>
              </a:spcAft>
              <a:buClr>
                <a:schemeClr val="dk1"/>
              </a:buClr>
              <a:buSzPts val="2100"/>
              <a:buFont typeface="Arial"/>
              <a:buNone/>
              <a:defRPr b="0" i="0" sz="1800" u="none" cap="none" strike="noStrike">
                <a:solidFill>
                  <a:schemeClr val="dk1"/>
                </a:solidFill>
                <a:latin typeface="Calibri"/>
                <a:ea typeface="Calibri"/>
                <a:cs typeface="Calibri"/>
                <a:sym typeface="Calibri"/>
              </a:defRPr>
            </a:lvl1pPr>
            <a:lvl2pPr lvl="1" marR="0" algn="ctr">
              <a:lnSpc>
                <a:spcPct val="90000"/>
              </a:lnSpc>
              <a:spcBef>
                <a:spcPts val="400"/>
              </a:spcBef>
              <a:spcAft>
                <a:spcPts val="0"/>
              </a:spcAft>
              <a:buClr>
                <a:schemeClr val="dk1"/>
              </a:buClr>
              <a:buSzPts val="1800"/>
              <a:buFont typeface="Arial"/>
              <a:buNone/>
              <a:defRPr b="0" i="0" sz="1500" u="none" cap="none" strike="noStrike">
                <a:solidFill>
                  <a:schemeClr val="dk1"/>
                </a:solidFill>
                <a:latin typeface="Calibri"/>
                <a:ea typeface="Calibri"/>
                <a:cs typeface="Calibri"/>
                <a:sym typeface="Calibri"/>
              </a:defRPr>
            </a:lvl2pPr>
            <a:lvl3pPr lvl="2" marR="0" algn="ctr">
              <a:lnSpc>
                <a:spcPct val="90000"/>
              </a:lnSpc>
              <a:spcBef>
                <a:spcPts val="400"/>
              </a:spcBef>
              <a:spcAft>
                <a:spcPts val="0"/>
              </a:spcAft>
              <a:buClr>
                <a:schemeClr val="dk1"/>
              </a:buClr>
              <a:buSzPts val="1500"/>
              <a:buFont typeface="Arial"/>
              <a:buNone/>
              <a:defRPr b="0" i="0" sz="1400" u="none" cap="none" strike="noStrike">
                <a:solidFill>
                  <a:schemeClr val="dk1"/>
                </a:solidFill>
                <a:latin typeface="Calibri"/>
                <a:ea typeface="Calibri"/>
                <a:cs typeface="Calibri"/>
                <a:sym typeface="Calibri"/>
              </a:defRPr>
            </a:lvl3pPr>
            <a:lvl4pPr lvl="3" marR="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4pPr>
            <a:lvl5pPr lvl="4" marR="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5pPr>
            <a:lvl6pPr lvl="5" marR="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6pPr>
            <a:lvl7pPr lvl="6" marR="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7pPr>
            <a:lvl8pPr lvl="7" marR="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8pPr>
            <a:lvl9pPr lvl="8" marR="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18" name="Google Shape;18;p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9" name="Google Shape;19;p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20" name="Google Shape;20;p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14" name="Shape 114"/>
        <p:cNvGrpSpPr/>
        <p:nvPr/>
      </p:nvGrpSpPr>
      <p:grpSpPr>
        <a:xfrm>
          <a:off x="0" y="0"/>
          <a:ext cx="0" cy="0"/>
          <a:chOff x="0" y="0"/>
          <a:chExt cx="0" cy="0"/>
        </a:xfrm>
      </p:grpSpPr>
      <p:sp>
        <p:nvSpPr>
          <p:cNvPr id="115" name="Google Shape;115;p2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16" name="Google Shape;116;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7" name="Shape 117"/>
        <p:cNvGrpSpPr/>
        <p:nvPr/>
      </p:nvGrpSpPr>
      <p:grpSpPr>
        <a:xfrm>
          <a:off x="0" y="0"/>
          <a:ext cx="0" cy="0"/>
          <a:chOff x="0" y="0"/>
          <a:chExt cx="0" cy="0"/>
        </a:xfrm>
      </p:grpSpPr>
      <p:sp>
        <p:nvSpPr>
          <p:cNvPr id="118" name="Google Shape;118;p2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2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20" name="Google Shape;120;p23"/>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1" name="Google Shape;121;p23"/>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22" name="Google Shape;122;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3" name="Shape 123"/>
        <p:cNvGrpSpPr/>
        <p:nvPr/>
      </p:nvGrpSpPr>
      <p:grpSpPr>
        <a:xfrm>
          <a:off x="0" y="0"/>
          <a:ext cx="0" cy="0"/>
          <a:chOff x="0" y="0"/>
          <a:chExt cx="0" cy="0"/>
        </a:xfrm>
      </p:grpSpPr>
      <p:sp>
        <p:nvSpPr>
          <p:cNvPr id="124" name="Google Shape;124;p2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25" name="Google Shape;125;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26" name="Shape 126"/>
        <p:cNvGrpSpPr/>
        <p:nvPr/>
      </p:nvGrpSpPr>
      <p:grpSpPr>
        <a:xfrm>
          <a:off x="0" y="0"/>
          <a:ext cx="0" cy="0"/>
          <a:chOff x="0" y="0"/>
          <a:chExt cx="0" cy="0"/>
        </a:xfrm>
      </p:grpSpPr>
      <p:sp>
        <p:nvSpPr>
          <p:cNvPr id="127" name="Google Shape;127;p25"/>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28" name="Google Shape;128;p25"/>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29" name="Google Shape;129;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p:nvPr/>
        </p:nvSpPr>
        <p:spPr>
          <a:xfrm>
            <a:off x="-83119" y="-57544"/>
            <a:ext cx="9318900" cy="894300"/>
          </a:xfrm>
          <a:prstGeom prst="rect">
            <a:avLst/>
          </a:prstGeom>
          <a:solidFill>
            <a:srgbClr val="F8C0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3" name="Google Shape;23;p4"/>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24" name="Google Shape;24;p4"/>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5" name="Google Shape;25;p4"/>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26" name="Google Shape;26;p4"/>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27" name="Google Shape;27;p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8" name="Shape 28"/>
        <p:cNvGrpSpPr/>
        <p:nvPr/>
      </p:nvGrpSpPr>
      <p:grpSpPr>
        <a:xfrm>
          <a:off x="0" y="0"/>
          <a:ext cx="0" cy="0"/>
          <a:chOff x="0" y="0"/>
          <a:chExt cx="0" cy="0"/>
        </a:xfrm>
      </p:grpSpPr>
      <p:sp>
        <p:nvSpPr>
          <p:cNvPr id="29" name="Google Shape;29;p5"/>
          <p:cNvSpPr txBox="1"/>
          <p:nvPr>
            <p:ph type="title"/>
          </p:nvPr>
        </p:nvSpPr>
        <p:spPr>
          <a:xfrm>
            <a:off x="623888" y="1282304"/>
            <a:ext cx="7886700" cy="2139600"/>
          </a:xfrm>
          <a:prstGeom prst="rect">
            <a:avLst/>
          </a:prstGeom>
          <a:noFill/>
          <a:ln>
            <a:noFill/>
          </a:ln>
        </p:spPr>
        <p:txBody>
          <a:bodyPr anchorCtr="0" anchor="b" bIns="68575" lIns="68575" spcFirstLastPara="1" rIns="68575" wrap="square" tIns="68575">
            <a:noAutofit/>
          </a:bodyPr>
          <a:lstStyle>
            <a:lvl1pPr lvl="0" marR="0" algn="l">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30" name="Google Shape;30;p5"/>
          <p:cNvSpPr txBox="1"/>
          <p:nvPr>
            <p:ph idx="1" type="body"/>
          </p:nvPr>
        </p:nvSpPr>
        <p:spPr>
          <a:xfrm>
            <a:off x="623888" y="3442097"/>
            <a:ext cx="7886700" cy="1125300"/>
          </a:xfrm>
          <a:prstGeom prst="rect">
            <a:avLst/>
          </a:prstGeom>
          <a:noFill/>
          <a:ln>
            <a:noFill/>
          </a:ln>
        </p:spPr>
        <p:txBody>
          <a:bodyPr anchorCtr="0" anchor="t" bIns="68575" lIns="68575" spcFirstLastPara="1" rIns="68575" wrap="square" tIns="68575">
            <a:noAutofit/>
          </a:bodyPr>
          <a:lstStyle>
            <a:lvl1pPr indent="-228600" lvl="0" marL="457200" marR="0" algn="l">
              <a:lnSpc>
                <a:spcPct val="90000"/>
              </a:lnSpc>
              <a:spcBef>
                <a:spcPts val="800"/>
              </a:spcBef>
              <a:spcAft>
                <a:spcPts val="0"/>
              </a:spcAft>
              <a:buClr>
                <a:srgbClr val="888888"/>
              </a:buClr>
              <a:buSzPts val="2100"/>
              <a:buFont typeface="Arial"/>
              <a:buNone/>
              <a:defRPr b="0" i="0" sz="1800" u="none" cap="none" strike="noStrike">
                <a:solidFill>
                  <a:srgbClr val="888888"/>
                </a:solidFill>
                <a:latin typeface="Calibri"/>
                <a:ea typeface="Calibri"/>
                <a:cs typeface="Calibri"/>
                <a:sym typeface="Calibri"/>
              </a:defRPr>
            </a:lvl1pPr>
            <a:lvl2pPr indent="-228600" lvl="1" marL="914400" marR="0" algn="l">
              <a:lnSpc>
                <a:spcPct val="90000"/>
              </a:lnSpc>
              <a:spcBef>
                <a:spcPts val="400"/>
              </a:spcBef>
              <a:spcAft>
                <a:spcPts val="0"/>
              </a:spcAft>
              <a:buClr>
                <a:srgbClr val="888888"/>
              </a:buClr>
              <a:buSzPts val="1800"/>
              <a:buFont typeface="Arial"/>
              <a:buNone/>
              <a:defRPr b="0" i="0" sz="1500" u="none" cap="none" strike="noStrike">
                <a:solidFill>
                  <a:srgbClr val="888888"/>
                </a:solidFill>
                <a:latin typeface="Calibri"/>
                <a:ea typeface="Calibri"/>
                <a:cs typeface="Calibri"/>
                <a:sym typeface="Calibri"/>
              </a:defRPr>
            </a:lvl2pPr>
            <a:lvl3pPr indent="-228600" lvl="2" marL="1371600" marR="0" algn="l">
              <a:lnSpc>
                <a:spcPct val="90000"/>
              </a:lnSpc>
              <a:spcBef>
                <a:spcPts val="400"/>
              </a:spcBef>
              <a:spcAft>
                <a:spcPts val="0"/>
              </a:spcAft>
              <a:buClr>
                <a:srgbClr val="888888"/>
              </a:buClr>
              <a:buSzPts val="1500"/>
              <a:buFont typeface="Arial"/>
              <a:buNone/>
              <a:defRPr b="0" i="0" sz="1400" u="none" cap="none" strike="noStrike">
                <a:solidFill>
                  <a:srgbClr val="888888"/>
                </a:solidFill>
                <a:latin typeface="Calibri"/>
                <a:ea typeface="Calibri"/>
                <a:cs typeface="Calibri"/>
                <a:sym typeface="Calibri"/>
              </a:defRPr>
            </a:lvl3pPr>
            <a:lvl4pPr indent="-228600" lvl="3" marL="1828800" marR="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4pPr>
            <a:lvl5pPr indent="-228600" lvl="4" marL="2286000" marR="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5pPr>
            <a:lvl6pPr indent="-228600" lvl="5" marL="2743200" marR="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6pPr>
            <a:lvl7pPr indent="-228600" lvl="6" marL="3200400" marR="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7pPr>
            <a:lvl8pPr indent="-228600" lvl="7" marL="3657600" marR="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8pPr>
            <a:lvl9pPr indent="-228600" lvl="8" marL="4114800" marR="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9pPr>
          </a:lstStyle>
          <a:p/>
        </p:txBody>
      </p:sp>
      <p:sp>
        <p:nvSpPr>
          <p:cNvPr id="31" name="Google Shape;31;p5"/>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32" name="Google Shape;32;p5"/>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33" name="Google Shape;33;p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4" name="Shape 34"/>
        <p:cNvGrpSpPr/>
        <p:nvPr/>
      </p:nvGrpSpPr>
      <p:grpSpPr>
        <a:xfrm>
          <a:off x="0" y="0"/>
          <a:ext cx="0" cy="0"/>
          <a:chOff x="0" y="0"/>
          <a:chExt cx="0" cy="0"/>
        </a:xfrm>
      </p:grpSpPr>
      <p:sp>
        <p:nvSpPr>
          <p:cNvPr id="35" name="Google Shape;35;p6"/>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36" name="Google Shape;36;p6"/>
          <p:cNvSpPr txBox="1"/>
          <p:nvPr>
            <p:ph idx="1" type="body"/>
          </p:nvPr>
        </p:nvSpPr>
        <p:spPr>
          <a:xfrm>
            <a:off x="6286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37" name="Google Shape;37;p6"/>
          <p:cNvSpPr txBox="1"/>
          <p:nvPr>
            <p:ph idx="2" type="body"/>
          </p:nvPr>
        </p:nvSpPr>
        <p:spPr>
          <a:xfrm>
            <a:off x="46291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38" name="Google Shape;38;p6"/>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39" name="Google Shape;39;p6"/>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40" name="Google Shape;40;p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1" name="Shape 41"/>
        <p:cNvGrpSpPr/>
        <p:nvPr/>
      </p:nvGrpSpPr>
      <p:grpSpPr>
        <a:xfrm>
          <a:off x="0" y="0"/>
          <a:ext cx="0" cy="0"/>
          <a:chOff x="0" y="0"/>
          <a:chExt cx="0" cy="0"/>
        </a:xfrm>
      </p:grpSpPr>
      <p:sp>
        <p:nvSpPr>
          <p:cNvPr id="42" name="Google Shape;42;p7"/>
          <p:cNvSpPr txBox="1"/>
          <p:nvPr>
            <p:ph type="title"/>
          </p:nvPr>
        </p:nvSpPr>
        <p:spPr>
          <a:xfrm>
            <a:off x="629840" y="273844"/>
            <a:ext cx="7886700" cy="994200"/>
          </a:xfrm>
          <a:prstGeom prst="rect">
            <a:avLst/>
          </a:prstGeom>
          <a:noFill/>
          <a:ln>
            <a:noFill/>
          </a:ln>
        </p:spPr>
        <p:txBody>
          <a:bodyPr anchorCtr="0" anchor="ctr" bIns="68575" lIns="68575" spcFirstLastPara="1" rIns="68575" wrap="square" tIns="68575">
            <a:noAutofit/>
          </a:bodyPr>
          <a:lstStyle>
            <a:lvl1pPr lvl="0" marR="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43" name="Google Shape;43;p7"/>
          <p:cNvSpPr txBox="1"/>
          <p:nvPr>
            <p:ph idx="1" type="body"/>
          </p:nvPr>
        </p:nvSpPr>
        <p:spPr>
          <a:xfrm>
            <a:off x="629840" y="1260872"/>
            <a:ext cx="3868500" cy="618000"/>
          </a:xfrm>
          <a:prstGeom prst="rect">
            <a:avLst/>
          </a:prstGeom>
          <a:noFill/>
          <a:ln>
            <a:noFill/>
          </a:ln>
        </p:spPr>
        <p:txBody>
          <a:bodyPr anchorCtr="0" anchor="b" bIns="68575" lIns="68575" spcFirstLastPara="1" rIns="68575" wrap="square" tIns="68575">
            <a:noAutofit/>
          </a:bodyPr>
          <a:lstStyle>
            <a:lvl1pPr indent="-228600" lvl="0" marL="457200" marR="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44" name="Google Shape;44;p7"/>
          <p:cNvSpPr txBox="1"/>
          <p:nvPr>
            <p:ph idx="2" type="body"/>
          </p:nvPr>
        </p:nvSpPr>
        <p:spPr>
          <a:xfrm>
            <a:off x="629840" y="1878806"/>
            <a:ext cx="3868500" cy="2763600"/>
          </a:xfrm>
          <a:prstGeom prst="rect">
            <a:avLst/>
          </a:prstGeom>
          <a:noFill/>
          <a:ln>
            <a:noFill/>
          </a:ln>
        </p:spPr>
        <p:txBody>
          <a:bodyPr anchorCtr="0" anchor="t" bIns="68575" lIns="68575" spcFirstLastPara="1" rIns="68575" wrap="square" tIns="685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45" name="Google Shape;45;p7"/>
          <p:cNvSpPr txBox="1"/>
          <p:nvPr>
            <p:ph idx="3" type="body"/>
          </p:nvPr>
        </p:nvSpPr>
        <p:spPr>
          <a:xfrm>
            <a:off x="4629150" y="1260872"/>
            <a:ext cx="3887400" cy="618000"/>
          </a:xfrm>
          <a:prstGeom prst="rect">
            <a:avLst/>
          </a:prstGeom>
          <a:noFill/>
          <a:ln>
            <a:noFill/>
          </a:ln>
        </p:spPr>
        <p:txBody>
          <a:bodyPr anchorCtr="0" anchor="b" bIns="68575" lIns="68575" spcFirstLastPara="1" rIns="68575" wrap="square" tIns="68575">
            <a:noAutofit/>
          </a:bodyPr>
          <a:lstStyle>
            <a:lvl1pPr indent="-228600" lvl="0" marL="457200" marR="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46" name="Google Shape;46;p7"/>
          <p:cNvSpPr txBox="1"/>
          <p:nvPr>
            <p:ph idx="4" type="body"/>
          </p:nvPr>
        </p:nvSpPr>
        <p:spPr>
          <a:xfrm>
            <a:off x="4629150" y="1878806"/>
            <a:ext cx="3887400" cy="2763600"/>
          </a:xfrm>
          <a:prstGeom prst="rect">
            <a:avLst/>
          </a:prstGeom>
          <a:noFill/>
          <a:ln>
            <a:noFill/>
          </a:ln>
        </p:spPr>
        <p:txBody>
          <a:bodyPr anchorCtr="0" anchor="t" bIns="68575" lIns="68575" spcFirstLastPara="1" rIns="68575" wrap="square" tIns="685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47" name="Google Shape;47;p7"/>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48" name="Google Shape;48;p7"/>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49" name="Google Shape;49;p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0" name="Shape 50"/>
        <p:cNvGrpSpPr/>
        <p:nvPr/>
      </p:nvGrpSpPr>
      <p:grpSpPr>
        <a:xfrm>
          <a:off x="0" y="0"/>
          <a:ext cx="0" cy="0"/>
          <a:chOff x="0" y="0"/>
          <a:chExt cx="0" cy="0"/>
        </a:xfrm>
      </p:grpSpPr>
      <p:sp>
        <p:nvSpPr>
          <p:cNvPr id="51" name="Google Shape;51;p8"/>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52" name="Google Shape;52;p8"/>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3" name="Google Shape;53;p8"/>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4" name="Google Shape;54;p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 name="Shape 55"/>
        <p:cNvGrpSpPr/>
        <p:nvPr/>
      </p:nvGrpSpPr>
      <p:grpSpPr>
        <a:xfrm>
          <a:off x="0" y="0"/>
          <a:ext cx="0" cy="0"/>
          <a:chOff x="0" y="0"/>
          <a:chExt cx="0" cy="0"/>
        </a:xfrm>
      </p:grpSpPr>
      <p:sp>
        <p:nvSpPr>
          <p:cNvPr id="56" name="Google Shape;56;p9"/>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57" name="Google Shape;57;p9"/>
          <p:cNvSpPr txBox="1"/>
          <p:nvPr>
            <p:ph idx="1" type="body"/>
          </p:nvPr>
        </p:nvSpPr>
        <p:spPr>
          <a:xfrm>
            <a:off x="3887390" y="740569"/>
            <a:ext cx="4629300" cy="3655200"/>
          </a:xfrm>
          <a:prstGeom prst="rect">
            <a:avLst/>
          </a:prstGeom>
          <a:noFill/>
          <a:ln>
            <a:noFill/>
          </a:ln>
        </p:spPr>
        <p:txBody>
          <a:bodyPr anchorCtr="0" anchor="t" bIns="68575" lIns="68575" spcFirstLastPara="1" rIns="68575" wrap="square" tIns="68575">
            <a:noAutofit/>
          </a:bodyPr>
          <a:lstStyle>
            <a:lvl1pPr indent="-381000" lvl="0" marL="457200" marR="0" algn="l">
              <a:lnSpc>
                <a:spcPct val="90000"/>
              </a:lnSpc>
              <a:spcBef>
                <a:spcPts val="8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61950" lvl="1" marL="914400" marR="0" algn="l">
              <a:lnSpc>
                <a:spcPct val="9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2pPr>
            <a:lvl3pPr indent="-342900" lvl="2" marL="13716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23850" lvl="3" marL="18288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4pPr>
            <a:lvl5pPr indent="-323850" lvl="4" marL="22860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5pPr>
            <a:lvl6pPr indent="-323850" lvl="5" marL="27432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58" name="Google Shape;58;p9"/>
          <p:cNvSpPr txBox="1"/>
          <p:nvPr>
            <p:ph idx="2"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59" name="Google Shape;59;p9"/>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0" name="Google Shape;60;p9"/>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1" name="Google Shape;61;p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2" name="Shape 62"/>
        <p:cNvGrpSpPr/>
        <p:nvPr/>
      </p:nvGrpSpPr>
      <p:grpSpPr>
        <a:xfrm>
          <a:off x="0" y="0"/>
          <a:ext cx="0" cy="0"/>
          <a:chOff x="0" y="0"/>
          <a:chExt cx="0" cy="0"/>
        </a:xfrm>
      </p:grpSpPr>
      <p:sp>
        <p:nvSpPr>
          <p:cNvPr id="63" name="Google Shape;63;p10"/>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100"/>
              <a:buFont typeface="Arial"/>
              <a:buNone/>
              <a:defRPr sz="1400"/>
            </a:lvl2pPr>
            <a:lvl3pPr lvl="2" algn="l">
              <a:lnSpc>
                <a:spcPct val="100000"/>
              </a:lnSpc>
              <a:spcBef>
                <a:spcPts val="0"/>
              </a:spcBef>
              <a:spcAft>
                <a:spcPts val="0"/>
              </a:spcAft>
              <a:buSzPts val="1100"/>
              <a:buFont typeface="Arial"/>
              <a:buNone/>
              <a:defRPr sz="1400"/>
            </a:lvl3pPr>
            <a:lvl4pPr lvl="3" algn="l">
              <a:lnSpc>
                <a:spcPct val="100000"/>
              </a:lnSpc>
              <a:spcBef>
                <a:spcPts val="0"/>
              </a:spcBef>
              <a:spcAft>
                <a:spcPts val="0"/>
              </a:spcAft>
              <a:buSzPts val="1100"/>
              <a:buFont typeface="Arial"/>
              <a:buNone/>
              <a:defRPr sz="1400"/>
            </a:lvl4pPr>
            <a:lvl5pPr lvl="4" algn="l">
              <a:lnSpc>
                <a:spcPct val="100000"/>
              </a:lnSpc>
              <a:spcBef>
                <a:spcPts val="0"/>
              </a:spcBef>
              <a:spcAft>
                <a:spcPts val="0"/>
              </a:spcAft>
              <a:buSzPts val="1100"/>
              <a:buFont typeface="Arial"/>
              <a:buNone/>
              <a:defRPr sz="1400"/>
            </a:lvl5pPr>
            <a:lvl6pPr lvl="5" algn="l">
              <a:lnSpc>
                <a:spcPct val="100000"/>
              </a:lnSpc>
              <a:spcBef>
                <a:spcPts val="0"/>
              </a:spcBef>
              <a:spcAft>
                <a:spcPts val="0"/>
              </a:spcAft>
              <a:buSzPts val="1100"/>
              <a:buFont typeface="Arial"/>
              <a:buNone/>
              <a:defRPr sz="1400"/>
            </a:lvl6pPr>
            <a:lvl7pPr lvl="6" algn="l">
              <a:lnSpc>
                <a:spcPct val="100000"/>
              </a:lnSpc>
              <a:spcBef>
                <a:spcPts val="0"/>
              </a:spcBef>
              <a:spcAft>
                <a:spcPts val="0"/>
              </a:spcAft>
              <a:buSzPts val="1100"/>
              <a:buFont typeface="Arial"/>
              <a:buNone/>
              <a:defRPr sz="1400"/>
            </a:lvl7pPr>
            <a:lvl8pPr lvl="7" algn="l">
              <a:lnSpc>
                <a:spcPct val="100000"/>
              </a:lnSpc>
              <a:spcBef>
                <a:spcPts val="0"/>
              </a:spcBef>
              <a:spcAft>
                <a:spcPts val="0"/>
              </a:spcAft>
              <a:buSzPts val="1100"/>
              <a:buFont typeface="Arial"/>
              <a:buNone/>
              <a:defRPr sz="1400"/>
            </a:lvl8pPr>
            <a:lvl9pPr lvl="8" algn="l">
              <a:lnSpc>
                <a:spcPct val="100000"/>
              </a:lnSpc>
              <a:spcBef>
                <a:spcPts val="0"/>
              </a:spcBef>
              <a:spcAft>
                <a:spcPts val="0"/>
              </a:spcAft>
              <a:buSzPts val="1100"/>
              <a:buFont typeface="Arial"/>
              <a:buNone/>
              <a:defRPr sz="1400"/>
            </a:lvl9pPr>
          </a:lstStyle>
          <a:p/>
        </p:txBody>
      </p:sp>
      <p:sp>
        <p:nvSpPr>
          <p:cNvPr id="64" name="Google Shape;64;p10"/>
          <p:cNvSpPr/>
          <p:nvPr>
            <p:ph idx="2" type="pic"/>
          </p:nvPr>
        </p:nvSpPr>
        <p:spPr>
          <a:xfrm>
            <a:off x="3887390" y="740569"/>
            <a:ext cx="4629300" cy="3655200"/>
          </a:xfrm>
          <a:prstGeom prst="rect">
            <a:avLst/>
          </a:prstGeom>
          <a:noFill/>
          <a:ln>
            <a:noFill/>
          </a:ln>
        </p:spPr>
      </p:sp>
      <p:sp>
        <p:nvSpPr>
          <p:cNvPr id="65" name="Google Shape;65;p10"/>
          <p:cNvSpPr txBox="1"/>
          <p:nvPr>
            <p:ph idx="1"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66" name="Google Shape;66;p10"/>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7" name="Google Shape;67;p10"/>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8" name="Google Shape;68;p1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sz="11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5" name="Shape 85"/>
        <p:cNvGrpSpPr/>
        <p:nvPr/>
      </p:nvGrpSpPr>
      <p:grpSpPr>
        <a:xfrm>
          <a:off x="0" y="0"/>
          <a:ext cx="0" cy="0"/>
          <a:chOff x="0" y="0"/>
          <a:chExt cx="0" cy="0"/>
        </a:xfrm>
      </p:grpSpPr>
      <p:sp>
        <p:nvSpPr>
          <p:cNvPr id="86" name="Google Shape;86;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87" name="Google Shape;87;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8" name="Google Shape;88;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2.png"/><Relationship Id="rId5" Type="http://schemas.openxmlformats.org/officeDocument/2006/relationships/image" Target="../media/image1.jpg"/></Relationships>
</file>

<file path=ppt/slides/_rels/slide10.xml.rels><?xml version="1.0" encoding="UTF-8" standalone="yes"?><Relationships xmlns="http://schemas.openxmlformats.org/package/2006/relationships"><Relationship Id="rId11" Type="http://schemas.openxmlformats.org/officeDocument/2006/relationships/image" Target="../media/image34.png"/><Relationship Id="rId10" Type="http://schemas.openxmlformats.org/officeDocument/2006/relationships/image" Target="../media/image42.png"/><Relationship Id="rId12"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1.png"/><Relationship Id="rId4" Type="http://schemas.openxmlformats.org/officeDocument/2006/relationships/image" Target="../media/image9.png"/><Relationship Id="rId9" Type="http://schemas.openxmlformats.org/officeDocument/2006/relationships/image" Target="../media/image11.png"/><Relationship Id="rId5" Type="http://schemas.openxmlformats.org/officeDocument/2006/relationships/image" Target="../media/image55.jpg"/><Relationship Id="rId6" Type="http://schemas.openxmlformats.org/officeDocument/2006/relationships/image" Target="../media/image33.jpg"/><Relationship Id="rId7" Type="http://schemas.openxmlformats.org/officeDocument/2006/relationships/image" Target="../media/image37.jpg"/><Relationship Id="rId8" Type="http://schemas.openxmlformats.org/officeDocument/2006/relationships/image" Target="../media/image3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41.jpg"/><Relationship Id="rId5" Type="http://schemas.openxmlformats.org/officeDocument/2006/relationships/image" Target="../media/image11.png"/><Relationship Id="rId6"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4.png"/><Relationship Id="rId4" Type="http://schemas.openxmlformats.org/officeDocument/2006/relationships/image" Target="../media/image9.png"/><Relationship Id="rId5" Type="http://schemas.openxmlformats.org/officeDocument/2006/relationships/image" Target="../media/image45.jpg"/><Relationship Id="rId6" Type="http://schemas.openxmlformats.org/officeDocument/2006/relationships/image" Target="../media/image67.png"/><Relationship Id="rId7" Type="http://schemas.openxmlformats.org/officeDocument/2006/relationships/image" Target="../media/image3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0.jpg"/><Relationship Id="rId4" Type="http://schemas.openxmlformats.org/officeDocument/2006/relationships/image" Target="../media/image11.png"/><Relationship Id="rId5" Type="http://schemas.openxmlformats.org/officeDocument/2006/relationships/image" Target="../media/image9.png"/><Relationship Id="rId6" Type="http://schemas.openxmlformats.org/officeDocument/2006/relationships/image" Target="../media/image34.png"/></Relationships>
</file>

<file path=ppt/slides/_rels/slide14.xml.rels><?xml version="1.0" encoding="UTF-8" standalone="yes"?><Relationships xmlns="http://schemas.openxmlformats.org/package/2006/relationships"><Relationship Id="rId10"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67.png"/><Relationship Id="rId5" Type="http://schemas.openxmlformats.org/officeDocument/2006/relationships/image" Target="../media/image44.jpg"/><Relationship Id="rId6" Type="http://schemas.openxmlformats.org/officeDocument/2006/relationships/image" Target="../media/image43.jpg"/><Relationship Id="rId7" Type="http://schemas.openxmlformats.org/officeDocument/2006/relationships/image" Target="../media/image52.png"/><Relationship Id="rId8" Type="http://schemas.openxmlformats.org/officeDocument/2006/relationships/image" Target="../media/image4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46.png"/><Relationship Id="rId5" Type="http://schemas.openxmlformats.org/officeDocument/2006/relationships/image" Target="../media/image48.png"/><Relationship Id="rId6" Type="http://schemas.openxmlformats.org/officeDocument/2006/relationships/image" Target="../media/image53.png"/><Relationship Id="rId7" Type="http://schemas.openxmlformats.org/officeDocument/2006/relationships/hyperlink" Target="http://www.youtube.com/watch?v=LuuRTg0yfjU" TargetMode="External"/><Relationship Id="rId8" Type="http://schemas.openxmlformats.org/officeDocument/2006/relationships/image" Target="../media/image4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4.pn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1.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64.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57.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58.png"/><Relationship Id="rId8" Type="http://schemas.openxmlformats.org/officeDocument/2006/relationships/image" Target="../media/image5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0.jpg"/><Relationship Id="rId4" Type="http://schemas.openxmlformats.org/officeDocument/2006/relationships/image" Target="../media/image9.png"/><Relationship Id="rId9" Type="http://schemas.openxmlformats.org/officeDocument/2006/relationships/image" Target="../media/image11.png"/><Relationship Id="rId5" Type="http://schemas.openxmlformats.org/officeDocument/2006/relationships/image" Target="../media/image62.jpg"/><Relationship Id="rId6" Type="http://schemas.openxmlformats.org/officeDocument/2006/relationships/image" Target="../media/image67.png"/><Relationship Id="rId7" Type="http://schemas.openxmlformats.org/officeDocument/2006/relationships/image" Target="../media/image6.png"/><Relationship Id="rId8" Type="http://schemas.openxmlformats.org/officeDocument/2006/relationships/image" Target="../media/image7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4.png"/><Relationship Id="rId6"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7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4.jpg"/><Relationship Id="rId4" Type="http://schemas.openxmlformats.org/officeDocument/2006/relationships/image" Target="../media/image75.png"/><Relationship Id="rId5" Type="http://schemas.openxmlformats.org/officeDocument/2006/relationships/image" Target="../media/image9.png"/><Relationship Id="rId6" Type="http://schemas.openxmlformats.org/officeDocument/2006/relationships/image" Target="../media/image34.png"/><Relationship Id="rId7" Type="http://schemas.openxmlformats.org/officeDocument/2006/relationships/image" Target="../media/image61.png"/></Relationships>
</file>

<file path=ppt/slides/_rels/slide22.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65.png"/><Relationship Id="rId4" Type="http://schemas.openxmlformats.org/officeDocument/2006/relationships/image" Target="../media/image9.png"/><Relationship Id="rId9" Type="http://schemas.openxmlformats.org/officeDocument/2006/relationships/image" Target="../media/image34.png"/><Relationship Id="rId5" Type="http://schemas.openxmlformats.org/officeDocument/2006/relationships/image" Target="../media/image63.jpg"/><Relationship Id="rId6" Type="http://schemas.openxmlformats.org/officeDocument/2006/relationships/image" Target="../media/image38.png"/><Relationship Id="rId7" Type="http://schemas.openxmlformats.org/officeDocument/2006/relationships/image" Target="../media/image55.jpg"/><Relationship Id="rId8" Type="http://schemas.openxmlformats.org/officeDocument/2006/relationships/image" Target="../media/image3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9.png"/><Relationship Id="rId4" Type="http://schemas.openxmlformats.org/officeDocument/2006/relationships/image" Target="../media/image7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9.png"/><Relationship Id="rId4" Type="http://schemas.openxmlformats.org/officeDocument/2006/relationships/image" Target="../media/image66.png"/><Relationship Id="rId5" Type="http://schemas.openxmlformats.org/officeDocument/2006/relationships/image" Target="../media/image69.png"/><Relationship Id="rId6" Type="http://schemas.openxmlformats.org/officeDocument/2006/relationships/image" Target="../media/image7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74.png"/><Relationship Id="rId6" Type="http://schemas.openxmlformats.org/officeDocument/2006/relationships/image" Target="../media/image6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jpg"/><Relationship Id="rId6" Type="http://schemas.openxmlformats.org/officeDocument/2006/relationships/image" Target="../media/image70.png"/><Relationship Id="rId7" Type="http://schemas.openxmlformats.org/officeDocument/2006/relationships/hyperlink" Target="http://www.nexus.org.uk/metro" TargetMode="External"/><Relationship Id="rId8" Type="http://schemas.openxmlformats.org/officeDocument/2006/relationships/hyperlink" Target="http://www.littleinventors.org" TargetMode="External"/></Relationships>
</file>

<file path=ppt/slides/_rels/slide3.xml.rels><?xml version="1.0" encoding="UTF-8" standalone="yes"?><Relationships xmlns="http://schemas.openxmlformats.org/package/2006/relationships"><Relationship Id="rId11" Type="http://schemas.openxmlformats.org/officeDocument/2006/relationships/image" Target="../media/image67.png"/><Relationship Id="rId10" Type="http://schemas.openxmlformats.org/officeDocument/2006/relationships/image" Target="../media/image5.png"/><Relationship Id="rId13" Type="http://schemas.openxmlformats.org/officeDocument/2006/relationships/hyperlink" Target="https://www.youtube.com/watch?v=hFo_TrD3W3Q" TargetMode="External"/><Relationship Id="rId12" Type="http://schemas.openxmlformats.org/officeDocument/2006/relationships/hyperlink" Target="https://www.littleinventors.org/ideas/family-scooter/details"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0.png"/><Relationship Id="rId9" Type="http://schemas.openxmlformats.org/officeDocument/2006/relationships/hyperlink" Target="http://www.littleinventors.org" TargetMode="External"/><Relationship Id="rId15" Type="http://schemas.openxmlformats.org/officeDocument/2006/relationships/image" Target="../media/image6.png"/><Relationship Id="rId14" Type="http://schemas.openxmlformats.org/officeDocument/2006/relationships/image" Target="../media/image59.png"/><Relationship Id="rId5" Type="http://schemas.openxmlformats.org/officeDocument/2006/relationships/image" Target="../media/image31.png"/><Relationship Id="rId6" Type="http://schemas.openxmlformats.org/officeDocument/2006/relationships/image" Target="../media/image8.jpg"/><Relationship Id="rId7" Type="http://schemas.openxmlformats.org/officeDocument/2006/relationships/image" Target="../media/image7.jpg"/><Relationship Id="rId8" Type="http://schemas.openxmlformats.org/officeDocument/2006/relationships/hyperlink" Target="https://www.littleinventors.org/ideas/super-grow-11000/details" TargetMode="External"/></Relationships>
</file>

<file path=ppt/slides/_rels/slide4.xml.rels><?xml version="1.0" encoding="UTF-8" standalone="yes"?><Relationships xmlns="http://schemas.openxmlformats.org/package/2006/relationships"><Relationship Id="rId11" Type="http://schemas.openxmlformats.org/officeDocument/2006/relationships/hyperlink" Target="https://www.littleinventors.org/ideas/bouncy-castle-car/details" TargetMode="External"/><Relationship Id="rId10" Type="http://schemas.openxmlformats.org/officeDocument/2006/relationships/hyperlink" Target="https://www.littleinventors.org/ideas/bouncy-castle-car/details" TargetMode="External"/><Relationship Id="rId13" Type="http://schemas.openxmlformats.org/officeDocument/2006/relationships/hyperlink" Target="https://www.littleinventors.org/ideas/bouncy-castle-car/details" TargetMode="External"/><Relationship Id="rId12" Type="http://schemas.openxmlformats.org/officeDocument/2006/relationships/hyperlink" Target="https://www.littleinventors.org/ideas/bouncy-castle-car/details" TargetMode="External"/><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hyperlink" Target="https://www.littleinventors.org/ideas/bouncy-castle-car/details" TargetMode="External"/><Relationship Id="rId15" Type="http://schemas.openxmlformats.org/officeDocument/2006/relationships/image" Target="../media/image29.jpg"/><Relationship Id="rId14" Type="http://schemas.openxmlformats.org/officeDocument/2006/relationships/image" Target="../media/image6.png"/><Relationship Id="rId17" Type="http://schemas.openxmlformats.org/officeDocument/2006/relationships/image" Target="../media/image5.png"/><Relationship Id="rId16" Type="http://schemas.openxmlformats.org/officeDocument/2006/relationships/image" Target="../media/image26.jpg"/><Relationship Id="rId5" Type="http://schemas.openxmlformats.org/officeDocument/2006/relationships/image" Target="../media/image11.png"/><Relationship Id="rId6" Type="http://schemas.openxmlformats.org/officeDocument/2006/relationships/hyperlink" Target="http://www.youtube.com/watch?v=AV12cmFcilI" TargetMode="External"/><Relationship Id="rId18" Type="http://schemas.openxmlformats.org/officeDocument/2006/relationships/image" Target="../media/image67.png"/><Relationship Id="rId7" Type="http://schemas.openxmlformats.org/officeDocument/2006/relationships/image" Target="../media/image12.jpg"/><Relationship Id="rId8"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28.jpg"/><Relationship Id="rId4" Type="http://schemas.openxmlformats.org/officeDocument/2006/relationships/image" Target="../media/image14.png"/><Relationship Id="rId5" Type="http://schemas.openxmlformats.org/officeDocument/2006/relationships/image" Target="../media/image16.png"/></Relationships>
</file>

<file path=ppt/slides/_rels/slide6.xml.rels><?xml version="1.0" encoding="UTF-8" standalone="yes"?><Relationships xmlns="http://schemas.openxmlformats.org/package/2006/relationships"><Relationship Id="rId10" Type="http://schemas.openxmlformats.org/officeDocument/2006/relationships/image" Target="../media/image23.png"/><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11.png"/><Relationship Id="rId5" Type="http://schemas.openxmlformats.org/officeDocument/2006/relationships/image" Target="../media/image20.jpg"/><Relationship Id="rId6" Type="http://schemas.openxmlformats.org/officeDocument/2006/relationships/image" Target="../media/image18.jpg"/><Relationship Id="rId7" Type="http://schemas.openxmlformats.org/officeDocument/2006/relationships/image" Target="../media/image19.jpg"/><Relationship Id="rId8" Type="http://schemas.openxmlformats.org/officeDocument/2006/relationships/image" Target="../media/image3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7.jpg"/><Relationship Id="rId5" Type="http://schemas.openxmlformats.org/officeDocument/2006/relationships/image" Target="../media/image27.jpg"/><Relationship Id="rId6" Type="http://schemas.openxmlformats.org/officeDocument/2006/relationships/image" Target="../media/image22.jpg"/><Relationship Id="rId7" Type="http://schemas.openxmlformats.org/officeDocument/2006/relationships/image" Target="../media/image6.png"/><Relationship Id="rId8"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5.png"/><Relationship Id="rId4" Type="http://schemas.openxmlformats.org/officeDocument/2006/relationships/image" Target="../media/image9.png"/><Relationship Id="rId5" Type="http://schemas.openxmlformats.org/officeDocument/2006/relationships/image" Target="../media/image6.png"/><Relationship Id="rId6" Type="http://schemas.openxmlformats.org/officeDocument/2006/relationships/image" Target="../media/image2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30.png"/><Relationship Id="rId5" Type="http://schemas.openxmlformats.org/officeDocument/2006/relationships/image" Target="../media/image36.png"/><Relationship Id="rId6" Type="http://schemas.openxmlformats.org/officeDocument/2006/relationships/image" Target="../media/image40.png"/><Relationship Id="rId7"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6"/>
          <p:cNvSpPr/>
          <p:nvPr/>
        </p:nvSpPr>
        <p:spPr>
          <a:xfrm>
            <a:off x="-48300" y="-43475"/>
            <a:ext cx="9272700" cy="3815400"/>
          </a:xfrm>
          <a:prstGeom prst="rect">
            <a:avLst/>
          </a:prstGeom>
          <a:solidFill>
            <a:srgbClr val="ACD8FC"/>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5" name="Google Shape;135;p26"/>
          <p:cNvPicPr preferRelativeResize="0"/>
          <p:nvPr/>
        </p:nvPicPr>
        <p:blipFill rotWithShape="1">
          <a:blip r:embed="rId3">
            <a:alphaModFix/>
          </a:blip>
          <a:srcRect b="0" l="0" r="0" t="-1605"/>
          <a:stretch/>
        </p:blipFill>
        <p:spPr>
          <a:xfrm>
            <a:off x="-36700" y="637725"/>
            <a:ext cx="9249500" cy="3134208"/>
          </a:xfrm>
          <a:prstGeom prst="rect">
            <a:avLst/>
          </a:prstGeom>
          <a:noFill/>
          <a:ln>
            <a:noFill/>
          </a:ln>
        </p:spPr>
      </p:pic>
      <p:pic>
        <p:nvPicPr>
          <p:cNvPr id="136" name="Google Shape;136;p26"/>
          <p:cNvPicPr preferRelativeResize="0"/>
          <p:nvPr/>
        </p:nvPicPr>
        <p:blipFill>
          <a:blip r:embed="rId4">
            <a:alphaModFix/>
          </a:blip>
          <a:stretch>
            <a:fillRect/>
          </a:stretch>
        </p:blipFill>
        <p:spPr>
          <a:xfrm>
            <a:off x="360002" y="3933735"/>
            <a:ext cx="1411648" cy="599090"/>
          </a:xfrm>
          <a:prstGeom prst="rect">
            <a:avLst/>
          </a:prstGeom>
          <a:noFill/>
          <a:ln>
            <a:noFill/>
          </a:ln>
        </p:spPr>
      </p:pic>
      <p:pic>
        <p:nvPicPr>
          <p:cNvPr id="137" name="Google Shape;137;p26"/>
          <p:cNvPicPr preferRelativeResize="0"/>
          <p:nvPr/>
        </p:nvPicPr>
        <p:blipFill>
          <a:blip r:embed="rId5">
            <a:alphaModFix/>
          </a:blip>
          <a:stretch>
            <a:fillRect/>
          </a:stretch>
        </p:blipFill>
        <p:spPr>
          <a:xfrm>
            <a:off x="4406874" y="4224100"/>
            <a:ext cx="4377129" cy="655800"/>
          </a:xfrm>
          <a:prstGeom prst="rect">
            <a:avLst/>
          </a:prstGeom>
          <a:noFill/>
          <a:ln>
            <a:noFill/>
          </a:ln>
        </p:spPr>
      </p:pic>
      <p:sp>
        <p:nvSpPr>
          <p:cNvPr id="138" name="Google Shape;138;p26"/>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pic>
        <p:nvPicPr>
          <p:cNvPr id="290" name="Google Shape;290;p35"/>
          <p:cNvPicPr preferRelativeResize="0"/>
          <p:nvPr/>
        </p:nvPicPr>
        <p:blipFill rotWithShape="1">
          <a:blip r:embed="rId3">
            <a:alphaModFix/>
          </a:blip>
          <a:srcRect b="70199" l="54375" r="26144" t="0"/>
          <a:stretch/>
        </p:blipFill>
        <p:spPr>
          <a:xfrm>
            <a:off x="7029450" y="380560"/>
            <a:ext cx="1781176" cy="1362514"/>
          </a:xfrm>
          <a:prstGeom prst="rect">
            <a:avLst/>
          </a:prstGeom>
          <a:noFill/>
          <a:ln>
            <a:noFill/>
          </a:ln>
        </p:spPr>
      </p:pic>
      <p:pic>
        <p:nvPicPr>
          <p:cNvPr id="291" name="Google Shape;291;p35"/>
          <p:cNvPicPr preferRelativeResize="0"/>
          <p:nvPr/>
        </p:nvPicPr>
        <p:blipFill rotWithShape="1">
          <a:blip r:embed="rId4">
            <a:alphaModFix/>
          </a:blip>
          <a:srcRect b="0" l="0" r="0" t="0"/>
          <a:stretch/>
        </p:blipFill>
        <p:spPr>
          <a:xfrm>
            <a:off x="-335971" y="138350"/>
            <a:ext cx="4509301" cy="984925"/>
          </a:xfrm>
          <a:prstGeom prst="rect">
            <a:avLst/>
          </a:prstGeom>
          <a:noFill/>
          <a:ln>
            <a:noFill/>
          </a:ln>
        </p:spPr>
      </p:pic>
      <p:sp>
        <p:nvSpPr>
          <p:cNvPr id="292" name="Google Shape;292;p35"/>
          <p:cNvSpPr txBox="1"/>
          <p:nvPr/>
        </p:nvSpPr>
        <p:spPr>
          <a:xfrm rot="-59738">
            <a:off x="239084" y="435295"/>
            <a:ext cx="3988202" cy="570386"/>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Journey on the Metro</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293" name="Google Shape;293;p35"/>
          <p:cNvSpPr txBox="1"/>
          <p:nvPr/>
        </p:nvSpPr>
        <p:spPr>
          <a:xfrm>
            <a:off x="3897125" y="869475"/>
            <a:ext cx="2941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94" name="Google Shape;294;p35"/>
          <p:cNvSpPr txBox="1"/>
          <p:nvPr/>
        </p:nvSpPr>
        <p:spPr>
          <a:xfrm>
            <a:off x="4764649" y="288649"/>
            <a:ext cx="3560100" cy="136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500" u="none" cap="none" strike="noStrike">
                <a:solidFill>
                  <a:srgbClr val="000000"/>
                </a:solidFill>
                <a:latin typeface="Calibri"/>
                <a:ea typeface="Calibri"/>
                <a:cs typeface="Calibri"/>
                <a:sym typeface="Calibri"/>
              </a:rPr>
              <a:t>Have you ever been on Metro </a:t>
            </a:r>
            <a:br>
              <a:rPr b="1" i="0" lang="en-GB" sz="1500" u="none" cap="none" strike="noStrike">
                <a:solidFill>
                  <a:srgbClr val="000000"/>
                </a:solidFill>
                <a:latin typeface="Calibri"/>
                <a:ea typeface="Calibri"/>
                <a:cs typeface="Calibri"/>
                <a:sym typeface="Calibri"/>
              </a:rPr>
            </a:br>
            <a:r>
              <a:rPr b="1" i="0" lang="en-GB" sz="1500" u="none" cap="none" strike="noStrike">
                <a:solidFill>
                  <a:srgbClr val="000000"/>
                </a:solidFill>
                <a:latin typeface="Calibri"/>
                <a:ea typeface="Calibri"/>
                <a:cs typeface="Calibri"/>
                <a:sym typeface="Calibri"/>
              </a:rPr>
              <a:t>or an underground train? </a:t>
            </a:r>
            <a:endParaRPr b="1" i="0" sz="15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None/>
            </a:pPr>
            <a:r>
              <a:rPr b="1" i="0" lang="en-GB" sz="1500" u="none" cap="none" strike="noStrike">
                <a:solidFill>
                  <a:srgbClr val="000000"/>
                </a:solidFill>
                <a:latin typeface="Calibri"/>
                <a:ea typeface="Calibri"/>
                <a:cs typeface="Calibri"/>
                <a:sym typeface="Calibri"/>
              </a:rPr>
              <a:t>What things did you see? </a:t>
            </a:r>
            <a:endParaRPr b="1" i="0" sz="15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800"/>
              <a:buFont typeface="Arial"/>
              <a:buNone/>
            </a:pPr>
            <a:r>
              <a:rPr b="1" i="0" lang="en-GB" sz="1500" u="none" cap="none" strike="noStrike">
                <a:solidFill>
                  <a:srgbClr val="000000"/>
                </a:solidFill>
                <a:latin typeface="Calibri"/>
                <a:ea typeface="Calibri"/>
                <a:cs typeface="Calibri"/>
                <a:sym typeface="Calibri"/>
              </a:rPr>
              <a:t>What did you hear?</a:t>
            </a:r>
            <a:endParaRPr b="1" i="0" sz="1500" u="none" cap="none" strike="noStrike">
              <a:solidFill>
                <a:srgbClr val="000000"/>
              </a:solidFill>
              <a:latin typeface="Calibri"/>
              <a:ea typeface="Calibri"/>
              <a:cs typeface="Calibri"/>
              <a:sym typeface="Calibri"/>
            </a:endParaRPr>
          </a:p>
        </p:txBody>
      </p:sp>
      <p:pic>
        <p:nvPicPr>
          <p:cNvPr id="295" name="Google Shape;295;p35"/>
          <p:cNvPicPr preferRelativeResize="0"/>
          <p:nvPr/>
        </p:nvPicPr>
        <p:blipFill rotWithShape="1">
          <a:blip r:embed="rId5">
            <a:alphaModFix/>
          </a:blip>
          <a:srcRect b="29113" l="14807" r="32600" t="0"/>
          <a:stretch/>
        </p:blipFill>
        <p:spPr>
          <a:xfrm>
            <a:off x="316609" y="2450000"/>
            <a:ext cx="1985309" cy="2006906"/>
          </a:xfrm>
          <a:prstGeom prst="rect">
            <a:avLst/>
          </a:prstGeom>
          <a:noFill/>
          <a:ln>
            <a:noFill/>
          </a:ln>
        </p:spPr>
      </p:pic>
      <p:pic>
        <p:nvPicPr>
          <p:cNvPr descr="May be an image of outdoors and text that says 'M METRO'" id="296" name="Google Shape;296;p35"/>
          <p:cNvPicPr preferRelativeResize="0"/>
          <p:nvPr/>
        </p:nvPicPr>
        <p:blipFill rotWithShape="1">
          <a:blip r:embed="rId6">
            <a:alphaModFix/>
          </a:blip>
          <a:srcRect b="25853" l="47784" r="10251" t="4459"/>
          <a:stretch/>
        </p:blipFill>
        <p:spPr>
          <a:xfrm>
            <a:off x="-1555968" y="3766748"/>
            <a:ext cx="1015780" cy="1144866"/>
          </a:xfrm>
          <a:prstGeom prst="rect">
            <a:avLst/>
          </a:prstGeom>
          <a:noFill/>
          <a:ln>
            <a:noFill/>
          </a:ln>
        </p:spPr>
      </p:pic>
      <p:pic>
        <p:nvPicPr>
          <p:cNvPr descr="May be an image of railroad" id="297" name="Google Shape;297;p35"/>
          <p:cNvPicPr preferRelativeResize="0"/>
          <p:nvPr/>
        </p:nvPicPr>
        <p:blipFill rotWithShape="1">
          <a:blip r:embed="rId7">
            <a:alphaModFix/>
          </a:blip>
          <a:srcRect b="0" l="0" r="0" t="0"/>
          <a:stretch/>
        </p:blipFill>
        <p:spPr>
          <a:xfrm>
            <a:off x="4809365" y="1832774"/>
            <a:ext cx="3829810" cy="2309563"/>
          </a:xfrm>
          <a:prstGeom prst="rect">
            <a:avLst/>
          </a:prstGeom>
          <a:noFill/>
          <a:ln>
            <a:noFill/>
          </a:ln>
        </p:spPr>
      </p:pic>
      <p:pic>
        <p:nvPicPr>
          <p:cNvPr id="298" name="Google Shape;298;p35"/>
          <p:cNvPicPr preferRelativeResize="0"/>
          <p:nvPr/>
        </p:nvPicPr>
        <p:blipFill rotWithShape="1">
          <a:blip r:embed="rId8">
            <a:alphaModFix/>
          </a:blip>
          <a:srcRect b="9401" l="36171" r="45625" t="38308"/>
          <a:stretch/>
        </p:blipFill>
        <p:spPr>
          <a:xfrm>
            <a:off x="2510907" y="1317301"/>
            <a:ext cx="1309394" cy="2507668"/>
          </a:xfrm>
          <a:prstGeom prst="rect">
            <a:avLst/>
          </a:prstGeom>
          <a:noFill/>
          <a:ln>
            <a:noFill/>
          </a:ln>
        </p:spPr>
      </p:pic>
      <p:pic>
        <p:nvPicPr>
          <p:cNvPr id="299" name="Google Shape;299;p35"/>
          <p:cNvPicPr preferRelativeResize="0"/>
          <p:nvPr/>
        </p:nvPicPr>
        <p:blipFill rotWithShape="1">
          <a:blip r:embed="rId4">
            <a:alphaModFix amt="30000"/>
          </a:blip>
          <a:srcRect b="0" l="0" r="0" t="0"/>
          <a:stretch/>
        </p:blipFill>
        <p:spPr>
          <a:xfrm>
            <a:off x="266700" y="1333500"/>
            <a:ext cx="1476375" cy="876300"/>
          </a:xfrm>
          <a:prstGeom prst="rect">
            <a:avLst/>
          </a:prstGeom>
          <a:noFill/>
          <a:ln>
            <a:noFill/>
          </a:ln>
        </p:spPr>
      </p:pic>
      <p:sp>
        <p:nvSpPr>
          <p:cNvPr id="300" name="Google Shape;300;p35"/>
          <p:cNvSpPr txBox="1"/>
          <p:nvPr/>
        </p:nvSpPr>
        <p:spPr>
          <a:xfrm>
            <a:off x="360285" y="1408734"/>
            <a:ext cx="12876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i="0" lang="en-GB" sz="1200" u="none" cap="none" strike="noStrike">
                <a:solidFill>
                  <a:srgbClr val="000000"/>
                </a:solidFill>
                <a:latin typeface="Calibri"/>
                <a:ea typeface="Calibri"/>
                <a:cs typeface="Calibri"/>
                <a:sym typeface="Calibri"/>
              </a:rPr>
              <a:t>You can buy your ticket from the </a:t>
            </a:r>
            <a:r>
              <a:rPr b="1" i="0" lang="en-GB" sz="1200" u="none" cap="none" strike="noStrike">
                <a:solidFill>
                  <a:srgbClr val="000000"/>
                </a:solidFill>
                <a:latin typeface="Calibri"/>
                <a:ea typeface="Calibri"/>
                <a:cs typeface="Calibri"/>
                <a:sym typeface="Calibri"/>
              </a:rPr>
              <a:t>ticket machine</a:t>
            </a:r>
            <a:endParaRPr b="1" i="0" sz="1200" u="none" cap="none" strike="noStrike">
              <a:solidFill>
                <a:srgbClr val="000000"/>
              </a:solidFill>
              <a:latin typeface="Calibri"/>
              <a:ea typeface="Calibri"/>
              <a:cs typeface="Calibri"/>
              <a:sym typeface="Calibri"/>
            </a:endParaRPr>
          </a:p>
        </p:txBody>
      </p:sp>
      <p:pic>
        <p:nvPicPr>
          <p:cNvPr id="301" name="Google Shape;301;p35"/>
          <p:cNvPicPr preferRelativeResize="0"/>
          <p:nvPr/>
        </p:nvPicPr>
        <p:blipFill rotWithShape="1">
          <a:blip r:embed="rId9">
            <a:alphaModFix/>
          </a:blip>
          <a:srcRect b="0" l="0" r="0" t="0"/>
          <a:stretch/>
        </p:blipFill>
        <p:spPr>
          <a:xfrm rot="-5936">
            <a:off x="4788363" y="1821947"/>
            <a:ext cx="3862769" cy="2343739"/>
          </a:xfrm>
          <a:prstGeom prst="rect">
            <a:avLst/>
          </a:prstGeom>
          <a:noFill/>
          <a:ln>
            <a:noFill/>
          </a:ln>
        </p:spPr>
      </p:pic>
      <p:pic>
        <p:nvPicPr>
          <p:cNvPr id="302" name="Google Shape;302;p35"/>
          <p:cNvPicPr preferRelativeResize="0"/>
          <p:nvPr/>
        </p:nvPicPr>
        <p:blipFill>
          <a:blip r:embed="rId10">
            <a:alphaModFix/>
          </a:blip>
          <a:stretch>
            <a:fillRect/>
          </a:stretch>
        </p:blipFill>
        <p:spPr>
          <a:xfrm>
            <a:off x="7497794" y="3076575"/>
            <a:ext cx="1523295" cy="2421773"/>
          </a:xfrm>
          <a:prstGeom prst="rect">
            <a:avLst/>
          </a:prstGeom>
          <a:noFill/>
          <a:ln>
            <a:noFill/>
          </a:ln>
        </p:spPr>
      </p:pic>
      <p:sp>
        <p:nvSpPr>
          <p:cNvPr id="303" name="Google Shape;303;p35"/>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pic>
        <p:nvPicPr>
          <p:cNvPr id="304" name="Google Shape;304;p35"/>
          <p:cNvPicPr preferRelativeResize="0"/>
          <p:nvPr/>
        </p:nvPicPr>
        <p:blipFill rotWithShape="1">
          <a:blip r:embed="rId11">
            <a:alphaModFix/>
          </a:blip>
          <a:srcRect b="0" l="0" r="0" t="0"/>
          <a:stretch/>
        </p:blipFill>
        <p:spPr>
          <a:xfrm>
            <a:off x="2915679" y="4010025"/>
            <a:ext cx="3256522" cy="663656"/>
          </a:xfrm>
          <a:prstGeom prst="rect">
            <a:avLst/>
          </a:prstGeom>
          <a:noFill/>
          <a:ln>
            <a:noFill/>
          </a:ln>
        </p:spPr>
      </p:pic>
      <p:sp>
        <p:nvSpPr>
          <p:cNvPr id="305" name="Google Shape;305;p35"/>
          <p:cNvSpPr/>
          <p:nvPr/>
        </p:nvSpPr>
        <p:spPr>
          <a:xfrm>
            <a:off x="3106537" y="4098278"/>
            <a:ext cx="30084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GB" sz="1200" u="none" cap="none" strike="noStrike">
                <a:solidFill>
                  <a:srgbClr val="000000"/>
                </a:solidFill>
              </a:rPr>
              <a:t>The ticket barrier</a:t>
            </a:r>
            <a:r>
              <a:rPr b="0" i="0" lang="en-GB" sz="1200" u="none" cap="none" strike="noStrike">
                <a:solidFill>
                  <a:srgbClr val="000000"/>
                </a:solidFill>
                <a:latin typeface="Arial"/>
                <a:ea typeface="Arial"/>
                <a:cs typeface="Arial"/>
                <a:sym typeface="Arial"/>
              </a:rPr>
              <a:t> lets you onto the platform where you </a:t>
            </a:r>
            <a:r>
              <a:rPr lang="en-GB" sz="1200"/>
              <a:t>go to </a:t>
            </a:r>
            <a:r>
              <a:rPr b="0" i="0" lang="en-GB" sz="1200" u="none" cap="none" strike="noStrike">
                <a:solidFill>
                  <a:srgbClr val="000000"/>
                </a:solidFill>
                <a:latin typeface="Arial"/>
                <a:ea typeface="Arial"/>
                <a:cs typeface="Arial"/>
                <a:sym typeface="Arial"/>
              </a:rPr>
              <a:t>catch your train</a:t>
            </a:r>
            <a:endParaRPr b="1" i="0" sz="1200" u="none" cap="none" strike="noStrike">
              <a:solidFill>
                <a:srgbClr val="000000"/>
              </a:solidFill>
              <a:latin typeface="Calibri"/>
              <a:ea typeface="Calibri"/>
              <a:cs typeface="Calibri"/>
              <a:sym typeface="Calibri"/>
            </a:endParaRPr>
          </a:p>
        </p:txBody>
      </p:sp>
      <p:pic>
        <p:nvPicPr>
          <p:cNvPr id="306" name="Google Shape;306;p35"/>
          <p:cNvPicPr preferRelativeResize="0"/>
          <p:nvPr/>
        </p:nvPicPr>
        <p:blipFill rotWithShape="1">
          <a:blip r:embed="rId12">
            <a:alphaModFix/>
          </a:blip>
          <a:srcRect b="0" l="0" r="0" t="0"/>
          <a:stretch/>
        </p:blipFill>
        <p:spPr>
          <a:xfrm flipH="1" rot="10386214">
            <a:off x="1595802" y="1328559"/>
            <a:ext cx="675106" cy="430443"/>
          </a:xfrm>
          <a:prstGeom prst="rect">
            <a:avLst/>
          </a:prstGeom>
          <a:noFill/>
          <a:ln>
            <a:noFill/>
          </a:ln>
          <a:effectLst>
            <a:reflection blurRad="0" dir="5400000" dist="38100" endA="0" endPos="30000" fadeDir="5400012" kx="0" rotWithShape="0" algn="bl" stPos="0" sy="-100000" ky="0"/>
          </a:effectLst>
        </p:spPr>
      </p:pic>
      <p:pic>
        <p:nvPicPr>
          <p:cNvPr id="307" name="Google Shape;307;p35"/>
          <p:cNvPicPr preferRelativeResize="0"/>
          <p:nvPr/>
        </p:nvPicPr>
        <p:blipFill rotWithShape="1">
          <a:blip r:embed="rId12">
            <a:alphaModFix/>
          </a:blip>
          <a:srcRect b="0" l="0" r="0" t="0"/>
          <a:stretch/>
        </p:blipFill>
        <p:spPr>
          <a:xfrm rot="-9942490">
            <a:off x="2380833" y="4070103"/>
            <a:ext cx="639376" cy="407655"/>
          </a:xfrm>
          <a:prstGeom prst="rect">
            <a:avLst/>
          </a:prstGeom>
          <a:noFill/>
          <a:ln>
            <a:noFill/>
          </a:ln>
        </p:spPr>
      </p:pic>
      <p:pic>
        <p:nvPicPr>
          <p:cNvPr id="308" name="Google Shape;308;p35"/>
          <p:cNvPicPr preferRelativeResize="0"/>
          <p:nvPr/>
        </p:nvPicPr>
        <p:blipFill rotWithShape="1">
          <a:blip r:embed="rId9">
            <a:alphaModFix/>
          </a:blip>
          <a:srcRect b="0" l="0" r="0" t="0"/>
          <a:stretch/>
        </p:blipFill>
        <p:spPr>
          <a:xfrm rot="-5940">
            <a:off x="302365" y="2440047"/>
            <a:ext cx="2002614" cy="2032041"/>
          </a:xfrm>
          <a:prstGeom prst="rect">
            <a:avLst/>
          </a:prstGeom>
          <a:noFill/>
          <a:ln>
            <a:noFill/>
          </a:ln>
        </p:spPr>
      </p:pic>
      <p:pic>
        <p:nvPicPr>
          <p:cNvPr id="309" name="Google Shape;309;p35"/>
          <p:cNvPicPr preferRelativeResize="0"/>
          <p:nvPr/>
        </p:nvPicPr>
        <p:blipFill rotWithShape="1">
          <a:blip r:embed="rId9">
            <a:alphaModFix/>
          </a:blip>
          <a:srcRect b="0" l="0" r="0" t="0"/>
          <a:stretch/>
        </p:blipFill>
        <p:spPr>
          <a:xfrm rot="5394061">
            <a:off x="1901082" y="1901398"/>
            <a:ext cx="2523862" cy="13320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pic>
        <p:nvPicPr>
          <p:cNvPr id="315" name="Google Shape;315;p36"/>
          <p:cNvPicPr preferRelativeResize="0"/>
          <p:nvPr/>
        </p:nvPicPr>
        <p:blipFill rotWithShape="1">
          <a:blip r:embed="rId3">
            <a:alphaModFix amt="30000"/>
          </a:blip>
          <a:srcRect b="0" l="0" r="0" t="0"/>
          <a:stretch/>
        </p:blipFill>
        <p:spPr>
          <a:xfrm>
            <a:off x="6219825" y="4313957"/>
            <a:ext cx="2600325" cy="387818"/>
          </a:xfrm>
          <a:prstGeom prst="rect">
            <a:avLst/>
          </a:prstGeom>
          <a:noFill/>
          <a:ln>
            <a:noFill/>
          </a:ln>
        </p:spPr>
      </p:pic>
      <p:pic>
        <p:nvPicPr>
          <p:cNvPr id="316" name="Google Shape;316;p36"/>
          <p:cNvPicPr preferRelativeResize="0"/>
          <p:nvPr/>
        </p:nvPicPr>
        <p:blipFill rotWithShape="1">
          <a:blip r:embed="rId3">
            <a:alphaModFix amt="30000"/>
          </a:blip>
          <a:srcRect b="0" l="0" r="0" t="0"/>
          <a:stretch/>
        </p:blipFill>
        <p:spPr>
          <a:xfrm>
            <a:off x="324518" y="2684466"/>
            <a:ext cx="5561933" cy="1773234"/>
          </a:xfrm>
          <a:prstGeom prst="rect">
            <a:avLst/>
          </a:prstGeom>
          <a:noFill/>
          <a:ln>
            <a:noFill/>
          </a:ln>
        </p:spPr>
      </p:pic>
      <p:sp>
        <p:nvSpPr>
          <p:cNvPr id="317" name="Google Shape;317;p36"/>
          <p:cNvSpPr txBox="1"/>
          <p:nvPr/>
        </p:nvSpPr>
        <p:spPr>
          <a:xfrm>
            <a:off x="6245900" y="4318663"/>
            <a:ext cx="24312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b="1" i="0" lang="en-GB" sz="1400" u="none" cap="none" strike="noStrike">
                <a:solidFill>
                  <a:srgbClr val="000000"/>
                </a:solidFill>
                <a:latin typeface="Calibri"/>
                <a:ea typeface="Calibri"/>
                <a:cs typeface="Calibri"/>
                <a:sym typeface="Calibri"/>
              </a:rPr>
              <a:t>Morgan at work underground </a:t>
            </a:r>
            <a:endParaRPr b="1" i="0" sz="1400" u="none" cap="none" strike="noStrike">
              <a:solidFill>
                <a:srgbClr val="000000"/>
              </a:solidFill>
              <a:latin typeface="Calibri"/>
              <a:ea typeface="Calibri"/>
              <a:cs typeface="Calibri"/>
              <a:sym typeface="Calibri"/>
            </a:endParaRPr>
          </a:p>
        </p:txBody>
      </p:sp>
      <p:sp>
        <p:nvSpPr>
          <p:cNvPr id="318" name="Google Shape;318;p36"/>
          <p:cNvSpPr txBox="1"/>
          <p:nvPr/>
        </p:nvSpPr>
        <p:spPr>
          <a:xfrm>
            <a:off x="490151" y="1554100"/>
            <a:ext cx="47961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i="0" lang="en-GB" sz="1500" u="none" cap="none" strike="noStrike">
                <a:solidFill>
                  <a:srgbClr val="000000"/>
                </a:solidFill>
                <a:latin typeface="Calibri"/>
                <a:ea typeface="Calibri"/>
                <a:cs typeface="Calibri"/>
                <a:sym typeface="Calibri"/>
              </a:rPr>
              <a:t>Railway electronic technicians are responsible for installing, inspecting, testing, and maintaining train control systems. Th</a:t>
            </a:r>
            <a:r>
              <a:rPr lang="en-GB" sz="1500">
                <a:latin typeface="Calibri"/>
                <a:ea typeface="Calibri"/>
                <a:cs typeface="Calibri"/>
                <a:sym typeface="Calibri"/>
              </a:rPr>
              <a:t>e systems</a:t>
            </a:r>
            <a:r>
              <a:rPr i="0" lang="en-GB" sz="1500" u="none" cap="none" strike="noStrike">
                <a:solidFill>
                  <a:srgbClr val="000000"/>
                </a:solidFill>
                <a:latin typeface="Calibri"/>
                <a:ea typeface="Calibri"/>
                <a:cs typeface="Calibri"/>
                <a:sym typeface="Calibri"/>
              </a:rPr>
              <a:t> h</a:t>
            </a:r>
            <a:r>
              <a:rPr lang="en-GB" sz="1500">
                <a:latin typeface="Calibri"/>
                <a:ea typeface="Calibri"/>
                <a:cs typeface="Calibri"/>
                <a:sym typeface="Calibri"/>
              </a:rPr>
              <a:t>elp to keep the trains on the track and make sure the trains  get to the right destination safely.</a:t>
            </a:r>
            <a:endParaRPr i="0" sz="1500" u="none" cap="none" strike="noStrike">
              <a:solidFill>
                <a:srgbClr val="000000"/>
              </a:solidFill>
              <a:latin typeface="Calibri"/>
              <a:ea typeface="Calibri"/>
              <a:cs typeface="Calibri"/>
              <a:sym typeface="Calibri"/>
            </a:endParaRPr>
          </a:p>
        </p:txBody>
      </p:sp>
      <p:pic>
        <p:nvPicPr>
          <p:cNvPr id="319" name="Google Shape;319;p36"/>
          <p:cNvPicPr preferRelativeResize="0"/>
          <p:nvPr/>
        </p:nvPicPr>
        <p:blipFill rotWithShape="1">
          <a:blip r:embed="rId3">
            <a:alphaModFix/>
          </a:blip>
          <a:srcRect b="0" l="0" r="0" t="0"/>
          <a:stretch/>
        </p:blipFill>
        <p:spPr>
          <a:xfrm>
            <a:off x="-943866" y="230362"/>
            <a:ext cx="6695724" cy="1206955"/>
          </a:xfrm>
          <a:prstGeom prst="rect">
            <a:avLst/>
          </a:prstGeom>
          <a:noFill/>
          <a:ln>
            <a:noFill/>
          </a:ln>
        </p:spPr>
      </p:pic>
      <p:sp>
        <p:nvSpPr>
          <p:cNvPr id="320" name="Google Shape;320;p36"/>
          <p:cNvSpPr txBox="1"/>
          <p:nvPr/>
        </p:nvSpPr>
        <p:spPr>
          <a:xfrm rot="-60027">
            <a:off x="384476" y="389658"/>
            <a:ext cx="6168340" cy="1182481"/>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A Day in the Life of: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rPr b="1" i="0" lang="en-GB" sz="2600" u="none" cap="none" strike="noStrike">
                <a:solidFill>
                  <a:schemeClr val="dk1"/>
                </a:solidFill>
                <a:latin typeface="Calibri"/>
                <a:ea typeface="Calibri"/>
                <a:cs typeface="Calibri"/>
                <a:sym typeface="Calibri"/>
              </a:rPr>
              <a:t>Morgan Saville</a:t>
            </a:r>
            <a:r>
              <a:rPr b="1" lang="en-GB" sz="2600">
                <a:solidFill>
                  <a:schemeClr val="dk1"/>
                </a:solidFill>
                <a:latin typeface="Calibri"/>
                <a:ea typeface="Calibri"/>
                <a:cs typeface="Calibri"/>
                <a:sym typeface="Calibri"/>
              </a:rPr>
              <a:t>,</a:t>
            </a:r>
            <a:r>
              <a:rPr lang="en-GB" sz="2600"/>
              <a:t> </a:t>
            </a:r>
            <a:r>
              <a:rPr b="1" i="0" lang="en-GB" sz="2600" u="none" cap="none" strike="noStrike">
                <a:solidFill>
                  <a:schemeClr val="dk1"/>
                </a:solidFill>
                <a:latin typeface="Calibri"/>
                <a:ea typeface="Calibri"/>
                <a:cs typeface="Calibri"/>
                <a:sym typeface="Calibri"/>
              </a:rPr>
              <a:t>Electrical Technician </a:t>
            </a:r>
            <a:endParaRPr b="1" i="0" sz="26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descr="Morgan at work " id="321" name="Google Shape;321;p36"/>
          <p:cNvPicPr preferRelativeResize="0"/>
          <p:nvPr/>
        </p:nvPicPr>
        <p:blipFill rotWithShape="1">
          <a:blip r:embed="rId4">
            <a:alphaModFix/>
          </a:blip>
          <a:srcRect b="0" l="0" r="0" t="0"/>
          <a:stretch/>
        </p:blipFill>
        <p:spPr>
          <a:xfrm>
            <a:off x="6390709" y="891302"/>
            <a:ext cx="2369121" cy="3158828"/>
          </a:xfrm>
          <a:prstGeom prst="rect">
            <a:avLst/>
          </a:prstGeom>
          <a:noFill/>
          <a:ln>
            <a:noFill/>
          </a:ln>
        </p:spPr>
      </p:pic>
      <p:sp>
        <p:nvSpPr>
          <p:cNvPr id="322" name="Google Shape;322;p36"/>
          <p:cNvSpPr txBox="1"/>
          <p:nvPr/>
        </p:nvSpPr>
        <p:spPr>
          <a:xfrm>
            <a:off x="723900" y="2924175"/>
            <a:ext cx="4857900" cy="13392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GB" sz="1500">
                <a:solidFill>
                  <a:srgbClr val="222222"/>
                </a:solidFill>
                <a:latin typeface="Calibri"/>
                <a:ea typeface="Calibri"/>
                <a:cs typeface="Calibri"/>
                <a:sym typeface="Calibri"/>
              </a:rPr>
              <a:t>I would say to anyone who wants to work as part of a team, earning money and learning practical skills, go for an apprenticeship. It doesn’t matter who you are, or what career you thought you might do, if you see something that looks interesting, challenging and fulfilling, go for it!</a:t>
            </a:r>
            <a:endParaRPr b="1" sz="1500">
              <a:solidFill>
                <a:schemeClr val="dk1"/>
              </a:solidFill>
              <a:latin typeface="Calibri"/>
              <a:ea typeface="Calibri"/>
              <a:cs typeface="Calibri"/>
              <a:sym typeface="Calibri"/>
            </a:endParaRPr>
          </a:p>
        </p:txBody>
      </p:sp>
      <p:sp>
        <p:nvSpPr>
          <p:cNvPr id="323" name="Google Shape;323;p36"/>
          <p:cNvSpPr txBox="1"/>
          <p:nvPr/>
        </p:nvSpPr>
        <p:spPr>
          <a:xfrm>
            <a:off x="361950" y="2447925"/>
            <a:ext cx="6954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GB" sz="6500">
                <a:solidFill>
                  <a:srgbClr val="F8C013"/>
                </a:solidFill>
                <a:latin typeface="Calibri"/>
                <a:ea typeface="Calibri"/>
                <a:cs typeface="Calibri"/>
                <a:sym typeface="Calibri"/>
              </a:rPr>
              <a:t>“</a:t>
            </a:r>
            <a:endParaRPr sz="6500">
              <a:solidFill>
                <a:srgbClr val="F8C013"/>
              </a:solidFill>
            </a:endParaRPr>
          </a:p>
        </p:txBody>
      </p:sp>
      <p:sp>
        <p:nvSpPr>
          <p:cNvPr id="324" name="Google Shape;324;p36"/>
          <p:cNvSpPr txBox="1"/>
          <p:nvPr/>
        </p:nvSpPr>
        <p:spPr>
          <a:xfrm>
            <a:off x="5343525" y="3905250"/>
            <a:ext cx="5238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GB" sz="6500">
                <a:solidFill>
                  <a:srgbClr val="F8C013"/>
                </a:solidFill>
                <a:latin typeface="Calibri"/>
                <a:ea typeface="Calibri"/>
                <a:cs typeface="Calibri"/>
                <a:sym typeface="Calibri"/>
              </a:rPr>
              <a:t>”</a:t>
            </a:r>
            <a:endParaRPr sz="6500">
              <a:solidFill>
                <a:srgbClr val="F8C013"/>
              </a:solidFill>
            </a:endParaRPr>
          </a:p>
        </p:txBody>
      </p:sp>
      <p:pic>
        <p:nvPicPr>
          <p:cNvPr id="325" name="Google Shape;325;p36"/>
          <p:cNvPicPr preferRelativeResize="0"/>
          <p:nvPr/>
        </p:nvPicPr>
        <p:blipFill rotWithShape="1">
          <a:blip r:embed="rId5">
            <a:alphaModFix/>
          </a:blip>
          <a:srcRect b="0" l="0" r="0" t="0"/>
          <a:stretch/>
        </p:blipFill>
        <p:spPr>
          <a:xfrm rot="5394011">
            <a:off x="5967434" y="1252612"/>
            <a:ext cx="3190851" cy="2419281"/>
          </a:xfrm>
          <a:prstGeom prst="rect">
            <a:avLst/>
          </a:prstGeom>
          <a:noFill/>
          <a:ln>
            <a:noFill/>
          </a:ln>
        </p:spPr>
      </p:pic>
      <p:pic>
        <p:nvPicPr>
          <p:cNvPr id="326" name="Google Shape;326;p36"/>
          <p:cNvPicPr preferRelativeResize="0"/>
          <p:nvPr/>
        </p:nvPicPr>
        <p:blipFill rotWithShape="1">
          <a:blip r:embed="rId6">
            <a:alphaModFix/>
          </a:blip>
          <a:srcRect b="0" l="0" r="0" t="0"/>
          <a:stretch/>
        </p:blipFill>
        <p:spPr>
          <a:xfrm flipH="1" rot="6268978">
            <a:off x="5910471" y="3874667"/>
            <a:ext cx="724361" cy="461868"/>
          </a:xfrm>
          <a:prstGeom prst="rect">
            <a:avLst/>
          </a:prstGeom>
          <a:noFill/>
          <a:ln>
            <a:noFill/>
          </a:ln>
        </p:spPr>
      </p:pic>
      <p:sp>
        <p:nvSpPr>
          <p:cNvPr id="327" name="Google Shape;327;p36"/>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id="333" name="Google Shape;333;p37"/>
          <p:cNvPicPr preferRelativeResize="0"/>
          <p:nvPr/>
        </p:nvPicPr>
        <p:blipFill rotWithShape="1">
          <a:blip r:embed="rId3">
            <a:alphaModFix/>
          </a:blip>
          <a:srcRect b="0" l="0" r="0" t="0"/>
          <a:stretch/>
        </p:blipFill>
        <p:spPr>
          <a:xfrm>
            <a:off x="324525" y="2708725"/>
            <a:ext cx="7161975" cy="2258500"/>
          </a:xfrm>
          <a:prstGeom prst="rect">
            <a:avLst/>
          </a:prstGeom>
          <a:noFill/>
          <a:ln>
            <a:noFill/>
          </a:ln>
        </p:spPr>
      </p:pic>
      <p:pic>
        <p:nvPicPr>
          <p:cNvPr id="334" name="Google Shape;334;p37"/>
          <p:cNvPicPr preferRelativeResize="0"/>
          <p:nvPr/>
        </p:nvPicPr>
        <p:blipFill rotWithShape="1">
          <a:blip r:embed="rId4">
            <a:alphaModFix amt="30000"/>
          </a:blip>
          <a:srcRect b="0" l="0" r="0" t="0"/>
          <a:stretch/>
        </p:blipFill>
        <p:spPr>
          <a:xfrm>
            <a:off x="7069350" y="309300"/>
            <a:ext cx="1438975" cy="400200"/>
          </a:xfrm>
          <a:prstGeom prst="rect">
            <a:avLst/>
          </a:prstGeom>
          <a:noFill/>
          <a:ln>
            <a:noFill/>
          </a:ln>
        </p:spPr>
      </p:pic>
      <p:sp>
        <p:nvSpPr>
          <p:cNvPr id="335" name="Google Shape;335;p37"/>
          <p:cNvSpPr txBox="1"/>
          <p:nvPr/>
        </p:nvSpPr>
        <p:spPr>
          <a:xfrm>
            <a:off x="7109050" y="309300"/>
            <a:ext cx="1411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GB">
                <a:latin typeface="Calibri"/>
                <a:ea typeface="Calibri"/>
                <a:cs typeface="Calibri"/>
                <a:sym typeface="Calibri"/>
              </a:rPr>
              <a:t>Lynne Dickinson</a:t>
            </a:r>
            <a:endParaRPr b="1" i="0" sz="1400" u="none" cap="none" strike="noStrike">
              <a:solidFill>
                <a:srgbClr val="000000"/>
              </a:solidFill>
              <a:latin typeface="Calibri"/>
              <a:ea typeface="Calibri"/>
              <a:cs typeface="Calibri"/>
              <a:sym typeface="Calibri"/>
            </a:endParaRPr>
          </a:p>
        </p:txBody>
      </p:sp>
      <p:sp>
        <p:nvSpPr>
          <p:cNvPr id="336" name="Google Shape;336;p37"/>
          <p:cNvSpPr txBox="1"/>
          <p:nvPr/>
        </p:nvSpPr>
        <p:spPr>
          <a:xfrm>
            <a:off x="5122295" y="4110427"/>
            <a:ext cx="24312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2600"/>
              </a:spcAft>
              <a:buClr>
                <a:srgbClr val="000000"/>
              </a:buClr>
              <a:buSzPts val="1400"/>
              <a:buFont typeface="Arial"/>
              <a:buNone/>
            </a:pPr>
            <a:r>
              <a:t/>
            </a:r>
            <a:endParaRPr b="1" i="0" sz="1700" u="none" cap="none" strike="noStrike">
              <a:solidFill>
                <a:srgbClr val="000000"/>
              </a:solidFill>
              <a:highlight>
                <a:srgbClr val="FFFF00"/>
              </a:highlight>
              <a:latin typeface="Calibri"/>
              <a:ea typeface="Calibri"/>
              <a:cs typeface="Calibri"/>
              <a:sym typeface="Calibri"/>
            </a:endParaRPr>
          </a:p>
        </p:txBody>
      </p:sp>
      <p:pic>
        <p:nvPicPr>
          <p:cNvPr id="337" name="Google Shape;337;p37"/>
          <p:cNvPicPr preferRelativeResize="0"/>
          <p:nvPr/>
        </p:nvPicPr>
        <p:blipFill rotWithShape="1">
          <a:blip r:embed="rId4">
            <a:alphaModFix/>
          </a:blip>
          <a:srcRect b="0" l="0" r="0" t="0"/>
          <a:stretch/>
        </p:blipFill>
        <p:spPr>
          <a:xfrm>
            <a:off x="-1399275" y="230350"/>
            <a:ext cx="7968125" cy="1303025"/>
          </a:xfrm>
          <a:prstGeom prst="rect">
            <a:avLst/>
          </a:prstGeom>
          <a:noFill/>
          <a:ln>
            <a:noFill/>
          </a:ln>
        </p:spPr>
      </p:pic>
      <p:sp>
        <p:nvSpPr>
          <p:cNvPr id="338" name="Google Shape;338;p37"/>
          <p:cNvSpPr txBox="1"/>
          <p:nvPr/>
        </p:nvSpPr>
        <p:spPr>
          <a:xfrm rot="-59945">
            <a:off x="260332" y="462682"/>
            <a:ext cx="7432730" cy="516078"/>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A Day in the Life of: </a:t>
            </a:r>
            <a:endParaRPr b="1" sz="3000">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rPr b="1" lang="en-GB" sz="2600">
                <a:solidFill>
                  <a:schemeClr val="dk1"/>
                </a:solidFill>
                <a:latin typeface="Calibri"/>
                <a:ea typeface="Calibri"/>
                <a:cs typeface="Calibri"/>
                <a:sym typeface="Calibri"/>
              </a:rPr>
              <a:t>Lynne Dickinson, Station Delivery Manager </a:t>
            </a:r>
            <a:endParaRPr b="1" sz="2600">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id="339" name="Google Shape;339;p37"/>
          <p:cNvPicPr preferRelativeResize="0"/>
          <p:nvPr/>
        </p:nvPicPr>
        <p:blipFill>
          <a:blip r:embed="rId5">
            <a:alphaModFix/>
          </a:blip>
          <a:stretch>
            <a:fillRect/>
          </a:stretch>
        </p:blipFill>
        <p:spPr>
          <a:xfrm>
            <a:off x="6989414" y="980236"/>
            <a:ext cx="1886835" cy="2564834"/>
          </a:xfrm>
          <a:prstGeom prst="rect">
            <a:avLst/>
          </a:prstGeom>
          <a:noFill/>
          <a:ln>
            <a:noFill/>
          </a:ln>
        </p:spPr>
      </p:pic>
      <p:pic>
        <p:nvPicPr>
          <p:cNvPr id="340" name="Google Shape;340;p37"/>
          <p:cNvPicPr preferRelativeResize="0"/>
          <p:nvPr/>
        </p:nvPicPr>
        <p:blipFill>
          <a:blip r:embed="rId6">
            <a:alphaModFix/>
          </a:blip>
          <a:stretch>
            <a:fillRect/>
          </a:stretch>
        </p:blipFill>
        <p:spPr>
          <a:xfrm>
            <a:off x="6919175" y="943150"/>
            <a:ext cx="1957074" cy="2639001"/>
          </a:xfrm>
          <a:prstGeom prst="rect">
            <a:avLst/>
          </a:prstGeom>
          <a:noFill/>
          <a:ln>
            <a:noFill/>
          </a:ln>
        </p:spPr>
      </p:pic>
      <p:sp>
        <p:nvSpPr>
          <p:cNvPr id="341" name="Google Shape;341;p37"/>
          <p:cNvSpPr txBox="1"/>
          <p:nvPr/>
        </p:nvSpPr>
        <p:spPr>
          <a:xfrm>
            <a:off x="604850" y="2964525"/>
            <a:ext cx="6682200" cy="1746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GB" sz="1450">
                <a:solidFill>
                  <a:srgbClr val="222222"/>
                </a:solidFill>
                <a:latin typeface="Calibri"/>
                <a:ea typeface="Calibri"/>
                <a:cs typeface="Calibri"/>
                <a:sym typeface="Calibri"/>
              </a:rPr>
              <a:t>The </a:t>
            </a:r>
            <a:r>
              <a:rPr b="1" i="1" lang="en-GB" sz="1450">
                <a:solidFill>
                  <a:srgbClr val="222222"/>
                </a:solidFill>
                <a:latin typeface="Calibri"/>
                <a:ea typeface="Calibri"/>
                <a:cs typeface="Calibri"/>
                <a:sym typeface="Calibri"/>
              </a:rPr>
              <a:t>best</a:t>
            </a:r>
            <a:r>
              <a:rPr b="1" lang="en-GB" sz="1450">
                <a:solidFill>
                  <a:srgbClr val="222222"/>
                </a:solidFill>
                <a:latin typeface="Calibri"/>
                <a:ea typeface="Calibri"/>
                <a:cs typeface="Calibri"/>
                <a:sym typeface="Calibri"/>
              </a:rPr>
              <a:t> thing about my job is I get to meet all the people that use the Metro. </a:t>
            </a:r>
            <a:endParaRPr b="1" sz="1450">
              <a:solidFill>
                <a:srgbClr val="222222"/>
              </a:solidFill>
              <a:latin typeface="Calibri"/>
              <a:ea typeface="Calibri"/>
              <a:cs typeface="Calibri"/>
              <a:sym typeface="Calibri"/>
            </a:endParaRPr>
          </a:p>
          <a:p>
            <a:pPr indent="0" lvl="0" marL="0" rtl="0" algn="l">
              <a:lnSpc>
                <a:spcPct val="100000"/>
              </a:lnSpc>
              <a:spcBef>
                <a:spcPts val="0"/>
              </a:spcBef>
              <a:spcAft>
                <a:spcPts val="0"/>
              </a:spcAft>
              <a:buNone/>
            </a:pPr>
            <a:r>
              <a:rPr b="1" lang="en-GB" sz="1450">
                <a:solidFill>
                  <a:srgbClr val="222222"/>
                </a:solidFill>
                <a:latin typeface="Calibri"/>
                <a:ea typeface="Calibri"/>
                <a:cs typeface="Calibri"/>
                <a:sym typeface="Calibri"/>
              </a:rPr>
              <a:t>The </a:t>
            </a:r>
            <a:r>
              <a:rPr b="1" i="1" lang="en-GB" sz="1450">
                <a:solidFill>
                  <a:srgbClr val="222222"/>
                </a:solidFill>
                <a:latin typeface="Calibri"/>
                <a:ea typeface="Calibri"/>
                <a:cs typeface="Calibri"/>
                <a:sym typeface="Calibri"/>
              </a:rPr>
              <a:t>weirdest/grossest </a:t>
            </a:r>
            <a:r>
              <a:rPr b="1" lang="en-GB" sz="1450">
                <a:solidFill>
                  <a:srgbClr val="222222"/>
                </a:solidFill>
                <a:latin typeface="Calibri"/>
                <a:ea typeface="Calibri"/>
                <a:cs typeface="Calibri"/>
                <a:sym typeface="Calibri"/>
              </a:rPr>
              <a:t>thing I've ever had to do is pick up someone's false </a:t>
            </a:r>
            <a:br>
              <a:rPr b="1" lang="en-GB" sz="1450">
                <a:solidFill>
                  <a:srgbClr val="222222"/>
                </a:solidFill>
                <a:latin typeface="Calibri"/>
                <a:ea typeface="Calibri"/>
                <a:cs typeface="Calibri"/>
                <a:sym typeface="Calibri"/>
              </a:rPr>
            </a:br>
            <a:r>
              <a:rPr b="1" lang="en-GB" sz="1450">
                <a:solidFill>
                  <a:srgbClr val="222222"/>
                </a:solidFill>
                <a:latin typeface="Calibri"/>
                <a:ea typeface="Calibri"/>
                <a:cs typeface="Calibri"/>
                <a:sym typeface="Calibri"/>
              </a:rPr>
              <a:t>teeth off the track!!! </a:t>
            </a:r>
            <a:endParaRPr b="1" sz="1450">
              <a:solidFill>
                <a:srgbClr val="222222"/>
              </a:solidFill>
              <a:latin typeface="Calibri"/>
              <a:ea typeface="Calibri"/>
              <a:cs typeface="Calibri"/>
              <a:sym typeface="Calibri"/>
            </a:endParaRPr>
          </a:p>
          <a:p>
            <a:pPr indent="0" lvl="0" marL="0" rtl="0" algn="l">
              <a:lnSpc>
                <a:spcPct val="100000"/>
              </a:lnSpc>
              <a:spcBef>
                <a:spcPts val="0"/>
              </a:spcBef>
              <a:spcAft>
                <a:spcPts val="0"/>
              </a:spcAft>
              <a:buNone/>
            </a:pPr>
            <a:r>
              <a:rPr b="1" lang="en-GB" sz="1450">
                <a:solidFill>
                  <a:srgbClr val="222222"/>
                </a:solidFill>
                <a:latin typeface="Calibri"/>
                <a:ea typeface="Calibri"/>
                <a:cs typeface="Calibri"/>
                <a:sym typeface="Calibri"/>
              </a:rPr>
              <a:t>One of the </a:t>
            </a:r>
            <a:r>
              <a:rPr b="1" i="1" lang="en-GB" sz="1450">
                <a:solidFill>
                  <a:srgbClr val="222222"/>
                </a:solidFill>
                <a:latin typeface="Calibri"/>
                <a:ea typeface="Calibri"/>
                <a:cs typeface="Calibri"/>
                <a:sym typeface="Calibri"/>
              </a:rPr>
              <a:t>coolest</a:t>
            </a:r>
            <a:r>
              <a:rPr b="1" lang="en-GB" sz="1450">
                <a:solidFill>
                  <a:srgbClr val="222222"/>
                </a:solidFill>
                <a:latin typeface="Calibri"/>
                <a:ea typeface="Calibri"/>
                <a:cs typeface="Calibri"/>
                <a:sym typeface="Calibri"/>
              </a:rPr>
              <a:t> things I've ever done was manage the filming for the X Factor when James Arthur was auditioning - I met him before he was famous!!</a:t>
            </a:r>
            <a:endParaRPr b="1" sz="1450">
              <a:solidFill>
                <a:srgbClr val="222222"/>
              </a:solidFill>
              <a:latin typeface="Calibri"/>
              <a:ea typeface="Calibri"/>
              <a:cs typeface="Calibri"/>
              <a:sym typeface="Calibri"/>
            </a:endParaRPr>
          </a:p>
          <a:p>
            <a:pPr indent="0" lvl="0" marL="0" rtl="0" algn="l">
              <a:lnSpc>
                <a:spcPct val="100000"/>
              </a:lnSpc>
              <a:spcBef>
                <a:spcPts val="0"/>
              </a:spcBef>
              <a:spcAft>
                <a:spcPts val="0"/>
              </a:spcAft>
              <a:buNone/>
            </a:pPr>
            <a:r>
              <a:rPr b="1" lang="en-GB" sz="1450">
                <a:solidFill>
                  <a:srgbClr val="222222"/>
                </a:solidFill>
                <a:latin typeface="Calibri"/>
                <a:ea typeface="Calibri"/>
                <a:cs typeface="Calibri"/>
                <a:sym typeface="Calibri"/>
              </a:rPr>
              <a:t>The most </a:t>
            </a:r>
            <a:r>
              <a:rPr b="1" i="1" lang="en-GB" sz="1450">
                <a:solidFill>
                  <a:srgbClr val="222222"/>
                </a:solidFill>
                <a:latin typeface="Calibri"/>
                <a:ea typeface="Calibri"/>
                <a:cs typeface="Calibri"/>
                <a:sym typeface="Calibri"/>
              </a:rPr>
              <a:t>unusual</a:t>
            </a:r>
            <a:r>
              <a:rPr b="1" lang="en-GB" sz="1450">
                <a:solidFill>
                  <a:srgbClr val="222222"/>
                </a:solidFill>
                <a:latin typeface="Calibri"/>
                <a:ea typeface="Calibri"/>
                <a:cs typeface="Calibri"/>
                <a:sym typeface="Calibri"/>
              </a:rPr>
              <a:t> thing I've ever done was the day I helped Digby, a miniature pony learn to use the Metro as he was going to live with and help a blind lady in America.</a:t>
            </a:r>
            <a:endParaRPr b="1" sz="1450">
              <a:solidFill>
                <a:srgbClr val="222222"/>
              </a:solidFill>
              <a:latin typeface="Calibri"/>
              <a:ea typeface="Calibri"/>
              <a:cs typeface="Calibri"/>
              <a:sym typeface="Calibri"/>
            </a:endParaRPr>
          </a:p>
        </p:txBody>
      </p:sp>
      <p:sp>
        <p:nvSpPr>
          <p:cNvPr id="342" name="Google Shape;342;p37"/>
          <p:cNvSpPr txBox="1"/>
          <p:nvPr/>
        </p:nvSpPr>
        <p:spPr>
          <a:xfrm>
            <a:off x="428575" y="2456075"/>
            <a:ext cx="6954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GB" sz="6500">
                <a:solidFill>
                  <a:srgbClr val="F8C013"/>
                </a:solidFill>
                <a:latin typeface="Calibri"/>
                <a:ea typeface="Calibri"/>
                <a:cs typeface="Calibri"/>
                <a:sym typeface="Calibri"/>
              </a:rPr>
              <a:t>“</a:t>
            </a:r>
            <a:endParaRPr sz="6500">
              <a:solidFill>
                <a:srgbClr val="F8C013"/>
              </a:solidFill>
            </a:endParaRPr>
          </a:p>
        </p:txBody>
      </p:sp>
      <p:sp>
        <p:nvSpPr>
          <p:cNvPr id="343" name="Google Shape;343;p37"/>
          <p:cNvSpPr txBox="1"/>
          <p:nvPr/>
        </p:nvSpPr>
        <p:spPr>
          <a:xfrm>
            <a:off x="7109050" y="4334025"/>
            <a:ext cx="5238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GB" sz="6500">
                <a:solidFill>
                  <a:srgbClr val="F8C013"/>
                </a:solidFill>
                <a:latin typeface="Calibri"/>
                <a:ea typeface="Calibri"/>
                <a:cs typeface="Calibri"/>
                <a:sym typeface="Calibri"/>
              </a:rPr>
              <a:t>”</a:t>
            </a:r>
            <a:endParaRPr sz="6500">
              <a:solidFill>
                <a:srgbClr val="F8C013"/>
              </a:solidFill>
            </a:endParaRPr>
          </a:p>
        </p:txBody>
      </p:sp>
      <p:sp>
        <p:nvSpPr>
          <p:cNvPr id="344" name="Google Shape;344;p37"/>
          <p:cNvSpPr txBox="1"/>
          <p:nvPr/>
        </p:nvSpPr>
        <p:spPr>
          <a:xfrm>
            <a:off x="256400" y="1668375"/>
            <a:ext cx="6751800" cy="1077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450">
                <a:latin typeface="Calibri"/>
                <a:ea typeface="Calibri"/>
                <a:cs typeface="Calibri"/>
                <a:sym typeface="Calibri"/>
              </a:rPr>
              <a:t>Lynne is responsible for managing over 120 customer service staff who work in the Metro stations, making sure all 60 stations on the Metro are clean and tidy and </a:t>
            </a:r>
            <a:br>
              <a:rPr lang="en-GB" sz="1450">
                <a:latin typeface="Calibri"/>
                <a:ea typeface="Calibri"/>
                <a:cs typeface="Calibri"/>
                <a:sym typeface="Calibri"/>
              </a:rPr>
            </a:br>
            <a:r>
              <a:rPr lang="en-GB" sz="1450">
                <a:latin typeface="Calibri"/>
                <a:ea typeface="Calibri"/>
                <a:cs typeface="Calibri"/>
                <a:sym typeface="Calibri"/>
              </a:rPr>
              <a:t>working with the all the engineers to make sure that when the lights, lifts and </a:t>
            </a:r>
            <a:br>
              <a:rPr lang="en-GB" sz="1450">
                <a:latin typeface="Calibri"/>
                <a:ea typeface="Calibri"/>
                <a:cs typeface="Calibri"/>
                <a:sym typeface="Calibri"/>
              </a:rPr>
            </a:br>
            <a:r>
              <a:rPr lang="en-GB" sz="1450">
                <a:latin typeface="Calibri"/>
                <a:ea typeface="Calibri"/>
                <a:cs typeface="Calibri"/>
                <a:sym typeface="Calibri"/>
              </a:rPr>
              <a:t>escalators break they get fixed really quickly so the passengers can keep on using them.</a:t>
            </a:r>
            <a:endParaRPr sz="1450">
              <a:latin typeface="Calibri"/>
              <a:ea typeface="Calibri"/>
              <a:cs typeface="Calibri"/>
              <a:sym typeface="Calibri"/>
            </a:endParaRPr>
          </a:p>
        </p:txBody>
      </p:sp>
      <p:pic>
        <p:nvPicPr>
          <p:cNvPr id="345" name="Google Shape;345;p37"/>
          <p:cNvPicPr preferRelativeResize="0"/>
          <p:nvPr/>
        </p:nvPicPr>
        <p:blipFill rotWithShape="1">
          <a:blip r:embed="rId7">
            <a:alphaModFix/>
          </a:blip>
          <a:srcRect b="0" l="0" r="0" t="0"/>
          <a:stretch/>
        </p:blipFill>
        <p:spPr>
          <a:xfrm flipH="1" rot="-6609670">
            <a:off x="8243809" y="418992"/>
            <a:ext cx="724360" cy="46186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pic>
        <p:nvPicPr>
          <p:cNvPr descr="Stuart Clarke" id="351" name="Google Shape;351;p38"/>
          <p:cNvPicPr preferRelativeResize="0"/>
          <p:nvPr/>
        </p:nvPicPr>
        <p:blipFill rotWithShape="1">
          <a:blip r:embed="rId3">
            <a:alphaModFix/>
          </a:blip>
          <a:srcRect b="0" l="0" r="0" t="0"/>
          <a:stretch/>
        </p:blipFill>
        <p:spPr>
          <a:xfrm>
            <a:off x="6200575" y="657225"/>
            <a:ext cx="2597849" cy="3272817"/>
          </a:xfrm>
          <a:prstGeom prst="rect">
            <a:avLst/>
          </a:prstGeom>
          <a:noFill/>
          <a:ln>
            <a:noFill/>
          </a:ln>
        </p:spPr>
      </p:pic>
      <p:pic>
        <p:nvPicPr>
          <p:cNvPr id="352" name="Google Shape;352;p38"/>
          <p:cNvPicPr preferRelativeResize="0"/>
          <p:nvPr/>
        </p:nvPicPr>
        <p:blipFill rotWithShape="1">
          <a:blip r:embed="rId4">
            <a:alphaModFix/>
          </a:blip>
          <a:srcRect b="0" l="0" r="0" t="0"/>
          <a:stretch/>
        </p:blipFill>
        <p:spPr>
          <a:xfrm rot="5394012">
            <a:off x="5852100" y="975276"/>
            <a:ext cx="3307232" cy="2666978"/>
          </a:xfrm>
          <a:prstGeom prst="rect">
            <a:avLst/>
          </a:prstGeom>
          <a:noFill/>
          <a:ln>
            <a:noFill/>
          </a:ln>
        </p:spPr>
      </p:pic>
      <p:pic>
        <p:nvPicPr>
          <p:cNvPr id="353" name="Google Shape;353;p38"/>
          <p:cNvPicPr preferRelativeResize="0"/>
          <p:nvPr/>
        </p:nvPicPr>
        <p:blipFill rotWithShape="1">
          <a:blip r:embed="rId5">
            <a:alphaModFix/>
          </a:blip>
          <a:srcRect b="0" l="0" r="0" t="0"/>
          <a:stretch/>
        </p:blipFill>
        <p:spPr>
          <a:xfrm>
            <a:off x="-1028351" y="239875"/>
            <a:ext cx="7725649" cy="1303025"/>
          </a:xfrm>
          <a:prstGeom prst="rect">
            <a:avLst/>
          </a:prstGeom>
          <a:noFill/>
          <a:ln>
            <a:noFill/>
          </a:ln>
        </p:spPr>
      </p:pic>
      <p:sp>
        <p:nvSpPr>
          <p:cNvPr id="354" name="Google Shape;354;p38"/>
          <p:cNvSpPr txBox="1"/>
          <p:nvPr/>
        </p:nvSpPr>
        <p:spPr>
          <a:xfrm rot="-59963">
            <a:off x="260332" y="462662"/>
            <a:ext cx="7432803" cy="516084"/>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A Day in the Life of: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rPr b="1" i="0" lang="en-GB" sz="2600" u="none" cap="none" strike="noStrike">
                <a:solidFill>
                  <a:schemeClr val="dk1"/>
                </a:solidFill>
                <a:latin typeface="Calibri"/>
                <a:ea typeface="Calibri"/>
                <a:cs typeface="Calibri"/>
                <a:sym typeface="Calibri"/>
              </a:rPr>
              <a:t>Stuart Clarke</a:t>
            </a:r>
            <a:r>
              <a:rPr b="1" lang="en-GB" sz="2600">
                <a:solidFill>
                  <a:schemeClr val="dk1"/>
                </a:solidFill>
                <a:latin typeface="Calibri"/>
                <a:ea typeface="Calibri"/>
                <a:cs typeface="Calibri"/>
                <a:sym typeface="Calibri"/>
              </a:rPr>
              <a:t>, </a:t>
            </a:r>
            <a:r>
              <a:rPr b="1" i="0" lang="en-GB" sz="2600" u="none" cap="none" strike="noStrike">
                <a:solidFill>
                  <a:schemeClr val="dk1"/>
                </a:solidFill>
                <a:latin typeface="Calibri"/>
                <a:ea typeface="Calibri"/>
                <a:cs typeface="Calibri"/>
                <a:sym typeface="Calibri"/>
              </a:rPr>
              <a:t>Metro Infrastructure Director</a:t>
            </a:r>
            <a:endParaRPr b="1" i="0" sz="26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355" name="Google Shape;355;p38"/>
          <p:cNvSpPr/>
          <p:nvPr/>
        </p:nvSpPr>
        <p:spPr>
          <a:xfrm>
            <a:off x="5758543" y="1231273"/>
            <a:ext cx="10120334" cy="646331"/>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br>
              <a:rPr b="0" i="0" lang="en-GB" sz="1800" u="none" cap="none" strike="noStrike">
                <a:solidFill>
                  <a:schemeClr val="dk1"/>
                </a:solidFill>
                <a:latin typeface="Arial"/>
                <a:ea typeface="Arial"/>
                <a:cs typeface="Arial"/>
                <a:sym typeface="Arial"/>
              </a:rPr>
            </a:br>
            <a:endParaRPr b="0" i="0" sz="1800" u="none" cap="none" strike="noStrike">
              <a:solidFill>
                <a:schemeClr val="dk1"/>
              </a:solidFill>
              <a:latin typeface="Arial"/>
              <a:ea typeface="Arial"/>
              <a:cs typeface="Arial"/>
              <a:sym typeface="Arial"/>
            </a:endParaRPr>
          </a:p>
        </p:txBody>
      </p:sp>
      <p:sp>
        <p:nvSpPr>
          <p:cNvPr id="356" name="Google Shape;356;p38"/>
          <p:cNvSpPr txBox="1"/>
          <p:nvPr/>
        </p:nvSpPr>
        <p:spPr>
          <a:xfrm>
            <a:off x="9855225" y="2800850"/>
            <a:ext cx="49344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2600"/>
              </a:spcAft>
              <a:buClr>
                <a:srgbClr val="000000"/>
              </a:buClr>
              <a:buSzPts val="1400"/>
              <a:buFont typeface="Arial"/>
              <a:buNone/>
            </a:pPr>
            <a:r>
              <a:t/>
            </a:r>
            <a:endParaRPr b="1" i="0" sz="1700" u="none" cap="none" strike="noStrike">
              <a:solidFill>
                <a:srgbClr val="000000"/>
              </a:solidFill>
              <a:latin typeface="Calibri"/>
              <a:ea typeface="Calibri"/>
              <a:cs typeface="Calibri"/>
              <a:sym typeface="Calibri"/>
            </a:endParaRPr>
          </a:p>
        </p:txBody>
      </p:sp>
      <p:sp>
        <p:nvSpPr>
          <p:cNvPr id="357" name="Google Shape;357;p38"/>
          <p:cNvSpPr txBox="1"/>
          <p:nvPr/>
        </p:nvSpPr>
        <p:spPr>
          <a:xfrm>
            <a:off x="475600" y="1686575"/>
            <a:ext cx="52584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500">
                <a:latin typeface="Calibri"/>
                <a:ea typeface="Calibri"/>
                <a:cs typeface="Calibri"/>
                <a:sym typeface="Calibri"/>
              </a:rPr>
              <a:t>Stuart started working for Metro as an apprentice in 1997 and he is now in charge of making sure that the stations, rails and all the physical things that make the system work properly.</a:t>
            </a:r>
            <a:endParaRPr sz="1500">
              <a:latin typeface="Calibri"/>
              <a:ea typeface="Calibri"/>
              <a:cs typeface="Calibri"/>
              <a:sym typeface="Calibri"/>
            </a:endParaRPr>
          </a:p>
        </p:txBody>
      </p:sp>
      <p:pic>
        <p:nvPicPr>
          <p:cNvPr id="358" name="Google Shape;358;p38"/>
          <p:cNvPicPr preferRelativeResize="0"/>
          <p:nvPr/>
        </p:nvPicPr>
        <p:blipFill rotWithShape="1">
          <a:blip r:embed="rId6">
            <a:alphaModFix/>
          </a:blip>
          <a:srcRect b="0" l="0" r="0" t="0"/>
          <a:stretch/>
        </p:blipFill>
        <p:spPr>
          <a:xfrm>
            <a:off x="324518" y="2579691"/>
            <a:ext cx="6219157" cy="2211384"/>
          </a:xfrm>
          <a:prstGeom prst="rect">
            <a:avLst/>
          </a:prstGeom>
          <a:noFill/>
          <a:ln>
            <a:noFill/>
          </a:ln>
        </p:spPr>
      </p:pic>
      <p:sp>
        <p:nvSpPr>
          <p:cNvPr id="359" name="Google Shape;359;p38"/>
          <p:cNvSpPr txBox="1"/>
          <p:nvPr/>
        </p:nvSpPr>
        <p:spPr>
          <a:xfrm>
            <a:off x="723900" y="2819400"/>
            <a:ext cx="5581800" cy="1881000"/>
          </a:xfrm>
          <a:prstGeom prst="rect">
            <a:avLst/>
          </a:prstGeom>
          <a:noFill/>
          <a:ln>
            <a:noFill/>
          </a:ln>
        </p:spPr>
        <p:txBody>
          <a:bodyPr anchorCtr="0" anchor="t" bIns="91425" lIns="91425" spcFirstLastPara="1" rIns="91425" wrap="square" tIns="91425">
            <a:spAutoFit/>
          </a:bodyPr>
          <a:lstStyle/>
          <a:p>
            <a:pPr indent="0" lvl="0" marL="0" rtl="0" algn="l">
              <a:lnSpc>
                <a:spcPct val="95000"/>
              </a:lnSpc>
              <a:spcBef>
                <a:spcPts val="2600"/>
              </a:spcBef>
              <a:spcAft>
                <a:spcPts val="0"/>
              </a:spcAft>
              <a:buNone/>
            </a:pPr>
            <a:r>
              <a:rPr b="1" lang="en-GB" sz="1450">
                <a:solidFill>
                  <a:srgbClr val="222222"/>
                </a:solidFill>
                <a:latin typeface="Calibri"/>
                <a:ea typeface="Calibri"/>
                <a:cs typeface="Calibri"/>
                <a:sym typeface="Calibri"/>
              </a:rPr>
              <a:t>There are never two days the same and the challenges that present themselves keep me and my staff at the top of our game.  Rail engineering is certainly a career option for anyone who enjoys problem solving.  When we are in the face of adversity, as can sometimes happen, it’s great seeing the whole team pull together, not just interdisciplinary engineering functions, but all roles across the business from customer services staff to train drivers and controllers and beyond: The rewards are immense.</a:t>
            </a:r>
            <a:endParaRPr b="1" sz="1450">
              <a:solidFill>
                <a:schemeClr val="dk1"/>
              </a:solidFill>
              <a:latin typeface="Calibri"/>
              <a:ea typeface="Calibri"/>
              <a:cs typeface="Calibri"/>
              <a:sym typeface="Calibri"/>
            </a:endParaRPr>
          </a:p>
        </p:txBody>
      </p:sp>
      <p:sp>
        <p:nvSpPr>
          <p:cNvPr id="360" name="Google Shape;360;p38"/>
          <p:cNvSpPr txBox="1"/>
          <p:nvPr/>
        </p:nvSpPr>
        <p:spPr>
          <a:xfrm>
            <a:off x="361950" y="2343150"/>
            <a:ext cx="6954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GB" sz="6500">
                <a:solidFill>
                  <a:srgbClr val="F8C013"/>
                </a:solidFill>
                <a:latin typeface="Calibri"/>
                <a:ea typeface="Calibri"/>
                <a:cs typeface="Calibri"/>
                <a:sym typeface="Calibri"/>
              </a:rPr>
              <a:t>“</a:t>
            </a:r>
            <a:endParaRPr sz="6500">
              <a:solidFill>
                <a:srgbClr val="F8C013"/>
              </a:solidFill>
            </a:endParaRPr>
          </a:p>
        </p:txBody>
      </p:sp>
      <p:sp>
        <p:nvSpPr>
          <p:cNvPr id="361" name="Google Shape;361;p38"/>
          <p:cNvSpPr txBox="1"/>
          <p:nvPr/>
        </p:nvSpPr>
        <p:spPr>
          <a:xfrm>
            <a:off x="3962400" y="4200525"/>
            <a:ext cx="5238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GB" sz="6500">
                <a:solidFill>
                  <a:srgbClr val="F8C013"/>
                </a:solidFill>
                <a:latin typeface="Calibri"/>
                <a:ea typeface="Calibri"/>
                <a:cs typeface="Calibri"/>
                <a:sym typeface="Calibri"/>
              </a:rPr>
              <a:t>”</a:t>
            </a:r>
            <a:endParaRPr sz="6500">
              <a:solidFill>
                <a:srgbClr val="F8C013"/>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39"/>
          <p:cNvPicPr preferRelativeResize="0"/>
          <p:nvPr/>
        </p:nvPicPr>
        <p:blipFill rotWithShape="1">
          <a:blip r:embed="rId3">
            <a:alphaModFix amt="30000"/>
          </a:blip>
          <a:srcRect b="0" l="0" r="0" t="0"/>
          <a:stretch/>
        </p:blipFill>
        <p:spPr>
          <a:xfrm>
            <a:off x="4962525" y="465857"/>
            <a:ext cx="1209675" cy="387818"/>
          </a:xfrm>
          <a:prstGeom prst="rect">
            <a:avLst/>
          </a:prstGeom>
          <a:noFill/>
          <a:ln>
            <a:noFill/>
          </a:ln>
        </p:spPr>
      </p:pic>
      <p:pic>
        <p:nvPicPr>
          <p:cNvPr id="368" name="Google Shape;368;p39"/>
          <p:cNvPicPr preferRelativeResize="0"/>
          <p:nvPr/>
        </p:nvPicPr>
        <p:blipFill rotWithShape="1">
          <a:blip r:embed="rId3">
            <a:alphaModFix/>
          </a:blip>
          <a:srcRect b="0" l="0" r="0" t="0"/>
          <a:stretch/>
        </p:blipFill>
        <p:spPr>
          <a:xfrm>
            <a:off x="-365025" y="310950"/>
            <a:ext cx="4611527" cy="984925"/>
          </a:xfrm>
          <a:prstGeom prst="rect">
            <a:avLst/>
          </a:prstGeom>
          <a:noFill/>
          <a:ln>
            <a:noFill/>
          </a:ln>
        </p:spPr>
      </p:pic>
      <p:sp>
        <p:nvSpPr>
          <p:cNvPr id="369" name="Google Shape;369;p39"/>
          <p:cNvSpPr txBox="1"/>
          <p:nvPr/>
        </p:nvSpPr>
        <p:spPr>
          <a:xfrm rot="-59866">
            <a:off x="209182" y="520081"/>
            <a:ext cx="4203637" cy="570386"/>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Meet the pass</a:t>
            </a:r>
            <a:r>
              <a:rPr b="1" lang="en-GB" sz="3000">
                <a:solidFill>
                  <a:schemeClr val="dk1"/>
                </a:solidFill>
                <a:latin typeface="Calibri"/>
                <a:ea typeface="Calibri"/>
                <a:cs typeface="Calibri"/>
                <a:sym typeface="Calibri"/>
              </a:rPr>
              <a:t>e</a:t>
            </a:r>
            <a:r>
              <a:rPr b="1" i="0" lang="en-GB" sz="3000" u="none" cap="none" strike="noStrike">
                <a:solidFill>
                  <a:schemeClr val="dk1"/>
                </a:solidFill>
                <a:latin typeface="Calibri"/>
                <a:ea typeface="Calibri"/>
                <a:cs typeface="Calibri"/>
                <a:sym typeface="Calibri"/>
              </a:rPr>
              <a:t>ngers</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id="370" name="Google Shape;370;p39"/>
          <p:cNvPicPr preferRelativeResize="0"/>
          <p:nvPr/>
        </p:nvPicPr>
        <p:blipFill rotWithShape="1">
          <a:blip r:embed="rId4">
            <a:alphaModFix/>
          </a:blip>
          <a:srcRect b="0" l="0" r="0" t="0"/>
          <a:stretch/>
        </p:blipFill>
        <p:spPr>
          <a:xfrm rot="-10519529">
            <a:off x="4342447" y="1606891"/>
            <a:ext cx="675106" cy="430443"/>
          </a:xfrm>
          <a:prstGeom prst="rect">
            <a:avLst/>
          </a:prstGeom>
          <a:noFill/>
          <a:ln>
            <a:noFill/>
          </a:ln>
        </p:spPr>
      </p:pic>
      <p:pic>
        <p:nvPicPr>
          <p:cNvPr id="371" name="Google Shape;371;p39"/>
          <p:cNvPicPr preferRelativeResize="0"/>
          <p:nvPr/>
        </p:nvPicPr>
        <p:blipFill rotWithShape="1">
          <a:blip r:embed="rId3">
            <a:alphaModFix amt="30000"/>
          </a:blip>
          <a:srcRect b="0" l="0" r="0" t="0"/>
          <a:stretch/>
        </p:blipFill>
        <p:spPr>
          <a:xfrm>
            <a:off x="4417451" y="2064125"/>
            <a:ext cx="1300150" cy="645100"/>
          </a:xfrm>
          <a:prstGeom prst="rect">
            <a:avLst/>
          </a:prstGeom>
          <a:noFill/>
          <a:ln>
            <a:noFill/>
          </a:ln>
        </p:spPr>
      </p:pic>
      <p:sp>
        <p:nvSpPr>
          <p:cNvPr id="372" name="Google Shape;372;p39"/>
          <p:cNvSpPr txBox="1"/>
          <p:nvPr/>
        </p:nvSpPr>
        <p:spPr>
          <a:xfrm>
            <a:off x="4518475" y="2131563"/>
            <a:ext cx="11556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GB" sz="1400" u="none" cap="none" strike="noStrike">
                <a:solidFill>
                  <a:srgbClr val="000000"/>
                </a:solidFill>
                <a:latin typeface="Calibri"/>
                <a:ea typeface="Calibri"/>
                <a:cs typeface="Calibri"/>
                <a:sym typeface="Calibri"/>
              </a:rPr>
              <a:t>Digby the Guide Horse</a:t>
            </a:r>
            <a:endParaRPr b="1"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t/>
            </a:r>
            <a:endParaRPr b="1"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p:txBody>
      </p:sp>
      <p:sp>
        <p:nvSpPr>
          <p:cNvPr id="373" name="Google Shape;373;p39"/>
          <p:cNvSpPr txBox="1"/>
          <p:nvPr/>
        </p:nvSpPr>
        <p:spPr>
          <a:xfrm>
            <a:off x="5074854" y="457275"/>
            <a:ext cx="1202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rgbClr val="000000"/>
                </a:solidFill>
                <a:latin typeface="Calibri"/>
                <a:ea typeface="Calibri"/>
                <a:cs typeface="Calibri"/>
                <a:sym typeface="Calibri"/>
              </a:rPr>
              <a:t>Taka Suzuki</a:t>
            </a:r>
            <a:endParaRPr/>
          </a:p>
        </p:txBody>
      </p:sp>
      <p:sp>
        <p:nvSpPr>
          <p:cNvPr id="374" name="Google Shape;374;p39"/>
          <p:cNvSpPr txBox="1"/>
          <p:nvPr/>
        </p:nvSpPr>
        <p:spPr>
          <a:xfrm>
            <a:off x="4518463" y="1046475"/>
            <a:ext cx="18480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500" u="none" cap="none" strike="noStrike">
                <a:solidFill>
                  <a:srgbClr val="000000"/>
                </a:solidFill>
                <a:latin typeface="Calibri"/>
                <a:ea typeface="Calibri"/>
                <a:cs typeface="Calibri"/>
                <a:sym typeface="Calibri"/>
              </a:rPr>
              <a:t>What might </a:t>
            </a:r>
            <a:r>
              <a:rPr b="1" lang="en-GB" sz="1500">
                <a:latin typeface="Calibri"/>
                <a:ea typeface="Calibri"/>
                <a:cs typeface="Calibri"/>
                <a:sym typeface="Calibri"/>
              </a:rPr>
              <a:t>Taka </a:t>
            </a:r>
            <a:r>
              <a:rPr b="1" i="0" lang="en-GB" sz="1500" u="none" cap="none" strike="noStrike">
                <a:solidFill>
                  <a:srgbClr val="000000"/>
                </a:solidFill>
                <a:latin typeface="Calibri"/>
                <a:ea typeface="Calibri"/>
                <a:cs typeface="Calibri"/>
                <a:sym typeface="Calibri"/>
              </a:rPr>
              <a:t>need on his journey</a:t>
            </a:r>
            <a:r>
              <a:rPr b="1" lang="en-GB" sz="1500">
                <a:latin typeface="Calibri"/>
                <a:ea typeface="Calibri"/>
                <a:cs typeface="Calibri"/>
                <a:sym typeface="Calibri"/>
              </a:rPr>
              <a:t>?</a:t>
            </a:r>
            <a:endParaRPr b="1" i="0" sz="1500" u="none" cap="none" strike="noStrike">
              <a:solidFill>
                <a:srgbClr val="000000"/>
              </a:solidFill>
              <a:latin typeface="Calibri"/>
              <a:ea typeface="Calibri"/>
              <a:cs typeface="Calibri"/>
              <a:sym typeface="Calibri"/>
            </a:endParaRPr>
          </a:p>
        </p:txBody>
      </p:sp>
      <p:pic>
        <p:nvPicPr>
          <p:cNvPr id="375" name="Google Shape;375;p39"/>
          <p:cNvPicPr preferRelativeResize="0"/>
          <p:nvPr/>
        </p:nvPicPr>
        <p:blipFill rotWithShape="1">
          <a:blip r:embed="rId4">
            <a:alphaModFix/>
          </a:blip>
          <a:srcRect b="0" l="0" r="0" t="0"/>
          <a:stretch/>
        </p:blipFill>
        <p:spPr>
          <a:xfrm rot="697740">
            <a:off x="5779738" y="749872"/>
            <a:ext cx="639376" cy="407655"/>
          </a:xfrm>
          <a:prstGeom prst="rect">
            <a:avLst/>
          </a:prstGeom>
          <a:noFill/>
          <a:ln>
            <a:noFill/>
          </a:ln>
        </p:spPr>
      </p:pic>
      <p:pic>
        <p:nvPicPr>
          <p:cNvPr descr="See the source image" id="376" name="Google Shape;376;p39"/>
          <p:cNvPicPr preferRelativeResize="0"/>
          <p:nvPr/>
        </p:nvPicPr>
        <p:blipFill rotWithShape="1">
          <a:blip r:embed="rId5">
            <a:alphaModFix/>
          </a:blip>
          <a:srcRect b="0" l="0" r="0" t="0"/>
          <a:stretch/>
        </p:blipFill>
        <p:spPr>
          <a:xfrm>
            <a:off x="345575" y="1562103"/>
            <a:ext cx="3902576" cy="2601708"/>
          </a:xfrm>
          <a:prstGeom prst="rect">
            <a:avLst/>
          </a:prstGeom>
          <a:noFill/>
          <a:ln>
            <a:noFill/>
          </a:ln>
        </p:spPr>
      </p:pic>
      <p:pic>
        <p:nvPicPr>
          <p:cNvPr descr="See the source image" id="377" name="Google Shape;377;p39"/>
          <p:cNvPicPr preferRelativeResize="0"/>
          <p:nvPr/>
        </p:nvPicPr>
        <p:blipFill rotWithShape="1">
          <a:blip r:embed="rId6">
            <a:alphaModFix/>
          </a:blip>
          <a:srcRect b="0" l="54984" r="7440" t="5290"/>
          <a:stretch/>
        </p:blipFill>
        <p:spPr>
          <a:xfrm>
            <a:off x="6467475" y="337457"/>
            <a:ext cx="1698816" cy="2408531"/>
          </a:xfrm>
          <a:prstGeom prst="rect">
            <a:avLst/>
          </a:prstGeom>
          <a:noFill/>
          <a:ln>
            <a:noFill/>
          </a:ln>
        </p:spPr>
      </p:pic>
      <p:sp>
        <p:nvSpPr>
          <p:cNvPr id="378" name="Google Shape;378;p39"/>
          <p:cNvSpPr txBox="1"/>
          <p:nvPr/>
        </p:nvSpPr>
        <p:spPr>
          <a:xfrm>
            <a:off x="4326036" y="2666752"/>
            <a:ext cx="17274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500" u="none" cap="none" strike="noStrike">
                <a:solidFill>
                  <a:srgbClr val="000000"/>
                </a:solidFill>
                <a:latin typeface="Calibri"/>
                <a:ea typeface="Calibri"/>
                <a:cs typeface="Calibri"/>
                <a:sym typeface="Calibri"/>
              </a:rPr>
              <a:t>What do you think </a:t>
            </a:r>
            <a:r>
              <a:rPr b="1" lang="en-GB" sz="1500">
                <a:latin typeface="Calibri"/>
                <a:ea typeface="Calibri"/>
                <a:cs typeface="Calibri"/>
                <a:sym typeface="Calibri"/>
              </a:rPr>
              <a:t>Digby’s</a:t>
            </a:r>
            <a:r>
              <a:rPr b="1" i="0" lang="en-GB" sz="1500" u="none" cap="none" strike="noStrike">
                <a:solidFill>
                  <a:srgbClr val="000000"/>
                </a:solidFill>
                <a:latin typeface="Calibri"/>
                <a:ea typeface="Calibri"/>
                <a:cs typeface="Calibri"/>
                <a:sym typeface="Calibri"/>
              </a:rPr>
              <a:t> job is?</a:t>
            </a:r>
            <a:endParaRPr b="1" i="0" sz="1500" u="none" cap="none" strike="noStrike">
              <a:solidFill>
                <a:srgbClr val="000000"/>
              </a:solidFill>
              <a:latin typeface="Calibri"/>
              <a:ea typeface="Calibri"/>
              <a:cs typeface="Calibri"/>
              <a:sym typeface="Calibri"/>
            </a:endParaRPr>
          </a:p>
        </p:txBody>
      </p:sp>
      <p:pic>
        <p:nvPicPr>
          <p:cNvPr id="379" name="Google Shape;379;p39"/>
          <p:cNvPicPr preferRelativeResize="0"/>
          <p:nvPr/>
        </p:nvPicPr>
        <p:blipFill>
          <a:blip r:embed="rId7">
            <a:alphaModFix/>
          </a:blip>
          <a:stretch>
            <a:fillRect/>
          </a:stretch>
        </p:blipFill>
        <p:spPr>
          <a:xfrm>
            <a:off x="3849049" y="3313238"/>
            <a:ext cx="4121851" cy="1991641"/>
          </a:xfrm>
          <a:prstGeom prst="rect">
            <a:avLst/>
          </a:prstGeom>
          <a:noFill/>
          <a:ln>
            <a:noFill/>
          </a:ln>
        </p:spPr>
      </p:pic>
      <p:sp>
        <p:nvSpPr>
          <p:cNvPr id="380" name="Google Shape;380;p39"/>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pic>
        <p:nvPicPr>
          <p:cNvPr id="381" name="Google Shape;381;p39"/>
          <p:cNvPicPr preferRelativeResize="0"/>
          <p:nvPr/>
        </p:nvPicPr>
        <p:blipFill>
          <a:blip r:embed="rId8">
            <a:alphaModFix/>
          </a:blip>
          <a:stretch>
            <a:fillRect/>
          </a:stretch>
        </p:blipFill>
        <p:spPr>
          <a:xfrm>
            <a:off x="7502688" y="2947900"/>
            <a:ext cx="1644325" cy="1843050"/>
          </a:xfrm>
          <a:prstGeom prst="rect">
            <a:avLst/>
          </a:prstGeom>
          <a:noFill/>
          <a:ln>
            <a:noFill/>
          </a:ln>
        </p:spPr>
      </p:pic>
      <p:pic>
        <p:nvPicPr>
          <p:cNvPr id="382" name="Google Shape;382;p39"/>
          <p:cNvPicPr preferRelativeResize="0"/>
          <p:nvPr/>
        </p:nvPicPr>
        <p:blipFill>
          <a:blip r:embed="rId9">
            <a:alphaModFix/>
          </a:blip>
          <a:stretch>
            <a:fillRect/>
          </a:stretch>
        </p:blipFill>
        <p:spPr>
          <a:xfrm>
            <a:off x="238125" y="1543050"/>
            <a:ext cx="4010025" cy="2705104"/>
          </a:xfrm>
          <a:prstGeom prst="rect">
            <a:avLst/>
          </a:prstGeom>
          <a:noFill/>
          <a:ln>
            <a:noFill/>
          </a:ln>
        </p:spPr>
      </p:pic>
      <p:pic>
        <p:nvPicPr>
          <p:cNvPr id="383" name="Google Shape;383;p39"/>
          <p:cNvPicPr preferRelativeResize="0"/>
          <p:nvPr/>
        </p:nvPicPr>
        <p:blipFill rotWithShape="1">
          <a:blip r:embed="rId10">
            <a:alphaModFix/>
          </a:blip>
          <a:srcRect b="0" l="0" r="0" t="0"/>
          <a:stretch/>
        </p:blipFill>
        <p:spPr>
          <a:xfrm rot="5394020">
            <a:off x="6095711" y="685495"/>
            <a:ext cx="2428901" cy="17246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pic>
        <p:nvPicPr>
          <p:cNvPr id="389" name="Google Shape;389;p40"/>
          <p:cNvPicPr preferRelativeResize="0"/>
          <p:nvPr/>
        </p:nvPicPr>
        <p:blipFill rotWithShape="1">
          <a:blip r:embed="rId3">
            <a:alphaModFix/>
          </a:blip>
          <a:srcRect b="0" l="0" r="0" t="0"/>
          <a:stretch/>
        </p:blipFill>
        <p:spPr>
          <a:xfrm>
            <a:off x="-280625" y="515175"/>
            <a:ext cx="4300426" cy="802225"/>
          </a:xfrm>
          <a:prstGeom prst="rect">
            <a:avLst/>
          </a:prstGeom>
          <a:noFill/>
          <a:ln>
            <a:noFill/>
          </a:ln>
        </p:spPr>
      </p:pic>
      <p:sp>
        <p:nvSpPr>
          <p:cNvPr id="390" name="Google Shape;390;p40"/>
          <p:cNvSpPr txBox="1"/>
          <p:nvPr/>
        </p:nvSpPr>
        <p:spPr>
          <a:xfrm rot="-59963">
            <a:off x="424459" y="534028"/>
            <a:ext cx="2167230" cy="516084"/>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391" name="Google Shape;391;p40"/>
          <p:cNvSpPr txBox="1"/>
          <p:nvPr/>
        </p:nvSpPr>
        <p:spPr>
          <a:xfrm>
            <a:off x="272646" y="653700"/>
            <a:ext cx="33765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3000" u="none" cap="none" strike="noStrike">
                <a:solidFill>
                  <a:srgbClr val="000000"/>
                </a:solidFill>
                <a:latin typeface="Arial"/>
                <a:ea typeface="Arial"/>
                <a:cs typeface="Arial"/>
                <a:sym typeface="Arial"/>
              </a:rPr>
              <a:t>Safety on</a:t>
            </a:r>
            <a:r>
              <a:rPr b="1" lang="en-GB" sz="3000"/>
              <a:t> </a:t>
            </a:r>
            <a:r>
              <a:rPr b="1" i="0" lang="en-GB" sz="3000" u="none" cap="none" strike="noStrike">
                <a:solidFill>
                  <a:srgbClr val="000000"/>
                </a:solidFill>
                <a:latin typeface="Arial"/>
                <a:ea typeface="Arial"/>
                <a:cs typeface="Arial"/>
                <a:sym typeface="Arial"/>
              </a:rPr>
              <a:t>Metro</a:t>
            </a:r>
            <a:endParaRPr sz="3000"/>
          </a:p>
        </p:txBody>
      </p:sp>
      <p:pic>
        <p:nvPicPr>
          <p:cNvPr descr="Metro face mask" id="392" name="Google Shape;392;p40"/>
          <p:cNvPicPr preferRelativeResize="0"/>
          <p:nvPr/>
        </p:nvPicPr>
        <p:blipFill rotWithShape="1">
          <a:blip r:embed="rId4">
            <a:alphaModFix/>
          </a:blip>
          <a:srcRect b="0" l="0" r="0" t="0"/>
          <a:stretch/>
        </p:blipFill>
        <p:spPr>
          <a:xfrm>
            <a:off x="400050" y="1659351"/>
            <a:ext cx="1281221" cy="1281221"/>
          </a:xfrm>
          <a:prstGeom prst="rect">
            <a:avLst/>
          </a:prstGeom>
          <a:noFill/>
          <a:ln>
            <a:noFill/>
          </a:ln>
        </p:spPr>
      </p:pic>
      <p:pic>
        <p:nvPicPr>
          <p:cNvPr descr="Metro safe distance" id="393" name="Google Shape;393;p40"/>
          <p:cNvPicPr preferRelativeResize="0"/>
          <p:nvPr/>
        </p:nvPicPr>
        <p:blipFill rotWithShape="1">
          <a:blip r:embed="rId5">
            <a:alphaModFix/>
          </a:blip>
          <a:srcRect b="0" l="0" r="0" t="0"/>
          <a:stretch/>
        </p:blipFill>
        <p:spPr>
          <a:xfrm>
            <a:off x="400050" y="3098281"/>
            <a:ext cx="1281221" cy="1281221"/>
          </a:xfrm>
          <a:prstGeom prst="rect">
            <a:avLst/>
          </a:prstGeom>
          <a:noFill/>
          <a:ln>
            <a:noFill/>
          </a:ln>
        </p:spPr>
      </p:pic>
      <p:pic>
        <p:nvPicPr>
          <p:cNvPr descr="Metro wash hands" id="394" name="Google Shape;394;p40"/>
          <p:cNvPicPr preferRelativeResize="0"/>
          <p:nvPr/>
        </p:nvPicPr>
        <p:blipFill rotWithShape="1">
          <a:blip r:embed="rId6">
            <a:alphaModFix/>
          </a:blip>
          <a:srcRect b="0" l="0" r="0" t="0"/>
          <a:stretch/>
        </p:blipFill>
        <p:spPr>
          <a:xfrm>
            <a:off x="1681271" y="2378816"/>
            <a:ext cx="1281221" cy="1281221"/>
          </a:xfrm>
          <a:prstGeom prst="rect">
            <a:avLst/>
          </a:prstGeom>
          <a:noFill/>
          <a:ln>
            <a:noFill/>
          </a:ln>
        </p:spPr>
      </p:pic>
      <p:sp>
        <p:nvSpPr>
          <p:cNvPr id="395" name="Google Shape;395;p40"/>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pic>
        <p:nvPicPr>
          <p:cNvPr descr="Find out more about Metro is safe for travel at the moment on our website. nexus.org.uk/covid-secure" id="396" name="Google Shape;396;p40" title="Metro Stay Safe TV advert – July 2020">
            <a:hlinkClick r:id="rId7"/>
          </p:cNvPr>
          <p:cNvPicPr preferRelativeResize="0"/>
          <p:nvPr/>
        </p:nvPicPr>
        <p:blipFill>
          <a:blip r:embed="rId8">
            <a:alphaModFix/>
          </a:blip>
          <a:stretch>
            <a:fillRect/>
          </a:stretch>
        </p:blipFill>
        <p:spPr>
          <a:xfrm>
            <a:off x="4077750" y="889400"/>
            <a:ext cx="4857925" cy="36434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6"/>
                                        </p:tgtEl>
                                        <p:attrNameLst>
                                          <p:attrName>style.visibility</p:attrName>
                                        </p:attrNameLst>
                                      </p:cBhvr>
                                      <p:to>
                                        <p:strVal val="visible"/>
                                      </p:to>
                                    </p:set>
                                    <p:animEffect filter="fade" transition="in">
                                      <p:cBhvr>
                                        <p:cTn dur="1000"/>
                                        <p:tgtEl>
                                          <p:spTgt spid="3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41"/>
          <p:cNvSpPr/>
          <p:nvPr/>
        </p:nvSpPr>
        <p:spPr>
          <a:xfrm>
            <a:off x="0" y="0"/>
            <a:ext cx="9144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age3.png" id="403" name="Google Shape;403;p41"/>
          <p:cNvPicPr preferRelativeResize="0"/>
          <p:nvPr/>
        </p:nvPicPr>
        <p:blipFill rotWithShape="1">
          <a:blip r:embed="rId3">
            <a:alphaModFix/>
          </a:blip>
          <a:srcRect b="0" l="0" r="0" t="0"/>
          <a:stretch/>
        </p:blipFill>
        <p:spPr>
          <a:xfrm>
            <a:off x="1288256" y="1624687"/>
            <a:ext cx="6567492" cy="2993289"/>
          </a:xfrm>
          <a:prstGeom prst="rect">
            <a:avLst/>
          </a:prstGeom>
          <a:noFill/>
          <a:ln>
            <a:noFill/>
          </a:ln>
        </p:spPr>
      </p:pic>
      <p:sp>
        <p:nvSpPr>
          <p:cNvPr id="404" name="Google Shape;404;p41"/>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marR="0" rtl="0" algn="l">
              <a:lnSpc>
                <a:spcPct val="90000"/>
              </a:lnSpc>
              <a:spcBef>
                <a:spcPts val="0"/>
              </a:spcBef>
              <a:spcAft>
                <a:spcPts val="0"/>
              </a:spcAft>
              <a:buClr>
                <a:srgbClr val="000000"/>
              </a:buClr>
              <a:buSzPts val="3300"/>
              <a:buFont typeface="Arial"/>
              <a:buNone/>
            </a:pPr>
            <a:r>
              <a:t/>
            </a:r>
            <a:endParaRPr b="0" i="0" sz="3300" u="none" cap="none" strike="noStrike">
              <a:solidFill>
                <a:schemeClr val="dk1"/>
              </a:solidFill>
              <a:latin typeface="Calibri"/>
              <a:ea typeface="Calibri"/>
              <a:cs typeface="Calibri"/>
              <a:sym typeface="Calibri"/>
            </a:endParaRPr>
          </a:p>
        </p:txBody>
      </p:sp>
      <p:pic>
        <p:nvPicPr>
          <p:cNvPr id="405" name="Google Shape;405;p41"/>
          <p:cNvPicPr preferRelativeResize="0"/>
          <p:nvPr/>
        </p:nvPicPr>
        <p:blipFill rotWithShape="1">
          <a:blip r:embed="rId4">
            <a:alphaModFix/>
          </a:blip>
          <a:srcRect b="0" l="0" r="0" t="0"/>
          <a:stretch/>
        </p:blipFill>
        <p:spPr>
          <a:xfrm>
            <a:off x="-514351" y="281250"/>
            <a:ext cx="4954900" cy="984900"/>
          </a:xfrm>
          <a:prstGeom prst="rect">
            <a:avLst/>
          </a:prstGeom>
          <a:noFill/>
          <a:ln>
            <a:noFill/>
          </a:ln>
        </p:spPr>
      </p:pic>
      <p:sp>
        <p:nvSpPr>
          <p:cNvPr id="406" name="Google Shape;406;p41"/>
          <p:cNvSpPr txBox="1"/>
          <p:nvPr/>
        </p:nvSpPr>
        <p:spPr>
          <a:xfrm rot="-59872">
            <a:off x="424033" y="519474"/>
            <a:ext cx="3841483" cy="502575"/>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What’s an invention?</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42"/>
          <p:cNvSpPr/>
          <p:nvPr/>
        </p:nvSpPr>
        <p:spPr>
          <a:xfrm>
            <a:off x="0" y="0"/>
            <a:ext cx="9144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13" name="Google Shape;413;p42"/>
          <p:cNvPicPr preferRelativeResize="0"/>
          <p:nvPr/>
        </p:nvPicPr>
        <p:blipFill rotWithShape="1">
          <a:blip r:embed="rId3">
            <a:alphaModFix/>
          </a:blip>
          <a:srcRect b="0" l="0" r="0" t="0"/>
          <a:stretch/>
        </p:blipFill>
        <p:spPr>
          <a:xfrm>
            <a:off x="-547526" y="281250"/>
            <a:ext cx="4988074" cy="984900"/>
          </a:xfrm>
          <a:prstGeom prst="rect">
            <a:avLst/>
          </a:prstGeom>
          <a:noFill/>
          <a:ln>
            <a:noFill/>
          </a:ln>
        </p:spPr>
      </p:pic>
      <p:pic>
        <p:nvPicPr>
          <p:cNvPr id="414" name="Google Shape;414;p42"/>
          <p:cNvPicPr preferRelativeResize="0"/>
          <p:nvPr/>
        </p:nvPicPr>
        <p:blipFill rotWithShape="1">
          <a:blip r:embed="rId4">
            <a:alphaModFix/>
          </a:blip>
          <a:srcRect b="0" l="0" r="0" t="0"/>
          <a:stretch/>
        </p:blipFill>
        <p:spPr>
          <a:xfrm>
            <a:off x="1873313" y="1809975"/>
            <a:ext cx="5611838" cy="2774063"/>
          </a:xfrm>
          <a:prstGeom prst="rect">
            <a:avLst/>
          </a:prstGeom>
          <a:noFill/>
          <a:ln>
            <a:noFill/>
          </a:ln>
        </p:spPr>
      </p:pic>
      <p:sp>
        <p:nvSpPr>
          <p:cNvPr id="415" name="Google Shape;415;p42"/>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Who needs inventions?</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pic>
        <p:nvPicPr>
          <p:cNvPr id="421" name="Google Shape;421;p43"/>
          <p:cNvPicPr preferRelativeResize="0"/>
          <p:nvPr/>
        </p:nvPicPr>
        <p:blipFill>
          <a:blip r:embed="rId3">
            <a:alphaModFix/>
          </a:blip>
          <a:stretch>
            <a:fillRect/>
          </a:stretch>
        </p:blipFill>
        <p:spPr>
          <a:xfrm>
            <a:off x="1677500" y="165825"/>
            <a:ext cx="6614973" cy="4754501"/>
          </a:xfrm>
          <a:prstGeom prst="rect">
            <a:avLst/>
          </a:prstGeom>
          <a:noFill/>
          <a:ln>
            <a:noFill/>
          </a:ln>
        </p:spPr>
      </p:pic>
      <p:pic>
        <p:nvPicPr>
          <p:cNvPr id="422" name="Google Shape;422;p43">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423" name="Google Shape;423;p43"/>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GB"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424" name="Google Shape;424;p43"/>
          <p:cNvPicPr preferRelativeResize="0"/>
          <p:nvPr/>
        </p:nvPicPr>
        <p:blipFill rotWithShape="1">
          <a:blip r:embed="rId7">
            <a:alphaModFix/>
          </a:blip>
          <a:srcRect b="0" l="0" r="0" t="0"/>
          <a:stretch/>
        </p:blipFill>
        <p:spPr>
          <a:xfrm>
            <a:off x="-2650569" y="446968"/>
            <a:ext cx="5655955" cy="984919"/>
          </a:xfrm>
          <a:prstGeom prst="rect">
            <a:avLst/>
          </a:prstGeom>
          <a:noFill/>
          <a:ln>
            <a:noFill/>
          </a:ln>
        </p:spPr>
      </p:pic>
      <p:sp>
        <p:nvSpPr>
          <p:cNvPr id="425" name="Google Shape;425;p43"/>
          <p:cNvSpPr txBox="1"/>
          <p:nvPr/>
        </p:nvSpPr>
        <p:spPr>
          <a:xfrm rot="-59824">
            <a:off x="317265" y="63040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rgbClr val="000000"/>
              </a:buClr>
              <a:buSzPts val="1100"/>
              <a:buFont typeface="Calibri"/>
              <a:buNone/>
            </a:pPr>
            <a:r>
              <a:rPr b="1" lang="en-GB" sz="3300">
                <a:solidFill>
                  <a:srgbClr val="000000"/>
                </a:solidFill>
                <a:latin typeface="Calibri"/>
                <a:ea typeface="Calibri"/>
                <a:cs typeface="Calibri"/>
                <a:sym typeface="Calibri"/>
              </a:rPr>
              <a:t>Watch this!</a:t>
            </a:r>
            <a:endParaRPr b="1" sz="2400">
              <a:latin typeface="Calibri"/>
              <a:ea typeface="Calibri"/>
              <a:cs typeface="Calibri"/>
              <a:sym typeface="Calibri"/>
            </a:endParaRPr>
          </a:p>
        </p:txBody>
      </p:sp>
      <p:pic>
        <p:nvPicPr>
          <p:cNvPr id="426" name="Google Shape;426;p43"/>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id="432" name="Google Shape;432;p44"/>
          <p:cNvPicPr preferRelativeResize="0"/>
          <p:nvPr/>
        </p:nvPicPr>
        <p:blipFill rotWithShape="1">
          <a:blip r:embed="rId3">
            <a:alphaModFix/>
          </a:blip>
          <a:srcRect b="8003" l="0" r="0" t="0"/>
          <a:stretch/>
        </p:blipFill>
        <p:spPr>
          <a:xfrm>
            <a:off x="530476" y="2137732"/>
            <a:ext cx="2708024" cy="2292079"/>
          </a:xfrm>
          <a:prstGeom prst="rect">
            <a:avLst/>
          </a:prstGeom>
          <a:noFill/>
          <a:ln>
            <a:noFill/>
          </a:ln>
        </p:spPr>
      </p:pic>
      <p:pic>
        <p:nvPicPr>
          <p:cNvPr id="433" name="Google Shape;433;p44"/>
          <p:cNvPicPr preferRelativeResize="0"/>
          <p:nvPr/>
        </p:nvPicPr>
        <p:blipFill rotWithShape="1">
          <a:blip r:embed="rId4">
            <a:alphaModFix/>
          </a:blip>
          <a:srcRect b="0" l="0" r="0" t="0"/>
          <a:stretch/>
        </p:blipFill>
        <p:spPr>
          <a:xfrm>
            <a:off x="-2606876" y="161725"/>
            <a:ext cx="6869727" cy="984925"/>
          </a:xfrm>
          <a:prstGeom prst="rect">
            <a:avLst/>
          </a:prstGeom>
          <a:noFill/>
          <a:ln>
            <a:noFill/>
          </a:ln>
        </p:spPr>
      </p:pic>
      <p:sp>
        <p:nvSpPr>
          <p:cNvPr id="434" name="Google Shape;434;p44"/>
          <p:cNvSpPr txBox="1"/>
          <p:nvPr/>
        </p:nvSpPr>
        <p:spPr>
          <a:xfrm rot="-59687">
            <a:off x="314059" y="438600"/>
            <a:ext cx="3628747" cy="638496"/>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Invention inspiration</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435" name="Google Shape;435;p44"/>
          <p:cNvSpPr txBox="1"/>
          <p:nvPr/>
        </p:nvSpPr>
        <p:spPr>
          <a:xfrm>
            <a:off x="-2581600" y="3869850"/>
            <a:ext cx="2365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highlight>
                <a:srgbClr val="FFFFFF"/>
              </a:highlight>
              <a:latin typeface="Calibri"/>
              <a:ea typeface="Calibri"/>
              <a:cs typeface="Calibri"/>
              <a:sym typeface="Calibri"/>
            </a:endParaRPr>
          </a:p>
        </p:txBody>
      </p:sp>
      <p:sp>
        <p:nvSpPr>
          <p:cNvPr id="436" name="Google Shape;436;p44"/>
          <p:cNvSpPr txBox="1"/>
          <p:nvPr/>
        </p:nvSpPr>
        <p:spPr>
          <a:xfrm>
            <a:off x="342225" y="1451950"/>
            <a:ext cx="35820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latin typeface="Calibri"/>
                <a:ea typeface="Calibri"/>
                <a:cs typeface="Calibri"/>
                <a:sym typeface="Calibri"/>
              </a:rPr>
              <a:t>Here’s an </a:t>
            </a:r>
            <a:r>
              <a:rPr lang="en-GB">
                <a:latin typeface="Calibri"/>
                <a:ea typeface="Calibri"/>
                <a:cs typeface="Calibri"/>
                <a:sym typeface="Calibri"/>
              </a:rPr>
              <a:t>invention</a:t>
            </a:r>
            <a:r>
              <a:rPr lang="en-GB">
                <a:latin typeface="Calibri"/>
                <a:ea typeface="Calibri"/>
                <a:cs typeface="Calibri"/>
                <a:sym typeface="Calibri"/>
              </a:rPr>
              <a:t> created by </a:t>
            </a:r>
            <a:r>
              <a:rPr b="1" lang="en-GB">
                <a:latin typeface="Calibri"/>
                <a:ea typeface="Calibri"/>
                <a:cs typeface="Calibri"/>
                <a:sym typeface="Calibri"/>
              </a:rPr>
              <a:t>Little Inventors Chief Inventor, </a:t>
            </a:r>
            <a:r>
              <a:rPr b="1" lang="en-GB">
                <a:latin typeface="Calibri"/>
                <a:ea typeface="Calibri"/>
                <a:cs typeface="Calibri"/>
                <a:sym typeface="Calibri"/>
              </a:rPr>
              <a:t>Dominic</a:t>
            </a:r>
            <a:r>
              <a:rPr b="1" lang="en-GB">
                <a:latin typeface="Calibri"/>
                <a:ea typeface="Calibri"/>
                <a:cs typeface="Calibri"/>
                <a:sym typeface="Calibri"/>
              </a:rPr>
              <a:t> Wilcox</a:t>
            </a:r>
            <a:r>
              <a:rPr lang="en-GB">
                <a:latin typeface="Calibri"/>
                <a:ea typeface="Calibri"/>
                <a:cs typeface="Calibri"/>
                <a:sym typeface="Calibri"/>
              </a:rPr>
              <a:t>. It’s a shoe that holds snacks for when he’s out and about. </a:t>
            </a:r>
            <a:endParaRPr>
              <a:latin typeface="Calibri"/>
              <a:ea typeface="Calibri"/>
              <a:cs typeface="Calibri"/>
              <a:sym typeface="Calibri"/>
            </a:endParaRPr>
          </a:p>
        </p:txBody>
      </p:sp>
      <p:sp>
        <p:nvSpPr>
          <p:cNvPr id="437" name="Google Shape;437;p44"/>
          <p:cNvSpPr txBox="1"/>
          <p:nvPr/>
        </p:nvSpPr>
        <p:spPr>
          <a:xfrm>
            <a:off x="6591300" y="3050550"/>
            <a:ext cx="20289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latin typeface="Calibri"/>
                <a:ea typeface="Calibri"/>
                <a:cs typeface="Calibri"/>
                <a:sym typeface="Calibri"/>
              </a:rPr>
              <a:t>He also invented the </a:t>
            </a:r>
            <a:r>
              <a:rPr b="1" lang="en-GB">
                <a:latin typeface="Calibri"/>
                <a:ea typeface="Calibri"/>
                <a:cs typeface="Calibri"/>
                <a:sym typeface="Calibri"/>
              </a:rPr>
              <a:t>toothbrush maracas</a:t>
            </a:r>
            <a:r>
              <a:rPr lang="en-GB">
                <a:latin typeface="Calibri"/>
                <a:ea typeface="Calibri"/>
                <a:cs typeface="Calibri"/>
                <a:sym typeface="Calibri"/>
              </a:rPr>
              <a:t> to make cleaning his teeth more fun! </a:t>
            </a:r>
            <a:endParaRPr>
              <a:latin typeface="Calibri"/>
              <a:ea typeface="Calibri"/>
              <a:cs typeface="Calibri"/>
              <a:sym typeface="Calibri"/>
            </a:endParaRPr>
          </a:p>
        </p:txBody>
      </p:sp>
      <p:pic>
        <p:nvPicPr>
          <p:cNvPr id="438" name="Google Shape;438;p44"/>
          <p:cNvPicPr preferRelativeResize="0"/>
          <p:nvPr/>
        </p:nvPicPr>
        <p:blipFill rotWithShape="1">
          <a:blip r:embed="rId5">
            <a:alphaModFix/>
          </a:blip>
          <a:srcRect b="24092" l="0" r="0" t="0"/>
          <a:stretch/>
        </p:blipFill>
        <p:spPr>
          <a:xfrm>
            <a:off x="5305315" y="257175"/>
            <a:ext cx="3352909" cy="2044116"/>
          </a:xfrm>
          <a:prstGeom prst="rect">
            <a:avLst/>
          </a:prstGeom>
          <a:noFill/>
          <a:ln>
            <a:noFill/>
          </a:ln>
        </p:spPr>
      </p:pic>
      <p:pic>
        <p:nvPicPr>
          <p:cNvPr id="439" name="Google Shape;439;p44"/>
          <p:cNvPicPr preferRelativeResize="0"/>
          <p:nvPr/>
        </p:nvPicPr>
        <p:blipFill>
          <a:blip r:embed="rId6">
            <a:alphaModFix/>
          </a:blip>
          <a:stretch>
            <a:fillRect/>
          </a:stretch>
        </p:blipFill>
        <p:spPr>
          <a:xfrm>
            <a:off x="5238750" y="290548"/>
            <a:ext cx="3266365" cy="2185951"/>
          </a:xfrm>
          <a:prstGeom prst="rect">
            <a:avLst/>
          </a:prstGeom>
          <a:noFill/>
          <a:ln>
            <a:noFill/>
          </a:ln>
        </p:spPr>
      </p:pic>
      <p:pic>
        <p:nvPicPr>
          <p:cNvPr id="440" name="Google Shape;440;p44"/>
          <p:cNvPicPr preferRelativeResize="0"/>
          <p:nvPr/>
        </p:nvPicPr>
        <p:blipFill rotWithShape="1">
          <a:blip r:embed="rId7">
            <a:alphaModFix/>
          </a:blip>
          <a:srcRect b="0" l="0" r="0" t="0"/>
          <a:stretch/>
        </p:blipFill>
        <p:spPr>
          <a:xfrm rot="-5399995">
            <a:off x="7929660" y="2556894"/>
            <a:ext cx="759037" cy="483949"/>
          </a:xfrm>
          <a:prstGeom prst="rect">
            <a:avLst/>
          </a:prstGeom>
          <a:noFill/>
          <a:ln>
            <a:noFill/>
          </a:ln>
        </p:spPr>
      </p:pic>
      <p:pic>
        <p:nvPicPr>
          <p:cNvPr id="441" name="Google Shape;441;p44"/>
          <p:cNvPicPr preferRelativeResize="0"/>
          <p:nvPr/>
        </p:nvPicPr>
        <p:blipFill>
          <a:blip r:embed="rId8">
            <a:alphaModFix/>
          </a:blip>
          <a:stretch>
            <a:fillRect/>
          </a:stretch>
        </p:blipFill>
        <p:spPr>
          <a:xfrm>
            <a:off x="3985026" y="2689475"/>
            <a:ext cx="2339574" cy="2093964"/>
          </a:xfrm>
          <a:prstGeom prst="rect">
            <a:avLst/>
          </a:prstGeom>
          <a:noFill/>
          <a:ln>
            <a:noFill/>
          </a:ln>
        </p:spPr>
      </p:pic>
      <p:pic>
        <p:nvPicPr>
          <p:cNvPr id="442" name="Google Shape;442;p44"/>
          <p:cNvPicPr preferRelativeResize="0"/>
          <p:nvPr/>
        </p:nvPicPr>
        <p:blipFill rotWithShape="1">
          <a:blip r:embed="rId9">
            <a:alphaModFix/>
          </a:blip>
          <a:srcRect b="0" l="0" r="0" t="0"/>
          <a:stretch/>
        </p:blipFill>
        <p:spPr>
          <a:xfrm rot="5394016">
            <a:off x="4099682" y="2575941"/>
            <a:ext cx="2115164" cy="2334304"/>
          </a:xfrm>
          <a:prstGeom prst="rect">
            <a:avLst/>
          </a:prstGeom>
          <a:noFill/>
          <a:ln>
            <a:noFill/>
          </a:ln>
        </p:spPr>
      </p:pic>
      <p:pic>
        <p:nvPicPr>
          <p:cNvPr id="443" name="Google Shape;443;p44"/>
          <p:cNvPicPr preferRelativeResize="0"/>
          <p:nvPr/>
        </p:nvPicPr>
        <p:blipFill rotWithShape="1">
          <a:blip r:embed="rId7">
            <a:alphaModFix/>
          </a:blip>
          <a:srcRect b="0" l="0" r="0" t="0"/>
          <a:stretch/>
        </p:blipFill>
        <p:spPr>
          <a:xfrm rot="6873433">
            <a:off x="4862784" y="2294453"/>
            <a:ext cx="675106" cy="430443"/>
          </a:xfrm>
          <a:prstGeom prst="rect">
            <a:avLst/>
          </a:prstGeom>
          <a:noFill/>
          <a:ln>
            <a:noFill/>
          </a:ln>
        </p:spPr>
      </p:pic>
      <p:sp>
        <p:nvSpPr>
          <p:cNvPr id="444" name="Google Shape;444;p44"/>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pic>
        <p:nvPicPr>
          <p:cNvPr id="144" name="Google Shape;144;p27"/>
          <p:cNvPicPr preferRelativeResize="0"/>
          <p:nvPr/>
        </p:nvPicPr>
        <p:blipFill rotWithShape="1">
          <a:blip r:embed="rId3">
            <a:alphaModFix amt="30000"/>
          </a:blip>
          <a:srcRect b="0" l="0" r="0" t="0"/>
          <a:stretch/>
        </p:blipFill>
        <p:spPr>
          <a:xfrm>
            <a:off x="4228350" y="3390375"/>
            <a:ext cx="4715699" cy="984925"/>
          </a:xfrm>
          <a:prstGeom prst="rect">
            <a:avLst/>
          </a:prstGeom>
          <a:noFill/>
          <a:ln>
            <a:noFill/>
          </a:ln>
        </p:spPr>
      </p:pic>
      <p:sp>
        <p:nvSpPr>
          <p:cNvPr id="145" name="Google Shape;145;p27"/>
          <p:cNvSpPr txBox="1"/>
          <p:nvPr/>
        </p:nvSpPr>
        <p:spPr>
          <a:xfrm>
            <a:off x="4336950" y="1291075"/>
            <a:ext cx="4663500" cy="307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1" i="0" lang="en-GB" sz="1500" u="none" cap="none" strike="noStrike">
                <a:solidFill>
                  <a:srgbClr val="000000"/>
                </a:solidFill>
                <a:latin typeface="Calibri"/>
                <a:ea typeface="Calibri"/>
                <a:cs typeface="Calibri"/>
                <a:sym typeface="Calibri"/>
              </a:rPr>
              <a:t>Little Inventors wants you to take over</a:t>
            </a:r>
            <a:r>
              <a:rPr b="1" lang="en-GB" sz="1500">
                <a:latin typeface="Calibri"/>
                <a:ea typeface="Calibri"/>
                <a:cs typeface="Calibri"/>
                <a:sym typeface="Calibri"/>
              </a:rPr>
              <a:t> </a:t>
            </a:r>
            <a:r>
              <a:rPr b="1" i="0" lang="en-GB" sz="1500" u="none" cap="none" strike="noStrike">
                <a:solidFill>
                  <a:srgbClr val="000000"/>
                </a:solidFill>
                <a:latin typeface="Calibri"/>
                <a:ea typeface="Calibri"/>
                <a:cs typeface="Calibri"/>
                <a:sym typeface="Calibri"/>
              </a:rPr>
              <a:t>Metro by inventing new</a:t>
            </a:r>
            <a:r>
              <a:rPr b="1" lang="en-GB" sz="1500">
                <a:latin typeface="Calibri"/>
                <a:ea typeface="Calibri"/>
                <a:cs typeface="Calibri"/>
                <a:sym typeface="Calibri"/>
              </a:rPr>
              <a:t>, </a:t>
            </a:r>
            <a:r>
              <a:rPr b="1" i="0" lang="en-GB" sz="1500" u="none" cap="none" strike="noStrike">
                <a:solidFill>
                  <a:srgbClr val="000000"/>
                </a:solidFill>
                <a:latin typeface="Calibri"/>
                <a:ea typeface="Calibri"/>
                <a:cs typeface="Calibri"/>
                <a:sym typeface="Calibri"/>
              </a:rPr>
              <a:t>fun and creative ways to use it! </a:t>
            </a:r>
            <a:endParaRPr sz="1500">
              <a:latin typeface="Calibri"/>
              <a:ea typeface="Calibri"/>
              <a:cs typeface="Calibri"/>
              <a:sym typeface="Calibri"/>
            </a:endParaRPr>
          </a:p>
          <a:p>
            <a:pPr indent="0" lvl="0" marL="0" marR="0" rtl="0" algn="l">
              <a:lnSpc>
                <a:spcPct val="100000"/>
              </a:lnSpc>
              <a:spcBef>
                <a:spcPts val="1000"/>
              </a:spcBef>
              <a:spcAft>
                <a:spcPts val="0"/>
              </a:spcAft>
              <a:buNone/>
            </a:pPr>
            <a:r>
              <a:rPr i="0" lang="en-GB" sz="1200" u="none" cap="none" strike="noStrike">
                <a:solidFill>
                  <a:srgbClr val="000000"/>
                </a:solidFill>
                <a:latin typeface="Calibri"/>
                <a:ea typeface="Calibri"/>
                <a:cs typeface="Calibri"/>
                <a:sym typeface="Calibri"/>
              </a:rPr>
              <a:t>This might be a bonkers game to play while travelling, a fun seat to sit on for your journey, or you might want to invent something to help make a Metro train driver’s job even more exciting. You could even create brand new way for a Metro train to travel!</a:t>
            </a:r>
            <a:endParaRPr sz="1200">
              <a:latin typeface="Calibri"/>
              <a:ea typeface="Calibri"/>
              <a:cs typeface="Calibri"/>
              <a:sym typeface="Calibri"/>
            </a:endParaRPr>
          </a:p>
          <a:p>
            <a:pPr indent="0" lvl="0" marL="0" marR="0" rtl="0" algn="l">
              <a:lnSpc>
                <a:spcPct val="100000"/>
              </a:lnSpc>
              <a:spcBef>
                <a:spcPts val="1000"/>
              </a:spcBef>
              <a:spcAft>
                <a:spcPts val="0"/>
              </a:spcAft>
              <a:buNone/>
            </a:pPr>
            <a:r>
              <a:rPr i="0" lang="en-GB" sz="1200" u="none" cap="none" strike="noStrike">
                <a:solidFill>
                  <a:srgbClr val="000000"/>
                </a:solidFill>
                <a:latin typeface="Calibri"/>
                <a:ea typeface="Calibri"/>
                <a:cs typeface="Calibri"/>
                <a:sym typeface="Calibri"/>
              </a:rPr>
              <a:t>You can invent anything, whether it is fun, practical or bonkers!</a:t>
            </a:r>
            <a:endParaRPr sz="1200">
              <a:latin typeface="Calibri"/>
              <a:ea typeface="Calibri"/>
              <a:cs typeface="Calibri"/>
              <a:sym typeface="Calibri"/>
            </a:endParaRPr>
          </a:p>
          <a:p>
            <a:pPr indent="0" lvl="0" marL="0" marR="0" rtl="0" algn="l">
              <a:lnSpc>
                <a:spcPct val="100000"/>
              </a:lnSpc>
              <a:spcBef>
                <a:spcPts val="0"/>
              </a:spcBef>
              <a:spcAft>
                <a:spcPts val="0"/>
              </a:spcAft>
              <a:buNone/>
            </a:pPr>
            <a:r>
              <a:rPr i="0" lang="en-GB" sz="1200" u="none" cap="none" strike="noStrike">
                <a:solidFill>
                  <a:srgbClr val="000000"/>
                </a:solidFill>
                <a:latin typeface="Calibri"/>
                <a:ea typeface="Calibri"/>
                <a:cs typeface="Calibri"/>
                <a:sym typeface="Calibri"/>
              </a:rPr>
              <a:t>What will you invent for the passengers and people who use and work on Metro?</a:t>
            </a:r>
            <a:endParaRPr i="0" sz="1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200">
              <a:latin typeface="Calibri"/>
              <a:ea typeface="Calibri"/>
              <a:cs typeface="Calibri"/>
              <a:sym typeface="Calibri"/>
            </a:endParaRPr>
          </a:p>
          <a:p>
            <a:pPr indent="0" lvl="0" marL="0" marR="0" rtl="0" algn="l">
              <a:lnSpc>
                <a:spcPct val="100000"/>
              </a:lnSpc>
              <a:spcBef>
                <a:spcPts val="0"/>
              </a:spcBef>
              <a:spcAft>
                <a:spcPts val="0"/>
              </a:spcAft>
              <a:buNone/>
            </a:pPr>
            <a:r>
              <a:rPr b="1" lang="en-GB" sz="1500">
                <a:latin typeface="Calibri"/>
                <a:ea typeface="Calibri"/>
                <a:cs typeface="Calibri"/>
                <a:sym typeface="Calibri"/>
              </a:rPr>
              <a:t>Upload</a:t>
            </a:r>
            <a:r>
              <a:rPr b="1" i="0" lang="en-GB" sz="1500" u="none" cap="none" strike="noStrike">
                <a:solidFill>
                  <a:srgbClr val="000000"/>
                </a:solidFill>
                <a:latin typeface="Calibri"/>
                <a:ea typeface="Calibri"/>
                <a:cs typeface="Calibri"/>
                <a:sym typeface="Calibri"/>
              </a:rPr>
              <a:t> your inventions by </a:t>
            </a:r>
            <a:r>
              <a:rPr b="1" i="0" lang="en-GB" sz="1500" u="sng" cap="none" strike="noStrike">
                <a:solidFill>
                  <a:schemeClr val="dk1"/>
                </a:solidFill>
                <a:latin typeface="Calibri"/>
                <a:ea typeface="Calibri"/>
                <a:cs typeface="Calibri"/>
                <a:sym typeface="Calibri"/>
              </a:rPr>
              <a:t>Friday 26th Nov</a:t>
            </a:r>
            <a:r>
              <a:rPr b="1" lang="en-GB" sz="1500" u="sng">
                <a:solidFill>
                  <a:schemeClr val="dk1"/>
                </a:solidFill>
                <a:latin typeface="Calibri"/>
                <a:ea typeface="Calibri"/>
                <a:cs typeface="Calibri"/>
                <a:sym typeface="Calibri"/>
              </a:rPr>
              <a:t>ember</a:t>
            </a:r>
            <a:r>
              <a:rPr b="1" lang="en-GB" sz="1500">
                <a:latin typeface="Calibri"/>
                <a:ea typeface="Calibri"/>
                <a:cs typeface="Calibri"/>
                <a:sym typeface="Calibri"/>
              </a:rPr>
              <a:t> </a:t>
            </a:r>
            <a:r>
              <a:rPr b="1" i="0" lang="en-GB" sz="1500" u="none" cap="none" strike="noStrike">
                <a:solidFill>
                  <a:srgbClr val="000000"/>
                </a:solidFill>
                <a:latin typeface="Calibri"/>
                <a:ea typeface="Calibri"/>
                <a:cs typeface="Calibri"/>
                <a:sym typeface="Calibri"/>
              </a:rPr>
              <a:t>and your idea could be chosen to be </a:t>
            </a:r>
            <a:r>
              <a:rPr b="1" lang="en-GB" sz="1500">
                <a:latin typeface="Calibri"/>
                <a:ea typeface="Calibri"/>
                <a:cs typeface="Calibri"/>
                <a:sym typeface="Calibri"/>
              </a:rPr>
              <a:t>your idea could be chosen to be displayed for Metro passengers to see!</a:t>
            </a:r>
            <a:endParaRPr b="1" i="0" sz="1500" u="none" cap="none" strike="noStrike">
              <a:solidFill>
                <a:srgbClr val="000000"/>
              </a:solidFill>
              <a:latin typeface="Calibri"/>
              <a:ea typeface="Calibri"/>
              <a:cs typeface="Calibri"/>
              <a:sym typeface="Calibri"/>
            </a:endParaRPr>
          </a:p>
        </p:txBody>
      </p:sp>
      <p:pic>
        <p:nvPicPr>
          <p:cNvPr id="146" name="Google Shape;146;p27"/>
          <p:cNvPicPr preferRelativeResize="0"/>
          <p:nvPr/>
        </p:nvPicPr>
        <p:blipFill rotWithShape="1">
          <a:blip r:embed="rId4">
            <a:alphaModFix/>
          </a:blip>
          <a:srcRect b="0" l="0" r="0" t="0"/>
          <a:stretch/>
        </p:blipFill>
        <p:spPr>
          <a:xfrm>
            <a:off x="-1416399" y="276350"/>
            <a:ext cx="6695724" cy="984925"/>
          </a:xfrm>
          <a:prstGeom prst="rect">
            <a:avLst/>
          </a:prstGeom>
          <a:noFill/>
          <a:ln>
            <a:noFill/>
          </a:ln>
        </p:spPr>
      </p:pic>
      <p:sp>
        <p:nvSpPr>
          <p:cNvPr id="147" name="Google Shape;147;p27"/>
          <p:cNvSpPr txBox="1"/>
          <p:nvPr/>
        </p:nvSpPr>
        <p:spPr>
          <a:xfrm rot="1614">
            <a:off x="423899" y="505000"/>
            <a:ext cx="5750701" cy="4869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Metro Community Takeover</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id="148" name="Google Shape;148;p27"/>
          <p:cNvPicPr preferRelativeResize="0"/>
          <p:nvPr/>
        </p:nvPicPr>
        <p:blipFill rotWithShape="1">
          <a:blip r:embed="rId5">
            <a:alphaModFix/>
          </a:blip>
          <a:srcRect b="0" l="0" r="0" t="0"/>
          <a:stretch/>
        </p:blipFill>
        <p:spPr>
          <a:xfrm>
            <a:off x="471475" y="1064775"/>
            <a:ext cx="3516376" cy="3919199"/>
          </a:xfrm>
          <a:prstGeom prst="rect">
            <a:avLst/>
          </a:prstGeom>
          <a:noFill/>
          <a:ln>
            <a:noFill/>
          </a:ln>
        </p:spPr>
      </p:pic>
      <p:sp>
        <p:nvSpPr>
          <p:cNvPr id="149" name="Google Shape;149;p27"/>
          <p:cNvSpPr txBox="1"/>
          <p:nvPr/>
        </p:nvSpPr>
        <p:spPr>
          <a:xfrm>
            <a:off x="43369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pic>
        <p:nvPicPr>
          <p:cNvPr id="150" name="Google Shape;150;p27"/>
          <p:cNvPicPr preferRelativeResize="0"/>
          <p:nvPr/>
        </p:nvPicPr>
        <p:blipFill>
          <a:blip r:embed="rId6">
            <a:alphaModFix/>
          </a:blip>
          <a:stretch>
            <a:fillRect/>
          </a:stretch>
        </p:blipFill>
        <p:spPr>
          <a:xfrm>
            <a:off x="7238727" y="337450"/>
            <a:ext cx="1545276" cy="6558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pic>
        <p:nvPicPr>
          <p:cNvPr id="450" name="Google Shape;450;p45"/>
          <p:cNvPicPr preferRelativeResize="0"/>
          <p:nvPr/>
        </p:nvPicPr>
        <p:blipFill rotWithShape="1">
          <a:blip r:embed="rId3">
            <a:alphaModFix/>
          </a:blip>
          <a:srcRect b="0" l="0" r="0" t="0"/>
          <a:stretch/>
        </p:blipFill>
        <p:spPr>
          <a:xfrm>
            <a:off x="-613900" y="324825"/>
            <a:ext cx="5289899" cy="984925"/>
          </a:xfrm>
          <a:prstGeom prst="rect">
            <a:avLst/>
          </a:prstGeom>
          <a:noFill/>
          <a:ln>
            <a:noFill/>
          </a:ln>
        </p:spPr>
      </p:pic>
      <p:sp>
        <p:nvSpPr>
          <p:cNvPr id="451" name="Google Shape;451;p45"/>
          <p:cNvSpPr txBox="1"/>
          <p:nvPr/>
        </p:nvSpPr>
        <p:spPr>
          <a:xfrm rot="-60052">
            <a:off x="425379" y="640094"/>
            <a:ext cx="3572345" cy="638496"/>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Let</a:t>
            </a:r>
            <a:r>
              <a:rPr b="1" lang="en-GB" sz="3000">
                <a:solidFill>
                  <a:schemeClr val="dk1"/>
                </a:solidFill>
                <a:latin typeface="Calibri"/>
                <a:ea typeface="Calibri"/>
                <a:cs typeface="Calibri"/>
                <a:sym typeface="Calibri"/>
              </a:rPr>
              <a:t>’</a:t>
            </a:r>
            <a:r>
              <a:rPr b="1" i="0" lang="en-GB" sz="3000" u="none" cap="none" strike="noStrike">
                <a:solidFill>
                  <a:schemeClr val="dk1"/>
                </a:solidFill>
                <a:latin typeface="Calibri"/>
                <a:ea typeface="Calibri"/>
                <a:cs typeface="Calibri"/>
                <a:sym typeface="Calibri"/>
              </a:rPr>
              <a:t>s get inventing!</a:t>
            </a:r>
            <a:endParaRPr b="1" i="0" sz="3000" u="none" cap="none" strike="noStrike">
              <a:solidFill>
                <a:schemeClr val="dk1"/>
              </a:solidFill>
              <a:latin typeface="Calibri"/>
              <a:ea typeface="Calibri"/>
              <a:cs typeface="Calibri"/>
              <a:sym typeface="Calibri"/>
            </a:endParaRPr>
          </a:p>
        </p:txBody>
      </p:sp>
      <p:sp>
        <p:nvSpPr>
          <p:cNvPr id="452" name="Google Shape;452;p45"/>
          <p:cNvSpPr txBox="1"/>
          <p:nvPr/>
        </p:nvSpPr>
        <p:spPr>
          <a:xfrm>
            <a:off x="5136696" y="283817"/>
            <a:ext cx="33309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Calibri"/>
                <a:ea typeface="Calibri"/>
                <a:cs typeface="Calibri"/>
                <a:sym typeface="Calibri"/>
              </a:rPr>
              <a:t>Can you put these travel objects together, ad</a:t>
            </a:r>
            <a:r>
              <a:rPr b="1" lang="en-GB" sz="1800">
                <a:latin typeface="Calibri"/>
                <a:ea typeface="Calibri"/>
                <a:cs typeface="Calibri"/>
                <a:sym typeface="Calibri"/>
              </a:rPr>
              <a:t>apt or add to them </a:t>
            </a:r>
            <a:r>
              <a:rPr b="1" i="0" lang="en-GB" sz="1800" u="none" cap="none" strike="noStrike">
                <a:solidFill>
                  <a:srgbClr val="000000"/>
                </a:solidFill>
                <a:latin typeface="Calibri"/>
                <a:ea typeface="Calibri"/>
                <a:cs typeface="Calibri"/>
                <a:sym typeface="Calibri"/>
              </a:rPr>
              <a:t>to create something new?</a:t>
            </a:r>
            <a:endParaRPr b="1" i="0" sz="1800" u="none" cap="none" strike="noStrike">
              <a:solidFill>
                <a:srgbClr val="000000"/>
              </a:solidFill>
              <a:latin typeface="Calibri"/>
              <a:ea typeface="Calibri"/>
              <a:cs typeface="Calibri"/>
              <a:sym typeface="Calibri"/>
            </a:endParaRPr>
          </a:p>
        </p:txBody>
      </p:sp>
      <p:sp>
        <p:nvSpPr>
          <p:cNvPr id="453" name="Google Shape;453;p45"/>
          <p:cNvSpPr txBox="1"/>
          <p:nvPr/>
        </p:nvSpPr>
        <p:spPr>
          <a:xfrm>
            <a:off x="4804375" y="2868500"/>
            <a:ext cx="120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pic>
        <p:nvPicPr>
          <p:cNvPr id="454" name="Google Shape;454;p45"/>
          <p:cNvPicPr preferRelativeResize="0"/>
          <p:nvPr/>
        </p:nvPicPr>
        <p:blipFill>
          <a:blip r:embed="rId4">
            <a:alphaModFix/>
          </a:blip>
          <a:stretch>
            <a:fillRect/>
          </a:stretch>
        </p:blipFill>
        <p:spPr>
          <a:xfrm>
            <a:off x="855000" y="1130312"/>
            <a:ext cx="7030200" cy="4026575"/>
          </a:xfrm>
          <a:prstGeom prst="rect">
            <a:avLst/>
          </a:prstGeom>
          <a:noFill/>
          <a:ln>
            <a:noFill/>
          </a:ln>
        </p:spPr>
      </p:pic>
      <p:sp>
        <p:nvSpPr>
          <p:cNvPr id="455" name="Google Shape;455;p45"/>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pic>
        <p:nvPicPr>
          <p:cNvPr descr="See the source image" id="461" name="Google Shape;461;p46"/>
          <p:cNvPicPr preferRelativeResize="0"/>
          <p:nvPr/>
        </p:nvPicPr>
        <p:blipFill rotWithShape="1">
          <a:blip r:embed="rId3">
            <a:alphaModFix/>
          </a:blip>
          <a:srcRect b="0" l="12648" r="0" t="0"/>
          <a:stretch/>
        </p:blipFill>
        <p:spPr>
          <a:xfrm>
            <a:off x="533400" y="1410927"/>
            <a:ext cx="2218815" cy="1693332"/>
          </a:xfrm>
          <a:prstGeom prst="rect">
            <a:avLst/>
          </a:prstGeom>
          <a:noFill/>
          <a:ln>
            <a:noFill/>
          </a:ln>
        </p:spPr>
      </p:pic>
      <p:pic>
        <p:nvPicPr>
          <p:cNvPr id="462" name="Google Shape;462;p46"/>
          <p:cNvPicPr preferRelativeResize="0"/>
          <p:nvPr/>
        </p:nvPicPr>
        <p:blipFill rotWithShape="1">
          <a:blip r:embed="rId4">
            <a:alphaModFix/>
          </a:blip>
          <a:srcRect b="28093" l="27863" r="34960" t="0"/>
          <a:stretch/>
        </p:blipFill>
        <p:spPr>
          <a:xfrm>
            <a:off x="342900" y="781400"/>
            <a:ext cx="2631137" cy="2847624"/>
          </a:xfrm>
          <a:prstGeom prst="rect">
            <a:avLst/>
          </a:prstGeom>
          <a:noFill/>
          <a:ln>
            <a:noFill/>
          </a:ln>
        </p:spPr>
      </p:pic>
      <p:sp>
        <p:nvSpPr>
          <p:cNvPr id="463" name="Google Shape;463;p46"/>
          <p:cNvSpPr txBox="1"/>
          <p:nvPr/>
        </p:nvSpPr>
        <p:spPr>
          <a:xfrm>
            <a:off x="5389202" y="75901"/>
            <a:ext cx="35739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Calibri"/>
                <a:ea typeface="Calibri"/>
                <a:cs typeface="Calibri"/>
                <a:sym typeface="Calibri"/>
              </a:rPr>
              <a:t>Can you invent something to help these people/animals travel?</a:t>
            </a:r>
            <a:endParaRPr/>
          </a:p>
        </p:txBody>
      </p:sp>
      <p:pic>
        <p:nvPicPr>
          <p:cNvPr id="464" name="Google Shape;464;p46"/>
          <p:cNvPicPr preferRelativeResize="0"/>
          <p:nvPr/>
        </p:nvPicPr>
        <p:blipFill rotWithShape="1">
          <a:blip r:embed="rId5">
            <a:alphaModFix/>
          </a:blip>
          <a:srcRect b="0" l="0" r="0" t="0"/>
          <a:stretch/>
        </p:blipFill>
        <p:spPr>
          <a:xfrm>
            <a:off x="-1825826" y="171250"/>
            <a:ext cx="6869727" cy="984925"/>
          </a:xfrm>
          <a:prstGeom prst="rect">
            <a:avLst/>
          </a:prstGeom>
          <a:noFill/>
          <a:ln>
            <a:noFill/>
          </a:ln>
        </p:spPr>
      </p:pic>
      <p:sp>
        <p:nvSpPr>
          <p:cNvPr id="465" name="Google Shape;465;p46"/>
          <p:cNvSpPr txBox="1"/>
          <p:nvPr/>
        </p:nvSpPr>
        <p:spPr>
          <a:xfrm rot="-59713">
            <a:off x="313994" y="431100"/>
            <a:ext cx="4490777" cy="645995"/>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Who is your invention for?</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id="466" name="Google Shape;466;p46"/>
          <p:cNvPicPr preferRelativeResize="0"/>
          <p:nvPr/>
        </p:nvPicPr>
        <p:blipFill rotWithShape="1">
          <a:blip r:embed="rId5">
            <a:alphaModFix amt="30000"/>
          </a:blip>
          <a:srcRect b="0" l="0" r="0" t="0"/>
          <a:stretch/>
        </p:blipFill>
        <p:spPr>
          <a:xfrm>
            <a:off x="3200400" y="1846982"/>
            <a:ext cx="1209675" cy="387818"/>
          </a:xfrm>
          <a:prstGeom prst="rect">
            <a:avLst/>
          </a:prstGeom>
          <a:noFill/>
          <a:ln>
            <a:noFill/>
          </a:ln>
        </p:spPr>
      </p:pic>
      <p:sp>
        <p:nvSpPr>
          <p:cNvPr id="467" name="Google Shape;467;p46"/>
          <p:cNvSpPr txBox="1"/>
          <p:nvPr/>
        </p:nvSpPr>
        <p:spPr>
          <a:xfrm>
            <a:off x="3312729" y="1838400"/>
            <a:ext cx="1202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GB">
                <a:latin typeface="Calibri"/>
                <a:ea typeface="Calibri"/>
                <a:cs typeface="Calibri"/>
                <a:sym typeface="Calibri"/>
              </a:rPr>
              <a:t>An athlete</a:t>
            </a:r>
            <a:endParaRPr/>
          </a:p>
        </p:txBody>
      </p:sp>
      <p:sp>
        <p:nvSpPr>
          <p:cNvPr id="468" name="Google Shape;468;p46"/>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pic>
        <p:nvPicPr>
          <p:cNvPr id="469" name="Google Shape;469;p46"/>
          <p:cNvPicPr preferRelativeResize="0"/>
          <p:nvPr/>
        </p:nvPicPr>
        <p:blipFill rotWithShape="1">
          <a:blip r:embed="rId4">
            <a:alphaModFix/>
          </a:blip>
          <a:srcRect b="28092" l="0" r="72239" t="7254"/>
          <a:stretch/>
        </p:blipFill>
        <p:spPr>
          <a:xfrm>
            <a:off x="4622138" y="2031845"/>
            <a:ext cx="1705702" cy="2378305"/>
          </a:xfrm>
          <a:prstGeom prst="rect">
            <a:avLst/>
          </a:prstGeom>
          <a:noFill/>
          <a:ln>
            <a:noFill/>
          </a:ln>
        </p:spPr>
      </p:pic>
      <p:pic>
        <p:nvPicPr>
          <p:cNvPr id="470" name="Google Shape;470;p46"/>
          <p:cNvPicPr preferRelativeResize="0"/>
          <p:nvPr/>
        </p:nvPicPr>
        <p:blipFill rotWithShape="1">
          <a:blip r:embed="rId6">
            <a:alphaModFix/>
          </a:blip>
          <a:srcRect b="0" l="0" r="0" t="0"/>
          <a:stretch/>
        </p:blipFill>
        <p:spPr>
          <a:xfrm>
            <a:off x="1347801" y="3288725"/>
            <a:ext cx="1300150" cy="645100"/>
          </a:xfrm>
          <a:prstGeom prst="rect">
            <a:avLst/>
          </a:prstGeom>
          <a:noFill/>
          <a:ln>
            <a:noFill/>
          </a:ln>
        </p:spPr>
      </p:pic>
      <p:sp>
        <p:nvSpPr>
          <p:cNvPr id="471" name="Google Shape;471;p46"/>
          <p:cNvSpPr txBox="1"/>
          <p:nvPr/>
        </p:nvSpPr>
        <p:spPr>
          <a:xfrm>
            <a:off x="1425550" y="3288725"/>
            <a:ext cx="11556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GB" sz="1400" u="none" cap="none" strike="noStrike">
                <a:solidFill>
                  <a:srgbClr val="000000"/>
                </a:solidFill>
                <a:latin typeface="Calibri"/>
                <a:ea typeface="Calibri"/>
                <a:cs typeface="Calibri"/>
                <a:sym typeface="Calibri"/>
              </a:rPr>
              <a:t>Digby the Guide Horse</a:t>
            </a:r>
            <a:endParaRPr b="1"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t/>
            </a:r>
            <a:endParaRPr b="1"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p:txBody>
      </p:sp>
      <p:pic>
        <p:nvPicPr>
          <p:cNvPr id="472" name="Google Shape;472;p46"/>
          <p:cNvPicPr preferRelativeResize="0"/>
          <p:nvPr/>
        </p:nvPicPr>
        <p:blipFill rotWithShape="1">
          <a:blip r:embed="rId5">
            <a:alphaModFix amt="30000"/>
          </a:blip>
          <a:srcRect b="0" l="0" r="0" t="0"/>
          <a:stretch/>
        </p:blipFill>
        <p:spPr>
          <a:xfrm>
            <a:off x="6066550" y="1527028"/>
            <a:ext cx="1076324" cy="615600"/>
          </a:xfrm>
          <a:prstGeom prst="rect">
            <a:avLst/>
          </a:prstGeom>
          <a:noFill/>
          <a:ln>
            <a:noFill/>
          </a:ln>
        </p:spPr>
      </p:pic>
      <p:sp>
        <p:nvSpPr>
          <p:cNvPr id="473" name="Google Shape;473;p46"/>
          <p:cNvSpPr txBox="1"/>
          <p:nvPr/>
        </p:nvSpPr>
        <p:spPr>
          <a:xfrm>
            <a:off x="6178879" y="1518438"/>
            <a:ext cx="1202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GB">
                <a:latin typeface="Calibri"/>
                <a:ea typeface="Calibri"/>
                <a:cs typeface="Calibri"/>
                <a:sym typeface="Calibri"/>
              </a:rPr>
              <a:t>An elderly person</a:t>
            </a:r>
            <a:endParaRPr/>
          </a:p>
        </p:txBody>
      </p:sp>
      <p:pic>
        <p:nvPicPr>
          <p:cNvPr id="474" name="Google Shape;474;p46"/>
          <p:cNvPicPr preferRelativeResize="0"/>
          <p:nvPr/>
        </p:nvPicPr>
        <p:blipFill rotWithShape="1">
          <a:blip r:embed="rId4">
            <a:alphaModFix/>
          </a:blip>
          <a:srcRect b="28093" l="27863" r="34960" t="0"/>
          <a:stretch/>
        </p:blipFill>
        <p:spPr>
          <a:xfrm rot="5400000">
            <a:off x="2695049" y="2210020"/>
            <a:ext cx="2472684" cy="2529829"/>
          </a:xfrm>
          <a:prstGeom prst="rect">
            <a:avLst/>
          </a:prstGeom>
          <a:noFill/>
          <a:ln>
            <a:noFill/>
          </a:ln>
        </p:spPr>
      </p:pic>
      <p:pic>
        <p:nvPicPr>
          <p:cNvPr id="475" name="Google Shape;475;p46"/>
          <p:cNvPicPr preferRelativeResize="0"/>
          <p:nvPr/>
        </p:nvPicPr>
        <p:blipFill rotWithShape="1">
          <a:blip r:embed="rId5">
            <a:alphaModFix amt="30000"/>
          </a:blip>
          <a:srcRect b="0" l="0" r="0" t="0"/>
          <a:stretch/>
        </p:blipFill>
        <p:spPr>
          <a:xfrm>
            <a:off x="7639100" y="1685207"/>
            <a:ext cx="1114423" cy="387818"/>
          </a:xfrm>
          <a:prstGeom prst="rect">
            <a:avLst/>
          </a:prstGeom>
          <a:noFill/>
          <a:ln>
            <a:noFill/>
          </a:ln>
        </p:spPr>
      </p:pic>
      <p:sp>
        <p:nvSpPr>
          <p:cNvPr id="476" name="Google Shape;476;p46"/>
          <p:cNvSpPr txBox="1"/>
          <p:nvPr/>
        </p:nvSpPr>
        <p:spPr>
          <a:xfrm>
            <a:off x="7665704" y="1676625"/>
            <a:ext cx="1344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GB">
                <a:latin typeface="Calibri"/>
                <a:ea typeface="Calibri"/>
                <a:cs typeface="Calibri"/>
                <a:sym typeface="Calibri"/>
              </a:rPr>
              <a:t>A family</a:t>
            </a:r>
            <a:endParaRPr/>
          </a:p>
        </p:txBody>
      </p:sp>
      <p:pic>
        <p:nvPicPr>
          <p:cNvPr id="477" name="Google Shape;477;p46"/>
          <p:cNvPicPr preferRelativeResize="0"/>
          <p:nvPr/>
        </p:nvPicPr>
        <p:blipFill rotWithShape="1">
          <a:blip r:embed="rId5">
            <a:alphaModFix amt="30000"/>
          </a:blip>
          <a:srcRect b="0" l="0" r="0" t="0"/>
          <a:stretch/>
        </p:blipFill>
        <p:spPr>
          <a:xfrm>
            <a:off x="4810125" y="4418732"/>
            <a:ext cx="1209675" cy="387818"/>
          </a:xfrm>
          <a:prstGeom prst="rect">
            <a:avLst/>
          </a:prstGeom>
          <a:noFill/>
          <a:ln>
            <a:noFill/>
          </a:ln>
        </p:spPr>
      </p:pic>
      <p:sp>
        <p:nvSpPr>
          <p:cNvPr id="478" name="Google Shape;478;p46"/>
          <p:cNvSpPr txBox="1"/>
          <p:nvPr/>
        </p:nvSpPr>
        <p:spPr>
          <a:xfrm>
            <a:off x="4922454" y="4410150"/>
            <a:ext cx="1202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GB">
                <a:latin typeface="Calibri"/>
                <a:ea typeface="Calibri"/>
                <a:cs typeface="Calibri"/>
                <a:sym typeface="Calibri"/>
              </a:rPr>
              <a:t>A musician</a:t>
            </a:r>
            <a:endParaRPr/>
          </a:p>
        </p:txBody>
      </p:sp>
      <p:pic>
        <p:nvPicPr>
          <p:cNvPr id="479" name="Google Shape;479;p46"/>
          <p:cNvPicPr preferRelativeResize="0"/>
          <p:nvPr/>
        </p:nvPicPr>
        <p:blipFill>
          <a:blip r:embed="rId7">
            <a:alphaModFix/>
          </a:blip>
          <a:stretch>
            <a:fillRect/>
          </a:stretch>
        </p:blipFill>
        <p:spPr>
          <a:xfrm>
            <a:off x="3019435" y="2359686"/>
            <a:ext cx="6067240" cy="1929388"/>
          </a:xfrm>
          <a:prstGeom prst="rect">
            <a:avLst/>
          </a:prstGeom>
          <a:noFill/>
          <a:ln>
            <a:noFill/>
          </a:ln>
        </p:spPr>
      </p:pic>
      <p:pic>
        <p:nvPicPr>
          <p:cNvPr id="480" name="Google Shape;480;p46"/>
          <p:cNvPicPr preferRelativeResize="0"/>
          <p:nvPr/>
        </p:nvPicPr>
        <p:blipFill rotWithShape="1">
          <a:blip r:embed="rId4">
            <a:alphaModFix/>
          </a:blip>
          <a:srcRect b="28092" l="0" r="72239" t="7254"/>
          <a:stretch/>
        </p:blipFill>
        <p:spPr>
          <a:xfrm>
            <a:off x="6114110" y="2283387"/>
            <a:ext cx="1344901" cy="1875228"/>
          </a:xfrm>
          <a:prstGeom prst="rect">
            <a:avLst/>
          </a:prstGeom>
          <a:noFill/>
          <a:ln>
            <a:noFill/>
          </a:ln>
        </p:spPr>
      </p:pic>
      <p:pic>
        <p:nvPicPr>
          <p:cNvPr id="481" name="Google Shape;481;p46"/>
          <p:cNvPicPr preferRelativeResize="0"/>
          <p:nvPr/>
        </p:nvPicPr>
        <p:blipFill rotWithShape="1">
          <a:blip r:embed="rId4">
            <a:alphaModFix/>
          </a:blip>
          <a:srcRect b="28092" l="0" r="72239" t="7254"/>
          <a:stretch/>
        </p:blipFill>
        <p:spPr>
          <a:xfrm>
            <a:off x="7380963" y="2060945"/>
            <a:ext cx="1705702" cy="237830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pic>
        <p:nvPicPr>
          <p:cNvPr descr="See the source image" id="487" name="Google Shape;487;p47"/>
          <p:cNvPicPr preferRelativeResize="0"/>
          <p:nvPr/>
        </p:nvPicPr>
        <p:blipFill rotWithShape="1">
          <a:blip r:embed="rId3">
            <a:alphaModFix/>
          </a:blip>
          <a:srcRect b="14510" l="42086" r="7871" t="25060"/>
          <a:stretch/>
        </p:blipFill>
        <p:spPr>
          <a:xfrm>
            <a:off x="5823499" y="1317331"/>
            <a:ext cx="3114343" cy="1422376"/>
          </a:xfrm>
          <a:prstGeom prst="rect">
            <a:avLst/>
          </a:prstGeom>
          <a:noFill/>
          <a:ln>
            <a:noFill/>
          </a:ln>
        </p:spPr>
      </p:pic>
      <p:pic>
        <p:nvPicPr>
          <p:cNvPr id="488" name="Google Shape;488;p47"/>
          <p:cNvPicPr preferRelativeResize="0"/>
          <p:nvPr/>
        </p:nvPicPr>
        <p:blipFill rotWithShape="1">
          <a:blip r:embed="rId4">
            <a:alphaModFix/>
          </a:blip>
          <a:srcRect b="0" l="0" r="0" t="0"/>
          <a:stretch/>
        </p:blipFill>
        <p:spPr>
          <a:xfrm>
            <a:off x="-253649" y="167325"/>
            <a:ext cx="7443675" cy="984925"/>
          </a:xfrm>
          <a:prstGeom prst="rect">
            <a:avLst/>
          </a:prstGeom>
          <a:noFill/>
          <a:ln>
            <a:noFill/>
          </a:ln>
        </p:spPr>
      </p:pic>
      <p:sp>
        <p:nvSpPr>
          <p:cNvPr id="489" name="Google Shape;489;p47"/>
          <p:cNvSpPr txBox="1"/>
          <p:nvPr/>
        </p:nvSpPr>
        <p:spPr>
          <a:xfrm>
            <a:off x="230325" y="485775"/>
            <a:ext cx="7636200" cy="5676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2400" u="none" cap="none" strike="noStrike">
                <a:solidFill>
                  <a:schemeClr val="dk1"/>
                </a:solidFill>
                <a:latin typeface="Calibri"/>
                <a:ea typeface="Calibri"/>
                <a:cs typeface="Calibri"/>
                <a:sym typeface="Calibri"/>
              </a:rPr>
              <a:t>Can you invent something to improve these things?</a:t>
            </a:r>
            <a:endParaRPr b="1" i="0" sz="24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id="490" name="Google Shape;490;p47"/>
          <p:cNvPicPr preferRelativeResize="0"/>
          <p:nvPr/>
        </p:nvPicPr>
        <p:blipFill rotWithShape="1">
          <a:blip r:embed="rId5">
            <a:alphaModFix/>
          </a:blip>
          <a:srcRect b="0" l="0" r="29223" t="0"/>
          <a:stretch/>
        </p:blipFill>
        <p:spPr>
          <a:xfrm>
            <a:off x="6069326" y="3035686"/>
            <a:ext cx="2450043" cy="1951421"/>
          </a:xfrm>
          <a:prstGeom prst="rect">
            <a:avLst/>
          </a:prstGeom>
          <a:noFill/>
          <a:ln>
            <a:noFill/>
          </a:ln>
        </p:spPr>
      </p:pic>
      <p:pic>
        <p:nvPicPr>
          <p:cNvPr id="491" name="Google Shape;491;p47"/>
          <p:cNvPicPr preferRelativeResize="0"/>
          <p:nvPr/>
        </p:nvPicPr>
        <p:blipFill rotWithShape="1">
          <a:blip r:embed="rId6">
            <a:alphaModFix/>
          </a:blip>
          <a:srcRect b="0" l="0" r="0" t="0"/>
          <a:stretch/>
        </p:blipFill>
        <p:spPr>
          <a:xfrm rot="1555533">
            <a:off x="5041358" y="1584161"/>
            <a:ext cx="724361" cy="461867"/>
          </a:xfrm>
          <a:prstGeom prst="rect">
            <a:avLst/>
          </a:prstGeom>
          <a:noFill/>
          <a:ln>
            <a:noFill/>
          </a:ln>
        </p:spPr>
      </p:pic>
      <p:pic>
        <p:nvPicPr>
          <p:cNvPr id="492" name="Google Shape;492;p47"/>
          <p:cNvPicPr preferRelativeResize="0"/>
          <p:nvPr/>
        </p:nvPicPr>
        <p:blipFill rotWithShape="1">
          <a:blip r:embed="rId4">
            <a:alphaModFix amt="30000"/>
          </a:blip>
          <a:srcRect b="0" l="0" r="0" t="0"/>
          <a:stretch/>
        </p:blipFill>
        <p:spPr>
          <a:xfrm>
            <a:off x="4315126" y="1302519"/>
            <a:ext cx="1330194" cy="404266"/>
          </a:xfrm>
          <a:prstGeom prst="rect">
            <a:avLst/>
          </a:prstGeom>
          <a:noFill/>
          <a:ln>
            <a:noFill/>
          </a:ln>
        </p:spPr>
      </p:pic>
      <p:sp>
        <p:nvSpPr>
          <p:cNvPr id="493" name="Google Shape;493;p47"/>
          <p:cNvSpPr txBox="1"/>
          <p:nvPr/>
        </p:nvSpPr>
        <p:spPr>
          <a:xfrm>
            <a:off x="4413049" y="1279231"/>
            <a:ext cx="1159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1" i="0" lang="en-GB" sz="1400" u="none" cap="none" strike="noStrike">
                <a:solidFill>
                  <a:schemeClr val="dk1"/>
                </a:solidFill>
                <a:latin typeface="Calibri"/>
                <a:ea typeface="Calibri"/>
                <a:cs typeface="Calibri"/>
                <a:sym typeface="Calibri"/>
              </a:rPr>
              <a:t>Metro Train</a:t>
            </a: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pic>
        <p:nvPicPr>
          <p:cNvPr id="494" name="Google Shape;494;p47"/>
          <p:cNvPicPr preferRelativeResize="0"/>
          <p:nvPr/>
        </p:nvPicPr>
        <p:blipFill rotWithShape="1">
          <a:blip r:embed="rId7">
            <a:alphaModFix/>
          </a:blip>
          <a:srcRect b="29113" l="14804" r="32602" t="0"/>
          <a:stretch/>
        </p:blipFill>
        <p:spPr>
          <a:xfrm>
            <a:off x="3631309" y="2840525"/>
            <a:ext cx="1985309" cy="2006906"/>
          </a:xfrm>
          <a:prstGeom prst="rect">
            <a:avLst/>
          </a:prstGeom>
          <a:noFill/>
          <a:ln>
            <a:noFill/>
          </a:ln>
        </p:spPr>
      </p:pic>
      <p:pic>
        <p:nvPicPr>
          <p:cNvPr id="495" name="Google Shape;495;p47"/>
          <p:cNvPicPr preferRelativeResize="0"/>
          <p:nvPr/>
        </p:nvPicPr>
        <p:blipFill rotWithShape="1">
          <a:blip r:embed="rId8">
            <a:alphaModFix/>
          </a:blip>
          <a:srcRect b="9401" l="36171" r="45625" t="38307"/>
          <a:stretch/>
        </p:blipFill>
        <p:spPr>
          <a:xfrm>
            <a:off x="324373" y="1501046"/>
            <a:ext cx="1652591" cy="2923080"/>
          </a:xfrm>
          <a:prstGeom prst="rect">
            <a:avLst/>
          </a:prstGeom>
          <a:noFill/>
          <a:ln>
            <a:noFill/>
          </a:ln>
        </p:spPr>
      </p:pic>
      <p:pic>
        <p:nvPicPr>
          <p:cNvPr id="496" name="Google Shape;496;p47"/>
          <p:cNvPicPr preferRelativeResize="0"/>
          <p:nvPr/>
        </p:nvPicPr>
        <p:blipFill rotWithShape="1">
          <a:blip r:embed="rId4">
            <a:alphaModFix amt="30000"/>
          </a:blip>
          <a:srcRect b="0" l="0" r="0" t="0"/>
          <a:stretch/>
        </p:blipFill>
        <p:spPr>
          <a:xfrm>
            <a:off x="2400300" y="1571625"/>
            <a:ext cx="1476375" cy="476250"/>
          </a:xfrm>
          <a:prstGeom prst="rect">
            <a:avLst/>
          </a:prstGeom>
          <a:noFill/>
          <a:ln>
            <a:noFill/>
          </a:ln>
        </p:spPr>
      </p:pic>
      <p:sp>
        <p:nvSpPr>
          <p:cNvPr id="497" name="Google Shape;497;p47"/>
          <p:cNvSpPr txBox="1"/>
          <p:nvPr/>
        </p:nvSpPr>
        <p:spPr>
          <a:xfrm>
            <a:off x="2455785" y="1618284"/>
            <a:ext cx="1782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SzPts val="1400"/>
              <a:buNone/>
            </a:pPr>
            <a:r>
              <a:rPr b="1" lang="en-GB">
                <a:solidFill>
                  <a:schemeClr val="dk1"/>
                </a:solidFill>
                <a:latin typeface="Calibri"/>
                <a:ea typeface="Calibri"/>
                <a:cs typeface="Calibri"/>
                <a:sym typeface="Calibri"/>
              </a:rPr>
              <a:t>Ticket Machine</a:t>
            </a:r>
            <a:endParaRPr sz="1200">
              <a:latin typeface="Calibri"/>
              <a:ea typeface="Calibri"/>
              <a:cs typeface="Calibri"/>
              <a:sym typeface="Calibri"/>
            </a:endParaRPr>
          </a:p>
        </p:txBody>
      </p:sp>
      <p:sp>
        <p:nvSpPr>
          <p:cNvPr id="498" name="Google Shape;498;p47"/>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pic>
        <p:nvPicPr>
          <p:cNvPr id="499" name="Google Shape;499;p47"/>
          <p:cNvPicPr preferRelativeResize="0"/>
          <p:nvPr/>
        </p:nvPicPr>
        <p:blipFill rotWithShape="1">
          <a:blip r:embed="rId9">
            <a:alphaModFix/>
          </a:blip>
          <a:srcRect b="0" l="0" r="0" t="0"/>
          <a:stretch/>
        </p:blipFill>
        <p:spPr>
          <a:xfrm>
            <a:off x="2200275" y="3971925"/>
            <a:ext cx="1343024" cy="428625"/>
          </a:xfrm>
          <a:prstGeom prst="rect">
            <a:avLst/>
          </a:prstGeom>
          <a:noFill/>
          <a:ln>
            <a:noFill/>
          </a:ln>
        </p:spPr>
      </p:pic>
      <p:sp>
        <p:nvSpPr>
          <p:cNvPr id="500" name="Google Shape;500;p47"/>
          <p:cNvSpPr/>
          <p:nvPr/>
        </p:nvSpPr>
        <p:spPr>
          <a:xfrm>
            <a:off x="2277862" y="4031603"/>
            <a:ext cx="1227300" cy="340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b="1" lang="en-GB">
                <a:solidFill>
                  <a:schemeClr val="dk1"/>
                </a:solidFill>
                <a:latin typeface="Calibri"/>
                <a:ea typeface="Calibri"/>
                <a:cs typeface="Calibri"/>
                <a:sym typeface="Calibri"/>
              </a:rPr>
              <a:t>Ticket Barrier</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1" sz="1200"/>
          </a:p>
        </p:txBody>
      </p:sp>
      <p:pic>
        <p:nvPicPr>
          <p:cNvPr id="501" name="Google Shape;501;p47"/>
          <p:cNvPicPr preferRelativeResize="0"/>
          <p:nvPr/>
        </p:nvPicPr>
        <p:blipFill rotWithShape="1">
          <a:blip r:embed="rId10">
            <a:alphaModFix/>
          </a:blip>
          <a:srcRect b="0" l="0" r="0" t="0"/>
          <a:stretch/>
        </p:blipFill>
        <p:spPr>
          <a:xfrm rot="-10386214">
            <a:off x="1948227" y="1347609"/>
            <a:ext cx="675106" cy="430443"/>
          </a:xfrm>
          <a:prstGeom prst="rect">
            <a:avLst/>
          </a:prstGeom>
          <a:noFill/>
          <a:ln>
            <a:noFill/>
          </a:ln>
          <a:effectLst>
            <a:reflection blurRad="0" dir="5400000" dist="38100" endA="0" endPos="30000" fadeDir="5400012" kx="0" rotWithShape="0" algn="bl" stPos="0" sy="-100000" ky="0"/>
          </a:effectLst>
        </p:spPr>
      </p:pic>
      <p:pic>
        <p:nvPicPr>
          <p:cNvPr id="502" name="Google Shape;502;p47"/>
          <p:cNvPicPr preferRelativeResize="0"/>
          <p:nvPr/>
        </p:nvPicPr>
        <p:blipFill rotWithShape="1">
          <a:blip r:embed="rId10">
            <a:alphaModFix/>
          </a:blip>
          <a:srcRect b="0" l="0" r="0" t="0"/>
          <a:stretch/>
        </p:blipFill>
        <p:spPr>
          <a:xfrm flipH="1" rot="8893519">
            <a:off x="2980908" y="3603378"/>
            <a:ext cx="639376" cy="407655"/>
          </a:xfrm>
          <a:prstGeom prst="rect">
            <a:avLst/>
          </a:prstGeom>
          <a:noFill/>
          <a:ln>
            <a:noFill/>
          </a:ln>
        </p:spPr>
      </p:pic>
      <p:pic>
        <p:nvPicPr>
          <p:cNvPr id="503" name="Google Shape;503;p47"/>
          <p:cNvPicPr preferRelativeResize="0"/>
          <p:nvPr/>
        </p:nvPicPr>
        <p:blipFill rotWithShape="1">
          <a:blip r:embed="rId11">
            <a:alphaModFix/>
          </a:blip>
          <a:srcRect b="0" l="0" r="0" t="0"/>
          <a:stretch/>
        </p:blipFill>
        <p:spPr>
          <a:xfrm rot="-5940">
            <a:off x="3617065" y="2830572"/>
            <a:ext cx="2002614" cy="2032041"/>
          </a:xfrm>
          <a:prstGeom prst="rect">
            <a:avLst/>
          </a:prstGeom>
          <a:noFill/>
          <a:ln>
            <a:noFill/>
          </a:ln>
        </p:spPr>
      </p:pic>
      <p:pic>
        <p:nvPicPr>
          <p:cNvPr id="504" name="Google Shape;504;p47"/>
          <p:cNvPicPr preferRelativeResize="0"/>
          <p:nvPr/>
        </p:nvPicPr>
        <p:blipFill rotWithShape="1">
          <a:blip r:embed="rId11">
            <a:alphaModFix/>
          </a:blip>
          <a:srcRect b="0" l="0" r="0" t="0"/>
          <a:stretch/>
        </p:blipFill>
        <p:spPr>
          <a:xfrm rot="5393572">
            <a:off x="-323583" y="2117668"/>
            <a:ext cx="2941959" cy="1681154"/>
          </a:xfrm>
          <a:prstGeom prst="rect">
            <a:avLst/>
          </a:prstGeom>
          <a:noFill/>
          <a:ln>
            <a:noFill/>
          </a:ln>
        </p:spPr>
      </p:pic>
      <p:sp>
        <p:nvSpPr>
          <p:cNvPr id="505" name="Google Shape;505;p47"/>
          <p:cNvSpPr txBox="1"/>
          <p:nvPr/>
        </p:nvSpPr>
        <p:spPr>
          <a:xfrm>
            <a:off x="3676650" y="1985850"/>
            <a:ext cx="21147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lang="en-GB" sz="1500">
                <a:latin typeface="Calibri"/>
                <a:ea typeface="Calibri"/>
                <a:cs typeface="Calibri"/>
                <a:sym typeface="Calibri"/>
              </a:rPr>
              <a:t>Think about how it runs, how people use it.</a:t>
            </a:r>
            <a:endParaRPr b="1" sz="1500">
              <a:latin typeface="Calibri"/>
              <a:ea typeface="Calibri"/>
              <a:cs typeface="Calibri"/>
              <a:sym typeface="Calibri"/>
            </a:endParaRPr>
          </a:p>
        </p:txBody>
      </p:sp>
      <p:sp>
        <p:nvSpPr>
          <p:cNvPr id="506" name="Google Shape;506;p47"/>
          <p:cNvSpPr txBox="1"/>
          <p:nvPr/>
        </p:nvSpPr>
        <p:spPr>
          <a:xfrm>
            <a:off x="2152650" y="2147775"/>
            <a:ext cx="1333500" cy="1339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lang="en-GB" sz="1500">
                <a:latin typeface="Calibri"/>
                <a:ea typeface="Calibri"/>
                <a:cs typeface="Calibri"/>
                <a:sym typeface="Calibri"/>
              </a:rPr>
              <a:t>Could using the ticket machine be more fun and friendly?</a:t>
            </a:r>
            <a:endParaRPr b="1" sz="1500">
              <a:latin typeface="Calibri"/>
              <a:ea typeface="Calibri"/>
              <a:cs typeface="Calibri"/>
              <a:sym typeface="Calibri"/>
            </a:endParaRPr>
          </a:p>
        </p:txBody>
      </p:sp>
      <p:pic>
        <p:nvPicPr>
          <p:cNvPr id="507" name="Google Shape;507;p47"/>
          <p:cNvPicPr preferRelativeResize="0"/>
          <p:nvPr/>
        </p:nvPicPr>
        <p:blipFill rotWithShape="1">
          <a:blip r:embed="rId11">
            <a:alphaModFix/>
          </a:blip>
          <a:srcRect b="0" l="0" r="0" t="0"/>
          <a:stretch/>
        </p:blipFill>
        <p:spPr>
          <a:xfrm rot="-5940">
            <a:off x="6055545" y="3019445"/>
            <a:ext cx="2478865" cy="1990773"/>
          </a:xfrm>
          <a:prstGeom prst="rect">
            <a:avLst/>
          </a:prstGeom>
          <a:noFill/>
          <a:ln>
            <a:noFill/>
          </a:ln>
        </p:spPr>
      </p:pic>
      <p:pic>
        <p:nvPicPr>
          <p:cNvPr id="508" name="Google Shape;508;p47"/>
          <p:cNvPicPr preferRelativeResize="0"/>
          <p:nvPr/>
        </p:nvPicPr>
        <p:blipFill rotWithShape="1">
          <a:blip r:embed="rId9">
            <a:alphaModFix/>
          </a:blip>
          <a:srcRect b="0" l="0" r="0" t="0"/>
          <a:stretch/>
        </p:blipFill>
        <p:spPr>
          <a:xfrm>
            <a:off x="7696200" y="2809555"/>
            <a:ext cx="1040475" cy="362270"/>
          </a:xfrm>
          <a:prstGeom prst="rect">
            <a:avLst/>
          </a:prstGeom>
          <a:noFill/>
          <a:ln>
            <a:noFill/>
          </a:ln>
        </p:spPr>
      </p:pic>
      <p:sp>
        <p:nvSpPr>
          <p:cNvPr id="509" name="Google Shape;509;p47"/>
          <p:cNvSpPr/>
          <p:nvPr/>
        </p:nvSpPr>
        <p:spPr>
          <a:xfrm>
            <a:off x="7800975" y="2819100"/>
            <a:ext cx="10437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GB" sz="1400" u="none" cap="none" strike="noStrike">
                <a:solidFill>
                  <a:schemeClr val="dk1"/>
                </a:solidFill>
                <a:latin typeface="Calibri"/>
                <a:ea typeface="Calibri"/>
                <a:cs typeface="Calibri"/>
                <a:sym typeface="Calibri"/>
              </a:rPr>
              <a:t>Platform</a:t>
            </a:r>
            <a:endParaRPr/>
          </a:p>
        </p:txBody>
      </p:sp>
      <p:pic>
        <p:nvPicPr>
          <p:cNvPr id="510" name="Google Shape;510;p47"/>
          <p:cNvPicPr preferRelativeResize="0"/>
          <p:nvPr/>
        </p:nvPicPr>
        <p:blipFill rotWithShape="1">
          <a:blip r:embed="rId6">
            <a:alphaModFix/>
          </a:blip>
          <a:srcRect b="0" l="0" r="0" t="0"/>
          <a:stretch/>
        </p:blipFill>
        <p:spPr>
          <a:xfrm flipH="1" rot="-5400000">
            <a:off x="8309035" y="3171410"/>
            <a:ext cx="724361" cy="461867"/>
          </a:xfrm>
          <a:prstGeom prst="rect">
            <a:avLst/>
          </a:prstGeom>
          <a:noFill/>
          <a:ln>
            <a:noFill/>
          </a:ln>
        </p:spPr>
      </p:pic>
      <p:pic>
        <p:nvPicPr>
          <p:cNvPr id="511" name="Google Shape;511;p47"/>
          <p:cNvPicPr preferRelativeResize="0"/>
          <p:nvPr/>
        </p:nvPicPr>
        <p:blipFill rotWithShape="1">
          <a:blip r:embed="rId11">
            <a:alphaModFix/>
          </a:blip>
          <a:srcRect b="0" l="0" r="0" t="0"/>
          <a:stretch/>
        </p:blipFill>
        <p:spPr>
          <a:xfrm rot="10793573">
            <a:off x="5800792" y="1298328"/>
            <a:ext cx="3142958" cy="143527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pic>
        <p:nvPicPr>
          <p:cNvPr id="517" name="Google Shape;517;p48"/>
          <p:cNvPicPr preferRelativeResize="0"/>
          <p:nvPr/>
        </p:nvPicPr>
        <p:blipFill rotWithShape="1">
          <a:blip r:embed="rId3">
            <a:alphaModFix/>
          </a:blip>
          <a:srcRect b="0" l="0" r="0" t="0"/>
          <a:stretch/>
        </p:blipFill>
        <p:spPr>
          <a:xfrm>
            <a:off x="1052625" y="2079288"/>
            <a:ext cx="6434026" cy="835362"/>
          </a:xfrm>
          <a:prstGeom prst="rect">
            <a:avLst/>
          </a:prstGeom>
          <a:noFill/>
          <a:ln>
            <a:noFill/>
          </a:ln>
        </p:spPr>
      </p:pic>
      <p:sp>
        <p:nvSpPr>
          <p:cNvPr id="518" name="Google Shape;518;p48"/>
          <p:cNvSpPr txBox="1"/>
          <p:nvPr/>
        </p:nvSpPr>
        <p:spPr>
          <a:xfrm rot="-669">
            <a:off x="1405157" y="2243888"/>
            <a:ext cx="6162900" cy="5223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Now, it’s y</a:t>
            </a:r>
            <a:r>
              <a:rPr b="1" i="0" lang="en-GB" sz="3000" u="none" cap="none" strike="noStrike">
                <a:solidFill>
                  <a:schemeClr val="dk1"/>
                </a:solidFill>
                <a:latin typeface="Calibri"/>
                <a:ea typeface="Calibri"/>
                <a:cs typeface="Calibri"/>
                <a:sym typeface="Calibri"/>
              </a:rPr>
              <a:t>our turn to get inventing!</a:t>
            </a:r>
            <a:endParaRPr b="1" i="0" sz="3000" u="none" cap="none" strike="noStrike">
              <a:solidFill>
                <a:schemeClr val="dk1"/>
              </a:solidFill>
              <a:latin typeface="Calibri"/>
              <a:ea typeface="Calibri"/>
              <a:cs typeface="Calibri"/>
              <a:sym typeface="Calibri"/>
            </a:endParaRPr>
          </a:p>
        </p:txBody>
      </p:sp>
      <p:pic>
        <p:nvPicPr>
          <p:cNvPr id="519" name="Google Shape;519;p48"/>
          <p:cNvPicPr preferRelativeResize="0"/>
          <p:nvPr/>
        </p:nvPicPr>
        <p:blipFill rotWithShape="1">
          <a:blip r:embed="rId4">
            <a:alphaModFix/>
          </a:blip>
          <a:srcRect b="0" l="0" r="0" t="52896"/>
          <a:stretch/>
        </p:blipFill>
        <p:spPr>
          <a:xfrm>
            <a:off x="2533650" y="2419364"/>
            <a:ext cx="6448425" cy="2257411"/>
          </a:xfrm>
          <a:prstGeom prst="rect">
            <a:avLst/>
          </a:prstGeom>
          <a:noFill/>
          <a:ln>
            <a:noFill/>
          </a:ln>
        </p:spPr>
      </p:pic>
      <p:sp>
        <p:nvSpPr>
          <p:cNvPr id="520" name="Google Shape;520;p48"/>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pic>
        <p:nvPicPr>
          <p:cNvPr id="521" name="Google Shape;521;p48"/>
          <p:cNvPicPr preferRelativeResize="0"/>
          <p:nvPr/>
        </p:nvPicPr>
        <p:blipFill rotWithShape="1">
          <a:blip r:embed="rId4">
            <a:alphaModFix/>
          </a:blip>
          <a:srcRect b="57528" l="0" r="0" t="0"/>
          <a:stretch/>
        </p:blipFill>
        <p:spPr>
          <a:xfrm>
            <a:off x="219075" y="276225"/>
            <a:ext cx="6381752" cy="20143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pic>
        <p:nvPicPr>
          <p:cNvPr id="527" name="Google Shape;527;p49"/>
          <p:cNvPicPr preferRelativeResize="0"/>
          <p:nvPr/>
        </p:nvPicPr>
        <p:blipFill rotWithShape="1">
          <a:blip r:embed="rId3">
            <a:alphaModFix/>
          </a:blip>
          <a:srcRect b="0" l="0" r="0" t="0"/>
          <a:stretch/>
        </p:blipFill>
        <p:spPr>
          <a:xfrm>
            <a:off x="-630500" y="276350"/>
            <a:ext cx="6419424" cy="984925"/>
          </a:xfrm>
          <a:prstGeom prst="rect">
            <a:avLst/>
          </a:prstGeom>
          <a:noFill/>
          <a:ln>
            <a:noFill/>
          </a:ln>
        </p:spPr>
      </p:pic>
      <p:sp>
        <p:nvSpPr>
          <p:cNvPr id="528" name="Google Shape;528;p49"/>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Tell us about your invention</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529" name="Google Shape;529;p49"/>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GB" sz="1600" u="none" cap="none" strike="noStrike">
                <a:solidFill>
                  <a:srgbClr val="000000"/>
                </a:solidFill>
                <a:latin typeface="Calibri"/>
                <a:ea typeface="Calibri"/>
                <a:cs typeface="Calibri"/>
                <a:sym typeface="Calibri"/>
              </a:rPr>
              <a:t>Use the drawing sheet to draw and explain your invention!</a:t>
            </a:r>
            <a:endParaRPr b="1" i="0" sz="1500" u="none" cap="none" strike="noStrike">
              <a:solidFill>
                <a:srgbClr val="000000"/>
              </a:solidFill>
              <a:latin typeface="Calibri"/>
              <a:ea typeface="Calibri"/>
              <a:cs typeface="Calibri"/>
              <a:sym typeface="Calibri"/>
            </a:endParaRPr>
          </a:p>
        </p:txBody>
      </p:sp>
      <p:sp>
        <p:nvSpPr>
          <p:cNvPr id="530" name="Google Shape;530;p49"/>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Calibri"/>
                <a:ea typeface="Calibri"/>
                <a:cs typeface="Calibri"/>
                <a:sym typeface="Calibri"/>
              </a:rPr>
              <a:t>Make sure you write your name and </a:t>
            </a:r>
            <a:br>
              <a:rPr b="0" i="0" lang="en-GB" sz="1400" u="none" cap="none" strike="noStrike">
                <a:solidFill>
                  <a:schemeClr val="dk1"/>
                </a:solidFill>
                <a:latin typeface="Calibri"/>
                <a:ea typeface="Calibri"/>
                <a:cs typeface="Calibri"/>
                <a:sym typeface="Calibri"/>
              </a:rPr>
            </a:br>
            <a:r>
              <a:rPr b="0" i="0" lang="en-GB" sz="1400" u="none" cap="none" strike="noStrike">
                <a:solidFill>
                  <a:schemeClr val="dk1"/>
                </a:solidFill>
                <a:latin typeface="Calibri"/>
                <a:ea typeface="Calibri"/>
                <a:cs typeface="Calibri"/>
                <a:sym typeface="Calibri"/>
              </a:rPr>
              <a:t>give your invention a name.</a:t>
            </a:r>
            <a:endParaRPr b="0" i="0" sz="1400" u="none" cap="none" strike="noStrike">
              <a:solidFill>
                <a:schemeClr val="dk1"/>
              </a:solidFill>
              <a:latin typeface="Calibri"/>
              <a:ea typeface="Calibri"/>
              <a:cs typeface="Calibri"/>
              <a:sym typeface="Calibri"/>
            </a:endParaRPr>
          </a:p>
        </p:txBody>
      </p:sp>
      <p:pic>
        <p:nvPicPr>
          <p:cNvPr id="531" name="Google Shape;531;p49"/>
          <p:cNvPicPr preferRelativeResize="0"/>
          <p:nvPr/>
        </p:nvPicPr>
        <p:blipFill rotWithShape="1">
          <a:blip r:embed="rId3">
            <a:alphaModFix amt="30000"/>
          </a:blip>
          <a:srcRect b="0" l="0" r="0" t="0"/>
          <a:stretch/>
        </p:blipFill>
        <p:spPr>
          <a:xfrm>
            <a:off x="494950" y="2728125"/>
            <a:ext cx="3175851" cy="1538275"/>
          </a:xfrm>
          <a:prstGeom prst="rect">
            <a:avLst/>
          </a:prstGeom>
          <a:noFill/>
          <a:ln>
            <a:noFill/>
          </a:ln>
        </p:spPr>
      </p:pic>
      <p:sp>
        <p:nvSpPr>
          <p:cNvPr id="532" name="Google Shape;532;p49"/>
          <p:cNvSpPr txBox="1"/>
          <p:nvPr/>
        </p:nvSpPr>
        <p:spPr>
          <a:xfrm>
            <a:off x="579925" y="2866875"/>
            <a:ext cx="3000000" cy="1261854"/>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chemeClr val="dk1"/>
              </a:buClr>
              <a:buSzPts val="1400"/>
              <a:buFont typeface="Calibri"/>
              <a:buChar char="●"/>
            </a:pPr>
            <a:r>
              <a:rPr b="0" i="0" lang="en-GB" sz="1400" u="none" cap="none" strike="noStrike">
                <a:solidFill>
                  <a:schemeClr val="dk1"/>
                </a:solidFill>
                <a:latin typeface="Calibri"/>
                <a:ea typeface="Calibri"/>
                <a:cs typeface="Calibri"/>
                <a:sym typeface="Calibri"/>
              </a:rPr>
              <a:t>What does it do?</a:t>
            </a:r>
            <a:endParaRPr b="0" i="0" sz="1400" u="none" cap="none" strike="noStrike">
              <a:solidFill>
                <a:schemeClr val="dk1"/>
              </a:solidFill>
              <a:latin typeface="Calibri"/>
              <a:ea typeface="Calibri"/>
              <a:cs typeface="Calibri"/>
              <a:sym typeface="Calibri"/>
            </a:endParaRPr>
          </a:p>
          <a:p>
            <a:pPr indent="-317500" lvl="0" marL="457200" marR="0" rtl="0" algn="l">
              <a:lnSpc>
                <a:spcPct val="100000"/>
              </a:lnSpc>
              <a:spcBef>
                <a:spcPts val="0"/>
              </a:spcBef>
              <a:spcAft>
                <a:spcPts val="0"/>
              </a:spcAft>
              <a:buClr>
                <a:schemeClr val="dk1"/>
              </a:buClr>
              <a:buSzPts val="1400"/>
              <a:buFont typeface="Calibri"/>
              <a:buChar char="●"/>
            </a:pPr>
            <a:r>
              <a:rPr b="0" i="0" lang="en-GB" sz="1400" u="none" cap="none" strike="noStrike">
                <a:solidFill>
                  <a:schemeClr val="dk1"/>
                </a:solidFill>
                <a:latin typeface="Calibri"/>
                <a:ea typeface="Calibri"/>
                <a:cs typeface="Calibri"/>
                <a:sym typeface="Calibri"/>
              </a:rPr>
              <a:t>Who is it for?</a:t>
            </a:r>
            <a:endParaRPr b="0" i="0" sz="1400" u="none" cap="none" strike="noStrike">
              <a:solidFill>
                <a:schemeClr val="dk1"/>
              </a:solidFill>
              <a:latin typeface="Calibri"/>
              <a:ea typeface="Calibri"/>
              <a:cs typeface="Calibri"/>
              <a:sym typeface="Calibri"/>
            </a:endParaRPr>
          </a:p>
          <a:p>
            <a:pPr indent="-317500" lvl="0" marL="457200" marR="0" rtl="0" algn="l">
              <a:lnSpc>
                <a:spcPct val="100000"/>
              </a:lnSpc>
              <a:spcBef>
                <a:spcPts val="0"/>
              </a:spcBef>
              <a:spcAft>
                <a:spcPts val="0"/>
              </a:spcAft>
              <a:buClr>
                <a:schemeClr val="dk1"/>
              </a:buClr>
              <a:buSzPts val="1400"/>
              <a:buFont typeface="Calibri"/>
              <a:buChar char="●"/>
            </a:pPr>
            <a:r>
              <a:rPr b="0" i="0" lang="en-GB" sz="1400" u="none" cap="none" strike="noStrike">
                <a:solidFill>
                  <a:schemeClr val="dk1"/>
                </a:solidFill>
                <a:latin typeface="Calibri"/>
                <a:ea typeface="Calibri"/>
                <a:cs typeface="Calibri"/>
                <a:sym typeface="Calibri"/>
              </a:rPr>
              <a:t>Does it make something better?</a:t>
            </a:r>
            <a:endParaRPr b="0" i="0" sz="1400" u="none" cap="none" strike="noStrike">
              <a:solidFill>
                <a:schemeClr val="dk1"/>
              </a:solidFill>
              <a:latin typeface="Calibri"/>
              <a:ea typeface="Calibri"/>
              <a:cs typeface="Calibri"/>
              <a:sym typeface="Calibri"/>
            </a:endParaRPr>
          </a:p>
          <a:p>
            <a:pPr indent="-317500" lvl="0" marL="457200" marR="0" rtl="0" algn="l">
              <a:lnSpc>
                <a:spcPct val="100000"/>
              </a:lnSpc>
              <a:spcBef>
                <a:spcPts val="0"/>
              </a:spcBef>
              <a:spcAft>
                <a:spcPts val="0"/>
              </a:spcAft>
              <a:buClr>
                <a:schemeClr val="dk1"/>
              </a:buClr>
              <a:buSzPts val="1400"/>
              <a:buFont typeface="Calibri"/>
              <a:buChar char="●"/>
            </a:pPr>
            <a:r>
              <a:rPr b="0" i="0" lang="en-GB" sz="1400" u="none" cap="none" strike="noStrike">
                <a:solidFill>
                  <a:schemeClr val="dk1"/>
                </a:solidFill>
                <a:latin typeface="Calibri"/>
                <a:ea typeface="Calibri"/>
                <a:cs typeface="Calibri"/>
                <a:sym typeface="Calibri"/>
              </a:rPr>
              <a:t>How does it work?</a:t>
            </a:r>
            <a:endParaRPr b="0" i="0" sz="1400" u="none" cap="none" strike="noStrike">
              <a:solidFill>
                <a:schemeClr val="dk1"/>
              </a:solidFill>
              <a:latin typeface="Calibri"/>
              <a:ea typeface="Calibri"/>
              <a:cs typeface="Calibri"/>
              <a:sym typeface="Calibri"/>
            </a:endParaRPr>
          </a:p>
          <a:p>
            <a:pPr indent="-317500" lvl="0" marL="457200" marR="0" rtl="0" algn="l">
              <a:lnSpc>
                <a:spcPct val="100000"/>
              </a:lnSpc>
              <a:spcBef>
                <a:spcPts val="0"/>
              </a:spcBef>
              <a:spcAft>
                <a:spcPts val="0"/>
              </a:spcAft>
              <a:buClr>
                <a:schemeClr val="dk1"/>
              </a:buClr>
              <a:buSzPts val="1400"/>
              <a:buFont typeface="Calibri"/>
              <a:buChar char="●"/>
            </a:pPr>
            <a:r>
              <a:rPr b="0" i="0" lang="en-GB" sz="1400" u="none" cap="none" strike="noStrike">
                <a:solidFill>
                  <a:schemeClr val="dk1"/>
                </a:solidFill>
                <a:latin typeface="Calibri"/>
                <a:ea typeface="Calibri"/>
                <a:cs typeface="Calibri"/>
                <a:sym typeface="Calibri"/>
              </a:rPr>
              <a:t>What is it made of?</a:t>
            </a:r>
            <a:endParaRPr b="0" i="0" sz="1400" u="none" cap="none" strike="noStrike">
              <a:solidFill>
                <a:schemeClr val="dk1"/>
              </a:solidFill>
              <a:latin typeface="Calibri"/>
              <a:ea typeface="Calibri"/>
              <a:cs typeface="Calibri"/>
              <a:sym typeface="Calibri"/>
            </a:endParaRPr>
          </a:p>
        </p:txBody>
      </p:sp>
      <p:sp>
        <p:nvSpPr>
          <p:cNvPr id="533" name="Google Shape;533;p49"/>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Calibri"/>
                <a:ea typeface="Calibri"/>
                <a:cs typeface="Calibri"/>
                <a:sym typeface="Calibri"/>
              </a:rPr>
              <a:t>You can add notes to your drawing too if there’s more you want to tell us.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534" name="Google Shape;534;p49"/>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dk1"/>
                </a:solidFill>
                <a:latin typeface="Calibri"/>
                <a:ea typeface="Calibri"/>
                <a:cs typeface="Calibri"/>
                <a:sym typeface="Calibri"/>
              </a:rPr>
              <a:t>We’d also like to hear all about:</a:t>
            </a:r>
            <a:endParaRPr b="1" i="0" sz="1400" u="none" cap="none" strike="noStrike">
              <a:solidFill>
                <a:srgbClr val="000000"/>
              </a:solidFill>
              <a:latin typeface="Arial"/>
              <a:ea typeface="Arial"/>
              <a:cs typeface="Arial"/>
              <a:sym typeface="Arial"/>
            </a:endParaRPr>
          </a:p>
        </p:txBody>
      </p:sp>
      <p:pic>
        <p:nvPicPr>
          <p:cNvPr id="535" name="Google Shape;535;p49"/>
          <p:cNvPicPr preferRelativeResize="0"/>
          <p:nvPr/>
        </p:nvPicPr>
        <p:blipFill rotWithShape="1">
          <a:blip r:embed="rId4">
            <a:alphaModFix/>
          </a:blip>
          <a:srcRect b="0" l="0" r="0" t="0"/>
          <a:stretch/>
        </p:blipFill>
        <p:spPr>
          <a:xfrm>
            <a:off x="3358325" y="2504713"/>
            <a:ext cx="1684425" cy="1986180"/>
          </a:xfrm>
          <a:prstGeom prst="rect">
            <a:avLst/>
          </a:prstGeom>
          <a:noFill/>
          <a:ln>
            <a:noFill/>
          </a:ln>
        </p:spPr>
      </p:pic>
      <p:pic>
        <p:nvPicPr>
          <p:cNvPr id="536" name="Google Shape;536;p49"/>
          <p:cNvPicPr preferRelativeResize="0"/>
          <p:nvPr/>
        </p:nvPicPr>
        <p:blipFill>
          <a:blip r:embed="rId5">
            <a:alphaModFix/>
          </a:blip>
          <a:stretch>
            <a:fillRect/>
          </a:stretch>
        </p:blipFill>
        <p:spPr>
          <a:xfrm rot="-200019">
            <a:off x="5146341" y="2069640"/>
            <a:ext cx="3204894" cy="2268346"/>
          </a:xfrm>
          <a:prstGeom prst="rect">
            <a:avLst/>
          </a:prstGeom>
          <a:noFill/>
          <a:ln>
            <a:noFill/>
          </a:ln>
          <a:effectLst>
            <a:outerShdw blurRad="100013" rotWithShape="0" algn="bl" dir="4440000" dist="19050">
              <a:schemeClr val="dk1">
                <a:alpha val="50000"/>
              </a:schemeClr>
            </a:outerShdw>
          </a:effectLst>
        </p:spPr>
      </p:pic>
      <p:pic>
        <p:nvPicPr>
          <p:cNvPr id="537" name="Google Shape;537;p49"/>
          <p:cNvPicPr preferRelativeResize="0"/>
          <p:nvPr/>
        </p:nvPicPr>
        <p:blipFill rotWithShape="1">
          <a:blip r:embed="rId6">
            <a:alphaModFix/>
          </a:blip>
          <a:srcRect b="0" l="0" r="0" t="0"/>
          <a:stretch/>
        </p:blipFill>
        <p:spPr>
          <a:xfrm>
            <a:off x="6631724" y="72475"/>
            <a:ext cx="1945075" cy="19529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pic>
        <p:nvPicPr>
          <p:cNvPr id="543" name="Google Shape;543;p50"/>
          <p:cNvPicPr preferRelativeResize="0"/>
          <p:nvPr/>
        </p:nvPicPr>
        <p:blipFill rotWithShape="1">
          <a:blip r:embed="rId3">
            <a:alphaModFix/>
          </a:blip>
          <a:srcRect b="0" l="0" r="0" t="0"/>
          <a:stretch/>
        </p:blipFill>
        <p:spPr>
          <a:xfrm>
            <a:off x="1940375" y="4114150"/>
            <a:ext cx="3660324" cy="533250"/>
          </a:xfrm>
          <a:prstGeom prst="rect">
            <a:avLst/>
          </a:prstGeom>
          <a:noFill/>
          <a:ln>
            <a:noFill/>
          </a:ln>
        </p:spPr>
      </p:pic>
      <p:pic>
        <p:nvPicPr>
          <p:cNvPr id="544" name="Google Shape;544;p50"/>
          <p:cNvPicPr preferRelativeResize="0"/>
          <p:nvPr/>
        </p:nvPicPr>
        <p:blipFill rotWithShape="1">
          <a:blip r:embed="rId3">
            <a:alphaModFix/>
          </a:blip>
          <a:srcRect b="0" l="0" r="0" t="0"/>
          <a:stretch/>
        </p:blipFill>
        <p:spPr>
          <a:xfrm>
            <a:off x="-364925" y="206450"/>
            <a:ext cx="4048325" cy="984925"/>
          </a:xfrm>
          <a:prstGeom prst="rect">
            <a:avLst/>
          </a:prstGeom>
          <a:noFill/>
          <a:ln>
            <a:noFill/>
          </a:ln>
        </p:spPr>
      </p:pic>
      <p:sp>
        <p:nvSpPr>
          <p:cNvPr id="545" name="Google Shape;545;p50"/>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Send it to us</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546" name="Google Shape;546;p50"/>
          <p:cNvSpPr txBox="1"/>
          <p:nvPr/>
        </p:nvSpPr>
        <p:spPr>
          <a:xfrm>
            <a:off x="557375" y="1545550"/>
            <a:ext cx="44196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GB" sz="1600" u="none" cap="none" strike="noStrike">
                <a:solidFill>
                  <a:srgbClr val="000000"/>
                </a:solidFill>
                <a:latin typeface="Calibri"/>
                <a:ea typeface="Calibri"/>
                <a:cs typeface="Calibri"/>
                <a:sym typeface="Calibri"/>
              </a:rPr>
              <a:t>Upload your invention at</a:t>
            </a:r>
            <a:endParaRPr b="0" i="0" sz="1600" u="none" cap="none" strike="noStrike">
              <a:solidFill>
                <a:srgbClr val="000000"/>
              </a:solidFill>
              <a:latin typeface="Calibri"/>
              <a:ea typeface="Calibri"/>
              <a:cs typeface="Calibri"/>
              <a:sym typeface="Calibri"/>
            </a:endParaRPr>
          </a:p>
        </p:txBody>
      </p:sp>
      <p:sp>
        <p:nvSpPr>
          <p:cNvPr id="547" name="Google Shape;547;p50"/>
          <p:cNvSpPr txBox="1"/>
          <p:nvPr/>
        </p:nvSpPr>
        <p:spPr>
          <a:xfrm>
            <a:off x="2134475" y="4176075"/>
            <a:ext cx="37512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GB" sz="1600" u="none" cap="none" strike="noStrike">
                <a:solidFill>
                  <a:srgbClr val="000000"/>
                </a:solidFill>
                <a:latin typeface="Calibri"/>
                <a:ea typeface="Calibri"/>
                <a:cs typeface="Calibri"/>
                <a:sym typeface="Calibri"/>
              </a:rPr>
              <a:t>We can’t wait to see your inventions!</a:t>
            </a:r>
            <a:endParaRPr b="1" i="0" sz="1600" u="none" cap="none" strike="noStrike">
              <a:solidFill>
                <a:srgbClr val="000000"/>
              </a:solidFill>
              <a:latin typeface="Calibri"/>
              <a:ea typeface="Calibri"/>
              <a:cs typeface="Calibri"/>
              <a:sym typeface="Calibri"/>
            </a:endParaRPr>
          </a:p>
        </p:txBody>
      </p:sp>
      <p:pic>
        <p:nvPicPr>
          <p:cNvPr id="548" name="Google Shape;548;p50"/>
          <p:cNvPicPr preferRelativeResize="0"/>
          <p:nvPr/>
        </p:nvPicPr>
        <p:blipFill rotWithShape="1">
          <a:blip r:embed="rId3">
            <a:alphaModFix amt="30000"/>
          </a:blip>
          <a:srcRect b="0" l="0" r="0" t="0"/>
          <a:stretch/>
        </p:blipFill>
        <p:spPr>
          <a:xfrm>
            <a:off x="494950" y="1924825"/>
            <a:ext cx="3835549" cy="691387"/>
          </a:xfrm>
          <a:prstGeom prst="rect">
            <a:avLst/>
          </a:prstGeom>
          <a:noFill/>
          <a:ln>
            <a:noFill/>
          </a:ln>
        </p:spPr>
      </p:pic>
      <p:sp>
        <p:nvSpPr>
          <p:cNvPr id="549" name="Google Shape;549;p50"/>
          <p:cNvSpPr txBox="1"/>
          <p:nvPr/>
        </p:nvSpPr>
        <p:spPr>
          <a:xfrm>
            <a:off x="571500" y="3143250"/>
            <a:ext cx="34290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Calibri"/>
                <a:ea typeface="Calibri"/>
                <a:cs typeface="Calibri"/>
                <a:sym typeface="Calibri"/>
              </a:rPr>
              <a:t>We will be selecting </a:t>
            </a:r>
            <a:r>
              <a:rPr lang="en-GB">
                <a:solidFill>
                  <a:schemeClr val="dk1"/>
                </a:solidFill>
                <a:latin typeface="Calibri"/>
                <a:ea typeface="Calibri"/>
                <a:cs typeface="Calibri"/>
                <a:sym typeface="Calibri"/>
              </a:rPr>
              <a:t>three </a:t>
            </a:r>
            <a:r>
              <a:rPr b="0" i="0" lang="en-GB" sz="1400" u="none" cap="none" strike="noStrike">
                <a:solidFill>
                  <a:schemeClr val="dk1"/>
                </a:solidFill>
                <a:latin typeface="Calibri"/>
                <a:ea typeface="Calibri"/>
                <a:cs typeface="Calibri"/>
                <a:sym typeface="Calibri"/>
              </a:rPr>
              <a:t>ideas to be brought to life </a:t>
            </a:r>
            <a:r>
              <a:rPr lang="en-GB">
                <a:solidFill>
                  <a:schemeClr val="dk1"/>
                </a:solidFill>
                <a:latin typeface="Calibri"/>
                <a:ea typeface="Calibri"/>
                <a:cs typeface="Calibri"/>
                <a:sym typeface="Calibri"/>
              </a:rPr>
              <a:t>and displayed for all the Metro passengers to see! </a:t>
            </a:r>
            <a:endParaRPr b="0" i="0" sz="1400" u="none" cap="none" strike="noStrike">
              <a:solidFill>
                <a:srgbClr val="000000"/>
              </a:solidFill>
              <a:latin typeface="Arial"/>
              <a:ea typeface="Arial"/>
              <a:cs typeface="Arial"/>
              <a:sym typeface="Arial"/>
            </a:endParaRPr>
          </a:p>
        </p:txBody>
      </p:sp>
      <p:pic>
        <p:nvPicPr>
          <p:cNvPr id="550" name="Google Shape;550;p50"/>
          <p:cNvPicPr preferRelativeResize="0"/>
          <p:nvPr/>
        </p:nvPicPr>
        <p:blipFill rotWithShape="1">
          <a:blip r:embed="rId4">
            <a:alphaModFix/>
          </a:blip>
          <a:srcRect b="0" l="0" r="0" t="0"/>
          <a:stretch/>
        </p:blipFill>
        <p:spPr>
          <a:xfrm>
            <a:off x="7044500" y="4123858"/>
            <a:ext cx="1629059" cy="669293"/>
          </a:xfrm>
          <a:prstGeom prst="rect">
            <a:avLst/>
          </a:prstGeom>
          <a:noFill/>
          <a:ln>
            <a:noFill/>
          </a:ln>
        </p:spPr>
      </p:pic>
      <p:sp>
        <p:nvSpPr>
          <p:cNvPr id="551" name="Google Shape;551;p50"/>
          <p:cNvSpPr txBox="1"/>
          <p:nvPr/>
        </p:nvSpPr>
        <p:spPr>
          <a:xfrm>
            <a:off x="670100" y="2070413"/>
            <a:ext cx="37305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900">
                <a:latin typeface="Calibri"/>
                <a:ea typeface="Calibri"/>
                <a:cs typeface="Calibri"/>
                <a:sym typeface="Calibri"/>
              </a:rPr>
              <a:t>metrotakeover.littleinventors.org</a:t>
            </a:r>
            <a:endParaRPr b="1" sz="1900">
              <a:latin typeface="Calibri"/>
              <a:ea typeface="Calibri"/>
              <a:cs typeface="Calibri"/>
              <a:sym typeface="Calibri"/>
            </a:endParaRPr>
          </a:p>
        </p:txBody>
      </p:sp>
      <p:sp>
        <p:nvSpPr>
          <p:cNvPr id="552" name="Google Shape;552;p50"/>
          <p:cNvSpPr txBox="1"/>
          <p:nvPr/>
        </p:nvSpPr>
        <p:spPr>
          <a:xfrm>
            <a:off x="6141525" y="296575"/>
            <a:ext cx="2619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rgbClr val="FF0000"/>
              </a:solidFill>
              <a:latin typeface="Calibri"/>
              <a:ea typeface="Calibri"/>
              <a:cs typeface="Calibri"/>
              <a:sym typeface="Calibri"/>
            </a:endParaRPr>
          </a:p>
        </p:txBody>
      </p:sp>
      <p:sp>
        <p:nvSpPr>
          <p:cNvPr id="553" name="Google Shape;553;p50"/>
          <p:cNvSpPr txBox="1"/>
          <p:nvPr/>
        </p:nvSpPr>
        <p:spPr>
          <a:xfrm>
            <a:off x="2134475" y="2629775"/>
            <a:ext cx="2591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600">
                <a:solidFill>
                  <a:srgbClr val="000000"/>
                </a:solidFill>
                <a:latin typeface="Calibri"/>
                <a:ea typeface="Calibri"/>
                <a:cs typeface="Calibri"/>
                <a:sym typeface="Calibri"/>
              </a:rPr>
              <a:t>by </a:t>
            </a:r>
            <a:r>
              <a:rPr lang="en-GB" sz="1600">
                <a:latin typeface="Calibri"/>
                <a:ea typeface="Calibri"/>
                <a:cs typeface="Calibri"/>
                <a:sym typeface="Calibri"/>
              </a:rPr>
              <a:t>26</a:t>
            </a:r>
            <a:r>
              <a:rPr lang="en-GB" sz="1600">
                <a:solidFill>
                  <a:srgbClr val="000000"/>
                </a:solidFill>
                <a:latin typeface="Calibri"/>
                <a:ea typeface="Calibri"/>
                <a:cs typeface="Calibri"/>
                <a:sym typeface="Calibri"/>
              </a:rPr>
              <a:t>th November 2021 </a:t>
            </a:r>
            <a:endParaRPr sz="1600"/>
          </a:p>
        </p:txBody>
      </p:sp>
      <p:pic>
        <p:nvPicPr>
          <p:cNvPr id="554" name="Google Shape;554;p50"/>
          <p:cNvPicPr preferRelativeResize="0"/>
          <p:nvPr/>
        </p:nvPicPr>
        <p:blipFill rotWithShape="1">
          <a:blip r:embed="rId5">
            <a:alphaModFix/>
          </a:blip>
          <a:srcRect b="2028" l="676" r="2611" t="0"/>
          <a:stretch/>
        </p:blipFill>
        <p:spPr>
          <a:xfrm rot="203661">
            <a:off x="4942691" y="727007"/>
            <a:ext cx="3889846" cy="2590960"/>
          </a:xfrm>
          <a:prstGeom prst="rect">
            <a:avLst/>
          </a:prstGeom>
          <a:noFill/>
          <a:ln>
            <a:noFill/>
          </a:ln>
          <a:effectLst>
            <a:outerShdw blurRad="57150" rotWithShape="0" algn="bl" dir="5400000" dist="19050">
              <a:srgbClr val="000000">
                <a:alpha val="50000"/>
              </a:srgbClr>
            </a:outerShdw>
          </a:effectLst>
        </p:spPr>
      </p:pic>
      <p:pic>
        <p:nvPicPr>
          <p:cNvPr id="555" name="Google Shape;555;p50"/>
          <p:cNvPicPr preferRelativeResize="0"/>
          <p:nvPr/>
        </p:nvPicPr>
        <p:blipFill>
          <a:blip r:embed="rId6">
            <a:alphaModFix/>
          </a:blip>
          <a:stretch>
            <a:fillRect/>
          </a:stretch>
        </p:blipFill>
        <p:spPr>
          <a:xfrm>
            <a:off x="3822599" y="45750"/>
            <a:ext cx="1714825" cy="33567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pic>
        <p:nvPicPr>
          <p:cNvPr id="560" name="Google Shape;560;p51"/>
          <p:cNvPicPr preferRelativeResize="0"/>
          <p:nvPr/>
        </p:nvPicPr>
        <p:blipFill rotWithShape="1">
          <a:blip r:embed="rId3">
            <a:alphaModFix/>
          </a:blip>
          <a:srcRect b="0" l="0" r="0" t="0"/>
          <a:stretch/>
        </p:blipFill>
        <p:spPr>
          <a:xfrm>
            <a:off x="-1663501" y="296513"/>
            <a:ext cx="6869727" cy="984925"/>
          </a:xfrm>
          <a:prstGeom prst="rect">
            <a:avLst/>
          </a:prstGeom>
          <a:noFill/>
          <a:ln>
            <a:noFill/>
          </a:ln>
        </p:spPr>
      </p:pic>
      <p:sp>
        <p:nvSpPr>
          <p:cNvPr id="561" name="Google Shape;561;p51"/>
          <p:cNvSpPr txBox="1"/>
          <p:nvPr/>
        </p:nvSpPr>
        <p:spPr>
          <a:xfrm>
            <a:off x="7556200" y="1114450"/>
            <a:ext cx="30000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sng" cap="none" strike="noStrike">
              <a:solidFill>
                <a:srgbClr val="1155CC"/>
              </a:solidFill>
              <a:highlight>
                <a:srgbClr val="FFFFFF"/>
              </a:highlight>
              <a:latin typeface="Arial"/>
              <a:ea typeface="Arial"/>
              <a:cs typeface="Arial"/>
              <a:sym typeface="Arial"/>
            </a:endParaRPr>
          </a:p>
        </p:txBody>
      </p:sp>
      <p:sp>
        <p:nvSpPr>
          <p:cNvPr id="562" name="Google Shape;562;p51"/>
          <p:cNvSpPr txBox="1"/>
          <p:nvPr/>
        </p:nvSpPr>
        <p:spPr>
          <a:xfrm rot="-59790">
            <a:off x="424416" y="555135"/>
            <a:ext cx="4743717" cy="529282"/>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1100"/>
              <a:buFont typeface="Arial"/>
              <a:buNone/>
            </a:pPr>
            <a:r>
              <a:rPr b="1" i="0" lang="en-GB" sz="3000" u="none" cap="none" strike="noStrike">
                <a:solidFill>
                  <a:schemeClr val="dk1"/>
                </a:solidFill>
                <a:latin typeface="Calibri"/>
                <a:ea typeface="Calibri"/>
                <a:cs typeface="Calibri"/>
                <a:sym typeface="Calibri"/>
              </a:rPr>
              <a:t>To find out more about ….</a:t>
            </a:r>
            <a:endParaRPr b="1" i="0" sz="3000" u="none" cap="none" strike="noStrike">
              <a:solidFill>
                <a:schemeClr val="dk1"/>
              </a:solidFill>
              <a:latin typeface="Calibri"/>
              <a:ea typeface="Calibri"/>
              <a:cs typeface="Calibri"/>
              <a:sym typeface="Calibri"/>
            </a:endParaRPr>
          </a:p>
        </p:txBody>
      </p:sp>
      <p:pic>
        <p:nvPicPr>
          <p:cNvPr id="563" name="Google Shape;563;p51"/>
          <p:cNvPicPr preferRelativeResize="0"/>
          <p:nvPr/>
        </p:nvPicPr>
        <p:blipFill rotWithShape="1">
          <a:blip r:embed="rId3">
            <a:alphaModFix amt="30000"/>
          </a:blip>
          <a:srcRect b="0" l="0" r="0" t="0"/>
          <a:stretch/>
        </p:blipFill>
        <p:spPr>
          <a:xfrm rot="5">
            <a:off x="418752" y="1383653"/>
            <a:ext cx="4888946" cy="2192668"/>
          </a:xfrm>
          <a:prstGeom prst="rect">
            <a:avLst/>
          </a:prstGeom>
          <a:noFill/>
          <a:ln>
            <a:noFill/>
          </a:ln>
        </p:spPr>
      </p:pic>
      <p:pic>
        <p:nvPicPr>
          <p:cNvPr id="564" name="Google Shape;564;p51"/>
          <p:cNvPicPr preferRelativeResize="0"/>
          <p:nvPr/>
        </p:nvPicPr>
        <p:blipFill rotWithShape="1">
          <a:blip r:embed="rId4">
            <a:alphaModFix/>
          </a:blip>
          <a:srcRect b="0" l="0" r="0" t="0"/>
          <a:stretch/>
        </p:blipFill>
        <p:spPr>
          <a:xfrm>
            <a:off x="6772657" y="501324"/>
            <a:ext cx="1789642" cy="751300"/>
          </a:xfrm>
          <a:prstGeom prst="rect">
            <a:avLst/>
          </a:prstGeom>
          <a:noFill/>
          <a:ln>
            <a:noFill/>
          </a:ln>
        </p:spPr>
      </p:pic>
      <p:pic>
        <p:nvPicPr>
          <p:cNvPr id="565" name="Google Shape;565;p51"/>
          <p:cNvPicPr preferRelativeResize="0"/>
          <p:nvPr/>
        </p:nvPicPr>
        <p:blipFill>
          <a:blip r:embed="rId5">
            <a:alphaModFix/>
          </a:blip>
          <a:stretch>
            <a:fillRect/>
          </a:stretch>
        </p:blipFill>
        <p:spPr>
          <a:xfrm>
            <a:off x="4419075" y="4282025"/>
            <a:ext cx="4456550" cy="667700"/>
          </a:xfrm>
          <a:prstGeom prst="rect">
            <a:avLst/>
          </a:prstGeom>
          <a:noFill/>
          <a:ln>
            <a:noFill/>
          </a:ln>
        </p:spPr>
      </p:pic>
      <p:pic>
        <p:nvPicPr>
          <p:cNvPr id="566" name="Google Shape;566;p51"/>
          <p:cNvPicPr preferRelativeResize="0"/>
          <p:nvPr/>
        </p:nvPicPr>
        <p:blipFill>
          <a:blip r:embed="rId6">
            <a:alphaModFix/>
          </a:blip>
          <a:stretch>
            <a:fillRect/>
          </a:stretch>
        </p:blipFill>
        <p:spPr>
          <a:xfrm>
            <a:off x="4063639" y="941900"/>
            <a:ext cx="4942001" cy="3590927"/>
          </a:xfrm>
          <a:prstGeom prst="rect">
            <a:avLst/>
          </a:prstGeom>
          <a:noFill/>
          <a:ln>
            <a:noFill/>
          </a:ln>
        </p:spPr>
      </p:pic>
      <p:sp>
        <p:nvSpPr>
          <p:cNvPr id="567" name="Google Shape;567;p51"/>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sp>
        <p:nvSpPr>
          <p:cNvPr id="568" name="Google Shape;568;p51"/>
          <p:cNvSpPr txBox="1"/>
          <p:nvPr/>
        </p:nvSpPr>
        <p:spPr>
          <a:xfrm>
            <a:off x="733600" y="1651725"/>
            <a:ext cx="3446700" cy="194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latin typeface="Calibri"/>
                <a:ea typeface="Calibri"/>
                <a:cs typeface="Calibri"/>
                <a:sym typeface="Calibri"/>
              </a:rPr>
              <a:t>Metro: </a:t>
            </a:r>
            <a:endParaRPr b="1" sz="2000">
              <a:latin typeface="Calibri"/>
              <a:ea typeface="Calibri"/>
              <a:cs typeface="Calibri"/>
              <a:sym typeface="Calibri"/>
            </a:endParaRPr>
          </a:p>
          <a:p>
            <a:pPr indent="0" lvl="0" marL="0" rtl="0" algn="l">
              <a:spcBef>
                <a:spcPts val="0"/>
              </a:spcBef>
              <a:spcAft>
                <a:spcPts val="0"/>
              </a:spcAft>
              <a:buNone/>
            </a:pPr>
            <a:r>
              <a:rPr lang="en-GB" sz="1800" u="sng">
                <a:solidFill>
                  <a:schemeClr val="hlink"/>
                </a:solidFill>
                <a:latin typeface="Calibri"/>
                <a:ea typeface="Calibri"/>
                <a:cs typeface="Calibri"/>
                <a:sym typeface="Calibri"/>
                <a:hlinkClick r:id="rId7"/>
              </a:rPr>
              <a:t>www.nexus.org.uk/metro</a:t>
            </a:r>
            <a:endParaRPr sz="18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600">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b="1" lang="en-GB" sz="2000">
                <a:latin typeface="Calibri"/>
                <a:ea typeface="Calibri"/>
                <a:cs typeface="Calibri"/>
                <a:sym typeface="Calibri"/>
              </a:rPr>
              <a:t>Little Inventors</a:t>
            </a:r>
            <a:r>
              <a:rPr lang="en-GB" sz="2000">
                <a:latin typeface="Calibri"/>
                <a:ea typeface="Calibri"/>
                <a:cs typeface="Calibri"/>
                <a:sym typeface="Calibri"/>
              </a:rPr>
              <a:t>:</a:t>
            </a:r>
            <a:r>
              <a:rPr lang="en-GB" sz="1800">
                <a:latin typeface="Calibri"/>
                <a:ea typeface="Calibri"/>
                <a:cs typeface="Calibri"/>
                <a:sym typeface="Calibri"/>
              </a:rPr>
              <a:t> </a:t>
            </a:r>
            <a:endParaRPr sz="18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GB" sz="1800" u="sng">
                <a:solidFill>
                  <a:schemeClr val="hlink"/>
                </a:solidFill>
                <a:latin typeface="Calibri"/>
                <a:ea typeface="Calibri"/>
                <a:cs typeface="Calibri"/>
                <a:sym typeface="Calibri"/>
                <a:hlinkClick r:id="rId8"/>
              </a:rPr>
              <a:t>littleinventors.org</a:t>
            </a:r>
            <a:endParaRPr sz="1800">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8"/>
          <p:cNvPicPr preferRelativeResize="0"/>
          <p:nvPr/>
        </p:nvPicPr>
        <p:blipFill rotWithShape="1">
          <a:blip r:embed="rId3">
            <a:alphaModFix amt="30000"/>
          </a:blip>
          <a:srcRect b="0" l="0" r="0" t="0"/>
          <a:stretch/>
        </p:blipFill>
        <p:spPr>
          <a:xfrm>
            <a:off x="360000" y="1363738"/>
            <a:ext cx="4715699" cy="984925"/>
          </a:xfrm>
          <a:prstGeom prst="rect">
            <a:avLst/>
          </a:prstGeom>
          <a:noFill/>
          <a:ln>
            <a:noFill/>
          </a:ln>
        </p:spPr>
      </p:pic>
      <p:pic>
        <p:nvPicPr>
          <p:cNvPr id="156" name="Google Shape;156;p28"/>
          <p:cNvPicPr preferRelativeResize="0"/>
          <p:nvPr/>
        </p:nvPicPr>
        <p:blipFill rotWithShape="1">
          <a:blip r:embed="rId3">
            <a:alphaModFix/>
          </a:blip>
          <a:srcRect b="0" l="0" r="0" t="0"/>
          <a:stretch/>
        </p:blipFill>
        <p:spPr>
          <a:xfrm>
            <a:off x="5501150" y="1753125"/>
            <a:ext cx="2815649" cy="533250"/>
          </a:xfrm>
          <a:prstGeom prst="rect">
            <a:avLst/>
          </a:prstGeom>
          <a:noFill/>
          <a:ln>
            <a:noFill/>
          </a:ln>
        </p:spPr>
      </p:pic>
      <p:pic>
        <p:nvPicPr>
          <p:cNvPr id="157" name="Google Shape;157;p28"/>
          <p:cNvPicPr preferRelativeResize="0"/>
          <p:nvPr/>
        </p:nvPicPr>
        <p:blipFill rotWithShape="1">
          <a:blip r:embed="rId4">
            <a:alphaModFix/>
          </a:blip>
          <a:srcRect b="0" l="0" r="0" t="0"/>
          <a:stretch/>
        </p:blipFill>
        <p:spPr>
          <a:xfrm>
            <a:off x="-1416399" y="276350"/>
            <a:ext cx="6695724" cy="984925"/>
          </a:xfrm>
          <a:prstGeom prst="rect">
            <a:avLst/>
          </a:prstGeom>
          <a:noFill/>
          <a:ln>
            <a:noFill/>
          </a:ln>
        </p:spPr>
      </p:pic>
      <p:sp>
        <p:nvSpPr>
          <p:cNvPr id="158" name="Google Shape;158;p28"/>
          <p:cNvSpPr txBox="1"/>
          <p:nvPr/>
        </p:nvSpPr>
        <p:spPr>
          <a:xfrm>
            <a:off x="5467075" y="415825"/>
            <a:ext cx="3138900" cy="9033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1000"/>
              </a:spcAft>
              <a:buClr>
                <a:srgbClr val="000000"/>
              </a:buClr>
              <a:buSzPts val="2000"/>
              <a:buFont typeface="Arial"/>
              <a:buNone/>
            </a:pPr>
            <a:r>
              <a:rPr i="0" lang="en-GB" sz="1800" u="none" cap="none" strike="noStrike">
                <a:solidFill>
                  <a:srgbClr val="000000"/>
                </a:solidFill>
                <a:latin typeface="Calibri"/>
                <a:ea typeface="Calibri"/>
                <a:cs typeface="Calibri"/>
                <a:sym typeface="Calibri"/>
              </a:rPr>
              <a:t>We believe children have the best ideas, and we take them seriously.</a:t>
            </a:r>
            <a:endParaRPr b="1" i="0" sz="2000" u="none" cap="none" strike="noStrike">
              <a:solidFill>
                <a:srgbClr val="000000"/>
              </a:solidFill>
              <a:latin typeface="Calibri"/>
              <a:ea typeface="Calibri"/>
              <a:cs typeface="Calibri"/>
              <a:sym typeface="Calibri"/>
            </a:endParaRPr>
          </a:p>
        </p:txBody>
      </p:sp>
      <p:sp>
        <p:nvSpPr>
          <p:cNvPr id="159" name="Google Shape;159;p28"/>
          <p:cNvSpPr txBox="1"/>
          <p:nvPr>
            <p:ph idx="4294967295" type="title"/>
          </p:nvPr>
        </p:nvSpPr>
        <p:spPr>
          <a:xfrm>
            <a:off x="416875" y="302775"/>
            <a:ext cx="4712100" cy="9942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SzPts val="3300"/>
              <a:buNone/>
            </a:pPr>
            <a:r>
              <a:rPr b="1" lang="en-GB" sz="3000"/>
              <a:t>Introducing Little Inventors!</a:t>
            </a:r>
            <a:endParaRPr b="1" sz="3000"/>
          </a:p>
        </p:txBody>
      </p:sp>
      <p:pic>
        <p:nvPicPr>
          <p:cNvPr id="160" name="Google Shape;160;p28"/>
          <p:cNvPicPr preferRelativeResize="0"/>
          <p:nvPr/>
        </p:nvPicPr>
        <p:blipFill>
          <a:blip r:embed="rId5">
            <a:alphaModFix/>
          </a:blip>
          <a:stretch>
            <a:fillRect/>
          </a:stretch>
        </p:blipFill>
        <p:spPr>
          <a:xfrm>
            <a:off x="416938" y="2559113"/>
            <a:ext cx="3235074" cy="1825699"/>
          </a:xfrm>
          <a:prstGeom prst="rect">
            <a:avLst/>
          </a:prstGeom>
          <a:noFill/>
          <a:ln>
            <a:noFill/>
          </a:ln>
        </p:spPr>
      </p:pic>
      <p:pic>
        <p:nvPicPr>
          <p:cNvPr id="161" name="Google Shape;161;p28"/>
          <p:cNvPicPr preferRelativeResize="0"/>
          <p:nvPr/>
        </p:nvPicPr>
        <p:blipFill rotWithShape="1">
          <a:blip r:embed="rId6">
            <a:alphaModFix/>
          </a:blip>
          <a:srcRect b="0" l="-7336" r="10164" t="0"/>
          <a:stretch/>
        </p:blipFill>
        <p:spPr>
          <a:xfrm>
            <a:off x="6192900" y="2686488"/>
            <a:ext cx="2270049" cy="1559299"/>
          </a:xfrm>
          <a:prstGeom prst="rect">
            <a:avLst/>
          </a:prstGeom>
          <a:noFill/>
          <a:ln>
            <a:noFill/>
          </a:ln>
        </p:spPr>
      </p:pic>
      <p:pic>
        <p:nvPicPr>
          <p:cNvPr id="162" name="Google Shape;162;p28"/>
          <p:cNvPicPr preferRelativeResize="0"/>
          <p:nvPr/>
        </p:nvPicPr>
        <p:blipFill>
          <a:blip r:embed="rId7">
            <a:alphaModFix/>
          </a:blip>
          <a:stretch>
            <a:fillRect/>
          </a:stretch>
        </p:blipFill>
        <p:spPr>
          <a:xfrm>
            <a:off x="4024094" y="2576700"/>
            <a:ext cx="2003030" cy="1915650"/>
          </a:xfrm>
          <a:prstGeom prst="rect">
            <a:avLst/>
          </a:prstGeom>
          <a:noFill/>
          <a:ln>
            <a:noFill/>
          </a:ln>
        </p:spPr>
      </p:pic>
      <p:sp>
        <p:nvSpPr>
          <p:cNvPr id="163" name="Google Shape;163;p28"/>
          <p:cNvSpPr txBox="1"/>
          <p:nvPr/>
        </p:nvSpPr>
        <p:spPr>
          <a:xfrm>
            <a:off x="546325" y="1510325"/>
            <a:ext cx="4373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200" u="sng">
                <a:solidFill>
                  <a:schemeClr val="hlink"/>
                </a:solidFill>
                <a:latin typeface="Calibri"/>
                <a:ea typeface="Calibri"/>
                <a:cs typeface="Calibri"/>
                <a:sym typeface="Calibri"/>
                <a:hlinkClick r:id="rId8"/>
              </a:rPr>
              <a:t>Super Grow 11000</a:t>
            </a:r>
            <a:r>
              <a:rPr b="1" lang="en-GB" sz="1200">
                <a:latin typeface="Calibri"/>
                <a:ea typeface="Calibri"/>
                <a:cs typeface="Calibri"/>
                <a:sym typeface="Calibri"/>
              </a:rPr>
              <a:t>, by Arthur, age 8</a:t>
            </a:r>
            <a:r>
              <a:rPr lang="en-GB" sz="1200">
                <a:latin typeface="Calibri"/>
                <a:ea typeface="Calibri"/>
                <a:cs typeface="Calibri"/>
                <a:sym typeface="Calibri"/>
              </a:rPr>
              <a:t>, from Stockton on Tees was </a:t>
            </a:r>
            <a:r>
              <a:rPr lang="en-GB" sz="1200">
                <a:solidFill>
                  <a:srgbClr val="171717"/>
                </a:solidFill>
                <a:latin typeface="Calibri"/>
                <a:ea typeface="Calibri"/>
                <a:cs typeface="Calibri"/>
                <a:sym typeface="Calibri"/>
              </a:rPr>
              <a:t>brought to life by </a:t>
            </a:r>
            <a:r>
              <a:rPr b="1" lang="en-GB" sz="1200">
                <a:solidFill>
                  <a:srgbClr val="171717"/>
                </a:solidFill>
                <a:latin typeface="Calibri"/>
                <a:ea typeface="Calibri"/>
                <a:cs typeface="Calibri"/>
                <a:sym typeface="Calibri"/>
              </a:rPr>
              <a:t>Nigel Cooper </a:t>
            </a:r>
            <a:r>
              <a:rPr lang="en-GB" sz="1200">
                <a:solidFill>
                  <a:srgbClr val="171717"/>
                </a:solidFill>
                <a:latin typeface="Calibri"/>
                <a:ea typeface="Calibri"/>
                <a:cs typeface="Calibri"/>
                <a:sym typeface="Calibri"/>
              </a:rPr>
              <a:t>and </a:t>
            </a:r>
            <a:r>
              <a:rPr b="1" lang="en-GB" sz="1200">
                <a:solidFill>
                  <a:srgbClr val="171717"/>
                </a:solidFill>
                <a:latin typeface="Calibri"/>
                <a:ea typeface="Calibri"/>
                <a:cs typeface="Calibri"/>
                <a:sym typeface="Calibri"/>
              </a:rPr>
              <a:t>Peter Dawson</a:t>
            </a:r>
            <a:r>
              <a:rPr lang="en-GB" sz="1200">
                <a:solidFill>
                  <a:srgbClr val="171717"/>
                </a:solidFill>
                <a:latin typeface="Calibri"/>
                <a:ea typeface="Calibri"/>
                <a:cs typeface="Calibri"/>
                <a:sym typeface="Calibri"/>
              </a:rPr>
              <a:t> from the G Scale Society, a model railway society in the North East of England. </a:t>
            </a:r>
            <a:endParaRPr sz="1200">
              <a:latin typeface="Calibri"/>
              <a:ea typeface="Calibri"/>
              <a:cs typeface="Calibri"/>
              <a:sym typeface="Calibri"/>
            </a:endParaRPr>
          </a:p>
        </p:txBody>
      </p:sp>
      <p:sp>
        <p:nvSpPr>
          <p:cNvPr id="164" name="Google Shape;164;p28"/>
          <p:cNvSpPr txBox="1"/>
          <p:nvPr/>
        </p:nvSpPr>
        <p:spPr>
          <a:xfrm>
            <a:off x="5665950" y="1788900"/>
            <a:ext cx="2670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800" u="sng">
                <a:solidFill>
                  <a:schemeClr val="hlink"/>
                </a:solidFill>
                <a:latin typeface="Calibri"/>
                <a:ea typeface="Calibri"/>
                <a:cs typeface="Calibri"/>
                <a:sym typeface="Calibri"/>
                <a:hlinkClick r:id="rId9"/>
              </a:rPr>
              <a:t>www.littleinventors.org</a:t>
            </a:r>
            <a:endParaRPr b="1" sz="1800">
              <a:latin typeface="Calibri"/>
              <a:ea typeface="Calibri"/>
              <a:cs typeface="Calibri"/>
              <a:sym typeface="Calibri"/>
            </a:endParaRPr>
          </a:p>
        </p:txBody>
      </p:sp>
      <p:pic>
        <p:nvPicPr>
          <p:cNvPr id="165" name="Google Shape;165;p28"/>
          <p:cNvPicPr preferRelativeResize="0"/>
          <p:nvPr/>
        </p:nvPicPr>
        <p:blipFill>
          <a:blip r:embed="rId10">
            <a:alphaModFix/>
          </a:blip>
          <a:stretch>
            <a:fillRect/>
          </a:stretch>
        </p:blipFill>
        <p:spPr>
          <a:xfrm rot="-6002">
            <a:off x="6348398" y="2674234"/>
            <a:ext cx="2114728" cy="1595459"/>
          </a:xfrm>
          <a:prstGeom prst="rect">
            <a:avLst/>
          </a:prstGeom>
          <a:noFill/>
          <a:ln>
            <a:noFill/>
          </a:ln>
        </p:spPr>
      </p:pic>
      <p:pic>
        <p:nvPicPr>
          <p:cNvPr id="166" name="Google Shape;166;p28"/>
          <p:cNvPicPr preferRelativeResize="0"/>
          <p:nvPr/>
        </p:nvPicPr>
        <p:blipFill>
          <a:blip r:embed="rId11">
            <a:alphaModFix/>
          </a:blip>
          <a:stretch>
            <a:fillRect/>
          </a:stretch>
        </p:blipFill>
        <p:spPr>
          <a:xfrm>
            <a:off x="3872524" y="2576700"/>
            <a:ext cx="2099840" cy="1889145"/>
          </a:xfrm>
          <a:prstGeom prst="rect">
            <a:avLst/>
          </a:prstGeom>
          <a:noFill/>
          <a:ln>
            <a:noFill/>
          </a:ln>
        </p:spPr>
      </p:pic>
      <p:pic>
        <p:nvPicPr>
          <p:cNvPr id="167" name="Google Shape;167;p28"/>
          <p:cNvPicPr preferRelativeResize="0"/>
          <p:nvPr/>
        </p:nvPicPr>
        <p:blipFill rotWithShape="1">
          <a:blip r:embed="rId4">
            <a:alphaModFix/>
          </a:blip>
          <a:srcRect b="0" l="0" r="0" t="0"/>
          <a:stretch/>
        </p:blipFill>
        <p:spPr>
          <a:xfrm>
            <a:off x="9472475" y="3272025"/>
            <a:ext cx="2602824" cy="395700"/>
          </a:xfrm>
          <a:prstGeom prst="rect">
            <a:avLst/>
          </a:prstGeom>
          <a:noFill/>
          <a:ln>
            <a:noFill/>
          </a:ln>
        </p:spPr>
      </p:pic>
      <p:sp>
        <p:nvSpPr>
          <p:cNvPr id="168" name="Google Shape;168;p28"/>
          <p:cNvSpPr txBox="1"/>
          <p:nvPr/>
        </p:nvSpPr>
        <p:spPr>
          <a:xfrm>
            <a:off x="9511475" y="3307075"/>
            <a:ext cx="2602800" cy="279000"/>
          </a:xfrm>
          <a:prstGeom prst="rect">
            <a:avLst/>
          </a:prstGeom>
          <a:noFill/>
          <a:ln>
            <a:noFill/>
          </a:ln>
        </p:spPr>
        <p:txBody>
          <a:bodyPr anchorCtr="0" anchor="t" bIns="91425" lIns="91425" spcFirstLastPara="1" rIns="91425" wrap="square" tIns="91425">
            <a:noAutofit/>
          </a:bodyPr>
          <a:lstStyle/>
          <a:p>
            <a:pPr indent="0" lvl="0" marL="0" marR="76200" rtl="0" algn="l">
              <a:lnSpc>
                <a:spcPct val="140000"/>
              </a:lnSpc>
              <a:spcBef>
                <a:spcPts val="0"/>
              </a:spcBef>
              <a:spcAft>
                <a:spcPts val="1000"/>
              </a:spcAft>
              <a:buNone/>
            </a:pPr>
            <a:r>
              <a:rPr b="1" i="1" lang="en-GB" sz="1100" u="sng">
                <a:solidFill>
                  <a:srgbClr val="1155CC"/>
                </a:solidFill>
                <a:hlinkClick r:id="rId12">
                  <a:extLst>
                    <a:ext uri="{A12FA001-AC4F-418D-AE19-62706E023703}">
                      <ahyp:hlinkClr val="tx"/>
                    </a:ext>
                  </a:extLst>
                </a:hlinkClick>
              </a:rPr>
              <a:t>Family scooter</a:t>
            </a:r>
            <a:r>
              <a:rPr b="1" lang="en-GB" sz="1100">
                <a:solidFill>
                  <a:srgbClr val="CCCCCC"/>
                </a:solidFill>
              </a:rPr>
              <a:t>  </a:t>
            </a:r>
            <a:r>
              <a:rPr b="1" lang="en-GB" sz="1100">
                <a:solidFill>
                  <a:srgbClr val="000000"/>
                </a:solidFill>
              </a:rPr>
              <a:t>–  WENDY • AGE 9</a:t>
            </a:r>
            <a:endParaRPr/>
          </a:p>
        </p:txBody>
      </p:sp>
      <p:pic>
        <p:nvPicPr>
          <p:cNvPr id="169" name="Google Shape;169;p28">
            <a:hlinkClick r:id="rId13"/>
          </p:cNvPr>
          <p:cNvPicPr preferRelativeResize="0"/>
          <p:nvPr/>
        </p:nvPicPr>
        <p:blipFill>
          <a:blip r:embed="rId14">
            <a:alphaModFix/>
          </a:blip>
          <a:stretch>
            <a:fillRect/>
          </a:stretch>
        </p:blipFill>
        <p:spPr>
          <a:xfrm>
            <a:off x="372338" y="2559113"/>
            <a:ext cx="3258424" cy="1915651"/>
          </a:xfrm>
          <a:prstGeom prst="rect">
            <a:avLst/>
          </a:prstGeom>
          <a:noFill/>
          <a:ln>
            <a:noFill/>
          </a:ln>
        </p:spPr>
      </p:pic>
      <p:sp>
        <p:nvSpPr>
          <p:cNvPr id="170" name="Google Shape;170;p28"/>
          <p:cNvSpPr txBox="1"/>
          <p:nvPr/>
        </p:nvSpPr>
        <p:spPr>
          <a:xfrm>
            <a:off x="5434025" y="1296975"/>
            <a:ext cx="3943200" cy="461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GB" sz="2000">
                <a:solidFill>
                  <a:schemeClr val="dk1"/>
                </a:solidFill>
                <a:latin typeface="Calibri"/>
                <a:ea typeface="Calibri"/>
                <a:cs typeface="Calibri"/>
                <a:sym typeface="Calibri"/>
              </a:rPr>
              <a:t>In fact, we bring many to life!</a:t>
            </a:r>
            <a:endParaRPr b="1" sz="2000">
              <a:solidFill>
                <a:schemeClr val="dk1"/>
              </a:solidFill>
              <a:latin typeface="Calibri"/>
              <a:ea typeface="Calibri"/>
              <a:cs typeface="Calibri"/>
              <a:sym typeface="Calibri"/>
            </a:endParaRPr>
          </a:p>
        </p:txBody>
      </p:sp>
      <p:sp>
        <p:nvSpPr>
          <p:cNvPr id="171" name="Google Shape;171;p28"/>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pic>
        <p:nvPicPr>
          <p:cNvPr id="172" name="Google Shape;172;p28"/>
          <p:cNvPicPr preferRelativeResize="0"/>
          <p:nvPr/>
        </p:nvPicPr>
        <p:blipFill rotWithShape="1">
          <a:blip r:embed="rId15">
            <a:alphaModFix/>
          </a:blip>
          <a:srcRect b="0" l="0" r="0" t="0"/>
          <a:stretch/>
        </p:blipFill>
        <p:spPr>
          <a:xfrm flipH="1" rot="-7763570">
            <a:off x="4867668" y="2047701"/>
            <a:ext cx="675106" cy="430443"/>
          </a:xfrm>
          <a:prstGeom prst="rect">
            <a:avLst/>
          </a:prstGeom>
          <a:noFill/>
          <a:ln>
            <a:noFill/>
          </a:ln>
        </p:spPr>
      </p:pic>
      <p:pic>
        <p:nvPicPr>
          <p:cNvPr id="173" name="Google Shape;173;p28"/>
          <p:cNvPicPr preferRelativeResize="0"/>
          <p:nvPr/>
        </p:nvPicPr>
        <p:blipFill rotWithShape="1">
          <a:blip r:embed="rId15">
            <a:alphaModFix/>
          </a:blip>
          <a:srcRect b="0" l="0" r="0" t="0"/>
          <a:stretch/>
        </p:blipFill>
        <p:spPr>
          <a:xfrm rot="-350006">
            <a:off x="5762943" y="4193051"/>
            <a:ext cx="675106" cy="43044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id="179" name="Google Shape;179;p29"/>
          <p:cNvPicPr preferRelativeResize="0"/>
          <p:nvPr/>
        </p:nvPicPr>
        <p:blipFill rotWithShape="1">
          <a:blip r:embed="rId3">
            <a:alphaModFix amt="30000"/>
          </a:blip>
          <a:srcRect b="0" l="0" r="0" t="0"/>
          <a:stretch/>
        </p:blipFill>
        <p:spPr>
          <a:xfrm rot="5">
            <a:off x="6159775" y="162677"/>
            <a:ext cx="2244276" cy="1592248"/>
          </a:xfrm>
          <a:prstGeom prst="rect">
            <a:avLst/>
          </a:prstGeom>
          <a:noFill/>
          <a:ln>
            <a:noFill/>
          </a:ln>
        </p:spPr>
      </p:pic>
      <p:pic>
        <p:nvPicPr>
          <p:cNvPr id="180" name="Google Shape;180;p29"/>
          <p:cNvPicPr preferRelativeResize="0"/>
          <p:nvPr/>
        </p:nvPicPr>
        <p:blipFill rotWithShape="1">
          <a:blip r:embed="rId4">
            <a:alphaModFix/>
          </a:blip>
          <a:srcRect b="0" l="0" r="0" t="0"/>
          <a:stretch/>
        </p:blipFill>
        <p:spPr>
          <a:xfrm>
            <a:off x="392126" y="1455455"/>
            <a:ext cx="1701320" cy="1817072"/>
          </a:xfrm>
          <a:prstGeom prst="rect">
            <a:avLst/>
          </a:prstGeom>
          <a:noFill/>
          <a:ln>
            <a:noFill/>
          </a:ln>
        </p:spPr>
      </p:pic>
      <p:pic>
        <p:nvPicPr>
          <p:cNvPr id="181" name="Google Shape;181;p29"/>
          <p:cNvPicPr preferRelativeResize="0"/>
          <p:nvPr/>
        </p:nvPicPr>
        <p:blipFill rotWithShape="1">
          <a:blip r:embed="rId5">
            <a:alphaModFix/>
          </a:blip>
          <a:srcRect b="0" l="0" r="0" t="0"/>
          <a:stretch/>
        </p:blipFill>
        <p:spPr>
          <a:xfrm rot="-5405992">
            <a:off x="332036" y="1487508"/>
            <a:ext cx="1828801" cy="1749386"/>
          </a:xfrm>
          <a:prstGeom prst="rect">
            <a:avLst/>
          </a:prstGeom>
          <a:noFill/>
          <a:ln>
            <a:noFill/>
          </a:ln>
        </p:spPr>
      </p:pic>
      <p:pic>
        <p:nvPicPr>
          <p:cNvPr id="182" name="Google Shape;182;p29"/>
          <p:cNvPicPr preferRelativeResize="0"/>
          <p:nvPr/>
        </p:nvPicPr>
        <p:blipFill rotWithShape="1">
          <a:blip r:embed="rId3">
            <a:alphaModFix/>
          </a:blip>
          <a:srcRect b="0" l="0" r="0" t="0"/>
          <a:stretch/>
        </p:blipFill>
        <p:spPr>
          <a:xfrm>
            <a:off x="-767225" y="214425"/>
            <a:ext cx="6527126" cy="984925"/>
          </a:xfrm>
          <a:prstGeom prst="rect">
            <a:avLst/>
          </a:prstGeom>
          <a:noFill/>
          <a:ln>
            <a:noFill/>
          </a:ln>
        </p:spPr>
      </p:pic>
      <p:sp>
        <p:nvSpPr>
          <p:cNvPr id="183" name="Google Shape;183;p29"/>
          <p:cNvSpPr txBox="1"/>
          <p:nvPr/>
        </p:nvSpPr>
        <p:spPr>
          <a:xfrm rot="-59792">
            <a:off x="423911" y="505387"/>
            <a:ext cx="5468027" cy="489972"/>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We bring children’s ideas to life</a:t>
            </a:r>
            <a:endParaRPr b="1" i="0" sz="3000" u="none" cap="none" strike="noStrike">
              <a:solidFill>
                <a:schemeClr val="dk1"/>
              </a:solidFill>
              <a:latin typeface="Calibri"/>
              <a:ea typeface="Calibri"/>
              <a:cs typeface="Calibri"/>
              <a:sym typeface="Calibri"/>
            </a:endParaRPr>
          </a:p>
        </p:txBody>
      </p:sp>
      <p:sp>
        <p:nvSpPr>
          <p:cNvPr id="184" name="Google Shape;184;p29"/>
          <p:cNvSpPr txBox="1"/>
          <p:nvPr/>
        </p:nvSpPr>
        <p:spPr>
          <a:xfrm>
            <a:off x="6359000" y="290225"/>
            <a:ext cx="1808700" cy="1365900"/>
          </a:xfrm>
          <a:prstGeom prst="rect">
            <a:avLst/>
          </a:prstGeom>
          <a:noFill/>
          <a:ln>
            <a:noFill/>
          </a:ln>
        </p:spPr>
        <p:txBody>
          <a:bodyPr anchorCtr="0" anchor="t" bIns="91425" lIns="91425" spcFirstLastPara="1" rIns="91425" wrap="square" tIns="91425">
            <a:spAutoFit/>
          </a:bodyPr>
          <a:lstStyle/>
          <a:p>
            <a:pPr indent="0" lvl="0" marL="0" marR="0" rtl="0" algn="l">
              <a:lnSpc>
                <a:spcPct val="107916"/>
              </a:lnSpc>
              <a:spcBef>
                <a:spcPts val="0"/>
              </a:spcBef>
              <a:spcAft>
                <a:spcPts val="800"/>
              </a:spcAft>
              <a:buClr>
                <a:srgbClr val="000000"/>
              </a:buClr>
              <a:buSzPts val="1400"/>
              <a:buFont typeface="Arial"/>
              <a:buNone/>
            </a:pPr>
            <a:r>
              <a:rPr b="1" lang="en-GB" sz="1200">
                <a:solidFill>
                  <a:schemeClr val="dk1"/>
                </a:solidFill>
                <a:latin typeface="Calibri"/>
                <a:ea typeface="Calibri"/>
                <a:cs typeface="Calibri"/>
                <a:sym typeface="Calibri"/>
              </a:rPr>
              <a:t>Brooke, age 12,</a:t>
            </a:r>
            <a:r>
              <a:rPr lang="en-GB" sz="1200">
                <a:solidFill>
                  <a:schemeClr val="dk1"/>
                </a:solidFill>
                <a:latin typeface="Calibri"/>
                <a:ea typeface="Calibri"/>
                <a:cs typeface="Calibri"/>
                <a:sym typeface="Calibri"/>
              </a:rPr>
              <a:t> a Little Inventor from Canada, invented the </a:t>
            </a:r>
            <a:r>
              <a:rPr b="1" lang="en-GB" sz="1200">
                <a:solidFill>
                  <a:schemeClr val="dk1"/>
                </a:solidFill>
                <a:latin typeface="Calibri"/>
                <a:ea typeface="Calibri"/>
                <a:cs typeface="Calibri"/>
                <a:sym typeface="Calibri"/>
              </a:rPr>
              <a:t>Moon Coaster</a:t>
            </a:r>
            <a:r>
              <a:rPr lang="en-GB" sz="1200">
                <a:solidFill>
                  <a:schemeClr val="dk1"/>
                </a:solidFill>
                <a:latin typeface="Calibri"/>
                <a:ea typeface="Calibri"/>
                <a:cs typeface="Calibri"/>
                <a:sym typeface="Calibri"/>
              </a:rPr>
              <a:t> to make travelling around the moon more fun for astronauts.</a:t>
            </a:r>
            <a:endParaRPr b="0" i="0" sz="1200" u="none" cap="none" strike="noStrike">
              <a:solidFill>
                <a:schemeClr val="dk1"/>
              </a:solidFill>
              <a:latin typeface="Calibri"/>
              <a:ea typeface="Calibri"/>
              <a:cs typeface="Calibri"/>
              <a:sym typeface="Calibri"/>
            </a:endParaRPr>
          </a:p>
        </p:txBody>
      </p:sp>
      <p:pic>
        <p:nvPicPr>
          <p:cNvPr descr="Keep the whole family entertained with the Bouncy Castle Car. Invented by Millie, aged 8, from Tamworth, UK and brought to life as a miniature Automata by The talented Laurence and Angela St Leger.&#10;&#10;See more about this idea and how it was made - https://www.littleinventors.org/ideas/bouncy-castle-car/details" id="185" name="Google Shape;185;p29" title="Little Inventors: The Bouncy Castle Car - ideas made real">
            <a:hlinkClick r:id="rId6"/>
          </p:cNvPr>
          <p:cNvPicPr preferRelativeResize="0"/>
          <p:nvPr/>
        </p:nvPicPr>
        <p:blipFill rotWithShape="1">
          <a:blip r:embed="rId7">
            <a:alphaModFix/>
          </a:blip>
          <a:srcRect b="0" l="0" r="0" t="0"/>
          <a:stretch/>
        </p:blipFill>
        <p:spPr>
          <a:xfrm>
            <a:off x="2364452" y="1461888"/>
            <a:ext cx="2179772" cy="1699899"/>
          </a:xfrm>
          <a:prstGeom prst="rect">
            <a:avLst/>
          </a:prstGeom>
          <a:noFill/>
          <a:ln>
            <a:noFill/>
          </a:ln>
        </p:spPr>
      </p:pic>
      <p:pic>
        <p:nvPicPr>
          <p:cNvPr id="186" name="Google Shape;186;p29"/>
          <p:cNvPicPr preferRelativeResize="0"/>
          <p:nvPr/>
        </p:nvPicPr>
        <p:blipFill rotWithShape="1">
          <a:blip r:embed="rId8">
            <a:alphaModFix/>
          </a:blip>
          <a:srcRect b="0" l="0" r="0" t="0"/>
          <a:stretch/>
        </p:blipFill>
        <p:spPr>
          <a:xfrm>
            <a:off x="2299950" y="1446274"/>
            <a:ext cx="2244275" cy="1794076"/>
          </a:xfrm>
          <a:prstGeom prst="rect">
            <a:avLst/>
          </a:prstGeom>
          <a:noFill/>
          <a:ln>
            <a:noFill/>
          </a:ln>
        </p:spPr>
      </p:pic>
      <p:pic>
        <p:nvPicPr>
          <p:cNvPr id="187" name="Google Shape;187;p29"/>
          <p:cNvPicPr preferRelativeResize="0"/>
          <p:nvPr/>
        </p:nvPicPr>
        <p:blipFill rotWithShape="1">
          <a:blip r:embed="rId3">
            <a:alphaModFix amt="30000"/>
          </a:blip>
          <a:srcRect b="0" l="0" r="0" t="0"/>
          <a:stretch/>
        </p:blipFill>
        <p:spPr>
          <a:xfrm>
            <a:off x="277100" y="3565750"/>
            <a:ext cx="2899651" cy="865200"/>
          </a:xfrm>
          <a:prstGeom prst="rect">
            <a:avLst/>
          </a:prstGeom>
          <a:noFill/>
          <a:ln>
            <a:noFill/>
          </a:ln>
        </p:spPr>
      </p:pic>
      <p:sp>
        <p:nvSpPr>
          <p:cNvPr id="188" name="Google Shape;188;p29"/>
          <p:cNvSpPr txBox="1"/>
          <p:nvPr/>
        </p:nvSpPr>
        <p:spPr>
          <a:xfrm>
            <a:off x="390950" y="3650325"/>
            <a:ext cx="27858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GB" sz="1200" u="sng" cap="none" strike="noStrike">
                <a:solidFill>
                  <a:schemeClr val="hlink"/>
                </a:solidFill>
                <a:latin typeface="Calibri"/>
                <a:ea typeface="Calibri"/>
                <a:cs typeface="Calibri"/>
                <a:sym typeface="Calibri"/>
                <a:hlinkClick r:id="rId9"/>
              </a:rPr>
              <a:t>Bouncy </a:t>
            </a:r>
            <a:r>
              <a:rPr b="1" lang="en-GB" sz="1200" u="sng">
                <a:solidFill>
                  <a:schemeClr val="hlink"/>
                </a:solidFill>
                <a:latin typeface="Calibri"/>
                <a:ea typeface="Calibri"/>
                <a:cs typeface="Calibri"/>
                <a:sym typeface="Calibri"/>
                <a:hlinkClick r:id="rId10"/>
              </a:rPr>
              <a:t>C</a:t>
            </a:r>
            <a:r>
              <a:rPr b="1" i="0" lang="en-GB" sz="1200" u="sng" cap="none" strike="noStrike">
                <a:solidFill>
                  <a:schemeClr val="hlink"/>
                </a:solidFill>
                <a:latin typeface="Calibri"/>
                <a:ea typeface="Calibri"/>
                <a:cs typeface="Calibri"/>
                <a:sym typeface="Calibri"/>
                <a:hlinkClick r:id="rId11"/>
              </a:rPr>
              <a:t>astle </a:t>
            </a:r>
            <a:r>
              <a:rPr b="1" lang="en-GB" sz="1200" u="sng">
                <a:solidFill>
                  <a:schemeClr val="hlink"/>
                </a:solidFill>
                <a:latin typeface="Calibri"/>
                <a:ea typeface="Calibri"/>
                <a:cs typeface="Calibri"/>
                <a:sym typeface="Calibri"/>
                <a:hlinkClick r:id="rId12"/>
              </a:rPr>
              <a:t>C</a:t>
            </a:r>
            <a:r>
              <a:rPr b="1" i="0" lang="en-GB" sz="1200" u="sng" cap="none" strike="noStrike">
                <a:solidFill>
                  <a:schemeClr val="hlink"/>
                </a:solidFill>
                <a:latin typeface="Calibri"/>
                <a:ea typeface="Calibri"/>
                <a:cs typeface="Calibri"/>
                <a:sym typeface="Calibri"/>
                <a:hlinkClick r:id="rId13"/>
              </a:rPr>
              <a:t>ar</a:t>
            </a:r>
            <a:r>
              <a:rPr b="1" i="0" lang="en-GB" sz="1200" u="none" cap="none" strike="noStrike">
                <a:solidFill>
                  <a:srgbClr val="000000"/>
                </a:solidFill>
                <a:latin typeface="Calibri"/>
                <a:ea typeface="Calibri"/>
                <a:cs typeface="Calibri"/>
                <a:sym typeface="Calibri"/>
              </a:rPr>
              <a:t> by Millie, age 8 from Tamworth</a:t>
            </a:r>
            <a:r>
              <a:rPr b="0" i="0" lang="en-GB" sz="1200" u="none" cap="none" strike="noStrike">
                <a:solidFill>
                  <a:srgbClr val="000000"/>
                </a:solidFill>
                <a:latin typeface="Calibri"/>
                <a:ea typeface="Calibri"/>
                <a:cs typeface="Calibri"/>
                <a:sym typeface="Calibri"/>
              </a:rPr>
              <a:t>, brought to life by miniaturist artists, Laurence and Angela St Leger.</a:t>
            </a:r>
            <a:endParaRPr b="0" i="0" sz="1200" u="none" cap="none" strike="noStrike">
              <a:solidFill>
                <a:srgbClr val="000000"/>
              </a:solidFill>
              <a:latin typeface="Calibri"/>
              <a:ea typeface="Calibri"/>
              <a:cs typeface="Calibri"/>
              <a:sym typeface="Calibri"/>
            </a:endParaRPr>
          </a:p>
        </p:txBody>
      </p:sp>
      <p:pic>
        <p:nvPicPr>
          <p:cNvPr id="189" name="Google Shape;189;p29"/>
          <p:cNvPicPr preferRelativeResize="0"/>
          <p:nvPr/>
        </p:nvPicPr>
        <p:blipFill rotWithShape="1">
          <a:blip r:embed="rId14">
            <a:alphaModFix/>
          </a:blip>
          <a:srcRect b="0" l="0" r="0" t="0"/>
          <a:stretch/>
        </p:blipFill>
        <p:spPr>
          <a:xfrm rot="-4367279">
            <a:off x="2912746" y="3384222"/>
            <a:ext cx="771688" cy="491987"/>
          </a:xfrm>
          <a:prstGeom prst="rect">
            <a:avLst/>
          </a:prstGeom>
          <a:noFill/>
          <a:ln>
            <a:noFill/>
          </a:ln>
        </p:spPr>
      </p:pic>
      <p:pic>
        <p:nvPicPr>
          <p:cNvPr id="190" name="Google Shape;190;p29"/>
          <p:cNvPicPr preferRelativeResize="0"/>
          <p:nvPr/>
        </p:nvPicPr>
        <p:blipFill rotWithShape="1">
          <a:blip r:embed="rId14">
            <a:alphaModFix/>
          </a:blip>
          <a:srcRect b="0" l="0" r="0" t="0"/>
          <a:stretch/>
        </p:blipFill>
        <p:spPr>
          <a:xfrm flipH="1" rot="7793002">
            <a:off x="7320674" y="2287872"/>
            <a:ext cx="796231" cy="509030"/>
          </a:xfrm>
          <a:prstGeom prst="rect">
            <a:avLst/>
          </a:prstGeom>
          <a:noFill/>
          <a:ln>
            <a:noFill/>
          </a:ln>
        </p:spPr>
      </p:pic>
      <p:pic>
        <p:nvPicPr>
          <p:cNvPr id="191" name="Google Shape;191;p29"/>
          <p:cNvPicPr preferRelativeResize="0"/>
          <p:nvPr/>
        </p:nvPicPr>
        <p:blipFill>
          <a:blip r:embed="rId15">
            <a:alphaModFix/>
          </a:blip>
          <a:stretch>
            <a:fillRect/>
          </a:stretch>
        </p:blipFill>
        <p:spPr>
          <a:xfrm>
            <a:off x="4720034" y="2659314"/>
            <a:ext cx="2058773" cy="2031504"/>
          </a:xfrm>
          <a:prstGeom prst="rect">
            <a:avLst/>
          </a:prstGeom>
          <a:noFill/>
          <a:ln>
            <a:noFill/>
          </a:ln>
        </p:spPr>
      </p:pic>
      <p:pic>
        <p:nvPicPr>
          <p:cNvPr id="192" name="Google Shape;192;p29"/>
          <p:cNvPicPr preferRelativeResize="0"/>
          <p:nvPr/>
        </p:nvPicPr>
        <p:blipFill>
          <a:blip r:embed="rId16">
            <a:alphaModFix/>
          </a:blip>
          <a:stretch>
            <a:fillRect/>
          </a:stretch>
        </p:blipFill>
        <p:spPr>
          <a:xfrm>
            <a:off x="7045089" y="2076450"/>
            <a:ext cx="1889362" cy="1693345"/>
          </a:xfrm>
          <a:prstGeom prst="rect">
            <a:avLst/>
          </a:prstGeom>
          <a:noFill/>
          <a:ln>
            <a:noFill/>
          </a:ln>
        </p:spPr>
      </p:pic>
      <p:pic>
        <p:nvPicPr>
          <p:cNvPr id="193" name="Google Shape;193;p29"/>
          <p:cNvPicPr preferRelativeResize="0"/>
          <p:nvPr/>
        </p:nvPicPr>
        <p:blipFill>
          <a:blip r:embed="rId17">
            <a:alphaModFix/>
          </a:blip>
          <a:stretch>
            <a:fillRect/>
          </a:stretch>
        </p:blipFill>
        <p:spPr>
          <a:xfrm rot="-5910">
            <a:off x="4707148" y="2648517"/>
            <a:ext cx="2079451" cy="2061814"/>
          </a:xfrm>
          <a:prstGeom prst="rect">
            <a:avLst/>
          </a:prstGeom>
          <a:noFill/>
          <a:ln>
            <a:noFill/>
          </a:ln>
        </p:spPr>
      </p:pic>
      <p:pic>
        <p:nvPicPr>
          <p:cNvPr id="194" name="Google Shape;194;p29"/>
          <p:cNvPicPr preferRelativeResize="0"/>
          <p:nvPr/>
        </p:nvPicPr>
        <p:blipFill>
          <a:blip r:embed="rId18">
            <a:alphaModFix/>
          </a:blip>
          <a:stretch>
            <a:fillRect/>
          </a:stretch>
        </p:blipFill>
        <p:spPr>
          <a:xfrm>
            <a:off x="6877233" y="2084931"/>
            <a:ext cx="2054784" cy="1677842"/>
          </a:xfrm>
          <a:prstGeom prst="rect">
            <a:avLst/>
          </a:prstGeom>
          <a:noFill/>
          <a:ln>
            <a:noFill/>
          </a:ln>
        </p:spPr>
      </p:pic>
      <p:pic>
        <p:nvPicPr>
          <p:cNvPr id="195" name="Google Shape;195;p29"/>
          <p:cNvPicPr preferRelativeResize="0"/>
          <p:nvPr/>
        </p:nvPicPr>
        <p:blipFill rotWithShape="1">
          <a:blip r:embed="rId14">
            <a:alphaModFix/>
          </a:blip>
          <a:srcRect b="0" l="0" r="0" t="0"/>
          <a:stretch/>
        </p:blipFill>
        <p:spPr>
          <a:xfrm flipH="1" rot="-6432721">
            <a:off x="8118171" y="1393497"/>
            <a:ext cx="771688" cy="491987"/>
          </a:xfrm>
          <a:prstGeom prst="rect">
            <a:avLst/>
          </a:prstGeom>
          <a:noFill/>
          <a:ln>
            <a:noFill/>
          </a:ln>
        </p:spPr>
      </p:pic>
      <p:sp>
        <p:nvSpPr>
          <p:cNvPr id="196" name="Google Shape;196;p29"/>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1000"/>
                                        <p:tgtEl>
                                          <p:spTgt spid="1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0"/>
          <p:cNvSpPr/>
          <p:nvPr/>
        </p:nvSpPr>
        <p:spPr>
          <a:xfrm>
            <a:off x="-28575" y="-28575"/>
            <a:ext cx="9239100" cy="5191200"/>
          </a:xfrm>
          <a:prstGeom prst="rect">
            <a:avLst/>
          </a:prstGeom>
          <a:solidFill>
            <a:srgbClr val="F8C01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2" name="Google Shape;202;p30"/>
          <p:cNvPicPr preferRelativeResize="0"/>
          <p:nvPr/>
        </p:nvPicPr>
        <p:blipFill rotWithShape="1">
          <a:blip r:embed="rId3">
            <a:alphaModFix/>
          </a:blip>
          <a:srcRect b="0" l="0" r="0" t="0"/>
          <a:stretch/>
        </p:blipFill>
        <p:spPr>
          <a:xfrm>
            <a:off x="190500" y="637638"/>
            <a:ext cx="6819898" cy="4556587"/>
          </a:xfrm>
          <a:prstGeom prst="rect">
            <a:avLst/>
          </a:prstGeom>
          <a:noFill/>
          <a:ln>
            <a:noFill/>
          </a:ln>
        </p:spPr>
      </p:pic>
      <p:pic>
        <p:nvPicPr>
          <p:cNvPr id="203" name="Google Shape;203;p30"/>
          <p:cNvPicPr preferRelativeResize="0"/>
          <p:nvPr/>
        </p:nvPicPr>
        <p:blipFill rotWithShape="1">
          <a:blip r:embed="rId4">
            <a:alphaModFix/>
          </a:blip>
          <a:srcRect b="0" l="0" r="0" t="0"/>
          <a:stretch/>
        </p:blipFill>
        <p:spPr>
          <a:xfrm>
            <a:off x="-1000625" y="228725"/>
            <a:ext cx="6527126" cy="984925"/>
          </a:xfrm>
          <a:prstGeom prst="rect">
            <a:avLst/>
          </a:prstGeom>
          <a:noFill/>
          <a:ln>
            <a:noFill/>
          </a:ln>
        </p:spPr>
      </p:pic>
      <p:pic>
        <p:nvPicPr>
          <p:cNvPr id="204" name="Google Shape;204;p30"/>
          <p:cNvPicPr preferRelativeResize="0"/>
          <p:nvPr/>
        </p:nvPicPr>
        <p:blipFill rotWithShape="1">
          <a:blip r:embed="rId5">
            <a:alphaModFix/>
          </a:blip>
          <a:srcRect b="0" l="0" r="0" t="0"/>
          <a:stretch/>
        </p:blipFill>
        <p:spPr>
          <a:xfrm>
            <a:off x="7747987" y="219307"/>
            <a:ext cx="1090325" cy="462725"/>
          </a:xfrm>
          <a:prstGeom prst="rect">
            <a:avLst/>
          </a:prstGeom>
          <a:noFill/>
          <a:ln>
            <a:noFill/>
          </a:ln>
        </p:spPr>
      </p:pic>
      <p:sp>
        <p:nvSpPr>
          <p:cNvPr id="205" name="Google Shape;205;p30"/>
          <p:cNvSpPr txBox="1"/>
          <p:nvPr/>
        </p:nvSpPr>
        <p:spPr>
          <a:xfrm rot="1312">
            <a:off x="269358" y="484325"/>
            <a:ext cx="5502900" cy="5664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1100"/>
              <a:buFont typeface="Arial"/>
              <a:buNone/>
            </a:pPr>
            <a:r>
              <a:rPr b="1" i="0" lang="en-GB" sz="3000" u="none" cap="none" strike="noStrike">
                <a:solidFill>
                  <a:schemeClr val="dk1"/>
                </a:solidFill>
                <a:latin typeface="Calibri"/>
                <a:ea typeface="Calibri"/>
                <a:cs typeface="Calibri"/>
                <a:sym typeface="Calibri"/>
              </a:rPr>
              <a:t>Become a Transport</a:t>
            </a:r>
            <a:r>
              <a:rPr b="1" i="1" lang="en-GB" sz="3000" u="none" cap="none" strike="noStrike">
                <a:solidFill>
                  <a:schemeClr val="dk1"/>
                </a:solidFill>
                <a:latin typeface="Calibri"/>
                <a:ea typeface="Calibri"/>
                <a:cs typeface="Calibri"/>
                <a:sym typeface="Calibri"/>
              </a:rPr>
              <a:t> </a:t>
            </a:r>
            <a:r>
              <a:rPr b="1" lang="en-GB" sz="3000">
                <a:solidFill>
                  <a:schemeClr val="dk1"/>
                </a:solidFill>
                <a:latin typeface="Calibri"/>
                <a:ea typeface="Calibri"/>
                <a:cs typeface="Calibri"/>
                <a:sym typeface="Calibri"/>
              </a:rPr>
              <a:t>I</a:t>
            </a:r>
            <a:r>
              <a:rPr b="1" lang="en-GB" sz="3000" u="none" cap="none" strike="noStrike">
                <a:solidFill>
                  <a:schemeClr val="dk1"/>
                </a:solidFill>
                <a:latin typeface="Calibri"/>
                <a:ea typeface="Calibri"/>
                <a:cs typeface="Calibri"/>
                <a:sym typeface="Calibri"/>
              </a:rPr>
              <a:t>nventor</a:t>
            </a:r>
            <a:r>
              <a:rPr b="1" i="0" lang="en-GB" sz="3000" u="none" cap="none" strike="noStrike">
                <a:solidFill>
                  <a:schemeClr val="dk1"/>
                </a:solidFill>
                <a:latin typeface="Calibri"/>
                <a:ea typeface="Calibri"/>
                <a:cs typeface="Calibri"/>
                <a:sym typeface="Calibri"/>
              </a:rPr>
              <a:t>!</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1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p31"/>
          <p:cNvPicPr preferRelativeResize="0"/>
          <p:nvPr/>
        </p:nvPicPr>
        <p:blipFill>
          <a:blip r:embed="rId3">
            <a:alphaModFix/>
          </a:blip>
          <a:stretch>
            <a:fillRect/>
          </a:stretch>
        </p:blipFill>
        <p:spPr>
          <a:xfrm>
            <a:off x="254861" y="1276763"/>
            <a:ext cx="1900925" cy="2589974"/>
          </a:xfrm>
          <a:prstGeom prst="rect">
            <a:avLst/>
          </a:prstGeom>
          <a:noFill/>
          <a:ln>
            <a:noFill/>
          </a:ln>
        </p:spPr>
      </p:pic>
      <p:pic>
        <p:nvPicPr>
          <p:cNvPr id="212" name="Google Shape;212;p31"/>
          <p:cNvPicPr preferRelativeResize="0"/>
          <p:nvPr/>
        </p:nvPicPr>
        <p:blipFill rotWithShape="1">
          <a:blip r:embed="rId4">
            <a:alphaModFix/>
          </a:blip>
          <a:srcRect b="0" l="0" r="0" t="0"/>
          <a:stretch/>
        </p:blipFill>
        <p:spPr>
          <a:xfrm>
            <a:off x="-381624" y="234400"/>
            <a:ext cx="6772024" cy="984925"/>
          </a:xfrm>
          <a:prstGeom prst="rect">
            <a:avLst/>
          </a:prstGeom>
          <a:noFill/>
          <a:ln>
            <a:noFill/>
          </a:ln>
        </p:spPr>
      </p:pic>
      <p:sp>
        <p:nvSpPr>
          <p:cNvPr id="213" name="Google Shape;213;p31"/>
          <p:cNvSpPr txBox="1"/>
          <p:nvPr/>
        </p:nvSpPr>
        <p:spPr>
          <a:xfrm rot="1614">
            <a:off x="171585" y="504067"/>
            <a:ext cx="6218711" cy="4869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2400" u="none" cap="none" strike="noStrike">
                <a:solidFill>
                  <a:schemeClr val="dk1"/>
                </a:solidFill>
                <a:latin typeface="Calibri"/>
                <a:ea typeface="Calibri"/>
                <a:cs typeface="Calibri"/>
                <a:sym typeface="Calibri"/>
              </a:rPr>
              <a:t>Great Transport </a:t>
            </a:r>
            <a:r>
              <a:rPr b="1" lang="en-GB" sz="2400">
                <a:solidFill>
                  <a:schemeClr val="dk1"/>
                </a:solidFill>
                <a:latin typeface="Calibri"/>
                <a:ea typeface="Calibri"/>
                <a:cs typeface="Calibri"/>
                <a:sym typeface="Calibri"/>
              </a:rPr>
              <a:t>I</a:t>
            </a:r>
            <a:r>
              <a:rPr b="1" i="0" lang="en-GB" sz="2400" u="none" cap="none" strike="noStrike">
                <a:solidFill>
                  <a:schemeClr val="dk1"/>
                </a:solidFill>
                <a:latin typeface="Calibri"/>
                <a:ea typeface="Calibri"/>
                <a:cs typeface="Calibri"/>
                <a:sym typeface="Calibri"/>
              </a:rPr>
              <a:t>nventors of the North East!</a:t>
            </a:r>
            <a:endParaRPr b="1" i="0" sz="24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214" name="Google Shape;214;p31"/>
          <p:cNvSpPr txBox="1"/>
          <p:nvPr/>
        </p:nvSpPr>
        <p:spPr>
          <a:xfrm>
            <a:off x="6524700" y="276350"/>
            <a:ext cx="23043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GB">
                <a:latin typeface="Calibri"/>
                <a:ea typeface="Calibri"/>
                <a:cs typeface="Calibri"/>
                <a:sym typeface="Calibri"/>
              </a:rPr>
              <a:t>So many</a:t>
            </a:r>
            <a:r>
              <a:rPr b="1" i="0" lang="en-GB" sz="1400" u="none" cap="none" strike="noStrike">
                <a:solidFill>
                  <a:srgbClr val="000000"/>
                </a:solidFill>
                <a:latin typeface="Calibri"/>
                <a:ea typeface="Calibri"/>
                <a:cs typeface="Calibri"/>
                <a:sym typeface="Calibri"/>
              </a:rPr>
              <a:t> brilliant </a:t>
            </a:r>
            <a:r>
              <a:rPr b="1" lang="en-GB">
                <a:latin typeface="Calibri"/>
                <a:ea typeface="Calibri"/>
                <a:cs typeface="Calibri"/>
                <a:sym typeface="Calibri"/>
              </a:rPr>
              <a:t>t</a:t>
            </a:r>
            <a:r>
              <a:rPr b="1" i="0" lang="en-GB" sz="1400" u="none" cap="none" strike="noStrike">
                <a:solidFill>
                  <a:srgbClr val="000000"/>
                </a:solidFill>
                <a:latin typeface="Calibri"/>
                <a:ea typeface="Calibri"/>
                <a:cs typeface="Calibri"/>
                <a:sym typeface="Calibri"/>
              </a:rPr>
              <a:t>ransport </a:t>
            </a:r>
            <a:r>
              <a:rPr b="1" lang="en-GB">
                <a:latin typeface="Calibri"/>
                <a:ea typeface="Calibri"/>
                <a:cs typeface="Calibri"/>
                <a:sym typeface="Calibri"/>
              </a:rPr>
              <a:t>i</a:t>
            </a:r>
            <a:r>
              <a:rPr b="1" i="0" lang="en-GB" sz="1400" u="none" cap="none" strike="noStrike">
                <a:solidFill>
                  <a:srgbClr val="000000"/>
                </a:solidFill>
                <a:latin typeface="Calibri"/>
                <a:ea typeface="Calibri"/>
                <a:cs typeface="Calibri"/>
                <a:sym typeface="Calibri"/>
              </a:rPr>
              <a:t>nventors and inventions have come out of the</a:t>
            </a:r>
            <a:r>
              <a:rPr b="1" lang="en-GB">
                <a:solidFill>
                  <a:schemeClr val="dk1"/>
                </a:solidFill>
                <a:latin typeface="Calibri"/>
                <a:ea typeface="Calibri"/>
                <a:cs typeface="Calibri"/>
                <a:sym typeface="Calibri"/>
              </a:rPr>
              <a:t> North East </a:t>
            </a:r>
            <a:r>
              <a:rPr b="1" i="0" lang="en-GB" sz="1400" u="none" cap="none" strike="noStrike">
                <a:solidFill>
                  <a:srgbClr val="000000"/>
                </a:solidFill>
                <a:latin typeface="Calibri"/>
                <a:ea typeface="Calibri"/>
                <a:cs typeface="Calibri"/>
                <a:sym typeface="Calibri"/>
              </a:rPr>
              <a:t>that have helped </a:t>
            </a:r>
            <a:r>
              <a:rPr b="1" lang="en-GB">
                <a:latin typeface="Calibri"/>
                <a:ea typeface="Calibri"/>
                <a:cs typeface="Calibri"/>
                <a:sym typeface="Calibri"/>
              </a:rPr>
              <a:t>everybody </a:t>
            </a:r>
            <a:r>
              <a:rPr b="1" i="0" lang="en-GB" sz="1400" u="none" cap="none" strike="noStrike">
                <a:solidFill>
                  <a:srgbClr val="000000"/>
                </a:solidFill>
                <a:latin typeface="Calibri"/>
                <a:ea typeface="Calibri"/>
                <a:cs typeface="Calibri"/>
                <a:sym typeface="Calibri"/>
              </a:rPr>
              <a:t>travel </a:t>
            </a:r>
            <a:r>
              <a:rPr b="1" lang="en-GB">
                <a:latin typeface="Calibri"/>
                <a:ea typeface="Calibri"/>
                <a:cs typeface="Calibri"/>
                <a:sym typeface="Calibri"/>
              </a:rPr>
              <a:t>and </a:t>
            </a:r>
            <a:r>
              <a:rPr b="1" i="0" lang="en-GB" sz="1400" u="none" cap="none" strike="noStrike">
                <a:solidFill>
                  <a:srgbClr val="000000"/>
                </a:solidFill>
                <a:latin typeface="Calibri"/>
                <a:ea typeface="Calibri"/>
                <a:cs typeface="Calibri"/>
                <a:sym typeface="Calibri"/>
              </a:rPr>
              <a:t>move things quicker and easier!</a:t>
            </a:r>
            <a:endParaRPr b="1" i="0" sz="1400" u="none" cap="none" strike="noStrike">
              <a:solidFill>
                <a:srgbClr val="000000"/>
              </a:solidFill>
              <a:latin typeface="Calibri"/>
              <a:ea typeface="Calibri"/>
              <a:cs typeface="Calibri"/>
              <a:sym typeface="Calibri"/>
            </a:endParaRPr>
          </a:p>
        </p:txBody>
      </p:sp>
      <p:pic>
        <p:nvPicPr>
          <p:cNvPr descr="See the source image" id="215" name="Google Shape;215;p31"/>
          <p:cNvPicPr preferRelativeResize="0"/>
          <p:nvPr/>
        </p:nvPicPr>
        <p:blipFill rotWithShape="1">
          <a:blip r:embed="rId5">
            <a:alphaModFix/>
          </a:blip>
          <a:srcRect b="0" l="0" r="0" t="0"/>
          <a:stretch/>
        </p:blipFill>
        <p:spPr>
          <a:xfrm>
            <a:off x="3620421" y="2933078"/>
            <a:ext cx="2531593" cy="1743698"/>
          </a:xfrm>
          <a:prstGeom prst="rect">
            <a:avLst/>
          </a:prstGeom>
          <a:noFill/>
          <a:ln>
            <a:noFill/>
          </a:ln>
        </p:spPr>
      </p:pic>
      <p:pic>
        <p:nvPicPr>
          <p:cNvPr id="216" name="Google Shape;216;p31"/>
          <p:cNvPicPr preferRelativeResize="0"/>
          <p:nvPr/>
        </p:nvPicPr>
        <p:blipFill rotWithShape="1">
          <a:blip r:embed="rId4">
            <a:alphaModFix amt="30000"/>
          </a:blip>
          <a:srcRect b="0" l="0" r="0" t="0"/>
          <a:stretch/>
        </p:blipFill>
        <p:spPr>
          <a:xfrm>
            <a:off x="2407354" y="1433519"/>
            <a:ext cx="1631246" cy="387818"/>
          </a:xfrm>
          <a:prstGeom prst="rect">
            <a:avLst/>
          </a:prstGeom>
          <a:noFill/>
          <a:ln>
            <a:noFill/>
          </a:ln>
        </p:spPr>
      </p:pic>
      <p:sp>
        <p:nvSpPr>
          <p:cNvPr id="217" name="Google Shape;217;p31"/>
          <p:cNvSpPr txBox="1"/>
          <p:nvPr/>
        </p:nvSpPr>
        <p:spPr>
          <a:xfrm>
            <a:off x="2428674" y="1410597"/>
            <a:ext cx="198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rgbClr val="000000"/>
                </a:solidFill>
                <a:latin typeface="Calibri"/>
                <a:ea typeface="Calibri"/>
                <a:cs typeface="Calibri"/>
                <a:sym typeface="Calibri"/>
              </a:rPr>
              <a:t>William Armstrong</a:t>
            </a:r>
            <a:endParaRPr b="1" i="0" sz="1400" u="none" cap="none" strike="noStrike">
              <a:solidFill>
                <a:srgbClr val="000000"/>
              </a:solidFill>
              <a:latin typeface="Calibri"/>
              <a:ea typeface="Calibri"/>
              <a:cs typeface="Calibri"/>
              <a:sym typeface="Calibri"/>
            </a:endParaRPr>
          </a:p>
        </p:txBody>
      </p:sp>
      <p:pic>
        <p:nvPicPr>
          <p:cNvPr id="218" name="Google Shape;218;p31"/>
          <p:cNvPicPr preferRelativeResize="0"/>
          <p:nvPr/>
        </p:nvPicPr>
        <p:blipFill rotWithShape="1">
          <a:blip r:embed="rId4">
            <a:alphaModFix amt="30000"/>
          </a:blip>
          <a:srcRect b="0" l="0" r="0" t="0"/>
          <a:stretch/>
        </p:blipFill>
        <p:spPr>
          <a:xfrm>
            <a:off x="6705600" y="1999382"/>
            <a:ext cx="1828801" cy="387818"/>
          </a:xfrm>
          <a:prstGeom prst="rect">
            <a:avLst/>
          </a:prstGeom>
          <a:noFill/>
          <a:ln>
            <a:noFill/>
          </a:ln>
        </p:spPr>
      </p:pic>
      <p:sp>
        <p:nvSpPr>
          <p:cNvPr id="219" name="Google Shape;219;p31"/>
          <p:cNvSpPr txBox="1"/>
          <p:nvPr/>
        </p:nvSpPr>
        <p:spPr>
          <a:xfrm>
            <a:off x="6803685" y="1999382"/>
            <a:ext cx="1778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rgbClr val="000000"/>
                </a:solidFill>
                <a:latin typeface="Calibri"/>
                <a:ea typeface="Calibri"/>
                <a:cs typeface="Calibri"/>
                <a:sym typeface="Calibri"/>
              </a:rPr>
              <a:t>George Ste</a:t>
            </a:r>
            <a:r>
              <a:rPr b="1" lang="en-GB">
                <a:latin typeface="Calibri"/>
                <a:ea typeface="Calibri"/>
                <a:cs typeface="Calibri"/>
                <a:sym typeface="Calibri"/>
              </a:rPr>
              <a:t>ph</a:t>
            </a:r>
            <a:r>
              <a:rPr b="1" i="0" lang="en-GB" sz="1400" u="none" cap="none" strike="noStrike">
                <a:solidFill>
                  <a:srgbClr val="000000"/>
                </a:solidFill>
                <a:latin typeface="Calibri"/>
                <a:ea typeface="Calibri"/>
                <a:cs typeface="Calibri"/>
                <a:sym typeface="Calibri"/>
              </a:rPr>
              <a:t>enson</a:t>
            </a:r>
            <a:endParaRPr b="1" i="0" sz="1400" u="none" cap="none" strike="noStrike">
              <a:solidFill>
                <a:srgbClr val="000000"/>
              </a:solidFill>
              <a:latin typeface="Calibri"/>
              <a:ea typeface="Calibri"/>
              <a:cs typeface="Calibri"/>
              <a:sym typeface="Calibri"/>
            </a:endParaRPr>
          </a:p>
        </p:txBody>
      </p:sp>
      <p:pic>
        <p:nvPicPr>
          <p:cNvPr descr="Stephenson Railway Museum Billy" id="220" name="Google Shape;220;p31"/>
          <p:cNvPicPr preferRelativeResize="0"/>
          <p:nvPr/>
        </p:nvPicPr>
        <p:blipFill rotWithShape="1">
          <a:blip r:embed="rId6">
            <a:alphaModFix/>
          </a:blip>
          <a:srcRect b="0" l="0" r="0" t="0"/>
          <a:stretch/>
        </p:blipFill>
        <p:spPr>
          <a:xfrm>
            <a:off x="4409292" y="1364540"/>
            <a:ext cx="1791570" cy="1791570"/>
          </a:xfrm>
          <a:prstGeom prst="rect">
            <a:avLst/>
          </a:prstGeom>
          <a:noFill/>
          <a:ln>
            <a:noFill/>
          </a:ln>
        </p:spPr>
      </p:pic>
      <p:pic>
        <p:nvPicPr>
          <p:cNvPr descr="See the source image" id="221" name="Google Shape;221;p31"/>
          <p:cNvPicPr preferRelativeResize="0"/>
          <p:nvPr/>
        </p:nvPicPr>
        <p:blipFill rotWithShape="1">
          <a:blip r:embed="rId7">
            <a:alphaModFix/>
          </a:blip>
          <a:srcRect b="0" l="0" r="0" t="0"/>
          <a:stretch/>
        </p:blipFill>
        <p:spPr>
          <a:xfrm>
            <a:off x="1382766" y="2943225"/>
            <a:ext cx="1986136" cy="1489602"/>
          </a:xfrm>
          <a:prstGeom prst="rect">
            <a:avLst/>
          </a:prstGeom>
          <a:noFill/>
          <a:ln>
            <a:noFill/>
          </a:ln>
        </p:spPr>
      </p:pic>
      <p:pic>
        <p:nvPicPr>
          <p:cNvPr id="222" name="Google Shape;222;p31"/>
          <p:cNvPicPr preferRelativeResize="0"/>
          <p:nvPr/>
        </p:nvPicPr>
        <p:blipFill>
          <a:blip r:embed="rId8">
            <a:alphaModFix/>
          </a:blip>
          <a:stretch>
            <a:fillRect/>
          </a:stretch>
        </p:blipFill>
        <p:spPr>
          <a:xfrm flipH="1" rot="-1566828">
            <a:off x="2273717" y="1820982"/>
            <a:ext cx="781212" cy="498088"/>
          </a:xfrm>
          <a:prstGeom prst="rect">
            <a:avLst/>
          </a:prstGeom>
          <a:noFill/>
          <a:ln>
            <a:noFill/>
          </a:ln>
        </p:spPr>
      </p:pic>
      <p:pic>
        <p:nvPicPr>
          <p:cNvPr id="223" name="Google Shape;223;p31"/>
          <p:cNvPicPr preferRelativeResize="0"/>
          <p:nvPr/>
        </p:nvPicPr>
        <p:blipFill>
          <a:blip r:embed="rId8">
            <a:alphaModFix/>
          </a:blip>
          <a:stretch>
            <a:fillRect/>
          </a:stretch>
        </p:blipFill>
        <p:spPr>
          <a:xfrm flipH="1" rot="-5400000">
            <a:off x="8103017" y="2411532"/>
            <a:ext cx="781212" cy="498088"/>
          </a:xfrm>
          <a:prstGeom prst="rect">
            <a:avLst/>
          </a:prstGeom>
          <a:noFill/>
          <a:ln>
            <a:noFill/>
          </a:ln>
        </p:spPr>
      </p:pic>
      <p:pic>
        <p:nvPicPr>
          <p:cNvPr id="224" name="Google Shape;224;p31"/>
          <p:cNvPicPr preferRelativeResize="0"/>
          <p:nvPr/>
        </p:nvPicPr>
        <p:blipFill rotWithShape="1">
          <a:blip r:embed="rId9">
            <a:alphaModFix/>
          </a:blip>
          <a:srcRect b="0" l="0" r="0" t="0"/>
          <a:stretch/>
        </p:blipFill>
        <p:spPr>
          <a:xfrm rot="-5993">
            <a:off x="1385927" y="2928955"/>
            <a:ext cx="1995742" cy="1524006"/>
          </a:xfrm>
          <a:prstGeom prst="rect">
            <a:avLst/>
          </a:prstGeom>
          <a:noFill/>
          <a:ln>
            <a:noFill/>
          </a:ln>
        </p:spPr>
      </p:pic>
      <p:pic>
        <p:nvPicPr>
          <p:cNvPr id="225" name="Google Shape;225;p31"/>
          <p:cNvPicPr preferRelativeResize="0"/>
          <p:nvPr/>
        </p:nvPicPr>
        <p:blipFill rotWithShape="1">
          <a:blip r:embed="rId9">
            <a:alphaModFix/>
          </a:blip>
          <a:srcRect b="0" l="0" r="0" t="0"/>
          <a:stretch/>
        </p:blipFill>
        <p:spPr>
          <a:xfrm rot="-5994">
            <a:off x="4400365" y="1357248"/>
            <a:ext cx="1805196" cy="1824096"/>
          </a:xfrm>
          <a:prstGeom prst="rect">
            <a:avLst/>
          </a:prstGeom>
          <a:noFill/>
          <a:ln>
            <a:noFill/>
          </a:ln>
        </p:spPr>
      </p:pic>
      <p:sp>
        <p:nvSpPr>
          <p:cNvPr id="226" name="Google Shape;226;p31"/>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pic>
        <p:nvPicPr>
          <p:cNvPr id="227" name="Google Shape;227;p31"/>
          <p:cNvPicPr preferRelativeResize="0"/>
          <p:nvPr/>
        </p:nvPicPr>
        <p:blipFill>
          <a:blip r:embed="rId10">
            <a:alphaModFix/>
          </a:blip>
          <a:stretch>
            <a:fillRect/>
          </a:stretch>
        </p:blipFill>
        <p:spPr>
          <a:xfrm>
            <a:off x="6524702" y="2549932"/>
            <a:ext cx="1732627" cy="241729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pic>
        <p:nvPicPr>
          <p:cNvPr id="233" name="Google Shape;233;p32"/>
          <p:cNvPicPr preferRelativeResize="0"/>
          <p:nvPr/>
        </p:nvPicPr>
        <p:blipFill rotWithShape="1">
          <a:blip r:embed="rId3">
            <a:alphaModFix amt="30000"/>
          </a:blip>
          <a:srcRect b="0" l="0" r="0" t="0"/>
          <a:stretch/>
        </p:blipFill>
        <p:spPr>
          <a:xfrm>
            <a:off x="5387250" y="703500"/>
            <a:ext cx="3042377" cy="865200"/>
          </a:xfrm>
          <a:prstGeom prst="rect">
            <a:avLst/>
          </a:prstGeom>
          <a:noFill/>
          <a:ln>
            <a:noFill/>
          </a:ln>
        </p:spPr>
      </p:pic>
      <p:pic>
        <p:nvPicPr>
          <p:cNvPr id="234" name="Google Shape;234;p32"/>
          <p:cNvPicPr preferRelativeResize="0"/>
          <p:nvPr/>
        </p:nvPicPr>
        <p:blipFill rotWithShape="1">
          <a:blip r:embed="rId3">
            <a:alphaModFix amt="30000"/>
          </a:blip>
          <a:srcRect b="0" l="0" r="0" t="0"/>
          <a:stretch/>
        </p:blipFill>
        <p:spPr>
          <a:xfrm>
            <a:off x="334250" y="1160675"/>
            <a:ext cx="2680424" cy="865200"/>
          </a:xfrm>
          <a:prstGeom prst="rect">
            <a:avLst/>
          </a:prstGeom>
          <a:noFill/>
          <a:ln>
            <a:noFill/>
          </a:ln>
        </p:spPr>
      </p:pic>
      <p:pic>
        <p:nvPicPr>
          <p:cNvPr id="235" name="Google Shape;235;p32"/>
          <p:cNvPicPr preferRelativeResize="0"/>
          <p:nvPr/>
        </p:nvPicPr>
        <p:blipFill rotWithShape="1">
          <a:blip r:embed="rId3">
            <a:alphaModFix/>
          </a:blip>
          <a:srcRect b="0" l="0" r="0" t="0"/>
          <a:stretch/>
        </p:blipFill>
        <p:spPr>
          <a:xfrm>
            <a:off x="-3372001" y="46850"/>
            <a:ext cx="6218926" cy="984925"/>
          </a:xfrm>
          <a:prstGeom prst="rect">
            <a:avLst/>
          </a:prstGeom>
          <a:noFill/>
          <a:ln>
            <a:noFill/>
          </a:ln>
        </p:spPr>
      </p:pic>
      <p:sp>
        <p:nvSpPr>
          <p:cNvPr id="236" name="Google Shape;236;p32"/>
          <p:cNvSpPr txBox="1"/>
          <p:nvPr/>
        </p:nvSpPr>
        <p:spPr>
          <a:xfrm rot="1601">
            <a:off x="319917" y="290353"/>
            <a:ext cx="1932600" cy="4869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The Metro</a:t>
            </a:r>
            <a:endParaRPr b="1" i="0" sz="3000" u="none" cap="none" strike="noStrike">
              <a:solidFill>
                <a:schemeClr val="dk1"/>
              </a:solidFill>
              <a:latin typeface="Calibri"/>
              <a:ea typeface="Calibri"/>
              <a:cs typeface="Calibri"/>
              <a:sym typeface="Calibri"/>
            </a:endParaRPr>
          </a:p>
        </p:txBody>
      </p:sp>
      <p:sp>
        <p:nvSpPr>
          <p:cNvPr id="237" name="Google Shape;237;p32"/>
          <p:cNvSpPr txBox="1"/>
          <p:nvPr/>
        </p:nvSpPr>
        <p:spPr>
          <a:xfrm>
            <a:off x="402619" y="1243025"/>
            <a:ext cx="25215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GB" sz="1200" u="none" cap="none" strike="noStrike">
                <a:solidFill>
                  <a:srgbClr val="000000"/>
                </a:solidFill>
                <a:latin typeface="Calibri"/>
                <a:ea typeface="Calibri"/>
                <a:cs typeface="Calibri"/>
                <a:sym typeface="Calibri"/>
              </a:rPr>
              <a:t>Work </a:t>
            </a:r>
            <a:r>
              <a:rPr lang="en-GB" sz="1200">
                <a:latin typeface="Calibri"/>
                <a:ea typeface="Calibri"/>
                <a:cs typeface="Calibri"/>
                <a:sym typeface="Calibri"/>
              </a:rPr>
              <a:t>s</a:t>
            </a:r>
            <a:r>
              <a:rPr b="0" i="0" lang="en-GB" sz="1200" u="none" cap="none" strike="noStrike">
                <a:solidFill>
                  <a:srgbClr val="000000"/>
                </a:solidFill>
                <a:latin typeface="Calibri"/>
                <a:ea typeface="Calibri"/>
                <a:cs typeface="Calibri"/>
                <a:sym typeface="Calibri"/>
              </a:rPr>
              <a:t>tarted on the Metro system  in </a:t>
            </a:r>
            <a:r>
              <a:rPr b="1" i="0" lang="en-GB" sz="1200" u="none" cap="none" strike="noStrike">
                <a:solidFill>
                  <a:srgbClr val="000000"/>
                </a:solidFill>
                <a:latin typeface="Calibri"/>
                <a:ea typeface="Calibri"/>
                <a:cs typeface="Calibri"/>
                <a:sym typeface="Calibri"/>
              </a:rPr>
              <a:t>1974</a:t>
            </a:r>
            <a:r>
              <a:rPr b="0" i="0" lang="en-GB" sz="1200" u="none" cap="none" strike="noStrike">
                <a:solidFill>
                  <a:srgbClr val="000000"/>
                </a:solidFill>
                <a:latin typeface="Calibri"/>
                <a:ea typeface="Calibri"/>
                <a:cs typeface="Calibri"/>
                <a:sym typeface="Calibri"/>
              </a:rPr>
              <a:t> and it was </a:t>
            </a:r>
            <a:r>
              <a:rPr b="1" i="0" lang="en-GB" sz="1200" u="none" cap="none" strike="noStrike">
                <a:solidFill>
                  <a:srgbClr val="000000"/>
                </a:solidFill>
                <a:latin typeface="Calibri"/>
                <a:ea typeface="Calibri"/>
                <a:cs typeface="Calibri"/>
                <a:sym typeface="Calibri"/>
              </a:rPr>
              <a:t>the biggest transport project of the 20</a:t>
            </a:r>
            <a:r>
              <a:rPr b="1" baseline="30000" i="0" lang="en-GB" sz="1200" u="none" cap="none" strike="noStrike">
                <a:solidFill>
                  <a:srgbClr val="000000"/>
                </a:solidFill>
                <a:latin typeface="Calibri"/>
                <a:ea typeface="Calibri"/>
                <a:cs typeface="Calibri"/>
                <a:sym typeface="Calibri"/>
              </a:rPr>
              <a:t>th</a:t>
            </a:r>
            <a:r>
              <a:rPr b="1" i="0" lang="en-GB" sz="1200" u="none" cap="none" strike="noStrike">
                <a:solidFill>
                  <a:srgbClr val="000000"/>
                </a:solidFill>
                <a:latin typeface="Calibri"/>
                <a:ea typeface="Calibri"/>
                <a:cs typeface="Calibri"/>
                <a:sym typeface="Calibri"/>
              </a:rPr>
              <a:t> </a:t>
            </a:r>
            <a:r>
              <a:rPr b="1" lang="en-GB" sz="1200">
                <a:latin typeface="Calibri"/>
                <a:ea typeface="Calibri"/>
                <a:cs typeface="Calibri"/>
                <a:sym typeface="Calibri"/>
              </a:rPr>
              <a:t>c</a:t>
            </a:r>
            <a:r>
              <a:rPr b="1" i="0" lang="en-GB" sz="1200" u="none" cap="none" strike="noStrike">
                <a:solidFill>
                  <a:srgbClr val="000000"/>
                </a:solidFill>
                <a:latin typeface="Calibri"/>
                <a:ea typeface="Calibri"/>
                <a:cs typeface="Calibri"/>
                <a:sym typeface="Calibri"/>
              </a:rPr>
              <a:t>entury</a:t>
            </a:r>
            <a:r>
              <a:rPr lang="en-GB" sz="1200">
                <a:latin typeface="Calibri"/>
                <a:ea typeface="Calibri"/>
                <a:cs typeface="Calibri"/>
                <a:sym typeface="Calibri"/>
              </a:rPr>
              <a:t>.</a:t>
            </a:r>
            <a:endParaRPr sz="1200"/>
          </a:p>
        </p:txBody>
      </p:sp>
      <p:pic>
        <p:nvPicPr>
          <p:cNvPr descr="Tyne and Wear Metro" id="238" name="Google Shape;238;p32"/>
          <p:cNvPicPr preferRelativeResize="0"/>
          <p:nvPr/>
        </p:nvPicPr>
        <p:blipFill rotWithShape="1">
          <a:blip r:embed="rId4">
            <a:alphaModFix/>
          </a:blip>
          <a:srcRect b="0" l="0" r="0" t="0"/>
          <a:stretch/>
        </p:blipFill>
        <p:spPr>
          <a:xfrm>
            <a:off x="382972" y="2383010"/>
            <a:ext cx="2819730" cy="1989226"/>
          </a:xfrm>
          <a:prstGeom prst="rect">
            <a:avLst/>
          </a:prstGeom>
          <a:noFill/>
          <a:ln>
            <a:noFill/>
          </a:ln>
        </p:spPr>
      </p:pic>
      <p:pic>
        <p:nvPicPr>
          <p:cNvPr descr="Tyne and Wear Metro" id="239" name="Google Shape;239;p32"/>
          <p:cNvPicPr preferRelativeResize="0"/>
          <p:nvPr/>
        </p:nvPicPr>
        <p:blipFill rotWithShape="1">
          <a:blip r:embed="rId5">
            <a:alphaModFix/>
          </a:blip>
          <a:srcRect b="10270" l="11296" r="10766" t="21695"/>
          <a:stretch/>
        </p:blipFill>
        <p:spPr>
          <a:xfrm>
            <a:off x="3305846" y="233090"/>
            <a:ext cx="1845539" cy="1904782"/>
          </a:xfrm>
          <a:prstGeom prst="rect">
            <a:avLst/>
          </a:prstGeom>
          <a:noFill/>
          <a:ln>
            <a:noFill/>
          </a:ln>
        </p:spPr>
      </p:pic>
      <p:sp>
        <p:nvSpPr>
          <p:cNvPr id="240" name="Google Shape;240;p32"/>
          <p:cNvSpPr txBox="1"/>
          <p:nvPr/>
        </p:nvSpPr>
        <p:spPr>
          <a:xfrm>
            <a:off x="5515939" y="781251"/>
            <a:ext cx="29613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200" u="none" cap="none" strike="noStrike">
                <a:solidFill>
                  <a:srgbClr val="000000"/>
                </a:solidFill>
                <a:latin typeface="Calibri"/>
                <a:ea typeface="Calibri"/>
                <a:cs typeface="Calibri"/>
                <a:sym typeface="Calibri"/>
              </a:rPr>
              <a:t>The Metro system </a:t>
            </a:r>
            <a:r>
              <a:rPr b="1" i="0" lang="en-GB" sz="1200" u="none" cap="none" strike="noStrike">
                <a:solidFill>
                  <a:srgbClr val="000000"/>
                </a:solidFill>
                <a:latin typeface="Calibri"/>
                <a:ea typeface="Calibri"/>
                <a:cs typeface="Calibri"/>
                <a:sym typeface="Calibri"/>
              </a:rPr>
              <a:t>took six years to build</a:t>
            </a:r>
            <a:r>
              <a:rPr b="0" i="0" lang="en-GB" sz="1200" u="none" cap="none" strike="noStrike">
                <a:solidFill>
                  <a:srgbClr val="000000"/>
                </a:solidFill>
                <a:latin typeface="Calibri"/>
                <a:ea typeface="Calibri"/>
                <a:cs typeface="Calibri"/>
                <a:sym typeface="Calibri"/>
              </a:rPr>
              <a:t> and </a:t>
            </a:r>
            <a:r>
              <a:rPr b="1" i="0" lang="en-GB" sz="1200" u="none" cap="none" strike="noStrike">
                <a:solidFill>
                  <a:srgbClr val="000000"/>
                </a:solidFill>
                <a:latin typeface="Calibri"/>
                <a:ea typeface="Calibri"/>
                <a:cs typeface="Calibri"/>
                <a:sym typeface="Calibri"/>
              </a:rPr>
              <a:t>opened in August 1980</a:t>
            </a:r>
            <a:r>
              <a:rPr b="0" i="0" lang="en-GB" sz="1200" u="none" cap="none" strike="noStrike">
                <a:solidFill>
                  <a:srgbClr val="000000"/>
                </a:solidFill>
                <a:latin typeface="Calibri"/>
                <a:ea typeface="Calibri"/>
                <a:cs typeface="Calibri"/>
                <a:sym typeface="Calibri"/>
              </a:rPr>
              <a:t>. It </a:t>
            </a:r>
            <a:r>
              <a:rPr lang="en-GB" sz="1200">
                <a:latin typeface="Calibri"/>
                <a:ea typeface="Calibri"/>
                <a:cs typeface="Calibri"/>
                <a:sym typeface="Calibri"/>
              </a:rPr>
              <a:t>is now celebrating its 40th anniversary.</a:t>
            </a:r>
            <a:endParaRPr sz="1200"/>
          </a:p>
        </p:txBody>
      </p:sp>
      <p:pic>
        <p:nvPicPr>
          <p:cNvPr descr="See the source image" id="241" name="Google Shape;241;p32"/>
          <p:cNvPicPr preferRelativeResize="0"/>
          <p:nvPr/>
        </p:nvPicPr>
        <p:blipFill rotWithShape="1">
          <a:blip r:embed="rId6">
            <a:alphaModFix/>
          </a:blip>
          <a:srcRect b="0" l="0" r="0" t="0"/>
          <a:stretch/>
        </p:blipFill>
        <p:spPr>
          <a:xfrm>
            <a:off x="4245323" y="2413413"/>
            <a:ext cx="4498248" cy="2338212"/>
          </a:xfrm>
          <a:prstGeom prst="rect">
            <a:avLst/>
          </a:prstGeom>
          <a:noFill/>
          <a:ln>
            <a:noFill/>
          </a:ln>
        </p:spPr>
      </p:pic>
      <p:pic>
        <p:nvPicPr>
          <p:cNvPr id="242" name="Google Shape;242;p32"/>
          <p:cNvPicPr preferRelativeResize="0"/>
          <p:nvPr/>
        </p:nvPicPr>
        <p:blipFill rotWithShape="1">
          <a:blip r:embed="rId7">
            <a:alphaModFix/>
          </a:blip>
          <a:srcRect b="0" l="0" r="0" t="0"/>
          <a:stretch/>
        </p:blipFill>
        <p:spPr>
          <a:xfrm flipH="1" rot="-4987707">
            <a:off x="7927200" y="1492488"/>
            <a:ext cx="639375" cy="407655"/>
          </a:xfrm>
          <a:prstGeom prst="rect">
            <a:avLst/>
          </a:prstGeom>
          <a:noFill/>
          <a:ln>
            <a:noFill/>
          </a:ln>
        </p:spPr>
      </p:pic>
      <p:pic>
        <p:nvPicPr>
          <p:cNvPr id="243" name="Google Shape;243;p32"/>
          <p:cNvPicPr preferRelativeResize="0"/>
          <p:nvPr/>
        </p:nvPicPr>
        <p:blipFill rotWithShape="1">
          <a:blip r:embed="rId7">
            <a:alphaModFix/>
          </a:blip>
          <a:srcRect b="0" l="0" r="0" t="0"/>
          <a:stretch/>
        </p:blipFill>
        <p:spPr>
          <a:xfrm flipH="1" rot="-8100000">
            <a:off x="2611114" y="1863098"/>
            <a:ext cx="639374" cy="407655"/>
          </a:xfrm>
          <a:prstGeom prst="rect">
            <a:avLst/>
          </a:prstGeom>
          <a:noFill/>
          <a:ln>
            <a:noFill/>
          </a:ln>
        </p:spPr>
      </p:pic>
      <p:pic>
        <p:nvPicPr>
          <p:cNvPr id="244" name="Google Shape;244;p32"/>
          <p:cNvPicPr preferRelativeResize="0"/>
          <p:nvPr/>
        </p:nvPicPr>
        <p:blipFill rotWithShape="1">
          <a:blip r:embed="rId8">
            <a:alphaModFix/>
          </a:blip>
          <a:srcRect b="0" l="0" r="0" t="0"/>
          <a:stretch/>
        </p:blipFill>
        <p:spPr>
          <a:xfrm rot="-5580">
            <a:off x="3295845" y="214396"/>
            <a:ext cx="1864880" cy="1946265"/>
          </a:xfrm>
          <a:prstGeom prst="rect">
            <a:avLst/>
          </a:prstGeom>
          <a:noFill/>
          <a:ln>
            <a:noFill/>
          </a:ln>
        </p:spPr>
      </p:pic>
      <p:pic>
        <p:nvPicPr>
          <p:cNvPr id="245" name="Google Shape;245;p32"/>
          <p:cNvPicPr preferRelativeResize="0"/>
          <p:nvPr/>
        </p:nvPicPr>
        <p:blipFill rotWithShape="1">
          <a:blip r:embed="rId8">
            <a:alphaModFix/>
          </a:blip>
          <a:srcRect b="0" l="0" r="0" t="0"/>
          <a:stretch/>
        </p:blipFill>
        <p:spPr>
          <a:xfrm rot="-5931">
            <a:off x="4226445" y="2373815"/>
            <a:ext cx="4541332" cy="2408593"/>
          </a:xfrm>
          <a:prstGeom prst="rect">
            <a:avLst/>
          </a:prstGeom>
          <a:noFill/>
          <a:ln>
            <a:noFill/>
          </a:ln>
        </p:spPr>
      </p:pic>
      <p:pic>
        <p:nvPicPr>
          <p:cNvPr id="246" name="Google Shape;246;p32"/>
          <p:cNvPicPr preferRelativeResize="0"/>
          <p:nvPr/>
        </p:nvPicPr>
        <p:blipFill rotWithShape="1">
          <a:blip r:embed="rId8">
            <a:alphaModFix/>
          </a:blip>
          <a:srcRect b="0" l="0" r="0" t="0"/>
          <a:stretch/>
        </p:blipFill>
        <p:spPr>
          <a:xfrm rot="-5586">
            <a:off x="363861" y="2360479"/>
            <a:ext cx="2846357" cy="2047288"/>
          </a:xfrm>
          <a:prstGeom prst="rect">
            <a:avLst/>
          </a:prstGeom>
          <a:noFill/>
          <a:ln>
            <a:noFill/>
          </a:ln>
        </p:spPr>
      </p:pic>
      <p:sp>
        <p:nvSpPr>
          <p:cNvPr id="247" name="Google Shape;247;p32"/>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id="253" name="Google Shape;253;p33"/>
          <p:cNvPicPr preferRelativeResize="0"/>
          <p:nvPr/>
        </p:nvPicPr>
        <p:blipFill rotWithShape="1">
          <a:blip r:embed="rId3">
            <a:alphaModFix/>
          </a:blip>
          <a:srcRect b="30877" l="0" r="43010" t="0"/>
          <a:stretch/>
        </p:blipFill>
        <p:spPr>
          <a:xfrm>
            <a:off x="4752975" y="690600"/>
            <a:ext cx="3114696" cy="2271864"/>
          </a:xfrm>
          <a:prstGeom prst="rect">
            <a:avLst/>
          </a:prstGeom>
          <a:noFill/>
          <a:ln>
            <a:noFill/>
          </a:ln>
        </p:spPr>
      </p:pic>
      <p:pic>
        <p:nvPicPr>
          <p:cNvPr id="254" name="Google Shape;254;p33"/>
          <p:cNvPicPr preferRelativeResize="0"/>
          <p:nvPr/>
        </p:nvPicPr>
        <p:blipFill rotWithShape="1">
          <a:blip r:embed="rId4">
            <a:alphaModFix/>
          </a:blip>
          <a:srcRect b="0" l="0" r="0" t="0"/>
          <a:stretch/>
        </p:blipFill>
        <p:spPr>
          <a:xfrm>
            <a:off x="-2747677" y="225373"/>
            <a:ext cx="6695724" cy="984925"/>
          </a:xfrm>
          <a:prstGeom prst="rect">
            <a:avLst/>
          </a:prstGeom>
          <a:noFill/>
          <a:ln>
            <a:noFill/>
          </a:ln>
        </p:spPr>
      </p:pic>
      <p:sp>
        <p:nvSpPr>
          <p:cNvPr id="255" name="Google Shape;255;p33"/>
          <p:cNvSpPr txBox="1"/>
          <p:nvPr/>
        </p:nvSpPr>
        <p:spPr>
          <a:xfrm rot="-59676">
            <a:off x="287597" y="525462"/>
            <a:ext cx="3162777" cy="667003"/>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Metro Fun Facts…</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256" name="Google Shape;256;p33"/>
          <p:cNvSpPr txBox="1"/>
          <p:nvPr/>
        </p:nvSpPr>
        <p:spPr>
          <a:xfrm>
            <a:off x="3963800" y="869475"/>
            <a:ext cx="2941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257" name="Google Shape;257;p33"/>
          <p:cNvPicPr preferRelativeResize="0"/>
          <p:nvPr/>
        </p:nvPicPr>
        <p:blipFill rotWithShape="1">
          <a:blip r:embed="rId4">
            <a:alphaModFix amt="30000"/>
          </a:blip>
          <a:srcRect b="0" l="0" r="0" t="0"/>
          <a:stretch/>
        </p:blipFill>
        <p:spPr>
          <a:xfrm>
            <a:off x="217003" y="1315103"/>
            <a:ext cx="3192948" cy="675622"/>
          </a:xfrm>
          <a:prstGeom prst="rect">
            <a:avLst/>
          </a:prstGeom>
          <a:noFill/>
          <a:ln>
            <a:noFill/>
          </a:ln>
        </p:spPr>
      </p:pic>
      <p:sp>
        <p:nvSpPr>
          <p:cNvPr id="258" name="Google Shape;258;p33"/>
          <p:cNvSpPr txBox="1"/>
          <p:nvPr/>
        </p:nvSpPr>
        <p:spPr>
          <a:xfrm>
            <a:off x="302815" y="1367064"/>
            <a:ext cx="31404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0" i="0" lang="en-GB" sz="1200" u="none" cap="none" strike="noStrike">
                <a:solidFill>
                  <a:srgbClr val="000000"/>
                </a:solidFill>
                <a:latin typeface="Arial"/>
                <a:ea typeface="Arial"/>
                <a:cs typeface="Arial"/>
                <a:sym typeface="Arial"/>
              </a:rPr>
              <a:t>When Metro first opened in August 1980, the </a:t>
            </a:r>
            <a:r>
              <a:rPr b="1" lang="en-GB" sz="1200"/>
              <a:t>cheapest</a:t>
            </a:r>
            <a:r>
              <a:rPr b="1" i="0" lang="en-GB" sz="1200" u="none" cap="none" strike="noStrike">
                <a:solidFill>
                  <a:srgbClr val="000000"/>
                </a:solidFill>
              </a:rPr>
              <a:t> ticket was just </a:t>
            </a:r>
            <a:r>
              <a:rPr b="1" lang="en-GB" sz="1200"/>
              <a:t>8p!</a:t>
            </a:r>
            <a:endParaRPr b="1" i="0" sz="1200" u="none" cap="none" strike="noStrike">
              <a:solidFill>
                <a:srgbClr val="000000"/>
              </a:solidFill>
              <a:latin typeface="Calibri"/>
              <a:ea typeface="Calibri"/>
              <a:cs typeface="Calibri"/>
              <a:sym typeface="Calibri"/>
            </a:endParaRPr>
          </a:p>
        </p:txBody>
      </p:sp>
      <p:pic>
        <p:nvPicPr>
          <p:cNvPr id="259" name="Google Shape;259;p33"/>
          <p:cNvPicPr preferRelativeResize="0"/>
          <p:nvPr/>
        </p:nvPicPr>
        <p:blipFill rotWithShape="1">
          <a:blip r:embed="rId4">
            <a:alphaModFix amt="30000"/>
          </a:blip>
          <a:srcRect b="0" l="0" r="0" t="0"/>
          <a:stretch/>
        </p:blipFill>
        <p:spPr>
          <a:xfrm>
            <a:off x="214300" y="3532191"/>
            <a:ext cx="4157676" cy="963609"/>
          </a:xfrm>
          <a:prstGeom prst="rect">
            <a:avLst/>
          </a:prstGeom>
          <a:noFill/>
          <a:ln>
            <a:noFill/>
          </a:ln>
        </p:spPr>
      </p:pic>
      <p:sp>
        <p:nvSpPr>
          <p:cNvPr id="260" name="Google Shape;260;p33"/>
          <p:cNvSpPr txBox="1"/>
          <p:nvPr/>
        </p:nvSpPr>
        <p:spPr>
          <a:xfrm>
            <a:off x="297036" y="3663690"/>
            <a:ext cx="39798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1" i="0" lang="en-GB" sz="1200" u="none" cap="none" strike="noStrike">
                <a:solidFill>
                  <a:srgbClr val="000000"/>
                </a:solidFill>
              </a:rPr>
              <a:t>Monument Station</a:t>
            </a:r>
            <a:r>
              <a:rPr b="0" i="0" lang="en-GB" sz="1200" u="none" cap="none" strike="noStrike">
                <a:solidFill>
                  <a:srgbClr val="000000"/>
                </a:solidFill>
                <a:latin typeface="Arial"/>
                <a:ea typeface="Arial"/>
                <a:cs typeface="Arial"/>
                <a:sym typeface="Arial"/>
              </a:rPr>
              <a:t> was built directly underneath </a:t>
            </a:r>
            <a:r>
              <a:rPr b="1" i="0" lang="en-GB" sz="1200" u="none" cap="none" strike="noStrike">
                <a:solidFill>
                  <a:srgbClr val="000000"/>
                </a:solidFill>
              </a:rPr>
              <a:t>Grey’s Monument</a:t>
            </a:r>
            <a:r>
              <a:rPr b="0" i="0" lang="en-GB" sz="1200" u="none" cap="none" strike="noStrike">
                <a:solidFill>
                  <a:srgbClr val="000000"/>
                </a:solidFill>
                <a:latin typeface="Arial"/>
                <a:ea typeface="Arial"/>
                <a:cs typeface="Arial"/>
                <a:sym typeface="Arial"/>
              </a:rPr>
              <a:t>. </a:t>
            </a:r>
            <a:r>
              <a:rPr lang="en-GB" sz="1200"/>
              <a:t>Steel rods were used to strengthen the base of Grey’s Monument so that it didn’t collapse. </a:t>
            </a:r>
            <a:endParaRPr b="1" i="0" sz="1200" u="none" cap="none" strike="noStrike">
              <a:solidFill>
                <a:srgbClr val="000000"/>
              </a:solidFill>
              <a:latin typeface="Calibri"/>
              <a:ea typeface="Calibri"/>
              <a:cs typeface="Calibri"/>
              <a:sym typeface="Calibri"/>
            </a:endParaRPr>
          </a:p>
        </p:txBody>
      </p:sp>
      <p:pic>
        <p:nvPicPr>
          <p:cNvPr id="261" name="Google Shape;261;p33"/>
          <p:cNvPicPr preferRelativeResize="0"/>
          <p:nvPr/>
        </p:nvPicPr>
        <p:blipFill rotWithShape="1">
          <a:blip r:embed="rId5">
            <a:alphaModFix/>
          </a:blip>
          <a:srcRect b="0" l="0" r="0" t="0"/>
          <a:stretch/>
        </p:blipFill>
        <p:spPr>
          <a:xfrm flipH="1" rot="9959096">
            <a:off x="6287773" y="2941729"/>
            <a:ext cx="639375" cy="407655"/>
          </a:xfrm>
          <a:prstGeom prst="rect">
            <a:avLst/>
          </a:prstGeom>
          <a:noFill/>
          <a:ln>
            <a:noFill/>
          </a:ln>
        </p:spPr>
      </p:pic>
      <p:pic>
        <p:nvPicPr>
          <p:cNvPr id="262" name="Google Shape;262;p33"/>
          <p:cNvPicPr preferRelativeResize="0"/>
          <p:nvPr/>
        </p:nvPicPr>
        <p:blipFill rotWithShape="1">
          <a:blip r:embed="rId5">
            <a:alphaModFix/>
          </a:blip>
          <a:srcRect b="0" l="0" r="0" t="0"/>
          <a:stretch/>
        </p:blipFill>
        <p:spPr>
          <a:xfrm flipH="1" rot="-4987707">
            <a:off x="7347798" y="1042966"/>
            <a:ext cx="639375" cy="407655"/>
          </a:xfrm>
          <a:prstGeom prst="rect">
            <a:avLst/>
          </a:prstGeom>
          <a:noFill/>
          <a:ln>
            <a:noFill/>
          </a:ln>
        </p:spPr>
      </p:pic>
      <p:sp>
        <p:nvSpPr>
          <p:cNvPr id="263" name="Google Shape;263;p33"/>
          <p:cNvSpPr txBox="1"/>
          <p:nvPr/>
        </p:nvSpPr>
        <p:spPr>
          <a:xfrm>
            <a:off x="4507176" y="479554"/>
            <a:ext cx="36318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0" i="0" lang="en-GB" sz="1200" u="none" cap="none" strike="noStrike">
                <a:solidFill>
                  <a:srgbClr val="000000"/>
                </a:solidFill>
                <a:latin typeface="Arial"/>
                <a:ea typeface="Arial"/>
                <a:cs typeface="Arial"/>
                <a:sym typeface="Arial"/>
              </a:rPr>
              <a:t>Metro takes </a:t>
            </a:r>
            <a:r>
              <a:rPr b="1" i="0" lang="en-GB" sz="1200" u="none" cap="none" strike="noStrike">
                <a:solidFill>
                  <a:srgbClr val="000000"/>
                </a:solidFill>
              </a:rPr>
              <a:t>15 million car journeys</a:t>
            </a:r>
            <a:r>
              <a:rPr b="0" i="0" lang="en-GB" sz="1200" u="none" cap="none" strike="noStrike">
                <a:solidFill>
                  <a:srgbClr val="000000"/>
                </a:solidFill>
                <a:latin typeface="Arial"/>
                <a:ea typeface="Arial"/>
                <a:cs typeface="Arial"/>
                <a:sym typeface="Arial"/>
              </a:rPr>
              <a:t> off already congested, busy roads</a:t>
            </a:r>
            <a:r>
              <a:rPr lang="en-GB" sz="1200"/>
              <a:t> in Tyne and Wear. </a:t>
            </a:r>
            <a:endParaRPr b="0" i="0" sz="1200" u="none" cap="none" strike="noStrike">
              <a:solidFill>
                <a:srgbClr val="000000"/>
              </a:solidFill>
              <a:latin typeface="Calibri"/>
              <a:ea typeface="Calibri"/>
              <a:cs typeface="Calibri"/>
              <a:sym typeface="Calibri"/>
            </a:endParaRPr>
          </a:p>
        </p:txBody>
      </p:sp>
      <p:pic>
        <p:nvPicPr>
          <p:cNvPr descr="See the source image" id="264" name="Google Shape;264;p33"/>
          <p:cNvPicPr preferRelativeResize="0"/>
          <p:nvPr/>
        </p:nvPicPr>
        <p:blipFill rotWithShape="1">
          <a:blip r:embed="rId6">
            <a:alphaModFix/>
          </a:blip>
          <a:srcRect b="0" l="0" r="0" t="0"/>
          <a:stretch/>
        </p:blipFill>
        <p:spPr>
          <a:xfrm>
            <a:off x="934040" y="2338855"/>
            <a:ext cx="689464" cy="689464"/>
          </a:xfrm>
          <a:prstGeom prst="rect">
            <a:avLst/>
          </a:prstGeom>
          <a:noFill/>
          <a:ln>
            <a:noFill/>
          </a:ln>
        </p:spPr>
      </p:pic>
      <p:pic>
        <p:nvPicPr>
          <p:cNvPr descr="See the source image" id="265" name="Google Shape;265;p33"/>
          <p:cNvPicPr preferRelativeResize="0"/>
          <p:nvPr/>
        </p:nvPicPr>
        <p:blipFill rotWithShape="1">
          <a:blip r:embed="rId6">
            <a:alphaModFix/>
          </a:blip>
          <a:srcRect b="0" l="0" r="0" t="0"/>
          <a:stretch/>
        </p:blipFill>
        <p:spPr>
          <a:xfrm>
            <a:off x="2502017" y="2338861"/>
            <a:ext cx="689464" cy="689464"/>
          </a:xfrm>
          <a:prstGeom prst="rect">
            <a:avLst/>
          </a:prstGeom>
          <a:noFill/>
          <a:ln>
            <a:noFill/>
          </a:ln>
        </p:spPr>
      </p:pic>
      <p:pic>
        <p:nvPicPr>
          <p:cNvPr descr="See the source image" id="266" name="Google Shape;266;p33"/>
          <p:cNvPicPr preferRelativeResize="0"/>
          <p:nvPr/>
        </p:nvPicPr>
        <p:blipFill rotWithShape="1">
          <a:blip r:embed="rId6">
            <a:alphaModFix/>
          </a:blip>
          <a:srcRect b="0" l="0" r="0" t="0"/>
          <a:stretch/>
        </p:blipFill>
        <p:spPr>
          <a:xfrm>
            <a:off x="3379381" y="2338855"/>
            <a:ext cx="689464" cy="689464"/>
          </a:xfrm>
          <a:prstGeom prst="rect">
            <a:avLst/>
          </a:prstGeom>
          <a:noFill/>
          <a:ln>
            <a:noFill/>
          </a:ln>
        </p:spPr>
      </p:pic>
      <p:pic>
        <p:nvPicPr>
          <p:cNvPr descr="See the source image" id="267" name="Google Shape;267;p33"/>
          <p:cNvPicPr preferRelativeResize="0"/>
          <p:nvPr/>
        </p:nvPicPr>
        <p:blipFill rotWithShape="1">
          <a:blip r:embed="rId6">
            <a:alphaModFix/>
          </a:blip>
          <a:srcRect b="0" l="0" r="0" t="0"/>
          <a:stretch/>
        </p:blipFill>
        <p:spPr>
          <a:xfrm>
            <a:off x="1718035" y="2338852"/>
            <a:ext cx="689464" cy="689464"/>
          </a:xfrm>
          <a:prstGeom prst="rect">
            <a:avLst/>
          </a:prstGeom>
          <a:noFill/>
          <a:ln>
            <a:noFill/>
          </a:ln>
        </p:spPr>
      </p:pic>
      <p:pic>
        <p:nvPicPr>
          <p:cNvPr id="268" name="Google Shape;268;p33"/>
          <p:cNvPicPr preferRelativeResize="0"/>
          <p:nvPr/>
        </p:nvPicPr>
        <p:blipFill rotWithShape="1">
          <a:blip r:embed="rId5">
            <a:alphaModFix/>
          </a:blip>
          <a:srcRect b="0" l="0" r="0" t="0"/>
          <a:stretch/>
        </p:blipFill>
        <p:spPr>
          <a:xfrm flipH="1" rot="-6308467">
            <a:off x="3133093" y="1781026"/>
            <a:ext cx="675106" cy="430443"/>
          </a:xfrm>
          <a:prstGeom prst="rect">
            <a:avLst/>
          </a:prstGeom>
          <a:noFill/>
          <a:ln>
            <a:noFill/>
          </a:ln>
        </p:spPr>
      </p:pic>
      <p:sp>
        <p:nvSpPr>
          <p:cNvPr id="269" name="Google Shape;269;p33"/>
          <p:cNvSpPr txBox="1"/>
          <p:nvPr/>
        </p:nvSpPr>
        <p:spPr>
          <a:xfrm>
            <a:off x="4984204" y="3084984"/>
            <a:ext cx="15879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GB" sz="1200">
                <a:latin typeface="Calibri"/>
                <a:ea typeface="Calibri"/>
                <a:cs typeface="Calibri"/>
                <a:sym typeface="Calibri"/>
              </a:rPr>
              <a:t>The </a:t>
            </a:r>
            <a:r>
              <a:rPr b="1" lang="en-GB" sz="1200">
                <a:latin typeface="Calibri"/>
                <a:ea typeface="Calibri"/>
                <a:cs typeface="Calibri"/>
                <a:sym typeface="Calibri"/>
              </a:rPr>
              <a:t>total distance</a:t>
            </a:r>
            <a:r>
              <a:rPr lang="en-GB" sz="1200">
                <a:latin typeface="Calibri"/>
                <a:ea typeface="Calibri"/>
                <a:cs typeface="Calibri"/>
                <a:sym typeface="Calibri"/>
              </a:rPr>
              <a:t> Metro trains </a:t>
            </a:r>
            <a:r>
              <a:rPr lang="en-GB" sz="1200">
                <a:latin typeface="Calibri"/>
                <a:ea typeface="Calibri"/>
                <a:cs typeface="Calibri"/>
                <a:sym typeface="Calibri"/>
              </a:rPr>
              <a:t>cover every day is </a:t>
            </a:r>
            <a:r>
              <a:rPr b="1" lang="en-GB" sz="1200">
                <a:latin typeface="Calibri"/>
                <a:ea typeface="Calibri"/>
                <a:cs typeface="Calibri"/>
                <a:sym typeface="Calibri"/>
              </a:rPr>
              <a:t>17,000 km</a:t>
            </a:r>
            <a:r>
              <a:rPr lang="en-GB" sz="1200">
                <a:latin typeface="Calibri"/>
                <a:ea typeface="Calibri"/>
                <a:cs typeface="Calibri"/>
                <a:sym typeface="Calibri"/>
              </a:rPr>
              <a:t>, the same distance as travelling from Newcastle, England to Newcastle, Australia.</a:t>
            </a:r>
            <a:endParaRPr i="0" sz="1200" u="none" cap="none" strike="noStrike">
              <a:solidFill>
                <a:srgbClr val="000000"/>
              </a:solidFill>
              <a:latin typeface="Calibri"/>
              <a:ea typeface="Calibri"/>
              <a:cs typeface="Calibri"/>
              <a:sym typeface="Calibri"/>
            </a:endParaRPr>
          </a:p>
        </p:txBody>
      </p:sp>
      <p:pic>
        <p:nvPicPr>
          <p:cNvPr id="270" name="Google Shape;270;p33"/>
          <p:cNvPicPr preferRelativeResize="0"/>
          <p:nvPr/>
        </p:nvPicPr>
        <p:blipFill rotWithShape="1">
          <a:blip r:embed="rId3">
            <a:alphaModFix/>
          </a:blip>
          <a:srcRect b="16714" l="63693" r="4853" t="33716"/>
          <a:stretch/>
        </p:blipFill>
        <p:spPr>
          <a:xfrm>
            <a:off x="6796075" y="2833650"/>
            <a:ext cx="1862148" cy="1764696"/>
          </a:xfrm>
          <a:prstGeom prst="rect">
            <a:avLst/>
          </a:prstGeom>
          <a:noFill/>
          <a:ln>
            <a:noFill/>
          </a:ln>
        </p:spPr>
      </p:pic>
      <p:sp>
        <p:nvSpPr>
          <p:cNvPr id="271" name="Google Shape;271;p33"/>
          <p:cNvSpPr txBox="1"/>
          <p:nvPr/>
        </p:nvSpPr>
        <p:spPr>
          <a:xfrm>
            <a:off x="254850" y="4532825"/>
            <a:ext cx="34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metrotakeover.littleinventors.org</a:t>
            </a:r>
            <a:endParaRPr b="1">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id="277" name="Google Shape;277;p34"/>
          <p:cNvPicPr preferRelativeResize="0"/>
          <p:nvPr/>
        </p:nvPicPr>
        <p:blipFill rotWithShape="1">
          <a:blip r:embed="rId3">
            <a:alphaModFix/>
          </a:blip>
          <a:srcRect b="0" l="0" r="0" t="0"/>
          <a:stretch/>
        </p:blipFill>
        <p:spPr>
          <a:xfrm>
            <a:off x="-2276950" y="211075"/>
            <a:ext cx="6991751" cy="984925"/>
          </a:xfrm>
          <a:prstGeom prst="rect">
            <a:avLst/>
          </a:prstGeom>
          <a:noFill/>
          <a:ln>
            <a:noFill/>
          </a:ln>
        </p:spPr>
      </p:pic>
      <p:sp>
        <p:nvSpPr>
          <p:cNvPr id="278" name="Google Shape;278;p34"/>
          <p:cNvSpPr txBox="1"/>
          <p:nvPr/>
        </p:nvSpPr>
        <p:spPr>
          <a:xfrm rot="-59701">
            <a:off x="425673" y="519912"/>
            <a:ext cx="3800673" cy="667003"/>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GB" sz="3000" u="none" cap="none" strike="noStrike">
                <a:solidFill>
                  <a:schemeClr val="dk1"/>
                </a:solidFill>
                <a:latin typeface="Calibri"/>
                <a:ea typeface="Calibri"/>
                <a:cs typeface="Calibri"/>
                <a:sym typeface="Calibri"/>
              </a:rPr>
              <a:t>Metro in Numbers…</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279" name="Google Shape;279;p34"/>
          <p:cNvSpPr txBox="1"/>
          <p:nvPr/>
        </p:nvSpPr>
        <p:spPr>
          <a:xfrm>
            <a:off x="3897125" y="869475"/>
            <a:ext cx="2941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280" name="Google Shape;280;p34"/>
          <p:cNvPicPr preferRelativeResize="0"/>
          <p:nvPr/>
        </p:nvPicPr>
        <p:blipFill rotWithShape="1">
          <a:blip r:embed="rId4">
            <a:alphaModFix/>
          </a:blip>
          <a:srcRect b="22328" l="6786" r="51428" t="41058"/>
          <a:stretch/>
        </p:blipFill>
        <p:spPr>
          <a:xfrm>
            <a:off x="528012" y="1336345"/>
            <a:ext cx="3717701" cy="1798389"/>
          </a:xfrm>
          <a:prstGeom prst="rect">
            <a:avLst/>
          </a:prstGeom>
          <a:noFill/>
          <a:ln>
            <a:noFill/>
          </a:ln>
        </p:spPr>
      </p:pic>
      <p:pic>
        <p:nvPicPr>
          <p:cNvPr id="281" name="Google Shape;281;p34"/>
          <p:cNvPicPr preferRelativeResize="0"/>
          <p:nvPr/>
        </p:nvPicPr>
        <p:blipFill rotWithShape="1">
          <a:blip r:embed="rId5">
            <a:alphaModFix/>
          </a:blip>
          <a:srcRect b="5608" l="6666" r="51547" t="59893"/>
          <a:stretch/>
        </p:blipFill>
        <p:spPr>
          <a:xfrm>
            <a:off x="4658721" y="1399195"/>
            <a:ext cx="3723278" cy="1696980"/>
          </a:xfrm>
          <a:prstGeom prst="rect">
            <a:avLst/>
          </a:prstGeom>
          <a:noFill/>
          <a:ln>
            <a:noFill/>
          </a:ln>
        </p:spPr>
      </p:pic>
      <p:pic>
        <p:nvPicPr>
          <p:cNvPr id="282" name="Google Shape;282;p34"/>
          <p:cNvPicPr preferRelativeResize="0"/>
          <p:nvPr/>
        </p:nvPicPr>
        <p:blipFill rotWithShape="1">
          <a:blip r:embed="rId5">
            <a:alphaModFix/>
          </a:blip>
          <a:srcRect b="42250" l="28214" r="29674" t="23252"/>
          <a:stretch/>
        </p:blipFill>
        <p:spPr>
          <a:xfrm>
            <a:off x="495290" y="3215453"/>
            <a:ext cx="3713011" cy="1679225"/>
          </a:xfrm>
          <a:prstGeom prst="rect">
            <a:avLst/>
          </a:prstGeom>
          <a:noFill/>
          <a:ln>
            <a:noFill/>
          </a:ln>
        </p:spPr>
      </p:pic>
      <p:pic>
        <p:nvPicPr>
          <p:cNvPr id="283" name="Google Shape;283;p34"/>
          <p:cNvPicPr preferRelativeResize="0"/>
          <p:nvPr/>
        </p:nvPicPr>
        <p:blipFill>
          <a:blip r:embed="rId6">
            <a:alphaModFix/>
          </a:blip>
          <a:stretch>
            <a:fillRect/>
          </a:stretch>
        </p:blipFill>
        <p:spPr>
          <a:xfrm>
            <a:off x="4693513" y="3233831"/>
            <a:ext cx="1739212" cy="1642947"/>
          </a:xfrm>
          <a:prstGeom prst="rect">
            <a:avLst/>
          </a:prstGeom>
          <a:noFill/>
          <a:ln>
            <a:noFill/>
          </a:ln>
        </p:spPr>
      </p:pic>
      <p:pic>
        <p:nvPicPr>
          <p:cNvPr id="284" name="Google Shape;284;p34"/>
          <p:cNvPicPr preferRelativeResize="0"/>
          <p:nvPr/>
        </p:nvPicPr>
        <p:blipFill>
          <a:blip r:embed="rId7">
            <a:alphaModFix/>
          </a:blip>
          <a:stretch>
            <a:fillRect/>
          </a:stretch>
        </p:blipFill>
        <p:spPr>
          <a:xfrm>
            <a:off x="6679245" y="3235216"/>
            <a:ext cx="1693427" cy="169398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