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Lst>
  <p:sldSz cy="5143500" cx="9144000"/>
  <p:notesSz cx="6858000" cy="9144000"/>
  <p:embeddedFontLst>
    <p:embeddedFont>
      <p:font typeface="Caveat"/>
      <p:regular r:id="rId27"/>
      <p:bold r:id="rId2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font" Target="fonts/Caveat-bold.fntdata"/><Relationship Id="rId27" Type="http://schemas.openxmlformats.org/officeDocument/2006/relationships/font" Target="fonts/Caveat-regular.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youtu.be/nV2GIwkULr8" TargetMode="Externa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southtyneside.littleinventors.org/challenges/making-waves/upload" TargetMode="Externa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2dcaf4a8dfc_0_3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2dcaf4a8dfc_0_3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Welcome to our Making Waves: Inventing for a better ocean challenge! It’s time to dive into the big blue!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2dcaf4a8dfc_0_10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3" name="Google Shape;153;g2dcaf4a8dfc_0_10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latin typeface="Arial"/>
                <a:ea typeface="Arial"/>
                <a:cs typeface="Arial"/>
                <a:sym typeface="Arial"/>
              </a:rPr>
              <a:t>The impact of climate change means more flooding, more extreme weather. </a:t>
            </a:r>
            <a:endParaRPr/>
          </a:p>
          <a:p>
            <a:pPr indent="0" lvl="0" marL="0" rtl="0" algn="l">
              <a:spcBef>
                <a:spcPts val="0"/>
              </a:spcBef>
              <a:spcAft>
                <a:spcPts val="0"/>
              </a:spcAft>
              <a:buNone/>
            </a:pPr>
            <a:r>
              <a:rPr lang="en">
                <a:latin typeface="Arial"/>
                <a:ea typeface="Arial"/>
                <a:cs typeface="Arial"/>
                <a:sym typeface="Arial"/>
              </a:rPr>
              <a:t>We are losing our precious supplies of </a:t>
            </a:r>
            <a:r>
              <a:rPr lang="en"/>
              <a:t>freshwater</a:t>
            </a:r>
            <a:r>
              <a:rPr lang="en">
                <a:latin typeface="Arial"/>
                <a:ea typeface="Arial"/>
                <a:cs typeface="Arial"/>
                <a:sym typeface="Arial"/>
              </a:rPr>
              <a:t> with the loss of glaciers and ice-caps, and as sea levels rise, we are at risk of losing part of our land.</a:t>
            </a:r>
            <a:endParaRPr/>
          </a:p>
          <a:p>
            <a:pPr indent="0" lvl="0" marL="0" rtl="0" algn="l">
              <a:spcBef>
                <a:spcPts val="0"/>
              </a:spcBef>
              <a:spcAft>
                <a:spcPts val="0"/>
              </a:spcAft>
              <a:buNone/>
            </a:pPr>
            <a:r>
              <a:rPr lang="en">
                <a:latin typeface="Arial"/>
                <a:ea typeface="Arial"/>
                <a:cs typeface="Arial"/>
                <a:sym typeface="Arial"/>
              </a:rPr>
              <a:t>Air pollution, plastic pollution, microplastics, oil spills, these are all making the oceans less able to sustain healthy life and we could risk losing our sources of materials and food. </a:t>
            </a:r>
            <a:endParaRPr/>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rPr lang="en">
                <a:latin typeface="Arial"/>
                <a:ea typeface="Arial"/>
                <a:cs typeface="Arial"/>
                <a:sym typeface="Arial"/>
              </a:rPr>
              <a:t>About 40% of the population worldwide lives by the coast but we all depend on the ocean to live, however far we live from it. </a:t>
            </a:r>
            <a:endParaRPr/>
          </a:p>
          <a:p>
            <a:pPr indent="0" lvl="0" marL="0" rtl="0" algn="l">
              <a:spcBef>
                <a:spcPts val="0"/>
              </a:spcBef>
              <a:spcAft>
                <a:spcPts val="0"/>
              </a:spcAft>
              <a:buNone/>
            </a:pPr>
            <a:r>
              <a:t/>
            </a:r>
            <a:endParaRPr sz="1000">
              <a:latin typeface="Arial"/>
              <a:ea typeface="Arial"/>
              <a:cs typeface="Arial"/>
              <a:sym typeface="Arial"/>
            </a:endParaRPr>
          </a:p>
          <a:p>
            <a:pPr indent="0" lvl="0" marL="0" rtl="0" algn="l">
              <a:spcBef>
                <a:spcPts val="0"/>
              </a:spcBef>
              <a:spcAft>
                <a:spcPts val="0"/>
              </a:spcAft>
              <a:buNone/>
            </a:pPr>
            <a:r>
              <a:t/>
            </a:r>
            <a:endParaRPr sz="1000">
              <a:latin typeface="Arial"/>
              <a:ea typeface="Arial"/>
              <a:cs typeface="Arial"/>
              <a:sym typeface="Arial"/>
            </a:endParaRPr>
          </a:p>
          <a:p>
            <a:pPr indent="0" lvl="0" marL="0" rtl="0" algn="l">
              <a:spcBef>
                <a:spcPts val="0"/>
              </a:spcBef>
              <a:spcAft>
                <a:spcPts val="0"/>
              </a:spcAft>
              <a:buNone/>
            </a:pPr>
            <a:r>
              <a:t/>
            </a:r>
            <a:endParaRPr sz="1000">
              <a:latin typeface="Arial"/>
              <a:ea typeface="Arial"/>
              <a:cs typeface="Arial"/>
              <a:sym typeface="Arial"/>
            </a:endParaRPr>
          </a:p>
          <a:p>
            <a:pPr indent="0" lvl="0" marL="0" rtl="0" algn="l">
              <a:spcBef>
                <a:spcPts val="0"/>
              </a:spcBef>
              <a:spcAft>
                <a:spcPts val="0"/>
              </a:spcAft>
              <a:buNone/>
            </a:pPr>
            <a:r>
              <a:t/>
            </a:r>
            <a:endParaRPr sz="1000">
              <a:latin typeface="Arial"/>
              <a:ea typeface="Arial"/>
              <a:cs typeface="Arial"/>
              <a:sym typeface="Arial"/>
            </a:endParaRPr>
          </a:p>
          <a:p>
            <a:pPr indent="0" lvl="0" marL="0" rtl="0" algn="l">
              <a:spcBef>
                <a:spcPts val="0"/>
              </a:spcBef>
              <a:spcAft>
                <a:spcPts val="0"/>
              </a:spcAft>
              <a:buNone/>
            </a:pPr>
            <a:r>
              <a:t/>
            </a:r>
            <a:endParaRPr sz="1000">
              <a:latin typeface="Arial"/>
              <a:ea typeface="Arial"/>
              <a:cs typeface="Arial"/>
              <a:sym typeface="Arial"/>
            </a:endParaRPr>
          </a:p>
        </p:txBody>
      </p:sp>
      <p:sp>
        <p:nvSpPr>
          <p:cNvPr id="154" name="Google Shape;154;g2dcaf4a8dfc_0_10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g2dcaf4a8dfc_0_5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2" name="Google Shape;162;g2dcaf4a8dfc_0_5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90000"/>
              </a:lnSpc>
              <a:spcBef>
                <a:spcPts val="800"/>
              </a:spcBef>
              <a:spcAft>
                <a:spcPts val="0"/>
              </a:spcAft>
              <a:buNone/>
            </a:pPr>
            <a:r>
              <a:rPr lang="en" sz="1200">
                <a:solidFill>
                  <a:schemeClr val="dk1"/>
                </a:solidFill>
                <a:latin typeface="Calibri"/>
                <a:ea typeface="Calibri"/>
                <a:cs typeface="Calibri"/>
                <a:sym typeface="Calibri"/>
              </a:rPr>
              <a:t>When we move, breathe, keep our body warm, play or think, we use energy. When cars or planes work, they use energy. When we turn the lights on in a room, that’s energy in action. Energy is basically anything that makes us and the world go round!</a:t>
            </a:r>
            <a:endParaRPr sz="1200">
              <a:solidFill>
                <a:schemeClr val="dk1"/>
              </a:solidFill>
              <a:latin typeface="Calibri"/>
              <a:ea typeface="Calibri"/>
              <a:cs typeface="Calibri"/>
              <a:sym typeface="Calibri"/>
            </a:endParaRPr>
          </a:p>
          <a:p>
            <a:pPr indent="0" lvl="0" marL="0" rtl="0" algn="l">
              <a:lnSpc>
                <a:spcPct val="90000"/>
              </a:lnSpc>
              <a:spcBef>
                <a:spcPts val="800"/>
              </a:spcBef>
              <a:spcAft>
                <a:spcPts val="0"/>
              </a:spcAft>
              <a:buNone/>
            </a:pPr>
            <a:r>
              <a:rPr lang="en" sz="1200">
                <a:solidFill>
                  <a:schemeClr val="dk1"/>
                </a:solidFill>
                <a:latin typeface="Calibri"/>
                <a:ea typeface="Calibri"/>
                <a:cs typeface="Calibri"/>
                <a:sym typeface="Calibri"/>
              </a:rPr>
              <a:t>As we have more and more technology in our world, the more energy we use but also waste. We want you to use your creative power to think about inventions to make smarter use of energy.</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2dcaf4a8dfc_0_2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2dcaf4a8dfc_0_2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Calibri"/>
                <a:ea typeface="Calibri"/>
                <a:cs typeface="Calibri"/>
                <a:sym typeface="Calibri"/>
              </a:rPr>
              <a:t>But d</a:t>
            </a:r>
            <a:r>
              <a:rPr lang="en" sz="1200">
                <a:solidFill>
                  <a:schemeClr val="dk1"/>
                </a:solidFill>
                <a:latin typeface="Calibri"/>
                <a:ea typeface="Calibri"/>
                <a:cs typeface="Calibri"/>
                <a:sym typeface="Calibri"/>
              </a:rPr>
              <a:t>id you know that a </a:t>
            </a:r>
            <a:r>
              <a:rPr lang="en" sz="1200">
                <a:solidFill>
                  <a:schemeClr val="dk1"/>
                </a:solidFill>
                <a:latin typeface="Calibri"/>
                <a:ea typeface="Calibri"/>
                <a:cs typeface="Calibri"/>
                <a:sym typeface="Calibri"/>
              </a:rPr>
              <a:t>third</a:t>
            </a:r>
            <a:r>
              <a:rPr lang="en" sz="1200">
                <a:solidFill>
                  <a:schemeClr val="dk1"/>
                </a:solidFill>
                <a:latin typeface="Calibri"/>
                <a:ea typeface="Calibri"/>
                <a:cs typeface="Calibri"/>
                <a:sym typeface="Calibri"/>
              </a:rPr>
              <a:t> of all energy use in the world is used for </a:t>
            </a:r>
            <a:r>
              <a:rPr lang="en" sz="1200">
                <a:solidFill>
                  <a:schemeClr val="dk1"/>
                </a:solidFill>
                <a:latin typeface="Calibri"/>
                <a:ea typeface="Calibri"/>
                <a:cs typeface="Calibri"/>
                <a:sym typeface="Calibri"/>
              </a:rPr>
              <a:t>transport, and it’s even more in the UK as we love to be on the move!</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Whether that’s moving ourselves from </a:t>
            </a:r>
            <a:r>
              <a:rPr lang="en" sz="1200">
                <a:solidFill>
                  <a:schemeClr val="dk1"/>
                </a:solidFill>
                <a:latin typeface="Calibri"/>
                <a:ea typeface="Calibri"/>
                <a:cs typeface="Calibri"/>
                <a:sym typeface="Calibri"/>
              </a:rPr>
              <a:t>place</a:t>
            </a:r>
            <a:r>
              <a:rPr lang="en" sz="1200">
                <a:solidFill>
                  <a:schemeClr val="dk1"/>
                </a:solidFill>
                <a:latin typeface="Calibri"/>
                <a:ea typeface="Calibri"/>
                <a:cs typeface="Calibri"/>
                <a:sym typeface="Calibri"/>
              </a:rPr>
              <a:t> to place in cars, planes, trains or trams. Or delivering things to our homes or workplaces like </a:t>
            </a:r>
            <a:r>
              <a:rPr lang="en" sz="1200">
                <a:solidFill>
                  <a:schemeClr val="dk1"/>
                </a:solidFill>
                <a:latin typeface="Calibri"/>
                <a:ea typeface="Calibri"/>
                <a:cs typeface="Calibri"/>
                <a:sym typeface="Calibri"/>
              </a:rPr>
              <a:t>parcels</a:t>
            </a:r>
            <a:r>
              <a:rPr lang="en" sz="1200">
                <a:solidFill>
                  <a:schemeClr val="dk1"/>
                </a:solidFill>
                <a:latin typeface="Calibri"/>
                <a:ea typeface="Calibri"/>
                <a:cs typeface="Calibri"/>
                <a:sym typeface="Calibri"/>
              </a:rPr>
              <a:t> we order online or food we buy in the supermarkets. Everything has to come from somewhere and mostly it moves by engine powered transport.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Ask your class to think about all of the places they’ve gone in the past week by transport or things that may have been delivered to their houses or school.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g2ef7e67a5ed_0_1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9" name="Google Shape;179;g2ef7e67a5ed_0_1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Calibri"/>
                <a:ea typeface="Calibri"/>
                <a:cs typeface="Calibri"/>
                <a:sym typeface="Calibri"/>
              </a:rPr>
              <a:t>The way we produce and use energy is the biggest reason for pollution on Earth. It’s the main cause of climate change. We have to change how we live so we can take better care of our planet.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The problem is we are using a lot more non-renewable energy sources like fossil fuels than any other. Examples of fossil fuels are oil, gas and coal. These are mostly used to power cars, planes and factories. They are non-renewable meaning there is only so much available, so they will eventually run out.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To face our future energy needs we need to transform how we create and use energy by using renewable sources.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An example of a renewable energy source is energy from the sun (solar power). This is because this kind of power is renewable, meaning it can be used again and again without running out or causing harm to the environment.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g2ef7e67a5ed_0_2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9" name="Google Shape;189;g2ef7e67a5ed_0_2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sz="1200">
                <a:solidFill>
                  <a:schemeClr val="dk1"/>
                </a:solidFill>
                <a:latin typeface="Calibri"/>
                <a:ea typeface="Calibri"/>
                <a:cs typeface="Calibri"/>
                <a:sym typeface="Calibri"/>
              </a:rPr>
              <a:t>When cars or planes are moving they use energy. Walking, running, driving, cycling, scootering, sailing, flying...people can’t seem to ever stay still! While we may have two perfectly good feet, more often than not w</a:t>
            </a:r>
            <a:r>
              <a:rPr lang="en" sz="1200">
                <a:solidFill>
                  <a:schemeClr val="dk1"/>
                </a:solidFill>
                <a:latin typeface="Calibri"/>
                <a:ea typeface="Calibri"/>
                <a:cs typeface="Calibri"/>
                <a:sym typeface="Calibri"/>
              </a:rPr>
              <a:t>e like a little help to get</a:t>
            </a:r>
            <a:r>
              <a:rPr lang="en" sz="1200">
                <a:solidFill>
                  <a:schemeClr val="dk1"/>
                </a:solidFill>
                <a:latin typeface="Calibri"/>
                <a:ea typeface="Calibri"/>
                <a:cs typeface="Calibri"/>
                <a:sym typeface="Calibri"/>
              </a:rPr>
              <a:t> us to other places, near or far. </a:t>
            </a:r>
            <a:endParaRPr sz="1200">
              <a:solidFill>
                <a:schemeClr val="dk1"/>
              </a:solidFill>
              <a:latin typeface="Calibri"/>
              <a:ea typeface="Calibri"/>
              <a:cs typeface="Calibri"/>
              <a:sym typeface="Calibri"/>
            </a:endParaRPr>
          </a:p>
          <a:p>
            <a:pPr indent="0" lvl="0" marL="0" rtl="0" algn="l">
              <a:lnSpc>
                <a:spcPct val="115000"/>
              </a:lnSpc>
              <a:spcBef>
                <a:spcPts val="1200"/>
              </a:spcBef>
              <a:spcAft>
                <a:spcPts val="0"/>
              </a:spcAft>
              <a:buClr>
                <a:schemeClr val="dk1"/>
              </a:buClr>
              <a:buSzPts val="1100"/>
              <a:buFont typeface="Arial"/>
              <a:buNone/>
            </a:pPr>
            <a:r>
              <a:rPr lang="en" sz="1200">
                <a:solidFill>
                  <a:schemeClr val="dk1"/>
                </a:solidFill>
                <a:latin typeface="Calibri"/>
                <a:ea typeface="Calibri"/>
                <a:cs typeface="Calibri"/>
                <a:sym typeface="Calibri"/>
              </a:rPr>
              <a:t>The way we travel really matters as different types of transport create different amounts of pollution. Travel can help us discover new parts of the world and meeting new people, but we need to invent new ways to travel to help protect our planet!</a:t>
            </a:r>
            <a:endParaRPr sz="1200">
              <a:solidFill>
                <a:schemeClr val="dk1"/>
              </a:solidFill>
              <a:latin typeface="Calibri"/>
              <a:ea typeface="Calibri"/>
              <a:cs typeface="Calibri"/>
              <a:sym typeface="Calibri"/>
            </a:endParaRPr>
          </a:p>
          <a:p>
            <a:pPr indent="0" lvl="0" marL="0" rtl="0" algn="l">
              <a:lnSpc>
                <a:spcPct val="115000"/>
              </a:lnSpc>
              <a:spcBef>
                <a:spcPts val="1200"/>
              </a:spcBef>
              <a:spcAft>
                <a:spcPts val="0"/>
              </a:spcAft>
              <a:buClr>
                <a:schemeClr val="dk1"/>
              </a:buClr>
              <a:buSzPts val="1100"/>
              <a:buFont typeface="Arial"/>
              <a:buNone/>
            </a:pPr>
            <a:r>
              <a:rPr lang="en" sz="1200">
                <a:solidFill>
                  <a:schemeClr val="dk1"/>
                </a:solidFill>
                <a:latin typeface="Calibri"/>
                <a:ea typeface="Calibri"/>
                <a:cs typeface="Calibri"/>
                <a:sym typeface="Calibri"/>
              </a:rPr>
              <a:t>Did you kn</a:t>
            </a:r>
            <a:r>
              <a:rPr lang="en" sz="1200">
                <a:solidFill>
                  <a:schemeClr val="dk1"/>
                </a:solidFill>
                <a:latin typeface="Calibri"/>
                <a:ea typeface="Calibri"/>
                <a:cs typeface="Calibri"/>
                <a:sym typeface="Calibri"/>
              </a:rPr>
              <a:t>ow that </a:t>
            </a:r>
            <a:r>
              <a:rPr lang="en" sz="1200">
                <a:solidFill>
                  <a:srgbClr val="333333"/>
                </a:solidFill>
                <a:latin typeface="Calibri"/>
                <a:ea typeface="Calibri"/>
                <a:cs typeface="Calibri"/>
                <a:sym typeface="Calibri"/>
              </a:rPr>
              <a:t>emissions from aviation are growing faster than any other mode of transport?</a:t>
            </a:r>
            <a:endParaRPr sz="1200">
              <a:solidFill>
                <a:srgbClr val="333333"/>
              </a:solidFill>
              <a:latin typeface="Calibri"/>
              <a:ea typeface="Calibri"/>
              <a:cs typeface="Calibri"/>
              <a:sym typeface="Calibri"/>
            </a:endParaRPr>
          </a:p>
          <a:p>
            <a:pPr indent="0" lvl="0" marL="0" rtl="0" algn="l">
              <a:lnSpc>
                <a:spcPct val="115000"/>
              </a:lnSpc>
              <a:spcBef>
                <a:spcPts val="1200"/>
              </a:spcBef>
              <a:spcAft>
                <a:spcPts val="1200"/>
              </a:spcAft>
              <a:buClr>
                <a:schemeClr val="dk1"/>
              </a:buClr>
              <a:buSzPts val="1100"/>
              <a:buFont typeface="Arial"/>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307ad53fbcd_1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0" name="Google Shape;210;g307ad53fbcd_1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00000"/>
              </a:lnSpc>
              <a:spcBef>
                <a:spcPts val="1400"/>
              </a:spcBef>
              <a:spcAft>
                <a:spcPts val="0"/>
              </a:spcAft>
              <a:buClr>
                <a:schemeClr val="dk1"/>
              </a:buClr>
              <a:buSzPts val="1100"/>
              <a:buFont typeface="Arial"/>
              <a:buNone/>
            </a:pPr>
            <a:r>
              <a:rPr lang="en" sz="1200">
                <a:solidFill>
                  <a:srgbClr val="171717"/>
                </a:solidFill>
              </a:rPr>
              <a:t>Driverless cars that allow you to sleep instead of steer could well be the future! Dominic was challenged to think about what sort of features could make up futuristic cars and use his imagination to bridge the gap between the standard car and the car of dreams.</a:t>
            </a:r>
            <a:endParaRPr sz="1200">
              <a:solidFill>
                <a:srgbClr val="171717"/>
              </a:solidFill>
            </a:endParaRPr>
          </a:p>
          <a:p>
            <a:pPr indent="0" lvl="0" marL="0" rtl="0" algn="l">
              <a:lnSpc>
                <a:spcPct val="100000"/>
              </a:lnSpc>
              <a:spcBef>
                <a:spcPts val="1400"/>
              </a:spcBef>
              <a:spcAft>
                <a:spcPts val="0"/>
              </a:spcAft>
              <a:buNone/>
            </a:pPr>
            <a:r>
              <a:rPr lang="en" sz="1200">
                <a:solidFill>
                  <a:srgbClr val="171717"/>
                </a:solidFill>
              </a:rPr>
              <a:t>Designed originally for the Dezeen and Mini Frontiers exhibition in 2014, the car is unlike any that have come before it!</a:t>
            </a:r>
            <a:endParaRPr sz="1200">
              <a:solidFill>
                <a:srgbClr val="171717"/>
              </a:solidFill>
            </a:endParaRPr>
          </a:p>
          <a:p>
            <a:pPr indent="0" lvl="0" marL="0" rtl="0" algn="l">
              <a:lnSpc>
                <a:spcPct val="100000"/>
              </a:lnSpc>
              <a:spcBef>
                <a:spcPts val="1400"/>
              </a:spcBef>
              <a:spcAft>
                <a:spcPts val="0"/>
              </a:spcAft>
              <a:buClr>
                <a:schemeClr val="dk1"/>
              </a:buClr>
              <a:buSzPts val="1100"/>
              <a:buFont typeface="Arial"/>
              <a:buNone/>
            </a:pPr>
            <a:r>
              <a:t/>
            </a:r>
            <a:endParaRPr sz="1200">
              <a:solidFill>
                <a:srgbClr val="171717"/>
              </a:solidFill>
            </a:endParaRPr>
          </a:p>
          <a:p>
            <a:pPr indent="0" lvl="0" marL="0" rtl="0" algn="l">
              <a:lnSpc>
                <a:spcPct val="100000"/>
              </a:lnSpc>
              <a:spcBef>
                <a:spcPts val="0"/>
              </a:spcBef>
              <a:spcAft>
                <a:spcPts val="0"/>
              </a:spcAft>
              <a:buNone/>
            </a:pPr>
            <a:r>
              <a:rPr lang="en" sz="1200">
                <a:solidFill>
                  <a:srgbClr val="171717"/>
                </a:solidFill>
              </a:rPr>
              <a:t>Watch the video with your </a:t>
            </a:r>
            <a:r>
              <a:rPr lang="en" sz="1200">
                <a:solidFill>
                  <a:srgbClr val="171717"/>
                </a:solidFill>
              </a:rPr>
              <a:t>class</a:t>
            </a:r>
            <a:r>
              <a:rPr lang="en" sz="1200">
                <a:solidFill>
                  <a:srgbClr val="171717"/>
                </a:solidFill>
              </a:rPr>
              <a:t> </a:t>
            </a:r>
            <a:r>
              <a:rPr lang="en" u="sng">
                <a:solidFill>
                  <a:schemeClr val="hlink"/>
                </a:solidFill>
                <a:hlinkClick r:id="rId2"/>
              </a:rPr>
              <a:t>https://youtu.be/nV2GIwkULr8</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g2de83fb1fb1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0" name="Google Shape;220;g2de83fb1fb1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There are some amazing inventions that already exist that don’t use any fuel or electricity to power themselves. Have a look at some of the examples of the slide of human powered transport. </a:t>
            </a:r>
            <a:r>
              <a:rPr b="1" lang="en">
                <a:solidFill>
                  <a:schemeClr val="dk1"/>
                </a:solidFill>
              </a:rPr>
              <a:t>Ask your class what other ways they can think of! </a:t>
            </a:r>
            <a:endParaRPr b="1">
              <a:solidFill>
                <a:schemeClr val="dk1"/>
              </a:solidFill>
            </a:endParaRPr>
          </a:p>
          <a:p>
            <a:pPr indent="0" lvl="0" marL="0" rtl="0" algn="l">
              <a:spcBef>
                <a:spcPts val="0"/>
              </a:spcBef>
              <a:spcAft>
                <a:spcPts val="0"/>
              </a:spcAft>
              <a:buNone/>
            </a:pPr>
            <a:r>
              <a:t/>
            </a:r>
            <a:endParaRPr b="1">
              <a:solidFill>
                <a:schemeClr val="dk1"/>
              </a:solidFill>
            </a:endParaRPr>
          </a:p>
          <a:p>
            <a:pPr indent="0" lvl="0" marL="0" rtl="0" algn="l">
              <a:spcBef>
                <a:spcPts val="0"/>
              </a:spcBef>
              <a:spcAft>
                <a:spcPts val="0"/>
              </a:spcAft>
              <a:buNone/>
            </a:pPr>
            <a:r>
              <a:rPr lang="en">
                <a:solidFill>
                  <a:schemeClr val="dk1"/>
                </a:solidFill>
              </a:rPr>
              <a:t>Here’s a list of some examples: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Skis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Ice skates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Chain link ferries </a:t>
            </a:r>
            <a:endParaRPr>
              <a:solidFill>
                <a:schemeClr val="dk1"/>
              </a:solidFill>
            </a:endParaRPr>
          </a:p>
          <a:p>
            <a:pPr indent="0" lvl="0" marL="0" rtl="0" algn="l">
              <a:spcBef>
                <a:spcPts val="0"/>
              </a:spcBef>
              <a:spcAft>
                <a:spcPts val="0"/>
              </a:spcAft>
              <a:buNone/>
            </a:pPr>
            <a:r>
              <a:rPr lang="en">
                <a:solidFill>
                  <a:schemeClr val="dk1"/>
                </a:solidFill>
              </a:rPr>
              <a:t>Catapult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Pedalo or pedal-boat</a:t>
            </a:r>
            <a:endParaRPr>
              <a:solidFill>
                <a:schemeClr val="dk1"/>
              </a:solidFill>
            </a:endParaRPr>
          </a:p>
          <a:p>
            <a:pPr indent="0" lvl="0" marL="0" rtl="0" algn="l">
              <a:spcBef>
                <a:spcPts val="0"/>
              </a:spcBef>
              <a:spcAft>
                <a:spcPts val="0"/>
              </a:spcAft>
              <a:buNone/>
            </a:pPr>
            <a:r>
              <a:rPr lang="en">
                <a:solidFill>
                  <a:schemeClr val="dk1"/>
                </a:solidFill>
              </a:rPr>
              <a:t>Trampoline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Rollerskates</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Yoyo bungee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Bicycles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Skateboards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Sailing boats</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Surf boards </a:t>
            </a:r>
            <a:endParaRPr>
              <a:solidFill>
                <a:schemeClr val="dk1"/>
              </a:solidFill>
            </a:endParaRPr>
          </a:p>
          <a:p>
            <a:pPr indent="0" lvl="0" marL="0" rtl="0" algn="l">
              <a:spcBef>
                <a:spcPts val="0"/>
              </a:spcBef>
              <a:spcAft>
                <a:spcPts val="0"/>
              </a:spcAft>
              <a:buNone/>
            </a:pPr>
            <a:r>
              <a:t/>
            </a:r>
            <a:endParaRPr/>
          </a:p>
          <a:p>
            <a:pPr indent="0" lvl="0" marL="0" rtl="0" algn="l">
              <a:spcBef>
                <a:spcPts val="0"/>
              </a:spcBef>
              <a:spcAft>
                <a:spcPts val="0"/>
              </a:spcAft>
              <a:buNone/>
            </a:pPr>
            <a:r>
              <a:rPr lang="en">
                <a:highlight>
                  <a:schemeClr val="accent4"/>
                </a:highlight>
              </a:rPr>
              <a:t>Ask your class to call out or write down the different ways that these inventions are powered</a:t>
            </a:r>
            <a:endParaRPr>
              <a:highlight>
                <a:schemeClr val="accent4"/>
              </a:highlight>
            </a:endParaRPr>
          </a:p>
          <a:p>
            <a:pPr indent="0" lvl="0" marL="0" rtl="0" algn="l">
              <a:spcBef>
                <a:spcPts val="0"/>
              </a:spcBef>
              <a:spcAft>
                <a:spcPts val="0"/>
              </a:spcAft>
              <a:buNone/>
            </a:pPr>
            <a:r>
              <a:rPr lang="en">
                <a:highlight>
                  <a:schemeClr val="accent4"/>
                </a:highlight>
              </a:rPr>
              <a:t>(Think sails, paddles, gravity, wheels, skis, sails)</a:t>
            </a:r>
            <a:endParaRPr>
              <a:highlight>
                <a:schemeClr val="accent4"/>
              </a:highlight>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2dcaf4a8dfc_0_3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3" name="Google Shape;233;g2dcaf4a8dfc_0_3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Use this activity sheet to think up new ways we can travel that doesn’t create a lot of pollution.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They can think about ideas on land, at sea, in space, in the air or underground!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Prompt them to think creativity about the ways we can move on different surfaces and at </a:t>
            </a:r>
            <a:r>
              <a:rPr lang="en"/>
              <a:t>different</a:t>
            </a:r>
            <a:r>
              <a:rPr lang="en"/>
              <a:t> speeds. Think about different </a:t>
            </a:r>
            <a:r>
              <a:rPr lang="en"/>
              <a:t>inventions</a:t>
            </a:r>
            <a:r>
              <a:rPr lang="en"/>
              <a:t> that </a:t>
            </a:r>
            <a:r>
              <a:rPr lang="en"/>
              <a:t>already</a:t>
            </a:r>
            <a:r>
              <a:rPr lang="en"/>
              <a:t> exist that help us to move somewhere faster, go with others or have more fun whilst on the move. Think about what else we might like to do whilst we travel or about different things that help objects to move like catapults, yoyos and slides.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g2f51ba6d214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1" name="Google Shape;241;g2f51ba6d21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Use this activity to get your creative juices flowing. Cut out and stick the machine parts </a:t>
            </a:r>
            <a:r>
              <a:rPr lang="en"/>
              <a:t>together anyway you like to create a bonkers new invention!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You can also photocopy the sheets to have more parts the same or draw new ones on a plain paper to add to your creation.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This invention doesn’t need to be functional or like anything you’ve ever seen before. It can be sculptural or something totally random.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g2f51ba6d214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5" name="Google Shape;255;g2f51ba6d214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solidFill>
                  <a:schemeClr val="dk1"/>
                </a:solidFill>
              </a:rPr>
              <a:t>Surfing, sailing, water-skiing... there’s no end to the ways you can explore the ocean and the fun you can have doing it! But the way we travel really matters, as how we produce and use energy is the biggest reason for pollution on Earth. It’s the main cause of climate change. So we have to change how we live so we can take better care of our planet.</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a:solidFill>
                  <a:schemeClr val="dk1"/>
                </a:solidFill>
              </a:rPr>
              <a:t>Let the ocean power your imagination and let’s start inventing for a better future!</a:t>
            </a:r>
            <a:endParaRPr sz="1200">
              <a:solidFill>
                <a:schemeClr val="dk1"/>
              </a:solidFill>
            </a:endParaRPr>
          </a:p>
          <a:p>
            <a:pPr indent="0" lvl="0" marL="0" rtl="0" algn="l">
              <a:lnSpc>
                <a:spcPct val="90000"/>
              </a:lnSpc>
              <a:spcBef>
                <a:spcPts val="800"/>
              </a:spcBef>
              <a:spcAft>
                <a:spcPts val="0"/>
              </a:spcAft>
              <a:buClr>
                <a:schemeClr val="dk1"/>
              </a:buClr>
              <a:buSzPts val="1100"/>
              <a:buFont typeface="Arial"/>
              <a:buNone/>
            </a:pPr>
            <a:r>
              <a:rPr b="1" lang="en" sz="1200">
                <a:solidFill>
                  <a:schemeClr val="dk1"/>
                </a:solidFill>
              </a:rPr>
              <a:t>Can you invent a new way to </a:t>
            </a:r>
            <a:r>
              <a:rPr b="1" lang="en" sz="1200">
                <a:solidFill>
                  <a:schemeClr val="dk1"/>
                </a:solidFill>
              </a:rPr>
              <a:t>travel</a:t>
            </a:r>
            <a:r>
              <a:rPr b="1" lang="en" sz="1200">
                <a:solidFill>
                  <a:schemeClr val="dk1"/>
                </a:solidFill>
              </a:rPr>
              <a:t> across the ocean or to have fun in the ocean that doesn’t use any electricity or fuel? </a:t>
            </a:r>
            <a:endParaRPr b="1" sz="1200">
              <a:solidFill>
                <a:schemeClr val="dk1"/>
              </a:solidFill>
            </a:endParaRPr>
          </a:p>
          <a:p>
            <a:pPr indent="0" lvl="0" marL="0" rtl="0" algn="l">
              <a:lnSpc>
                <a:spcPct val="90000"/>
              </a:lnSpc>
              <a:spcBef>
                <a:spcPts val="1200"/>
              </a:spcBef>
              <a:spcAft>
                <a:spcPts val="1200"/>
              </a:spcAft>
              <a:buClr>
                <a:schemeClr val="dk1"/>
              </a:buClr>
              <a:buSzPts val="1100"/>
              <a:buFont typeface="Arial"/>
              <a:buNone/>
            </a:pPr>
            <a:r>
              <a:rPr lang="en" sz="1200">
                <a:solidFill>
                  <a:schemeClr val="dk1"/>
                </a:solidFill>
              </a:rPr>
              <a:t>Think about human powered inventions that we’ve talk about that use no fuels such as skis, surfboards, catapults or bicycles.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g2dcaf4a8dfc_0_4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 name="Google Shape;66;g2dcaf4a8dfc_0_4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Earth is like no other planet in the galaxy. It’s the only one we know of that has large amounts of water. And with almost three-quarters of our planet’s surface being covered in water, it’s no wonder Earth is sometimes called a water-world!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Water is held in icecaps, lakes, rivers and even in the air as water vapour -  but most of it is found in our ocean. </a:t>
            </a:r>
            <a:endParaRPr>
              <a:solidFill>
                <a:schemeClr val="dk1"/>
              </a:solidFill>
            </a:endParaRPr>
          </a:p>
          <a:p>
            <a:pPr indent="0" lvl="0" marL="0" rtl="0" algn="l">
              <a:spcBef>
                <a:spcPts val="0"/>
              </a:spcBef>
              <a:spcAft>
                <a:spcPts val="0"/>
              </a:spcAft>
              <a:buNone/>
            </a:pPr>
            <a:r>
              <a:t/>
            </a:r>
            <a:endParaRPr/>
          </a:p>
          <a:p>
            <a:pPr indent="0" lvl="0" marL="0" rtl="0" algn="l">
              <a:spcBef>
                <a:spcPts val="0"/>
              </a:spcBef>
              <a:spcAft>
                <a:spcPts val="0"/>
              </a:spcAft>
              <a:buNone/>
            </a:pPr>
            <a:r>
              <a:rPr lang="en"/>
              <a:t>Let’s remind ourselves of the names of the different oceans. There’s the Atlantic, Pacific, Indian, Arctic and the Southern ocean. Can you point to where they are on the map? Pause now before the answers come up! </a:t>
            </a:r>
            <a:endParaRPr/>
          </a:p>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g2f51ba6d214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0" name="Google Shape;260;g2f51ba6d214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Draw up your best idea for a chance for your idea to be brought to life! Don’t forget to tell us what it’s called and how it works.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b="1" i="1" lang="en">
                <a:solidFill>
                  <a:schemeClr val="dk1"/>
                </a:solidFill>
              </a:rPr>
              <a:t>TEACHERS - </a:t>
            </a:r>
            <a:endParaRPr b="1" i="1">
              <a:solidFill>
                <a:schemeClr val="dk1"/>
              </a:solidFill>
            </a:endParaRPr>
          </a:p>
          <a:p>
            <a:pPr indent="0" lvl="0" marL="0" rtl="0" algn="l">
              <a:spcBef>
                <a:spcPts val="0"/>
              </a:spcBef>
              <a:spcAft>
                <a:spcPts val="0"/>
              </a:spcAft>
              <a:buClr>
                <a:schemeClr val="dk1"/>
              </a:buClr>
              <a:buSzPts val="1100"/>
              <a:buFont typeface="Arial"/>
              <a:buNone/>
            </a:pPr>
            <a:r>
              <a:t/>
            </a:r>
            <a:endParaRPr i="1" u="sng">
              <a:solidFill>
                <a:schemeClr val="dk1"/>
              </a:solidFill>
            </a:endParaRPr>
          </a:p>
          <a:p>
            <a:pPr indent="0" lvl="0" marL="0" rtl="0" algn="l">
              <a:spcBef>
                <a:spcPts val="0"/>
              </a:spcBef>
              <a:spcAft>
                <a:spcPts val="0"/>
              </a:spcAft>
              <a:buClr>
                <a:schemeClr val="dk1"/>
              </a:buClr>
              <a:buSzPts val="1100"/>
              <a:buFont typeface="Arial"/>
              <a:buNone/>
            </a:pPr>
            <a:r>
              <a:rPr i="1" lang="en">
                <a:solidFill>
                  <a:schemeClr val="dk1"/>
                </a:solidFill>
              </a:rPr>
              <a:t>Send us the invention drawing sheets from your class before </a:t>
            </a:r>
            <a:r>
              <a:rPr b="1" i="1" lang="en">
                <a:solidFill>
                  <a:schemeClr val="dk1"/>
                </a:solidFill>
              </a:rPr>
              <a:t>30th April 2025 </a:t>
            </a:r>
            <a:endParaRPr b="1" i="1">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i="1">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a:solidFill>
                  <a:schemeClr val="dk1"/>
                </a:solidFill>
              </a:rPr>
              <a:t>Find the upload instructions at </a:t>
            </a:r>
            <a:r>
              <a:rPr lang="en" u="sng">
                <a:solidFill>
                  <a:schemeClr val="hlink"/>
                </a:solidFill>
                <a:hlinkClick r:id="rId2"/>
              </a:rPr>
              <a:t>https://southtyneside.littleinventors.org/challenges/making-waves/upload</a:t>
            </a:r>
            <a:endParaRPr>
              <a:solidFill>
                <a:schemeClr val="dk1"/>
              </a:solidFill>
            </a:endParaRPr>
          </a:p>
          <a:p>
            <a:pPr indent="0" lvl="0" marL="0" rtl="0" algn="l">
              <a:spcBef>
                <a:spcPts val="0"/>
              </a:spcBef>
              <a:spcAft>
                <a:spcPts val="0"/>
              </a:spcAft>
              <a:buNone/>
            </a:pPr>
            <a:r>
              <a:t/>
            </a:r>
            <a:endParaRPr i="1"/>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g2ef7e67a5ed_0_1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9" name="Google Shape;269;g2ef7e67a5ed_0_11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sz="1200">
                <a:latin typeface="Arial"/>
                <a:ea typeface="Arial"/>
                <a:cs typeface="Arial"/>
                <a:sym typeface="Arial"/>
              </a:rPr>
              <a:t>Use these tips to help your students find ideas:</a:t>
            </a:r>
            <a:endParaRPr sz="1200">
              <a:latin typeface="Arial"/>
              <a:ea typeface="Arial"/>
              <a:cs typeface="Arial"/>
              <a:sym typeface="Arial"/>
            </a:endParaRPr>
          </a:p>
          <a:p>
            <a:pPr indent="0" lvl="0" marL="0" rtl="0" algn="l">
              <a:spcBef>
                <a:spcPts val="0"/>
              </a:spcBef>
              <a:spcAft>
                <a:spcPts val="0"/>
              </a:spcAft>
              <a:buNone/>
            </a:pPr>
            <a:r>
              <a:t/>
            </a:r>
            <a:endParaRPr sz="1200"/>
          </a:p>
          <a:p>
            <a:pPr indent="0" lvl="0" marL="0" rtl="0" algn="l">
              <a:spcBef>
                <a:spcPts val="0"/>
              </a:spcBef>
              <a:spcAft>
                <a:spcPts val="0"/>
              </a:spcAft>
              <a:buNone/>
            </a:pPr>
            <a:r>
              <a:rPr b="1" lang="en" sz="1200">
                <a:latin typeface="Arial"/>
                <a:ea typeface="Arial"/>
                <a:cs typeface="Arial"/>
                <a:sym typeface="Arial"/>
              </a:rPr>
              <a:t>Start simple</a:t>
            </a:r>
            <a:endParaRPr sz="1200"/>
          </a:p>
          <a:p>
            <a:pPr indent="0" lvl="0" marL="0" rtl="0" algn="l">
              <a:spcBef>
                <a:spcPts val="0"/>
              </a:spcBef>
              <a:spcAft>
                <a:spcPts val="0"/>
              </a:spcAft>
              <a:buNone/>
            </a:pPr>
            <a:r>
              <a:rPr lang="en" sz="1200">
                <a:latin typeface="Arial"/>
                <a:ea typeface="Arial"/>
                <a:cs typeface="Arial"/>
                <a:sym typeface="Arial"/>
              </a:rPr>
              <a:t>You don’t need to figure out how to change the world - thinking about small problems or challenges can be just as useful! What do you find tricky? Is there a simple way to change that? </a:t>
            </a:r>
            <a:endParaRPr sz="1200"/>
          </a:p>
          <a:p>
            <a:pPr indent="0" lvl="0" marL="0" rtl="0" algn="l">
              <a:spcBef>
                <a:spcPts val="0"/>
              </a:spcBef>
              <a:spcAft>
                <a:spcPts val="0"/>
              </a:spcAft>
              <a:buNone/>
            </a:pPr>
            <a:r>
              <a:t/>
            </a:r>
            <a:endParaRPr sz="1200">
              <a:latin typeface="Arial"/>
              <a:ea typeface="Arial"/>
              <a:cs typeface="Arial"/>
              <a:sym typeface="Arial"/>
            </a:endParaRPr>
          </a:p>
          <a:p>
            <a:pPr indent="0" lvl="0" marL="0" rtl="0" algn="l">
              <a:spcBef>
                <a:spcPts val="0"/>
              </a:spcBef>
              <a:spcAft>
                <a:spcPts val="0"/>
              </a:spcAft>
              <a:buNone/>
            </a:pPr>
            <a:r>
              <a:rPr b="1" lang="en" sz="1200">
                <a:latin typeface="Arial"/>
                <a:ea typeface="Arial"/>
                <a:cs typeface="Arial"/>
                <a:sym typeface="Arial"/>
              </a:rPr>
              <a:t>Put two things together</a:t>
            </a:r>
            <a:endParaRPr sz="1200"/>
          </a:p>
          <a:p>
            <a:pPr indent="0" lvl="0" marL="0" rtl="0" algn="l">
              <a:spcBef>
                <a:spcPts val="0"/>
              </a:spcBef>
              <a:spcAft>
                <a:spcPts val="0"/>
              </a:spcAft>
              <a:buNone/>
            </a:pPr>
            <a:r>
              <a:rPr lang="en" sz="1200">
                <a:latin typeface="Arial"/>
                <a:ea typeface="Arial"/>
                <a:cs typeface="Arial"/>
                <a:sym typeface="Arial"/>
              </a:rPr>
              <a:t>Starting with an existing object or two and imagining new ways to improve or find a totally different use for them. </a:t>
            </a:r>
            <a:endParaRPr sz="1200"/>
          </a:p>
          <a:p>
            <a:pPr indent="0" lvl="0" marL="0" rtl="0" algn="l">
              <a:spcBef>
                <a:spcPts val="0"/>
              </a:spcBef>
              <a:spcAft>
                <a:spcPts val="0"/>
              </a:spcAft>
              <a:buNone/>
            </a:pPr>
            <a:r>
              <a:rPr b="1" lang="en" sz="1200">
                <a:latin typeface="Arial"/>
                <a:ea typeface="Arial"/>
                <a:cs typeface="Arial"/>
                <a:sym typeface="Arial"/>
              </a:rPr>
              <a:t>Keep the ideas coming</a:t>
            </a:r>
            <a:endParaRPr sz="1200"/>
          </a:p>
          <a:p>
            <a:pPr indent="0" lvl="0" marL="0" rtl="0" algn="l">
              <a:spcBef>
                <a:spcPts val="0"/>
              </a:spcBef>
              <a:spcAft>
                <a:spcPts val="0"/>
              </a:spcAft>
              <a:buNone/>
            </a:pPr>
            <a:r>
              <a:rPr lang="en" sz="1200">
                <a:latin typeface="Arial"/>
                <a:ea typeface="Arial"/>
                <a:cs typeface="Arial"/>
                <a:sym typeface="Arial"/>
              </a:rPr>
              <a:t>It doesn’t matter if your idea doesn’t seem to be entirely useful or serious or even that GOOD to start with. It’s an idea, and the more ideas you have, the more your brain gets used to thinking about solutions to problems.  A lot of inventions were made by mistake (potato chips, fireworks)!</a:t>
            </a:r>
            <a:endParaRPr sz="1200"/>
          </a:p>
          <a:p>
            <a:pPr indent="0" lvl="0" marL="0" rtl="0" algn="l">
              <a:spcBef>
                <a:spcPts val="0"/>
              </a:spcBef>
              <a:spcAft>
                <a:spcPts val="0"/>
              </a:spcAft>
              <a:buNone/>
            </a:pPr>
            <a:r>
              <a:t/>
            </a:r>
            <a:endParaRPr sz="1200">
              <a:latin typeface="Arial"/>
              <a:ea typeface="Arial"/>
              <a:cs typeface="Arial"/>
              <a:sym typeface="Arial"/>
            </a:endParaRPr>
          </a:p>
          <a:p>
            <a:pPr indent="0" lvl="0" marL="0" rtl="0" algn="l">
              <a:spcBef>
                <a:spcPts val="0"/>
              </a:spcBef>
              <a:spcAft>
                <a:spcPts val="0"/>
              </a:spcAft>
              <a:buNone/>
            </a:pPr>
            <a:r>
              <a:rPr b="1" lang="en" sz="1200">
                <a:latin typeface="Arial"/>
                <a:ea typeface="Arial"/>
                <a:cs typeface="Arial"/>
                <a:sym typeface="Arial"/>
              </a:rPr>
              <a:t>A fresh pair of eyes</a:t>
            </a:r>
            <a:endParaRPr sz="1200"/>
          </a:p>
          <a:p>
            <a:pPr indent="0" lvl="0" marL="0" rtl="0" algn="l">
              <a:spcBef>
                <a:spcPts val="0"/>
              </a:spcBef>
              <a:spcAft>
                <a:spcPts val="0"/>
              </a:spcAft>
              <a:buNone/>
            </a:pPr>
            <a:r>
              <a:rPr lang="en" sz="1200">
                <a:latin typeface="Arial"/>
                <a:ea typeface="Arial"/>
                <a:cs typeface="Arial"/>
                <a:sym typeface="Arial"/>
              </a:rPr>
              <a:t>Sometimes you just need to step out of your own shoes to see things differently. Once you have a problem, try to imagine what it looks like to someone else. </a:t>
            </a:r>
            <a:endParaRPr sz="1200"/>
          </a:p>
          <a:p>
            <a:pPr indent="0" lvl="0" marL="0" rtl="0" algn="l">
              <a:spcBef>
                <a:spcPts val="0"/>
              </a:spcBef>
              <a:spcAft>
                <a:spcPts val="0"/>
              </a:spcAft>
              <a:buNone/>
            </a:pPr>
            <a:r>
              <a:t/>
            </a:r>
            <a:endParaRPr sz="1200">
              <a:latin typeface="Arial"/>
              <a:ea typeface="Arial"/>
              <a:cs typeface="Arial"/>
              <a:sym typeface="Arial"/>
            </a:endParaRPr>
          </a:p>
          <a:p>
            <a:pPr indent="0" lvl="0" marL="0" rtl="0" algn="l">
              <a:spcBef>
                <a:spcPts val="0"/>
              </a:spcBef>
              <a:spcAft>
                <a:spcPts val="0"/>
              </a:spcAft>
              <a:buNone/>
            </a:pPr>
            <a:r>
              <a:rPr b="1" lang="en" sz="1200">
                <a:latin typeface="Arial"/>
                <a:ea typeface="Arial"/>
                <a:cs typeface="Arial"/>
                <a:sym typeface="Arial"/>
              </a:rPr>
              <a:t>Break the rules </a:t>
            </a:r>
            <a:endParaRPr sz="1200"/>
          </a:p>
          <a:p>
            <a:pPr indent="0" lvl="0" marL="0" rtl="0" algn="l">
              <a:spcBef>
                <a:spcPts val="0"/>
              </a:spcBef>
              <a:spcAft>
                <a:spcPts val="0"/>
              </a:spcAft>
              <a:buNone/>
            </a:pPr>
            <a:r>
              <a:rPr lang="en" sz="1200">
                <a:latin typeface="Arial"/>
                <a:ea typeface="Arial"/>
                <a:cs typeface="Arial"/>
                <a:sym typeface="Arial"/>
              </a:rPr>
              <a:t>New inventions happen when we try to think or do things differently – in other words, when we break the rules. So forget how things are supposed to work and make it happen your own way! </a:t>
            </a:r>
            <a:endParaRPr sz="1200"/>
          </a:p>
          <a:p>
            <a:pPr indent="0" lvl="0" marL="0" rtl="0" algn="l">
              <a:spcBef>
                <a:spcPts val="0"/>
              </a:spcBef>
              <a:spcAft>
                <a:spcPts val="0"/>
              </a:spcAft>
              <a:buNone/>
            </a:pPr>
            <a:r>
              <a:t/>
            </a:r>
            <a:endParaRPr sz="1200">
              <a:latin typeface="Arial"/>
              <a:ea typeface="Arial"/>
              <a:cs typeface="Arial"/>
              <a:sym typeface="Arial"/>
            </a:endParaRPr>
          </a:p>
          <a:p>
            <a:pPr indent="0" lvl="0" marL="0" rtl="0" algn="l">
              <a:spcBef>
                <a:spcPts val="0"/>
              </a:spcBef>
              <a:spcAft>
                <a:spcPts val="0"/>
              </a:spcAft>
              <a:buNone/>
            </a:pPr>
            <a:r>
              <a:rPr b="1" lang="en" sz="1200"/>
              <a:t>Reach for the stars</a:t>
            </a:r>
            <a:endParaRPr b="1" sz="1200"/>
          </a:p>
          <a:p>
            <a:pPr indent="0" lvl="0" marL="0" rtl="0" algn="l">
              <a:spcBef>
                <a:spcPts val="0"/>
              </a:spcBef>
              <a:spcAft>
                <a:spcPts val="0"/>
              </a:spcAft>
              <a:buNone/>
            </a:pPr>
            <a:r>
              <a:rPr lang="en" sz="1200">
                <a:latin typeface="Arial"/>
                <a:ea typeface="Arial"/>
                <a:cs typeface="Arial"/>
                <a:sym typeface="Arial"/>
              </a:rPr>
              <a:t>It might seem a little crazy or simply impossible, but so did landing on the moon! So don’t be scared to think up big or  bonkers ideas - who knows what will come of it?</a:t>
            </a:r>
            <a:endParaRPr sz="1200"/>
          </a:p>
          <a:p>
            <a:pPr indent="0" lvl="0" marL="0" rtl="0" algn="l">
              <a:spcBef>
                <a:spcPts val="0"/>
              </a:spcBef>
              <a:spcAft>
                <a:spcPts val="0"/>
              </a:spcAft>
              <a:buNone/>
            </a:pPr>
            <a:r>
              <a:rPr lang="en" sz="1200">
                <a:latin typeface="Arial"/>
                <a:ea typeface="Arial"/>
                <a:cs typeface="Arial"/>
                <a:sym typeface="Arial"/>
              </a:rPr>
              <a:t> Often one idea leads to something else that jump starts your imagination for a brilliant invention!</a:t>
            </a:r>
            <a:endParaRPr sz="1200"/>
          </a:p>
          <a:p>
            <a:pPr indent="0" lvl="0" marL="0" rtl="0" algn="l">
              <a:spcBef>
                <a:spcPts val="0"/>
              </a:spcBef>
              <a:spcAft>
                <a:spcPts val="0"/>
              </a:spcAft>
              <a:buNone/>
            </a:pPr>
            <a:r>
              <a:t/>
            </a:r>
            <a:endParaRPr sz="1000">
              <a:latin typeface="Arial"/>
              <a:ea typeface="Arial"/>
              <a:cs typeface="Arial"/>
              <a:sym typeface="Arial"/>
            </a:endParaRPr>
          </a:p>
          <a:p>
            <a:pPr indent="0" lvl="0" marL="0" rtl="0" algn="l">
              <a:spcBef>
                <a:spcPts val="0"/>
              </a:spcBef>
              <a:spcAft>
                <a:spcPts val="0"/>
              </a:spcAft>
              <a:buNone/>
            </a:pPr>
            <a:r>
              <a:t/>
            </a:r>
            <a:endParaRPr sz="1000">
              <a:latin typeface="Arial"/>
              <a:ea typeface="Arial"/>
              <a:cs typeface="Arial"/>
              <a:sym typeface="Arial"/>
            </a:endParaRPr>
          </a:p>
        </p:txBody>
      </p:sp>
      <p:sp>
        <p:nvSpPr>
          <p:cNvPr id="270" name="Google Shape;270;g2ef7e67a5ed_0_11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 name="Shape 73"/>
        <p:cNvGrpSpPr/>
        <p:nvPr/>
      </p:nvGrpSpPr>
      <p:grpSpPr>
        <a:xfrm>
          <a:off x="0" y="0"/>
          <a:ext cx="0" cy="0"/>
          <a:chOff x="0" y="0"/>
          <a:chExt cx="0" cy="0"/>
        </a:xfrm>
      </p:grpSpPr>
      <p:sp>
        <p:nvSpPr>
          <p:cNvPr id="74" name="Google Shape;74;g2e17005a155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 name="Google Shape;75;g2e17005a155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Did you get them right?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solidFill>
                  <a:schemeClr val="dk1"/>
                </a:solidFill>
              </a:rPr>
              <a:t>The Pacific Ocean is the world’s largest ocean. It covers almost 50% of water surface of the planet! The Atlantic ocean is second largest! It is home to the most fish in the world. The Arctic Ocean is the smallest one but it’s very mighty: it stays frozen throughout winter and helps to cool the global temperature down. The last two are the Indian Ocean and the Southern Ocean.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It’s important to remember that all of the water in the ocean is connected and we call this the World Ocean!</a:t>
            </a:r>
            <a:endParaRPr>
              <a:solidFill>
                <a:schemeClr val="dk1"/>
              </a:solidFill>
            </a:endParaRPr>
          </a:p>
          <a:p>
            <a:pPr indent="0" lvl="0" marL="0" rtl="0" algn="l">
              <a:spcBef>
                <a:spcPts val="0"/>
              </a:spcBef>
              <a:spcAft>
                <a:spcPts val="0"/>
              </a:spcAft>
              <a:buNone/>
            </a:pPr>
            <a:r>
              <a:t/>
            </a:r>
            <a:endParaRPr>
              <a:solidFill>
                <a:schemeClr val="dk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g2f687436f87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9" name="Google Shape;89;g2f687436f87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Did you know the ocean covers 70% of the planet. And it is home to millions of creatures and plants!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a:t>
            </a:r>
            <a:r>
              <a:rPr lang="en">
                <a:latin typeface="Arial"/>
                <a:ea typeface="Arial"/>
                <a:cs typeface="Arial"/>
                <a:sym typeface="Arial"/>
              </a:rPr>
              <a:t>he majority of life on earth is aquatic! That means </a:t>
            </a:r>
            <a:r>
              <a:rPr lang="en"/>
              <a:t>creatures</a:t>
            </a:r>
            <a:r>
              <a:rPr lang="en">
                <a:latin typeface="Arial"/>
                <a:ea typeface="Arial"/>
                <a:cs typeface="Arial"/>
                <a:sym typeface="Arial"/>
              </a:rPr>
              <a:t> live </a:t>
            </a:r>
            <a:r>
              <a:rPr lang="en"/>
              <a:t>on or underwater.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latin typeface="Arial"/>
                <a:ea typeface="Arial"/>
                <a:cs typeface="Arial"/>
                <a:sym typeface="Arial"/>
              </a:rPr>
              <a:t>We get more oxygen from the ocean than from all the world’s rainforests combined. And </a:t>
            </a:r>
            <a:r>
              <a:rPr lang="en"/>
              <a:t>i</a:t>
            </a:r>
            <a:r>
              <a:rPr lang="en">
                <a:latin typeface="Arial"/>
                <a:ea typeface="Arial"/>
                <a:cs typeface="Arial"/>
                <a:sym typeface="Arial"/>
              </a:rPr>
              <a:t>t absorbs the most gas from the air - it</a:t>
            </a:r>
            <a:r>
              <a:rPr lang="en"/>
              <a:t>’s </a:t>
            </a:r>
            <a:r>
              <a:rPr lang="en">
                <a:latin typeface="Arial"/>
                <a:ea typeface="Arial"/>
                <a:cs typeface="Arial"/>
                <a:sym typeface="Arial"/>
              </a:rPr>
              <a:t>a true pollution hero.</a:t>
            </a:r>
            <a:endParaRPr sz="1200"/>
          </a:p>
          <a:p>
            <a:pPr indent="0" lvl="0" marL="0" rtl="0" algn="l">
              <a:spcBef>
                <a:spcPts val="0"/>
              </a:spcBef>
              <a:spcAft>
                <a:spcPts val="0"/>
              </a:spcAft>
              <a:buNone/>
            </a:pPr>
            <a:r>
              <a:rPr lang="en">
                <a:latin typeface="Arial"/>
                <a:ea typeface="Arial"/>
                <a:cs typeface="Arial"/>
                <a:sym typeface="Arial"/>
              </a:rPr>
              <a:t>It’s where life started and we simply wouldn’t survive without oceans. </a:t>
            </a:r>
            <a:endParaRPr>
              <a:latin typeface="Arial"/>
              <a:ea typeface="Arial"/>
              <a:cs typeface="Arial"/>
              <a:sym typeface="Arial"/>
            </a:endParaRPr>
          </a:p>
          <a:p>
            <a:pPr indent="0" lvl="0" marL="0" rtl="0" algn="l">
              <a:spcBef>
                <a:spcPts val="0"/>
              </a:spcBef>
              <a:spcAft>
                <a:spcPts val="0"/>
              </a:spcAft>
              <a:buNone/>
            </a:pPr>
            <a:r>
              <a:t/>
            </a:r>
            <a:endParaRPr sz="1000">
              <a:latin typeface="Arial"/>
              <a:ea typeface="Arial"/>
              <a:cs typeface="Arial"/>
              <a:sym typeface="Arial"/>
            </a:endParaRPr>
          </a:p>
        </p:txBody>
      </p:sp>
      <p:sp>
        <p:nvSpPr>
          <p:cNvPr id="90" name="Google Shape;90;g2f687436f87_0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2dcaf4a8dfc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0" name="Google Shape;100;g2dcaf4a8dfc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latin typeface="Arial"/>
                <a:ea typeface="Arial"/>
                <a:cs typeface="Arial"/>
                <a:sym typeface="Arial"/>
              </a:rPr>
              <a:t>To truly understand how vast and important the oceans are, just think of the following facts: </a:t>
            </a:r>
            <a:endParaRPr>
              <a:latin typeface="Arial"/>
              <a:ea typeface="Arial"/>
              <a:cs typeface="Arial"/>
              <a:sym typeface="Arial"/>
            </a:endParaRPr>
          </a:p>
          <a:p>
            <a:pPr indent="0" lvl="0" marL="0" rtl="0" algn="l">
              <a:spcBef>
                <a:spcPts val="0"/>
              </a:spcBef>
              <a:spcAft>
                <a:spcPts val="0"/>
              </a:spcAft>
              <a:buNone/>
            </a:pPr>
            <a:r>
              <a:t/>
            </a:r>
            <a:endParaRPr/>
          </a:p>
          <a:p>
            <a:pPr indent="0" lvl="0" marL="0" rtl="0" algn="l">
              <a:spcBef>
                <a:spcPts val="0"/>
              </a:spcBef>
              <a:spcAft>
                <a:spcPts val="0"/>
              </a:spcAft>
              <a:buNone/>
            </a:pPr>
            <a:r>
              <a:rPr lang="en">
                <a:latin typeface="Arial"/>
                <a:ea typeface="Arial"/>
                <a:cs typeface="Arial"/>
                <a:sym typeface="Arial"/>
              </a:rPr>
              <a:t>There are more archaeological objects sunken under the sea than in all museums of the world combined</a:t>
            </a:r>
            <a:endParaRPr>
              <a:latin typeface="Arial"/>
              <a:ea typeface="Arial"/>
              <a:cs typeface="Arial"/>
              <a:sym typeface="Arial"/>
            </a:endParaRPr>
          </a:p>
          <a:p>
            <a:pPr indent="0" lvl="0" marL="0" rtl="0" algn="l">
              <a:spcBef>
                <a:spcPts val="0"/>
              </a:spcBef>
              <a:spcAft>
                <a:spcPts val="0"/>
              </a:spcAft>
              <a:buNone/>
            </a:pPr>
            <a:r>
              <a:t/>
            </a:r>
            <a:endParaRPr/>
          </a:p>
          <a:p>
            <a:pPr indent="0" lvl="0" marL="0" rtl="0" algn="l">
              <a:spcBef>
                <a:spcPts val="0"/>
              </a:spcBef>
              <a:spcAft>
                <a:spcPts val="0"/>
              </a:spcAft>
              <a:buNone/>
            </a:pPr>
            <a:r>
              <a:rPr lang="en"/>
              <a:t>Most</a:t>
            </a:r>
            <a:r>
              <a:rPr lang="en">
                <a:latin typeface="Arial"/>
                <a:ea typeface="Arial"/>
                <a:cs typeface="Arial"/>
                <a:sym typeface="Arial"/>
              </a:rPr>
              <a:t> volcanic explosions happen under water.</a:t>
            </a:r>
            <a:endParaRPr>
              <a:latin typeface="Arial"/>
              <a:ea typeface="Arial"/>
              <a:cs typeface="Arial"/>
              <a:sym typeface="Arial"/>
            </a:endParaRPr>
          </a:p>
          <a:p>
            <a:pPr indent="0" lvl="0" marL="0" rtl="0" algn="l">
              <a:spcBef>
                <a:spcPts val="0"/>
              </a:spcBef>
              <a:spcAft>
                <a:spcPts val="0"/>
              </a:spcAft>
              <a:buNone/>
            </a:pPr>
            <a:r>
              <a:t/>
            </a:r>
            <a:endParaRPr/>
          </a:p>
          <a:p>
            <a:pPr indent="0" lvl="0" marL="0" rtl="0" algn="l">
              <a:spcBef>
                <a:spcPts val="0"/>
              </a:spcBef>
              <a:spcAft>
                <a:spcPts val="0"/>
              </a:spcAft>
              <a:buNone/>
            </a:pPr>
            <a:r>
              <a:rPr lang="en">
                <a:latin typeface="Arial"/>
                <a:ea typeface="Arial"/>
                <a:cs typeface="Arial"/>
                <a:sym typeface="Arial"/>
              </a:rPr>
              <a:t>Tsunami waves can be as tall as 30 metres </a:t>
            </a:r>
            <a:r>
              <a:rPr lang="en"/>
              <a:t>(That’s taller than the Angel of the North!).</a:t>
            </a:r>
            <a:endParaRPr/>
          </a:p>
          <a:p>
            <a:pPr indent="0" lvl="0" marL="0" rtl="0" algn="l">
              <a:spcBef>
                <a:spcPts val="0"/>
              </a:spcBef>
              <a:spcAft>
                <a:spcPts val="0"/>
              </a:spcAft>
              <a:buNone/>
            </a:pPr>
            <a:r>
              <a:t/>
            </a:r>
            <a:endParaRPr/>
          </a:p>
          <a:p>
            <a:pPr indent="0" lvl="0" marL="0" rtl="0" algn="l">
              <a:spcBef>
                <a:spcPts val="0"/>
              </a:spcBef>
              <a:spcAft>
                <a:spcPts val="0"/>
              </a:spcAft>
              <a:buNone/>
            </a:pPr>
            <a:r>
              <a:rPr lang="en">
                <a:latin typeface="Arial"/>
                <a:ea typeface="Arial"/>
                <a:cs typeface="Arial"/>
                <a:sym typeface="Arial"/>
              </a:rPr>
              <a:t>Icebergs are blocks of ice at least 5 met</a:t>
            </a:r>
            <a:r>
              <a:rPr lang="en"/>
              <a:t>res</a:t>
            </a:r>
            <a:r>
              <a:rPr lang="en">
                <a:latin typeface="Arial"/>
                <a:ea typeface="Arial"/>
                <a:cs typeface="Arial"/>
                <a:sym typeface="Arial"/>
              </a:rPr>
              <a:t> wide that detach from glaciers and float on the ocean. The average weight for an iceberg is 100,000-200,000 tonnes and is equivalent to the size of a 15 storey building.</a:t>
            </a:r>
            <a:endParaRPr b="1">
              <a:latin typeface="Arial"/>
              <a:ea typeface="Arial"/>
              <a:cs typeface="Arial"/>
              <a:sym typeface="Arial"/>
            </a:endParaRPr>
          </a:p>
          <a:p>
            <a:pPr indent="0" lvl="0" marL="0" rtl="0" algn="l">
              <a:spcBef>
                <a:spcPts val="0"/>
              </a:spcBef>
              <a:spcAft>
                <a:spcPts val="0"/>
              </a:spcAft>
              <a:buNone/>
            </a:pPr>
            <a:r>
              <a:t/>
            </a:r>
            <a:endParaRPr b="1" sz="1000">
              <a:latin typeface="Arial"/>
              <a:ea typeface="Arial"/>
              <a:cs typeface="Arial"/>
              <a:sym typeface="Arial"/>
            </a:endParaRPr>
          </a:p>
          <a:p>
            <a:pPr indent="0" lvl="0" marL="0" rtl="0" algn="l">
              <a:spcBef>
                <a:spcPts val="0"/>
              </a:spcBef>
              <a:spcAft>
                <a:spcPts val="0"/>
              </a:spcAft>
              <a:buNone/>
            </a:pPr>
            <a:r>
              <a:t/>
            </a:r>
            <a:endParaRPr b="1" sz="1000">
              <a:latin typeface="Arial"/>
              <a:ea typeface="Arial"/>
              <a:cs typeface="Arial"/>
              <a:sym typeface="Arial"/>
            </a:endParaRPr>
          </a:p>
        </p:txBody>
      </p:sp>
      <p:sp>
        <p:nvSpPr>
          <p:cNvPr id="101" name="Google Shape;101;g2dcaf4a8dfc_0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g2dcaf4a8dfc_0_3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 name="Google Shape;113;g2dcaf4a8dfc_0_3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We all need the ocean to survive, whether we live beside it or not.</a:t>
            </a:r>
            <a:endParaRPr>
              <a:solidFill>
                <a:schemeClr val="dk1"/>
              </a:solidFill>
            </a:endParaRPr>
          </a:p>
          <a:p>
            <a:pPr indent="0" lvl="0" marL="0" rtl="0" algn="l">
              <a:lnSpc>
                <a:spcPct val="115000"/>
              </a:lnSpc>
              <a:spcBef>
                <a:spcPts val="0"/>
              </a:spcBef>
              <a:spcAft>
                <a:spcPts val="0"/>
              </a:spcAft>
              <a:buNone/>
            </a:pPr>
            <a:r>
              <a:rPr lang="en">
                <a:solidFill>
                  <a:schemeClr val="dk1"/>
                </a:solidFill>
              </a:rPr>
              <a:t>When we breathe in, we suck oxygen into our lungs. Many people think of trees as being the number one source of oxygen on planet Earth, but the ocean actually creates much more oxygen!</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
                <a:solidFill>
                  <a:schemeClr val="dk1"/>
                </a:solidFill>
              </a:rPr>
              <a:t>You can think of it in breaths: for every ten breaths you take, seven of them use oxygen generated by the ocean.</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
                <a:solidFill>
                  <a:schemeClr val="dk1"/>
                </a:solidFill>
              </a:rPr>
              <a:t>But the ocean doesn’t just help us to breathe, it also provides us with jobs, food, medicine, transport, energy and fun!</a:t>
            </a:r>
            <a:endParaRPr>
              <a:solidFill>
                <a:schemeClr val="dk1"/>
              </a:solidFill>
            </a:endParaRPr>
          </a:p>
          <a:p>
            <a:pPr indent="0" lvl="0" marL="0" rtl="0" algn="l">
              <a:lnSpc>
                <a:spcPct val="115000"/>
              </a:lnSpc>
              <a:spcBef>
                <a:spcPts val="0"/>
              </a:spcBef>
              <a:spcAft>
                <a:spcPts val="0"/>
              </a:spcAft>
              <a:buNone/>
            </a:pPr>
            <a:r>
              <a:rPr lang="en">
                <a:solidFill>
                  <a:schemeClr val="dk1"/>
                </a:solidFill>
              </a:rPr>
              <a:t>Can you name all the different </a:t>
            </a:r>
            <a:r>
              <a:rPr lang="en">
                <a:solidFill>
                  <a:schemeClr val="dk1"/>
                </a:solidFill>
              </a:rPr>
              <a:t>activities</a:t>
            </a:r>
            <a:r>
              <a:rPr lang="en">
                <a:solidFill>
                  <a:schemeClr val="dk1"/>
                </a:solidFill>
              </a:rPr>
              <a:t> that are taking place in the ocean on this slide?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g2dcaf4a8dfc_0_5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 name="Google Shape;122;g2dcaf4a8dfc_0_5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 long time ago we didn’t know what mysteries lay beyond the shoreline. But luckily for us inventors </a:t>
            </a:r>
            <a:r>
              <a:rPr lang="en"/>
              <a:t>before</a:t>
            </a:r>
            <a:r>
              <a:rPr lang="en"/>
              <a:t> us have helped us to find out by inventing ingenious ways of discovering what’s beneath the waves and over the horizon.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In 4000 BC </a:t>
            </a:r>
            <a:r>
              <a:rPr lang="en"/>
              <a:t>Egyptians</a:t>
            </a:r>
            <a:r>
              <a:rPr lang="en"/>
              <a:t> were the first to develop sailing ships. They harnessed wind power to push the boats </a:t>
            </a:r>
            <a:r>
              <a:rPr lang="en"/>
              <a:t>through</a:t>
            </a:r>
            <a:r>
              <a:rPr lang="en"/>
              <a:t> the water!</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In 1620 A Dutch inventor named Cornelius Drebbel invented the first submarine. It was made from wood, metal and animals skin and was powered with underwater oars!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In 1715 John Lethbridge created the first ever </a:t>
            </a:r>
            <a:r>
              <a:rPr lang="en"/>
              <a:t>diving</a:t>
            </a:r>
            <a:r>
              <a:rPr lang="en"/>
              <a:t> suit called the Diving Dress! It was a wooden barrel with sleeves for your arms to poke through.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In 1957 Marie Tharp proved that the ocean floor wasn’t flat with a 3D map!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In 1998 Richard Yemm invented the red sea snake which generates energy through wave power!</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2dcaf4a8dfc_0_9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6" name="Google Shape;136;g2dcaf4a8dfc_0_9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latin typeface="Arial"/>
                <a:ea typeface="Arial"/>
                <a:cs typeface="Arial"/>
                <a:sym typeface="Arial"/>
              </a:rPr>
              <a:t>As well as being the source of life and producing oxygen, humans rely on the ocean to live, even when living </a:t>
            </a:r>
            <a:r>
              <a:rPr lang="en"/>
              <a:t>inland</a:t>
            </a:r>
            <a:r>
              <a:rPr lang="en">
                <a:latin typeface="Arial"/>
                <a:ea typeface="Arial"/>
                <a:cs typeface="Arial"/>
                <a:sym typeface="Arial"/>
              </a:rPr>
              <a:t>. More than 3.5 billion people rely on food from the ocean to live, and even to make medicine (such as antibacterials, antibiotics and even cancer related drugs).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oceans play a major role in controlling the weather, keeping the earth cool and absorbing carbon dioxide. They are at the heart of the water cycle, and help recycle fresh water that we all drink every day.</a:t>
            </a:r>
            <a:endParaRPr sz="1200"/>
          </a:p>
          <a:p>
            <a:pPr indent="0" lvl="0" marL="0" rtl="0" algn="l">
              <a:spcBef>
                <a:spcPts val="0"/>
              </a:spcBef>
              <a:spcAft>
                <a:spcPts val="0"/>
              </a:spcAft>
              <a:buNone/>
            </a:pPr>
            <a:r>
              <a:t/>
            </a:r>
            <a:endParaRPr/>
          </a:p>
          <a:p>
            <a:pPr indent="0" lvl="0" marL="0" rtl="0" algn="l">
              <a:spcBef>
                <a:spcPts val="0"/>
              </a:spcBef>
              <a:spcAft>
                <a:spcPts val="0"/>
              </a:spcAft>
              <a:buNone/>
            </a:pPr>
            <a:r>
              <a:rPr lang="en"/>
              <a:t>We use the oceans for 90% of our commercial transport, and the internet travels in pipes underwater to be truly worldwide! And for some Indigenous Peoples in Northern Canada, shipping by barge is one of the main ways to get supplies such as fuel, cars, and other large items </a:t>
            </a:r>
            <a:endParaRPr sz="1200"/>
          </a:p>
          <a:p>
            <a:pPr indent="0" lvl="0" marL="0" rtl="0" algn="l">
              <a:spcBef>
                <a:spcPts val="0"/>
              </a:spcBef>
              <a:spcAft>
                <a:spcPts val="0"/>
              </a:spcAft>
              <a:buNone/>
            </a:pPr>
            <a:r>
              <a:t/>
            </a:r>
            <a:endParaRPr/>
          </a:p>
          <a:p>
            <a:pPr indent="0" lvl="0" marL="0" rtl="0" algn="l">
              <a:spcBef>
                <a:spcPts val="0"/>
              </a:spcBef>
              <a:spcAft>
                <a:spcPts val="0"/>
              </a:spcAft>
              <a:buNone/>
            </a:pPr>
            <a:r>
              <a:rPr lang="en"/>
              <a:t>Waves and tides can be used to create renewable energy, something essential as we move away from using fossil fuels such as gas and coal.</a:t>
            </a:r>
            <a:endParaRPr sz="1200"/>
          </a:p>
          <a:p>
            <a:pPr indent="0" lvl="0" marL="0" rtl="0" algn="l">
              <a:spcBef>
                <a:spcPts val="0"/>
              </a:spcBef>
              <a:spcAft>
                <a:spcPts val="0"/>
              </a:spcAft>
              <a:buNone/>
            </a:pPr>
            <a:r>
              <a:rPr lang="en"/>
              <a:t>And last but not least, we love the oceans for all the fun and beauty that it brings into our lives. Going to the beach remains the dream holiday for many!! In fact, doctors are even starting to prescribe nature walks to enhance people’s wellbeing!</a:t>
            </a:r>
            <a:endParaRPr/>
          </a:p>
          <a:p>
            <a:pPr indent="0" lvl="0" marL="0" rtl="0" algn="l">
              <a:spcBef>
                <a:spcPts val="0"/>
              </a:spcBef>
              <a:spcAft>
                <a:spcPts val="0"/>
              </a:spcAft>
              <a:buNone/>
            </a:pPr>
            <a:r>
              <a:t/>
            </a:r>
            <a:endParaRPr sz="1000"/>
          </a:p>
          <a:p>
            <a:pPr indent="0" lvl="0" marL="0" rtl="0" algn="l">
              <a:spcBef>
                <a:spcPts val="0"/>
              </a:spcBef>
              <a:spcAft>
                <a:spcPts val="0"/>
              </a:spcAft>
              <a:buNone/>
            </a:pPr>
            <a:r>
              <a:t/>
            </a:r>
            <a:endParaRPr sz="1000"/>
          </a:p>
          <a:p>
            <a:pPr indent="0" lvl="0" marL="0" rtl="0" algn="l">
              <a:spcBef>
                <a:spcPts val="0"/>
              </a:spcBef>
              <a:spcAft>
                <a:spcPts val="0"/>
              </a:spcAft>
              <a:buNone/>
            </a:pPr>
            <a:r>
              <a:t/>
            </a:r>
            <a:endParaRPr b="1" sz="1000">
              <a:latin typeface="Arial"/>
              <a:ea typeface="Arial"/>
              <a:cs typeface="Arial"/>
              <a:sym typeface="Arial"/>
            </a:endParaRPr>
          </a:p>
          <a:p>
            <a:pPr indent="0" lvl="0" marL="0" rtl="0" algn="l">
              <a:spcBef>
                <a:spcPts val="0"/>
              </a:spcBef>
              <a:spcAft>
                <a:spcPts val="0"/>
              </a:spcAft>
              <a:buNone/>
            </a:pPr>
            <a:r>
              <a:t/>
            </a:r>
            <a:endParaRPr b="1" sz="1000">
              <a:latin typeface="Arial"/>
              <a:ea typeface="Arial"/>
              <a:cs typeface="Arial"/>
              <a:sym typeface="Arial"/>
            </a:endParaRPr>
          </a:p>
        </p:txBody>
      </p:sp>
      <p:sp>
        <p:nvSpPr>
          <p:cNvPr id="137" name="Google Shape;137;g2dcaf4a8dfc_0_9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g2dcaf4a8dfc_0_2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5" name="Google Shape;145;g2dcaf4a8dfc_0_2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20000"/>
              </a:lnSpc>
              <a:spcBef>
                <a:spcPts val="0"/>
              </a:spcBef>
              <a:spcAft>
                <a:spcPts val="0"/>
              </a:spcAft>
              <a:buNone/>
            </a:pPr>
            <a:r>
              <a:rPr lang="en">
                <a:solidFill>
                  <a:schemeClr val="dk1"/>
                </a:solidFill>
              </a:rPr>
              <a:t>Climate change is a change in weather conditions, like temperature and rainfall, over a long period of time.</a:t>
            </a:r>
            <a:endParaRPr>
              <a:solidFill>
                <a:schemeClr val="dk1"/>
              </a:solidFill>
            </a:endParaRPr>
          </a:p>
          <a:p>
            <a:pPr indent="0" lvl="0" marL="0" rtl="0" algn="l">
              <a:lnSpc>
                <a:spcPct val="120000"/>
              </a:lnSpc>
              <a:spcBef>
                <a:spcPts val="0"/>
              </a:spcBef>
              <a:spcAft>
                <a:spcPts val="0"/>
              </a:spcAft>
              <a:buNone/>
            </a:pPr>
            <a:r>
              <a:rPr lang="en">
                <a:solidFill>
                  <a:schemeClr val="dk1"/>
                </a:solidFill>
              </a:rPr>
              <a:t>Scientists across the world have observed that the surface of the earth is warming. The big difference is that this time, the change in climate is caused by humans over a very short period of time, through the emissions of carbon dioxide and other greenhouse gasses. This is known as global warming. </a:t>
            </a:r>
            <a:endParaRPr>
              <a:solidFill>
                <a:schemeClr val="dk1"/>
              </a:solidFill>
            </a:endParaRPr>
          </a:p>
          <a:p>
            <a:pPr indent="0" lvl="0" marL="0" rtl="0" algn="l">
              <a:lnSpc>
                <a:spcPct val="120000"/>
              </a:lnSpc>
              <a:spcBef>
                <a:spcPts val="0"/>
              </a:spcBef>
              <a:spcAft>
                <a:spcPts val="0"/>
              </a:spcAft>
              <a:buNone/>
            </a:pPr>
            <a:r>
              <a:rPr lang="en">
                <a:solidFill>
                  <a:schemeClr val="dk1"/>
                </a:solidFill>
              </a:rPr>
              <a:t>Global warming is creating big problems for many living things both on land and in the ocean, and life is going to become much harder for everyone if we don’t change the way we live very soon.</a:t>
            </a:r>
            <a:endParaRPr>
              <a:solidFill>
                <a:schemeClr val="dk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rtl="0" algn="l">
              <a:lnSpc>
                <a:spcPct val="90000"/>
              </a:lnSpc>
              <a:spcBef>
                <a:spcPts val="0"/>
              </a:spcBef>
              <a:spcAft>
                <a:spcPts val="0"/>
              </a:spcAft>
              <a:buClr>
                <a:schemeClr val="dk1"/>
              </a:buClr>
              <a:buSzPts val="1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2" name="Google Shape;52;p13"/>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rmAutofit/>
          </a:bodyPr>
          <a:lstStyle>
            <a:lvl1pPr indent="-317500" lvl="0" marL="457200" rtl="0" algn="l">
              <a:lnSpc>
                <a:spcPct val="90000"/>
              </a:lnSpc>
              <a:spcBef>
                <a:spcPts val="800"/>
              </a:spcBef>
              <a:spcAft>
                <a:spcPts val="0"/>
              </a:spcAft>
              <a:buClr>
                <a:schemeClr val="dk1"/>
              </a:buClr>
              <a:buSzPts val="1400"/>
              <a:buChar char="●"/>
              <a:defRPr/>
            </a:lvl1pPr>
            <a:lvl2pPr indent="-317500" lvl="1" marL="914400" rtl="0" algn="l">
              <a:lnSpc>
                <a:spcPct val="90000"/>
              </a:lnSpc>
              <a:spcBef>
                <a:spcPts val="1200"/>
              </a:spcBef>
              <a:spcAft>
                <a:spcPts val="0"/>
              </a:spcAft>
              <a:buClr>
                <a:schemeClr val="dk1"/>
              </a:buClr>
              <a:buSzPts val="1400"/>
              <a:buChar char="○"/>
              <a:defRPr/>
            </a:lvl2pPr>
            <a:lvl3pPr indent="-317500" lvl="2" marL="1371600" rtl="0" algn="l">
              <a:lnSpc>
                <a:spcPct val="90000"/>
              </a:lnSpc>
              <a:spcBef>
                <a:spcPts val="1200"/>
              </a:spcBef>
              <a:spcAft>
                <a:spcPts val="0"/>
              </a:spcAft>
              <a:buClr>
                <a:schemeClr val="dk1"/>
              </a:buClr>
              <a:buSzPts val="1400"/>
              <a:buChar char="■"/>
              <a:defRPr/>
            </a:lvl3pPr>
            <a:lvl4pPr indent="-317500" lvl="3" marL="1828800" rtl="0" algn="l">
              <a:lnSpc>
                <a:spcPct val="90000"/>
              </a:lnSpc>
              <a:spcBef>
                <a:spcPts val="1200"/>
              </a:spcBef>
              <a:spcAft>
                <a:spcPts val="0"/>
              </a:spcAft>
              <a:buClr>
                <a:schemeClr val="dk1"/>
              </a:buClr>
              <a:buSzPts val="1400"/>
              <a:buChar char="●"/>
              <a:defRPr/>
            </a:lvl4pPr>
            <a:lvl5pPr indent="-317500" lvl="4" marL="2286000" rtl="0" algn="l">
              <a:lnSpc>
                <a:spcPct val="90000"/>
              </a:lnSpc>
              <a:spcBef>
                <a:spcPts val="1200"/>
              </a:spcBef>
              <a:spcAft>
                <a:spcPts val="0"/>
              </a:spcAft>
              <a:buClr>
                <a:schemeClr val="dk1"/>
              </a:buClr>
              <a:buSzPts val="1400"/>
              <a:buChar char="○"/>
              <a:defRPr/>
            </a:lvl5pPr>
            <a:lvl6pPr indent="-317500" lvl="5" marL="2743200" rtl="0" algn="l">
              <a:lnSpc>
                <a:spcPct val="90000"/>
              </a:lnSpc>
              <a:spcBef>
                <a:spcPts val="1200"/>
              </a:spcBef>
              <a:spcAft>
                <a:spcPts val="0"/>
              </a:spcAft>
              <a:buClr>
                <a:schemeClr val="dk1"/>
              </a:buClr>
              <a:buSzPts val="1400"/>
              <a:buChar char="■"/>
              <a:defRPr/>
            </a:lvl6pPr>
            <a:lvl7pPr indent="-317500" lvl="6" marL="3200400" rtl="0" algn="l">
              <a:lnSpc>
                <a:spcPct val="90000"/>
              </a:lnSpc>
              <a:spcBef>
                <a:spcPts val="1200"/>
              </a:spcBef>
              <a:spcAft>
                <a:spcPts val="0"/>
              </a:spcAft>
              <a:buClr>
                <a:schemeClr val="dk1"/>
              </a:buClr>
              <a:buSzPts val="1400"/>
              <a:buChar char="●"/>
              <a:defRPr/>
            </a:lvl7pPr>
            <a:lvl8pPr indent="-317500" lvl="7" marL="3657600" rtl="0" algn="l">
              <a:lnSpc>
                <a:spcPct val="90000"/>
              </a:lnSpc>
              <a:spcBef>
                <a:spcPts val="1200"/>
              </a:spcBef>
              <a:spcAft>
                <a:spcPts val="0"/>
              </a:spcAft>
              <a:buClr>
                <a:schemeClr val="dk1"/>
              </a:buClr>
              <a:buSzPts val="1400"/>
              <a:buChar char="○"/>
              <a:defRPr/>
            </a:lvl8pPr>
            <a:lvl9pPr indent="-317500" lvl="8" marL="4114800" rtl="0" algn="l">
              <a:lnSpc>
                <a:spcPct val="90000"/>
              </a:lnSpc>
              <a:spcBef>
                <a:spcPts val="1200"/>
              </a:spcBef>
              <a:spcAft>
                <a:spcPts val="1200"/>
              </a:spcAft>
              <a:buClr>
                <a:schemeClr val="dk1"/>
              </a:buClr>
              <a:buSzPts val="1400"/>
              <a:buChar char="■"/>
              <a:defRPr/>
            </a:lvl9pPr>
          </a:lstStyle>
          <a:p/>
        </p:txBody>
      </p:sp>
      <p:sp>
        <p:nvSpPr>
          <p:cNvPr id="53" name="Google Shape;53;p1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54" name="Google Shape;54;p1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55" name="Google Shape;55;p1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44.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66.png"/><Relationship Id="rId4" Type="http://schemas.openxmlformats.org/officeDocument/2006/relationships/image" Target="../media/image8.png"/><Relationship Id="rId5" Type="http://schemas.openxmlformats.org/officeDocument/2006/relationships/image" Target="../media/image2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 Id="rId3" Type="http://schemas.openxmlformats.org/officeDocument/2006/relationships/image" Target="../media/image31.png"/><Relationship Id="rId4" Type="http://schemas.openxmlformats.org/officeDocument/2006/relationships/image" Target="../media/image27.png"/><Relationship Id="rId5" Type="http://schemas.openxmlformats.org/officeDocument/2006/relationships/image" Target="../media/image26.png"/><Relationship Id="rId6" Type="http://schemas.openxmlformats.org/officeDocument/2006/relationships/image" Target="../media/image36.png"/><Relationship Id="rId7" Type="http://schemas.openxmlformats.org/officeDocument/2006/relationships/image" Target="../media/image3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xml"/><Relationship Id="rId3" Type="http://schemas.openxmlformats.org/officeDocument/2006/relationships/image" Target="../media/image30.png"/><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8.png"/><Relationship Id="rId4" Type="http://schemas.openxmlformats.org/officeDocument/2006/relationships/image" Target="../media/image43.png"/><Relationship Id="rId5" Type="http://schemas.openxmlformats.org/officeDocument/2006/relationships/image" Target="../media/image32.png"/><Relationship Id="rId6" Type="http://schemas.openxmlformats.org/officeDocument/2006/relationships/image" Target="../media/image29.png"/><Relationship Id="rId7" Type="http://schemas.openxmlformats.org/officeDocument/2006/relationships/image" Target="../media/image3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28.png"/><Relationship Id="rId4" Type="http://schemas.openxmlformats.org/officeDocument/2006/relationships/image" Target="../media/image8.png"/><Relationship Id="rId5" Type="http://schemas.openxmlformats.org/officeDocument/2006/relationships/image" Target="../media/image4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37.png"/><Relationship Id="rId4" Type="http://schemas.openxmlformats.org/officeDocument/2006/relationships/image" Target="../media/image8.png"/><Relationship Id="rId5" Type="http://schemas.openxmlformats.org/officeDocument/2006/relationships/image" Target="../media/image50.png"/><Relationship Id="rId6" Type="http://schemas.openxmlformats.org/officeDocument/2006/relationships/image" Target="../media/image3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27.png"/><Relationship Id="rId4" Type="http://schemas.openxmlformats.org/officeDocument/2006/relationships/image" Target="../media/image45.png"/><Relationship Id="rId9" Type="http://schemas.openxmlformats.org/officeDocument/2006/relationships/image" Target="../media/image46.png"/><Relationship Id="rId5" Type="http://schemas.openxmlformats.org/officeDocument/2006/relationships/image" Target="../media/image42.png"/><Relationship Id="rId6" Type="http://schemas.openxmlformats.org/officeDocument/2006/relationships/image" Target="../media/image41.png"/><Relationship Id="rId7" Type="http://schemas.openxmlformats.org/officeDocument/2006/relationships/image" Target="../media/image55.jpg"/><Relationship Id="rId8" Type="http://schemas.openxmlformats.org/officeDocument/2006/relationships/image" Target="../media/image56.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xml"/><Relationship Id="rId3" Type="http://schemas.openxmlformats.org/officeDocument/2006/relationships/image" Target="../media/image64.jpg"/><Relationship Id="rId4" Type="http://schemas.openxmlformats.org/officeDocument/2006/relationships/image" Target="../media/image27.png"/><Relationship Id="rId5" Type="http://schemas.openxmlformats.org/officeDocument/2006/relationships/image" Target="../media/image6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xml"/><Relationship Id="rId3" Type="http://schemas.openxmlformats.org/officeDocument/2006/relationships/image" Target="../media/image49.png"/><Relationship Id="rId4" Type="http://schemas.openxmlformats.org/officeDocument/2006/relationships/image" Target="../media/image51.png"/><Relationship Id="rId9" Type="http://schemas.openxmlformats.org/officeDocument/2006/relationships/image" Target="../media/image48.png"/><Relationship Id="rId5" Type="http://schemas.openxmlformats.org/officeDocument/2006/relationships/image" Target="../media/image59.jpg"/><Relationship Id="rId6" Type="http://schemas.openxmlformats.org/officeDocument/2006/relationships/image" Target="../media/image58.jpg"/><Relationship Id="rId7" Type="http://schemas.openxmlformats.org/officeDocument/2006/relationships/image" Target="../media/image27.png"/><Relationship Id="rId8" Type="http://schemas.openxmlformats.org/officeDocument/2006/relationships/image" Target="../media/image63.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 Id="rId3" Type="http://schemas.openxmlformats.org/officeDocument/2006/relationships/image" Target="../media/image6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11.png"/><Relationship Id="rId4" Type="http://schemas.openxmlformats.org/officeDocument/2006/relationships/image" Target="../media/image8.png"/><Relationship Id="rId5" Type="http://schemas.openxmlformats.org/officeDocument/2006/relationships/image" Target="../media/image18.png"/><Relationship Id="rId6"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 Id="rId3" Type="http://schemas.openxmlformats.org/officeDocument/2006/relationships/image" Target="../media/image57.png"/><Relationship Id="rId4" Type="http://schemas.openxmlformats.org/officeDocument/2006/relationships/image" Target="../media/image8.png"/><Relationship Id="rId5" Type="http://schemas.openxmlformats.org/officeDocument/2006/relationships/image" Target="../media/image62.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1.xml"/><Relationship Id="rId3" Type="http://schemas.openxmlformats.org/officeDocument/2006/relationships/image" Target="../media/image52.png"/><Relationship Id="rId4" Type="http://schemas.openxmlformats.org/officeDocument/2006/relationships/image" Target="../media/image54.png"/><Relationship Id="rId5" Type="http://schemas.openxmlformats.org/officeDocument/2006/relationships/image" Target="../media/image53.png"/></Relationships>
</file>

<file path=ppt/slides/_rels/slide3.xml.rels><?xml version="1.0" encoding="UTF-8" standalone="yes"?><Relationships xmlns="http://schemas.openxmlformats.org/package/2006/relationships"><Relationship Id="rId10" Type="http://schemas.openxmlformats.org/officeDocument/2006/relationships/image" Target="../media/image6.png"/><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8.png"/><Relationship Id="rId4" Type="http://schemas.openxmlformats.org/officeDocument/2006/relationships/image" Target="../media/image18.png"/><Relationship Id="rId9" Type="http://schemas.openxmlformats.org/officeDocument/2006/relationships/image" Target="../media/image7.png"/><Relationship Id="rId5" Type="http://schemas.openxmlformats.org/officeDocument/2006/relationships/image" Target="../media/image4.png"/><Relationship Id="rId6" Type="http://schemas.openxmlformats.org/officeDocument/2006/relationships/image" Target="../media/image1.png"/><Relationship Id="rId7" Type="http://schemas.openxmlformats.org/officeDocument/2006/relationships/image" Target="../media/image2.png"/><Relationship Id="rId8"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67.png"/><Relationship Id="rId4" Type="http://schemas.openxmlformats.org/officeDocument/2006/relationships/image" Target="../media/image8.png"/><Relationship Id="rId5" Type="http://schemas.openxmlformats.org/officeDocument/2006/relationships/image" Target="../media/image3.png"/><Relationship Id="rId6"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15.png"/><Relationship Id="rId4" Type="http://schemas.openxmlformats.org/officeDocument/2006/relationships/image" Target="../media/image20.png"/><Relationship Id="rId5" Type="http://schemas.openxmlformats.org/officeDocument/2006/relationships/image" Target="../media/image8.png"/><Relationship Id="rId6" Type="http://schemas.openxmlformats.org/officeDocument/2006/relationships/image" Target="../media/image14.png"/><Relationship Id="rId7" Type="http://schemas.openxmlformats.org/officeDocument/2006/relationships/image" Target="../media/image23.png"/><Relationship Id="rId8" Type="http://schemas.openxmlformats.org/officeDocument/2006/relationships/image" Target="../media/image1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13.png"/><Relationship Id="rId4" Type="http://schemas.openxmlformats.org/officeDocument/2006/relationships/image" Target="../media/image8.png"/><Relationship Id="rId5" Type="http://schemas.openxmlformats.org/officeDocument/2006/relationships/image" Target="../media/image1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8.pn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65.png"/><Relationship Id="rId4" Type="http://schemas.openxmlformats.org/officeDocument/2006/relationships/image" Target="../media/image8.png"/><Relationship Id="rId5" Type="http://schemas.openxmlformats.org/officeDocument/2006/relationships/image" Target="../media/image2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8.png"/><Relationship Id="rId4" Type="http://schemas.openxmlformats.org/officeDocument/2006/relationships/image" Target="../media/image39.jpg"/><Relationship Id="rId5" Type="http://schemas.openxmlformats.org/officeDocument/2006/relationships/image" Target="../media/image35.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grpSp>
        <p:nvGrpSpPr>
          <p:cNvPr id="60" name="Google Shape;60;p14"/>
          <p:cNvGrpSpPr/>
          <p:nvPr/>
        </p:nvGrpSpPr>
        <p:grpSpPr>
          <a:xfrm>
            <a:off x="-12125" y="0"/>
            <a:ext cx="9207300" cy="5204075"/>
            <a:chOff x="-12125" y="0"/>
            <a:chExt cx="9207300" cy="5204075"/>
          </a:xfrm>
        </p:grpSpPr>
        <p:sp>
          <p:nvSpPr>
            <p:cNvPr id="61" name="Google Shape;61;p14"/>
            <p:cNvSpPr/>
            <p:nvPr/>
          </p:nvSpPr>
          <p:spPr>
            <a:xfrm>
              <a:off x="-12125" y="4391375"/>
              <a:ext cx="9207300" cy="812700"/>
            </a:xfrm>
            <a:prstGeom prst="rect">
              <a:avLst/>
            </a:prstGeom>
            <a:solidFill>
              <a:srgbClr val="FFC70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62" name="Google Shape;62;p14"/>
            <p:cNvPicPr preferRelativeResize="0"/>
            <p:nvPr/>
          </p:nvPicPr>
          <p:blipFill rotWithShape="1">
            <a:blip r:embed="rId3">
              <a:alphaModFix/>
            </a:blip>
            <a:srcRect b="10039" l="0" r="0" t="0"/>
            <a:stretch/>
          </p:blipFill>
          <p:spPr>
            <a:xfrm>
              <a:off x="0" y="0"/>
              <a:ext cx="9144000" cy="4935674"/>
            </a:xfrm>
            <a:prstGeom prst="rect">
              <a:avLst/>
            </a:prstGeom>
            <a:noFill/>
            <a:ln>
              <a:noFill/>
            </a:ln>
          </p:spPr>
        </p:pic>
        <p:pic>
          <p:nvPicPr>
            <p:cNvPr id="63" name="Google Shape;63;p14"/>
            <p:cNvPicPr preferRelativeResize="0"/>
            <p:nvPr/>
          </p:nvPicPr>
          <p:blipFill rotWithShape="1">
            <a:blip r:embed="rId3">
              <a:alphaModFix/>
            </a:blip>
            <a:srcRect b="5573" l="0" r="0" t="80138"/>
            <a:stretch/>
          </p:blipFill>
          <p:spPr>
            <a:xfrm>
              <a:off x="0" y="4194775"/>
              <a:ext cx="9144000" cy="783875"/>
            </a:xfrm>
            <a:prstGeom prst="rect">
              <a:avLst/>
            </a:prstGeom>
            <a:noFill/>
            <a:ln>
              <a:noFill/>
            </a:ln>
          </p:spPr>
        </p:pic>
      </p:gr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pic>
        <p:nvPicPr>
          <p:cNvPr descr="A picture containing table, coffee, sitting, black  Description automatically generated" id="156" name="Google Shape;156;p23"/>
          <p:cNvPicPr preferRelativeResize="0"/>
          <p:nvPr/>
        </p:nvPicPr>
        <p:blipFill rotWithShape="1">
          <a:blip r:embed="rId3">
            <a:alphaModFix/>
          </a:blip>
          <a:srcRect b="0" l="0" r="0" t="0"/>
          <a:stretch/>
        </p:blipFill>
        <p:spPr>
          <a:xfrm>
            <a:off x="139993" y="680525"/>
            <a:ext cx="8906317" cy="4227200"/>
          </a:xfrm>
          <a:prstGeom prst="rect">
            <a:avLst/>
          </a:prstGeom>
          <a:noFill/>
          <a:ln>
            <a:noFill/>
          </a:ln>
        </p:spPr>
      </p:pic>
      <p:pic>
        <p:nvPicPr>
          <p:cNvPr id="157" name="Google Shape;157;p23"/>
          <p:cNvPicPr preferRelativeResize="0"/>
          <p:nvPr/>
        </p:nvPicPr>
        <p:blipFill rotWithShape="1">
          <a:blip r:embed="rId4">
            <a:alphaModFix/>
          </a:blip>
          <a:srcRect b="0" l="0" r="0" t="0"/>
          <a:stretch/>
        </p:blipFill>
        <p:spPr>
          <a:xfrm>
            <a:off x="-879295" y="246694"/>
            <a:ext cx="4133037" cy="950094"/>
          </a:xfrm>
          <a:prstGeom prst="rect">
            <a:avLst/>
          </a:prstGeom>
          <a:noFill/>
          <a:ln>
            <a:noFill/>
          </a:ln>
        </p:spPr>
      </p:pic>
      <p:sp>
        <p:nvSpPr>
          <p:cNvPr id="158" name="Google Shape;158;p23"/>
          <p:cNvSpPr txBox="1"/>
          <p:nvPr/>
        </p:nvSpPr>
        <p:spPr>
          <a:xfrm rot="-59991">
            <a:off x="310304" y="511434"/>
            <a:ext cx="2939848"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…and it’s impact</a:t>
            </a:r>
            <a:endParaRPr sz="1100"/>
          </a:p>
        </p:txBody>
      </p:sp>
      <p:pic>
        <p:nvPicPr>
          <p:cNvPr descr="A close up of a logo  Description automatically generated" id="159" name="Google Shape;159;p23"/>
          <p:cNvPicPr preferRelativeResize="0"/>
          <p:nvPr/>
        </p:nvPicPr>
        <p:blipFill rotWithShape="1">
          <a:blip r:embed="rId5">
            <a:alphaModFix/>
          </a:blip>
          <a:srcRect b="0" l="0" r="0" t="0"/>
          <a:stretch/>
        </p:blipFill>
        <p:spPr>
          <a:xfrm>
            <a:off x="650321" y="1435904"/>
            <a:ext cx="7458074" cy="23050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pic>
        <p:nvPicPr>
          <p:cNvPr id="164" name="Google Shape;164;p24"/>
          <p:cNvPicPr preferRelativeResize="0"/>
          <p:nvPr/>
        </p:nvPicPr>
        <p:blipFill>
          <a:blip r:embed="rId3">
            <a:alphaModFix/>
          </a:blip>
          <a:stretch>
            <a:fillRect/>
          </a:stretch>
        </p:blipFill>
        <p:spPr>
          <a:xfrm>
            <a:off x="681825" y="421825"/>
            <a:ext cx="4296028" cy="4296028"/>
          </a:xfrm>
          <a:prstGeom prst="rect">
            <a:avLst/>
          </a:prstGeom>
          <a:noFill/>
          <a:ln>
            <a:noFill/>
          </a:ln>
        </p:spPr>
      </p:pic>
      <p:pic>
        <p:nvPicPr>
          <p:cNvPr id="165" name="Google Shape;165;p24"/>
          <p:cNvPicPr preferRelativeResize="0"/>
          <p:nvPr/>
        </p:nvPicPr>
        <p:blipFill>
          <a:blip r:embed="rId4">
            <a:alphaModFix/>
          </a:blip>
          <a:stretch>
            <a:fillRect/>
          </a:stretch>
        </p:blipFill>
        <p:spPr>
          <a:xfrm>
            <a:off x="-173450" y="246600"/>
            <a:ext cx="5273900" cy="814150"/>
          </a:xfrm>
          <a:prstGeom prst="rect">
            <a:avLst/>
          </a:prstGeom>
          <a:noFill/>
          <a:ln>
            <a:noFill/>
          </a:ln>
        </p:spPr>
      </p:pic>
      <p:sp>
        <p:nvSpPr>
          <p:cNvPr id="166" name="Google Shape;166;p24"/>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Energy makes the world go round!</a:t>
            </a:r>
            <a:endParaRPr b="1" sz="2400">
              <a:solidFill>
                <a:srgbClr val="000000"/>
              </a:solidFill>
              <a:latin typeface="Calibri"/>
              <a:ea typeface="Calibri"/>
              <a:cs typeface="Calibri"/>
              <a:sym typeface="Calibri"/>
            </a:endParaRPr>
          </a:p>
        </p:txBody>
      </p:sp>
      <p:pic>
        <p:nvPicPr>
          <p:cNvPr id="167" name="Google Shape;167;p24"/>
          <p:cNvPicPr preferRelativeResize="0"/>
          <p:nvPr/>
        </p:nvPicPr>
        <p:blipFill>
          <a:blip r:embed="rId5">
            <a:alphaModFix/>
          </a:blip>
          <a:stretch>
            <a:fillRect/>
          </a:stretch>
        </p:blipFill>
        <p:spPr>
          <a:xfrm>
            <a:off x="6429175" y="940025"/>
            <a:ext cx="2309067" cy="1330316"/>
          </a:xfrm>
          <a:prstGeom prst="rect">
            <a:avLst/>
          </a:prstGeom>
          <a:noFill/>
          <a:ln>
            <a:noFill/>
          </a:ln>
        </p:spPr>
      </p:pic>
      <p:pic>
        <p:nvPicPr>
          <p:cNvPr id="168" name="Google Shape;168;p24"/>
          <p:cNvPicPr preferRelativeResize="0"/>
          <p:nvPr/>
        </p:nvPicPr>
        <p:blipFill>
          <a:blip r:embed="rId6">
            <a:alphaModFix/>
          </a:blip>
          <a:stretch>
            <a:fillRect/>
          </a:stretch>
        </p:blipFill>
        <p:spPr>
          <a:xfrm>
            <a:off x="5766100" y="2391917"/>
            <a:ext cx="1744699" cy="2019989"/>
          </a:xfrm>
          <a:prstGeom prst="rect">
            <a:avLst/>
          </a:prstGeom>
          <a:noFill/>
          <a:ln>
            <a:noFill/>
          </a:ln>
        </p:spPr>
      </p:pic>
      <p:pic>
        <p:nvPicPr>
          <p:cNvPr id="169" name="Google Shape;169;p24"/>
          <p:cNvPicPr preferRelativeResize="0"/>
          <p:nvPr/>
        </p:nvPicPr>
        <p:blipFill>
          <a:blip r:embed="rId7">
            <a:alphaModFix/>
          </a:blip>
          <a:stretch>
            <a:fillRect/>
          </a:stretch>
        </p:blipFill>
        <p:spPr>
          <a:xfrm>
            <a:off x="4572003" y="1382275"/>
            <a:ext cx="2147015" cy="1753742"/>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pic>
        <p:nvPicPr>
          <p:cNvPr id="174" name="Google Shape;174;p25"/>
          <p:cNvPicPr preferRelativeResize="0"/>
          <p:nvPr/>
        </p:nvPicPr>
        <p:blipFill rotWithShape="1">
          <a:blip r:embed="rId3">
            <a:alphaModFix/>
          </a:blip>
          <a:srcRect b="4113" l="2359" r="45086" t="23715"/>
          <a:stretch/>
        </p:blipFill>
        <p:spPr>
          <a:xfrm>
            <a:off x="1971900" y="476625"/>
            <a:ext cx="5725501" cy="4422726"/>
          </a:xfrm>
          <a:prstGeom prst="rect">
            <a:avLst/>
          </a:prstGeom>
          <a:noFill/>
          <a:ln>
            <a:noFill/>
          </a:ln>
        </p:spPr>
      </p:pic>
      <p:pic>
        <p:nvPicPr>
          <p:cNvPr id="175" name="Google Shape;175;p25"/>
          <p:cNvPicPr preferRelativeResize="0"/>
          <p:nvPr/>
        </p:nvPicPr>
        <p:blipFill>
          <a:blip r:embed="rId4">
            <a:alphaModFix/>
          </a:blip>
          <a:stretch>
            <a:fillRect/>
          </a:stretch>
        </p:blipFill>
        <p:spPr>
          <a:xfrm>
            <a:off x="-2083525" y="246600"/>
            <a:ext cx="5437175" cy="814150"/>
          </a:xfrm>
          <a:prstGeom prst="rect">
            <a:avLst/>
          </a:prstGeom>
          <a:noFill/>
          <a:ln>
            <a:noFill/>
          </a:ln>
        </p:spPr>
      </p:pic>
      <p:sp>
        <p:nvSpPr>
          <p:cNvPr id="176" name="Google Shape;176;p25"/>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Climate and energy</a:t>
            </a:r>
            <a:endParaRPr b="1" sz="2400">
              <a:solidFill>
                <a:srgbClr val="000000"/>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pic>
        <p:nvPicPr>
          <p:cNvPr id="181" name="Google Shape;181;p26"/>
          <p:cNvPicPr preferRelativeResize="0"/>
          <p:nvPr/>
        </p:nvPicPr>
        <p:blipFill rotWithShape="1">
          <a:blip r:embed="rId3">
            <a:alphaModFix/>
          </a:blip>
          <a:srcRect b="0" l="0" r="0" t="0"/>
          <a:stretch/>
        </p:blipFill>
        <p:spPr>
          <a:xfrm>
            <a:off x="-231700" y="360800"/>
            <a:ext cx="3927401" cy="779400"/>
          </a:xfrm>
          <a:prstGeom prst="rect">
            <a:avLst/>
          </a:prstGeom>
          <a:noFill/>
          <a:ln>
            <a:noFill/>
          </a:ln>
        </p:spPr>
      </p:pic>
      <p:sp>
        <p:nvSpPr>
          <p:cNvPr id="182" name="Google Shape;182;p26"/>
          <p:cNvSpPr txBox="1"/>
          <p:nvPr>
            <p:ph type="title"/>
          </p:nvPr>
        </p:nvSpPr>
        <p:spPr>
          <a:xfrm>
            <a:off x="311700" y="445025"/>
            <a:ext cx="85206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Power to the people</a:t>
            </a:r>
            <a:endParaRPr b="1">
              <a:latin typeface="Calibri"/>
              <a:ea typeface="Calibri"/>
              <a:cs typeface="Calibri"/>
              <a:sym typeface="Calibri"/>
            </a:endParaRPr>
          </a:p>
        </p:txBody>
      </p:sp>
      <p:pic>
        <p:nvPicPr>
          <p:cNvPr id="183" name="Google Shape;183;p26"/>
          <p:cNvPicPr preferRelativeResize="0"/>
          <p:nvPr/>
        </p:nvPicPr>
        <p:blipFill>
          <a:blip r:embed="rId4">
            <a:alphaModFix/>
          </a:blip>
          <a:stretch>
            <a:fillRect/>
          </a:stretch>
        </p:blipFill>
        <p:spPr>
          <a:xfrm>
            <a:off x="943700" y="1360825"/>
            <a:ext cx="3285592" cy="3521126"/>
          </a:xfrm>
          <a:prstGeom prst="rect">
            <a:avLst/>
          </a:prstGeom>
          <a:noFill/>
          <a:ln>
            <a:noFill/>
          </a:ln>
        </p:spPr>
      </p:pic>
      <p:pic>
        <p:nvPicPr>
          <p:cNvPr id="184" name="Google Shape;184;p26"/>
          <p:cNvPicPr preferRelativeResize="0"/>
          <p:nvPr/>
        </p:nvPicPr>
        <p:blipFill>
          <a:blip r:embed="rId5">
            <a:alphaModFix/>
          </a:blip>
          <a:stretch>
            <a:fillRect/>
          </a:stretch>
        </p:blipFill>
        <p:spPr>
          <a:xfrm>
            <a:off x="4675034" y="2470825"/>
            <a:ext cx="1472009" cy="2067774"/>
          </a:xfrm>
          <a:prstGeom prst="rect">
            <a:avLst/>
          </a:prstGeom>
          <a:noFill/>
          <a:ln>
            <a:noFill/>
          </a:ln>
        </p:spPr>
      </p:pic>
      <p:pic>
        <p:nvPicPr>
          <p:cNvPr id="185" name="Google Shape;185;p26"/>
          <p:cNvPicPr preferRelativeResize="0"/>
          <p:nvPr/>
        </p:nvPicPr>
        <p:blipFill>
          <a:blip r:embed="rId6">
            <a:alphaModFix/>
          </a:blip>
          <a:stretch>
            <a:fillRect/>
          </a:stretch>
        </p:blipFill>
        <p:spPr>
          <a:xfrm>
            <a:off x="6592781" y="2571750"/>
            <a:ext cx="2426119" cy="2024076"/>
          </a:xfrm>
          <a:prstGeom prst="rect">
            <a:avLst/>
          </a:prstGeom>
          <a:noFill/>
          <a:ln>
            <a:noFill/>
          </a:ln>
        </p:spPr>
      </p:pic>
      <p:pic>
        <p:nvPicPr>
          <p:cNvPr id="186" name="Google Shape;186;p26"/>
          <p:cNvPicPr preferRelativeResize="0"/>
          <p:nvPr/>
        </p:nvPicPr>
        <p:blipFill>
          <a:blip r:embed="rId7">
            <a:alphaModFix/>
          </a:blip>
          <a:stretch>
            <a:fillRect/>
          </a:stretch>
        </p:blipFill>
        <p:spPr>
          <a:xfrm>
            <a:off x="5726440" y="177350"/>
            <a:ext cx="1607000" cy="239440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27"/>
          <p:cNvSpPr/>
          <p:nvPr/>
        </p:nvSpPr>
        <p:spPr>
          <a:xfrm>
            <a:off x="2502450" y="2356200"/>
            <a:ext cx="3746100" cy="2157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92" name="Google Shape;192;p27"/>
          <p:cNvPicPr preferRelativeResize="0"/>
          <p:nvPr/>
        </p:nvPicPr>
        <p:blipFill rotWithShape="1">
          <a:blip r:embed="rId3">
            <a:alphaModFix/>
          </a:blip>
          <a:srcRect b="27171" l="0" r="0" t="54803"/>
          <a:stretch/>
        </p:blipFill>
        <p:spPr>
          <a:xfrm>
            <a:off x="339100" y="2930065"/>
            <a:ext cx="8263726" cy="1489536"/>
          </a:xfrm>
          <a:prstGeom prst="rect">
            <a:avLst/>
          </a:prstGeom>
          <a:noFill/>
          <a:ln>
            <a:noFill/>
          </a:ln>
        </p:spPr>
      </p:pic>
      <p:sp>
        <p:nvSpPr>
          <p:cNvPr id="193" name="Google Shape;193;p27"/>
          <p:cNvSpPr/>
          <p:nvPr/>
        </p:nvSpPr>
        <p:spPr>
          <a:xfrm>
            <a:off x="3879450" y="4120700"/>
            <a:ext cx="2539200" cy="2157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 name="Google Shape;194;p27"/>
          <p:cNvSpPr/>
          <p:nvPr/>
        </p:nvSpPr>
        <p:spPr>
          <a:xfrm>
            <a:off x="6418725" y="3133175"/>
            <a:ext cx="1632000" cy="4311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95" name="Google Shape;195;p27"/>
          <p:cNvPicPr preferRelativeResize="0"/>
          <p:nvPr/>
        </p:nvPicPr>
        <p:blipFill rotWithShape="1">
          <a:blip r:embed="rId4">
            <a:alphaModFix/>
          </a:blip>
          <a:srcRect b="0" l="0" r="0" t="0"/>
          <a:stretch/>
        </p:blipFill>
        <p:spPr>
          <a:xfrm>
            <a:off x="-203200" y="341675"/>
            <a:ext cx="3003400" cy="779400"/>
          </a:xfrm>
          <a:prstGeom prst="rect">
            <a:avLst/>
          </a:prstGeom>
          <a:noFill/>
          <a:ln>
            <a:noFill/>
          </a:ln>
        </p:spPr>
      </p:pic>
      <p:sp>
        <p:nvSpPr>
          <p:cNvPr id="196" name="Google Shape;196;p27"/>
          <p:cNvSpPr txBox="1"/>
          <p:nvPr>
            <p:ph type="title"/>
          </p:nvPr>
        </p:nvSpPr>
        <p:spPr>
          <a:xfrm>
            <a:off x="311700" y="445025"/>
            <a:ext cx="85206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On the move</a:t>
            </a:r>
            <a:endParaRPr b="1">
              <a:latin typeface="Calibri"/>
              <a:ea typeface="Calibri"/>
              <a:cs typeface="Calibri"/>
              <a:sym typeface="Calibri"/>
            </a:endParaRPr>
          </a:p>
        </p:txBody>
      </p:sp>
      <p:sp>
        <p:nvSpPr>
          <p:cNvPr id="197" name="Google Shape;197;p27"/>
          <p:cNvSpPr txBox="1"/>
          <p:nvPr/>
        </p:nvSpPr>
        <p:spPr>
          <a:xfrm>
            <a:off x="-11009675" y="2277825"/>
            <a:ext cx="1492500" cy="648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1200"/>
              </a:spcAft>
              <a:buNone/>
            </a:pPr>
            <a:r>
              <a:rPr lang="en">
                <a:solidFill>
                  <a:schemeClr val="dk1"/>
                </a:solidFill>
              </a:rPr>
              <a:t>Visit family or friends </a:t>
            </a:r>
            <a:endParaRPr/>
          </a:p>
        </p:txBody>
      </p:sp>
      <p:pic>
        <p:nvPicPr>
          <p:cNvPr id="198" name="Google Shape;198;p27"/>
          <p:cNvPicPr preferRelativeResize="0"/>
          <p:nvPr/>
        </p:nvPicPr>
        <p:blipFill>
          <a:blip r:embed="rId5">
            <a:alphaModFix/>
          </a:blip>
          <a:stretch>
            <a:fillRect/>
          </a:stretch>
        </p:blipFill>
        <p:spPr>
          <a:xfrm>
            <a:off x="388775" y="575550"/>
            <a:ext cx="8366449" cy="4183224"/>
          </a:xfrm>
          <a:prstGeom prst="rect">
            <a:avLst/>
          </a:prstGeom>
          <a:noFill/>
          <a:ln>
            <a:noFill/>
          </a:ln>
        </p:spPr>
      </p:pic>
      <p:sp>
        <p:nvSpPr>
          <p:cNvPr id="199" name="Google Shape;199;p27"/>
          <p:cNvSpPr txBox="1"/>
          <p:nvPr/>
        </p:nvSpPr>
        <p:spPr>
          <a:xfrm>
            <a:off x="6418725" y="3087113"/>
            <a:ext cx="20385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Calibri"/>
                <a:ea typeface="Calibri"/>
                <a:cs typeface="Calibri"/>
                <a:sym typeface="Calibri"/>
              </a:rPr>
              <a:t>Vehicle fumes are a major source of pollution</a:t>
            </a:r>
            <a:endParaRPr sz="700">
              <a:latin typeface="Calibri"/>
              <a:ea typeface="Calibri"/>
              <a:cs typeface="Calibri"/>
              <a:sym typeface="Calibri"/>
            </a:endParaRPr>
          </a:p>
        </p:txBody>
      </p:sp>
      <p:sp>
        <p:nvSpPr>
          <p:cNvPr id="200" name="Google Shape;200;p27"/>
          <p:cNvSpPr txBox="1"/>
          <p:nvPr/>
        </p:nvSpPr>
        <p:spPr>
          <a:xfrm>
            <a:off x="3883575" y="4065600"/>
            <a:ext cx="26238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Calibri"/>
                <a:ea typeface="Calibri"/>
                <a:cs typeface="Calibri"/>
                <a:sym typeface="Calibri"/>
              </a:rPr>
              <a:t>Cycling is three times faster than walking</a:t>
            </a:r>
            <a:endParaRPr sz="700">
              <a:latin typeface="Calibri"/>
              <a:ea typeface="Calibri"/>
              <a:cs typeface="Calibri"/>
              <a:sym typeface="Calibri"/>
            </a:endParaRPr>
          </a:p>
        </p:txBody>
      </p:sp>
      <p:sp>
        <p:nvSpPr>
          <p:cNvPr id="201" name="Google Shape;201;p27"/>
          <p:cNvSpPr txBox="1"/>
          <p:nvPr/>
        </p:nvSpPr>
        <p:spPr>
          <a:xfrm>
            <a:off x="2502450" y="2277825"/>
            <a:ext cx="41937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Calibri"/>
                <a:ea typeface="Calibri"/>
                <a:cs typeface="Calibri"/>
                <a:sym typeface="Calibri"/>
              </a:rPr>
              <a:t>Trains carry more passengers than any other type of transport</a:t>
            </a:r>
            <a:endParaRPr sz="700">
              <a:latin typeface="Calibri"/>
              <a:ea typeface="Calibri"/>
              <a:cs typeface="Calibri"/>
              <a:sym typeface="Calibri"/>
            </a:endParaRPr>
          </a:p>
        </p:txBody>
      </p:sp>
      <p:sp>
        <p:nvSpPr>
          <p:cNvPr id="202" name="Google Shape;202;p27"/>
          <p:cNvSpPr/>
          <p:nvPr/>
        </p:nvSpPr>
        <p:spPr>
          <a:xfrm>
            <a:off x="5520450" y="412950"/>
            <a:ext cx="1632000" cy="6480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 name="Google Shape;203;p27"/>
          <p:cNvSpPr txBox="1"/>
          <p:nvPr/>
        </p:nvSpPr>
        <p:spPr>
          <a:xfrm>
            <a:off x="5520450" y="385025"/>
            <a:ext cx="1793400" cy="69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Calibri"/>
                <a:ea typeface="Calibri"/>
                <a:cs typeface="Calibri"/>
                <a:sym typeface="Calibri"/>
              </a:rPr>
              <a:t>Sailing hardly creates any pollution because it uses the power of the wind!</a:t>
            </a:r>
            <a:endParaRPr sz="700">
              <a:latin typeface="Calibri"/>
              <a:ea typeface="Calibri"/>
              <a:cs typeface="Calibri"/>
              <a:sym typeface="Calibri"/>
            </a:endParaRPr>
          </a:p>
        </p:txBody>
      </p:sp>
      <p:sp>
        <p:nvSpPr>
          <p:cNvPr id="204" name="Google Shape;204;p27"/>
          <p:cNvSpPr/>
          <p:nvPr/>
        </p:nvSpPr>
        <p:spPr>
          <a:xfrm>
            <a:off x="7466725" y="1579175"/>
            <a:ext cx="1288500" cy="4311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 name="Google Shape;205;p27"/>
          <p:cNvSpPr txBox="1"/>
          <p:nvPr/>
        </p:nvSpPr>
        <p:spPr>
          <a:xfrm>
            <a:off x="7466725" y="1533125"/>
            <a:ext cx="13656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Calibri"/>
                <a:ea typeface="Calibri"/>
                <a:cs typeface="Calibri"/>
                <a:sym typeface="Calibri"/>
              </a:rPr>
              <a:t>Airplanes are highly polluting</a:t>
            </a:r>
            <a:endParaRPr sz="700">
              <a:latin typeface="Calibri"/>
              <a:ea typeface="Calibri"/>
              <a:cs typeface="Calibri"/>
              <a:sym typeface="Calibri"/>
            </a:endParaRPr>
          </a:p>
        </p:txBody>
      </p:sp>
      <p:sp>
        <p:nvSpPr>
          <p:cNvPr id="206" name="Google Shape;206;p27"/>
          <p:cNvSpPr/>
          <p:nvPr/>
        </p:nvSpPr>
        <p:spPr>
          <a:xfrm>
            <a:off x="2968875" y="737350"/>
            <a:ext cx="2283900" cy="4311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 name="Google Shape;207;p27"/>
          <p:cNvSpPr txBox="1"/>
          <p:nvPr/>
        </p:nvSpPr>
        <p:spPr>
          <a:xfrm>
            <a:off x="2968875" y="691300"/>
            <a:ext cx="23829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Calibri"/>
                <a:ea typeface="Calibri"/>
                <a:cs typeface="Calibri"/>
                <a:sym typeface="Calibri"/>
              </a:rPr>
              <a:t>1 cruise ship can create as much pollution in one day as a million cars!</a:t>
            </a:r>
            <a:endParaRPr sz="700">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pic>
        <p:nvPicPr>
          <p:cNvPr id="212" name="Google Shape;212;p28"/>
          <p:cNvPicPr preferRelativeResize="0"/>
          <p:nvPr/>
        </p:nvPicPr>
        <p:blipFill>
          <a:blip r:embed="rId3">
            <a:alphaModFix/>
          </a:blip>
          <a:stretch>
            <a:fillRect/>
          </a:stretch>
        </p:blipFill>
        <p:spPr>
          <a:xfrm>
            <a:off x="2204476" y="2943497"/>
            <a:ext cx="2209824" cy="1747052"/>
          </a:xfrm>
          <a:prstGeom prst="rect">
            <a:avLst/>
          </a:prstGeom>
          <a:noFill/>
          <a:ln>
            <a:noFill/>
          </a:ln>
        </p:spPr>
      </p:pic>
      <p:pic>
        <p:nvPicPr>
          <p:cNvPr id="213" name="Google Shape;213;p28"/>
          <p:cNvPicPr preferRelativeResize="0"/>
          <p:nvPr/>
        </p:nvPicPr>
        <p:blipFill rotWithShape="1">
          <a:blip r:embed="rId4">
            <a:alphaModFix/>
          </a:blip>
          <a:srcRect b="0" l="0" r="0" t="0"/>
          <a:stretch/>
        </p:blipFill>
        <p:spPr>
          <a:xfrm>
            <a:off x="-203200" y="341675"/>
            <a:ext cx="3258976" cy="779400"/>
          </a:xfrm>
          <a:prstGeom prst="rect">
            <a:avLst/>
          </a:prstGeom>
          <a:noFill/>
          <a:ln>
            <a:noFill/>
          </a:ln>
        </p:spPr>
      </p:pic>
      <p:sp>
        <p:nvSpPr>
          <p:cNvPr id="214" name="Google Shape;214;p28"/>
          <p:cNvSpPr txBox="1"/>
          <p:nvPr>
            <p:ph type="title"/>
          </p:nvPr>
        </p:nvSpPr>
        <p:spPr>
          <a:xfrm>
            <a:off x="311700" y="445025"/>
            <a:ext cx="24993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Car of the future</a:t>
            </a:r>
            <a:endParaRPr b="1">
              <a:latin typeface="Calibri"/>
              <a:ea typeface="Calibri"/>
              <a:cs typeface="Calibri"/>
              <a:sym typeface="Calibri"/>
            </a:endParaRPr>
          </a:p>
        </p:txBody>
      </p:sp>
      <p:pic>
        <p:nvPicPr>
          <p:cNvPr id="215" name="Google Shape;215;p28"/>
          <p:cNvPicPr preferRelativeResize="0"/>
          <p:nvPr/>
        </p:nvPicPr>
        <p:blipFill>
          <a:blip r:embed="rId5">
            <a:alphaModFix/>
          </a:blip>
          <a:stretch>
            <a:fillRect/>
          </a:stretch>
        </p:blipFill>
        <p:spPr>
          <a:xfrm>
            <a:off x="3748500" y="660699"/>
            <a:ext cx="4943526" cy="3707649"/>
          </a:xfrm>
          <a:prstGeom prst="rect">
            <a:avLst/>
          </a:prstGeom>
          <a:noFill/>
          <a:ln>
            <a:noFill/>
          </a:ln>
        </p:spPr>
      </p:pic>
      <p:pic>
        <p:nvPicPr>
          <p:cNvPr id="216" name="Google Shape;216;p28"/>
          <p:cNvPicPr preferRelativeResize="0"/>
          <p:nvPr/>
        </p:nvPicPr>
        <p:blipFill>
          <a:blip r:embed="rId6">
            <a:alphaModFix/>
          </a:blip>
          <a:stretch>
            <a:fillRect/>
          </a:stretch>
        </p:blipFill>
        <p:spPr>
          <a:xfrm>
            <a:off x="3660651" y="547525"/>
            <a:ext cx="5138825" cy="3910299"/>
          </a:xfrm>
          <a:prstGeom prst="rect">
            <a:avLst/>
          </a:prstGeom>
          <a:noFill/>
          <a:ln>
            <a:noFill/>
          </a:ln>
        </p:spPr>
      </p:pic>
      <p:sp>
        <p:nvSpPr>
          <p:cNvPr id="217" name="Google Shape;217;p28"/>
          <p:cNvSpPr txBox="1"/>
          <p:nvPr/>
        </p:nvSpPr>
        <p:spPr>
          <a:xfrm>
            <a:off x="311700" y="1353150"/>
            <a:ext cx="2917500" cy="2062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Chief Inventor Dominic came up with is very own </a:t>
            </a:r>
            <a:r>
              <a:rPr b="1" lang="en" sz="1800">
                <a:solidFill>
                  <a:schemeClr val="dk1"/>
                </a:solidFill>
              </a:rPr>
              <a:t>stained glass driverless car</a:t>
            </a:r>
            <a:r>
              <a:rPr lang="en" sz="1800">
                <a:solidFill>
                  <a:schemeClr val="dk1"/>
                </a:solidFill>
              </a:rPr>
              <a:t>, which was brought to life and is now in a museum in France! </a:t>
            </a:r>
            <a:endParaRPr sz="1800">
              <a:solidFill>
                <a:schemeClr val="dk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sp>
        <p:nvSpPr>
          <p:cNvPr id="222" name="Google Shape;222;p29"/>
          <p:cNvSpPr txBox="1"/>
          <p:nvPr/>
        </p:nvSpPr>
        <p:spPr>
          <a:xfrm>
            <a:off x="5160975" y="2144775"/>
            <a:ext cx="3538500" cy="600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a:p>
            <a:pPr indent="0" lvl="0" marL="0" rtl="0" algn="l">
              <a:spcBef>
                <a:spcPts val="0"/>
              </a:spcBef>
              <a:spcAft>
                <a:spcPts val="0"/>
              </a:spcAft>
              <a:buNone/>
            </a:pPr>
            <a:r>
              <a:t/>
            </a:r>
            <a:endParaRPr sz="1800">
              <a:solidFill>
                <a:schemeClr val="dk2"/>
              </a:solidFill>
            </a:endParaRPr>
          </a:p>
        </p:txBody>
      </p:sp>
      <p:pic>
        <p:nvPicPr>
          <p:cNvPr id="223" name="Google Shape;223;p29"/>
          <p:cNvPicPr preferRelativeResize="0"/>
          <p:nvPr/>
        </p:nvPicPr>
        <p:blipFill>
          <a:blip r:embed="rId3">
            <a:alphaModFix/>
          </a:blip>
          <a:stretch>
            <a:fillRect/>
          </a:stretch>
        </p:blipFill>
        <p:spPr>
          <a:xfrm>
            <a:off x="-393500" y="246600"/>
            <a:ext cx="2997000" cy="814150"/>
          </a:xfrm>
          <a:prstGeom prst="rect">
            <a:avLst/>
          </a:prstGeom>
          <a:noFill/>
          <a:ln>
            <a:noFill/>
          </a:ln>
        </p:spPr>
      </p:pic>
      <p:sp>
        <p:nvSpPr>
          <p:cNvPr id="224" name="Google Shape;224;p29"/>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Human power</a:t>
            </a:r>
            <a:endParaRPr b="1" sz="2400">
              <a:solidFill>
                <a:srgbClr val="000000"/>
              </a:solidFill>
              <a:latin typeface="Calibri"/>
              <a:ea typeface="Calibri"/>
              <a:cs typeface="Calibri"/>
              <a:sym typeface="Calibri"/>
            </a:endParaRPr>
          </a:p>
        </p:txBody>
      </p:sp>
      <p:pic>
        <p:nvPicPr>
          <p:cNvPr id="225" name="Google Shape;225;p29"/>
          <p:cNvPicPr preferRelativeResize="0"/>
          <p:nvPr/>
        </p:nvPicPr>
        <p:blipFill>
          <a:blip r:embed="rId4">
            <a:alphaModFix/>
          </a:blip>
          <a:stretch>
            <a:fillRect/>
          </a:stretch>
        </p:blipFill>
        <p:spPr>
          <a:xfrm>
            <a:off x="6344425" y="2277639"/>
            <a:ext cx="2422524" cy="1425000"/>
          </a:xfrm>
          <a:prstGeom prst="rect">
            <a:avLst/>
          </a:prstGeom>
          <a:noFill/>
          <a:ln>
            <a:noFill/>
          </a:ln>
        </p:spPr>
      </p:pic>
      <p:pic>
        <p:nvPicPr>
          <p:cNvPr id="226" name="Google Shape;226;p29"/>
          <p:cNvPicPr preferRelativeResize="0"/>
          <p:nvPr/>
        </p:nvPicPr>
        <p:blipFill>
          <a:blip r:embed="rId5">
            <a:alphaModFix/>
          </a:blip>
          <a:stretch>
            <a:fillRect/>
          </a:stretch>
        </p:blipFill>
        <p:spPr>
          <a:xfrm>
            <a:off x="2892697" y="486050"/>
            <a:ext cx="1894526" cy="1615775"/>
          </a:xfrm>
          <a:prstGeom prst="rect">
            <a:avLst/>
          </a:prstGeom>
          <a:noFill/>
          <a:ln>
            <a:noFill/>
          </a:ln>
        </p:spPr>
      </p:pic>
      <p:pic>
        <p:nvPicPr>
          <p:cNvPr id="227" name="Google Shape;227;p29"/>
          <p:cNvPicPr preferRelativeResize="0"/>
          <p:nvPr/>
        </p:nvPicPr>
        <p:blipFill>
          <a:blip r:embed="rId6">
            <a:alphaModFix/>
          </a:blip>
          <a:stretch>
            <a:fillRect/>
          </a:stretch>
        </p:blipFill>
        <p:spPr>
          <a:xfrm>
            <a:off x="7682820" y="4088349"/>
            <a:ext cx="614794" cy="600600"/>
          </a:xfrm>
          <a:prstGeom prst="rect">
            <a:avLst/>
          </a:prstGeom>
          <a:noFill/>
          <a:ln>
            <a:noFill/>
          </a:ln>
        </p:spPr>
      </p:pic>
      <p:pic>
        <p:nvPicPr>
          <p:cNvPr id="228" name="Google Shape;228;p29"/>
          <p:cNvPicPr preferRelativeResize="0"/>
          <p:nvPr/>
        </p:nvPicPr>
        <p:blipFill rotWithShape="1">
          <a:blip r:embed="rId7">
            <a:alphaModFix/>
          </a:blip>
          <a:srcRect b="7149" l="0" r="55555" t="0"/>
          <a:stretch/>
        </p:blipFill>
        <p:spPr>
          <a:xfrm>
            <a:off x="313575" y="1425100"/>
            <a:ext cx="2289925" cy="3130083"/>
          </a:xfrm>
          <a:prstGeom prst="rect">
            <a:avLst/>
          </a:prstGeom>
          <a:noFill/>
          <a:ln>
            <a:noFill/>
          </a:ln>
        </p:spPr>
      </p:pic>
      <p:pic>
        <p:nvPicPr>
          <p:cNvPr id="229" name="Google Shape;229;p29"/>
          <p:cNvPicPr preferRelativeResize="0"/>
          <p:nvPr/>
        </p:nvPicPr>
        <p:blipFill rotWithShape="1">
          <a:blip r:embed="rId8">
            <a:alphaModFix/>
          </a:blip>
          <a:srcRect b="22576" l="70508" r="11026" t="23488"/>
          <a:stretch/>
        </p:blipFill>
        <p:spPr>
          <a:xfrm>
            <a:off x="5998050" y="367325"/>
            <a:ext cx="957583" cy="2204425"/>
          </a:xfrm>
          <a:prstGeom prst="rect">
            <a:avLst/>
          </a:prstGeom>
          <a:noFill/>
          <a:ln>
            <a:noFill/>
          </a:ln>
        </p:spPr>
      </p:pic>
      <p:pic>
        <p:nvPicPr>
          <p:cNvPr id="230" name="Google Shape;230;p29"/>
          <p:cNvPicPr preferRelativeResize="0"/>
          <p:nvPr/>
        </p:nvPicPr>
        <p:blipFill rotWithShape="1">
          <a:blip r:embed="rId9">
            <a:alphaModFix/>
          </a:blip>
          <a:srcRect b="6064" l="76815" r="1198" t="56567"/>
          <a:stretch/>
        </p:blipFill>
        <p:spPr>
          <a:xfrm>
            <a:off x="2802275" y="2365475"/>
            <a:ext cx="2997002" cy="254691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pic>
        <p:nvPicPr>
          <p:cNvPr id="235" name="Google Shape;235;p30"/>
          <p:cNvPicPr preferRelativeResize="0"/>
          <p:nvPr/>
        </p:nvPicPr>
        <p:blipFill>
          <a:blip r:embed="rId3">
            <a:alphaModFix/>
          </a:blip>
          <a:stretch>
            <a:fillRect/>
          </a:stretch>
        </p:blipFill>
        <p:spPr>
          <a:xfrm rot="-165090">
            <a:off x="2550025" y="499976"/>
            <a:ext cx="5630976" cy="4352450"/>
          </a:xfrm>
          <a:prstGeom prst="rect">
            <a:avLst/>
          </a:prstGeom>
          <a:noFill/>
          <a:ln>
            <a:noFill/>
          </a:ln>
          <a:effectLst>
            <a:outerShdw blurRad="57150" rotWithShape="0" algn="bl" dir="5400000" dist="19050">
              <a:srgbClr val="000000">
                <a:alpha val="50000"/>
              </a:srgbClr>
            </a:outerShdw>
          </a:effectLst>
        </p:spPr>
      </p:pic>
      <p:pic>
        <p:nvPicPr>
          <p:cNvPr id="236" name="Google Shape;236;p30"/>
          <p:cNvPicPr preferRelativeResize="0"/>
          <p:nvPr/>
        </p:nvPicPr>
        <p:blipFill>
          <a:blip r:embed="rId4">
            <a:alphaModFix/>
          </a:blip>
          <a:stretch>
            <a:fillRect/>
          </a:stretch>
        </p:blipFill>
        <p:spPr>
          <a:xfrm>
            <a:off x="-781250" y="246600"/>
            <a:ext cx="3404025" cy="814150"/>
          </a:xfrm>
          <a:prstGeom prst="rect">
            <a:avLst/>
          </a:prstGeom>
          <a:noFill/>
          <a:ln>
            <a:noFill/>
          </a:ln>
        </p:spPr>
      </p:pic>
      <p:sp>
        <p:nvSpPr>
          <p:cNvPr id="237" name="Google Shape;237;p30"/>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Activity time!</a:t>
            </a:r>
            <a:endParaRPr b="1" sz="2400">
              <a:solidFill>
                <a:srgbClr val="000000"/>
              </a:solidFill>
              <a:latin typeface="Calibri"/>
              <a:ea typeface="Calibri"/>
              <a:cs typeface="Calibri"/>
              <a:sym typeface="Calibri"/>
            </a:endParaRPr>
          </a:p>
        </p:txBody>
      </p:sp>
      <p:pic>
        <p:nvPicPr>
          <p:cNvPr id="238" name="Google Shape;238;p30"/>
          <p:cNvPicPr preferRelativeResize="0"/>
          <p:nvPr/>
        </p:nvPicPr>
        <p:blipFill>
          <a:blip r:embed="rId5">
            <a:alphaModFix/>
          </a:blip>
          <a:stretch>
            <a:fillRect/>
          </a:stretch>
        </p:blipFill>
        <p:spPr>
          <a:xfrm>
            <a:off x="313575" y="1207125"/>
            <a:ext cx="1837267" cy="3777949"/>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pic>
        <p:nvPicPr>
          <p:cNvPr id="243" name="Google Shape;243;p31"/>
          <p:cNvPicPr preferRelativeResize="0"/>
          <p:nvPr/>
        </p:nvPicPr>
        <p:blipFill>
          <a:blip r:embed="rId3">
            <a:alphaModFix/>
          </a:blip>
          <a:stretch>
            <a:fillRect/>
          </a:stretch>
        </p:blipFill>
        <p:spPr>
          <a:xfrm>
            <a:off x="-333824" y="2973150"/>
            <a:ext cx="2564909" cy="2569025"/>
          </a:xfrm>
          <a:prstGeom prst="rect">
            <a:avLst/>
          </a:prstGeom>
          <a:noFill/>
          <a:ln>
            <a:noFill/>
          </a:ln>
        </p:spPr>
      </p:pic>
      <p:pic>
        <p:nvPicPr>
          <p:cNvPr id="244" name="Google Shape;244;p31"/>
          <p:cNvPicPr preferRelativeResize="0"/>
          <p:nvPr/>
        </p:nvPicPr>
        <p:blipFill>
          <a:blip r:embed="rId4">
            <a:alphaModFix/>
          </a:blip>
          <a:stretch>
            <a:fillRect/>
          </a:stretch>
        </p:blipFill>
        <p:spPr>
          <a:xfrm>
            <a:off x="7246273" y="3258850"/>
            <a:ext cx="990200" cy="1208775"/>
          </a:xfrm>
          <a:prstGeom prst="rect">
            <a:avLst/>
          </a:prstGeom>
          <a:noFill/>
          <a:ln>
            <a:noFill/>
          </a:ln>
        </p:spPr>
      </p:pic>
      <p:pic>
        <p:nvPicPr>
          <p:cNvPr id="245" name="Google Shape;245;p31"/>
          <p:cNvPicPr preferRelativeResize="0"/>
          <p:nvPr/>
        </p:nvPicPr>
        <p:blipFill>
          <a:blip r:embed="rId5">
            <a:alphaModFix/>
          </a:blip>
          <a:stretch>
            <a:fillRect/>
          </a:stretch>
        </p:blipFill>
        <p:spPr>
          <a:xfrm rot="290439">
            <a:off x="999175" y="1354300"/>
            <a:ext cx="3710299" cy="2623301"/>
          </a:xfrm>
          <a:prstGeom prst="rect">
            <a:avLst/>
          </a:prstGeom>
          <a:noFill/>
          <a:ln>
            <a:noFill/>
          </a:ln>
          <a:effectLst>
            <a:outerShdw blurRad="57150" rotWithShape="0" algn="bl" dir="5400000" dist="19050">
              <a:srgbClr val="000000">
                <a:alpha val="50000"/>
              </a:srgbClr>
            </a:outerShdw>
          </a:effectLst>
        </p:spPr>
      </p:pic>
      <p:pic>
        <p:nvPicPr>
          <p:cNvPr id="246" name="Google Shape;246;p31"/>
          <p:cNvPicPr preferRelativeResize="0"/>
          <p:nvPr/>
        </p:nvPicPr>
        <p:blipFill>
          <a:blip r:embed="rId6">
            <a:alphaModFix/>
          </a:blip>
          <a:stretch>
            <a:fillRect/>
          </a:stretch>
        </p:blipFill>
        <p:spPr>
          <a:xfrm>
            <a:off x="3101351" y="2031100"/>
            <a:ext cx="3633526" cy="2569016"/>
          </a:xfrm>
          <a:prstGeom prst="rect">
            <a:avLst/>
          </a:prstGeom>
          <a:noFill/>
          <a:ln>
            <a:noFill/>
          </a:ln>
          <a:effectLst>
            <a:outerShdw blurRad="57150" rotWithShape="0" algn="bl" dir="5400000" dist="19050">
              <a:srgbClr val="000000">
                <a:alpha val="50000"/>
              </a:srgbClr>
            </a:outerShdw>
          </a:effectLst>
        </p:spPr>
      </p:pic>
      <p:pic>
        <p:nvPicPr>
          <p:cNvPr id="247" name="Google Shape;247;p31"/>
          <p:cNvPicPr preferRelativeResize="0"/>
          <p:nvPr/>
        </p:nvPicPr>
        <p:blipFill>
          <a:blip r:embed="rId7">
            <a:alphaModFix/>
          </a:blip>
          <a:stretch>
            <a:fillRect/>
          </a:stretch>
        </p:blipFill>
        <p:spPr>
          <a:xfrm>
            <a:off x="-964525" y="246600"/>
            <a:ext cx="3404025" cy="814150"/>
          </a:xfrm>
          <a:prstGeom prst="rect">
            <a:avLst/>
          </a:prstGeom>
          <a:noFill/>
          <a:ln>
            <a:noFill/>
          </a:ln>
        </p:spPr>
      </p:pic>
      <p:sp>
        <p:nvSpPr>
          <p:cNvPr id="248" name="Google Shape;248;p31"/>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Shake it up</a:t>
            </a:r>
            <a:endParaRPr b="1" sz="2400">
              <a:solidFill>
                <a:srgbClr val="000000"/>
              </a:solidFill>
              <a:latin typeface="Calibri"/>
              <a:ea typeface="Calibri"/>
              <a:cs typeface="Calibri"/>
              <a:sym typeface="Calibri"/>
            </a:endParaRPr>
          </a:p>
        </p:txBody>
      </p:sp>
      <p:grpSp>
        <p:nvGrpSpPr>
          <p:cNvPr id="249" name="Google Shape;249;p31"/>
          <p:cNvGrpSpPr/>
          <p:nvPr/>
        </p:nvGrpSpPr>
        <p:grpSpPr>
          <a:xfrm>
            <a:off x="5402627" y="613929"/>
            <a:ext cx="3199044" cy="2498740"/>
            <a:chOff x="2917850" y="152400"/>
            <a:chExt cx="6073749" cy="4693352"/>
          </a:xfrm>
        </p:grpSpPr>
        <p:pic>
          <p:nvPicPr>
            <p:cNvPr id="250" name="Google Shape;250;p31"/>
            <p:cNvPicPr preferRelativeResize="0"/>
            <p:nvPr/>
          </p:nvPicPr>
          <p:blipFill>
            <a:blip r:embed="rId8">
              <a:alphaModFix/>
            </a:blip>
            <a:stretch>
              <a:fillRect/>
            </a:stretch>
          </p:blipFill>
          <p:spPr>
            <a:xfrm>
              <a:off x="2917850" y="152400"/>
              <a:ext cx="6073749" cy="4693352"/>
            </a:xfrm>
            <a:prstGeom prst="rect">
              <a:avLst/>
            </a:prstGeom>
            <a:noFill/>
            <a:ln>
              <a:noFill/>
            </a:ln>
            <a:effectLst>
              <a:outerShdw blurRad="57150" rotWithShape="0" algn="bl" dir="5400000" dist="19050">
                <a:srgbClr val="000000">
                  <a:alpha val="50000"/>
                </a:srgbClr>
              </a:outerShdw>
            </a:effectLst>
          </p:spPr>
        </p:pic>
        <p:pic>
          <p:nvPicPr>
            <p:cNvPr id="251" name="Google Shape;251;p31"/>
            <p:cNvPicPr preferRelativeResize="0"/>
            <p:nvPr/>
          </p:nvPicPr>
          <p:blipFill rotWithShape="1">
            <a:blip r:embed="rId9">
              <a:alphaModFix/>
            </a:blip>
            <a:srcRect b="12406" l="21192" r="47448" t="14702"/>
            <a:stretch/>
          </p:blipFill>
          <p:spPr>
            <a:xfrm>
              <a:off x="4957600" y="665600"/>
              <a:ext cx="1800776" cy="2959524"/>
            </a:xfrm>
            <a:prstGeom prst="rect">
              <a:avLst/>
            </a:prstGeom>
            <a:noFill/>
            <a:ln>
              <a:noFill/>
            </a:ln>
          </p:spPr>
        </p:pic>
        <p:sp>
          <p:nvSpPr>
            <p:cNvPr id="252" name="Google Shape;252;p31"/>
            <p:cNvSpPr txBox="1"/>
            <p:nvPr/>
          </p:nvSpPr>
          <p:spPr>
            <a:xfrm>
              <a:off x="4773950" y="3821475"/>
              <a:ext cx="2777100" cy="89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000000"/>
                  </a:solidFill>
                  <a:latin typeface="Caveat"/>
                  <a:ea typeface="Caveat"/>
                  <a:cs typeface="Caveat"/>
                  <a:sym typeface="Caveat"/>
                </a:rPr>
                <a:t>Bounce-inator</a:t>
              </a:r>
              <a:endParaRPr sz="1800">
                <a:solidFill>
                  <a:srgbClr val="000000"/>
                </a:solidFill>
                <a:latin typeface="Caveat"/>
                <a:ea typeface="Caveat"/>
                <a:cs typeface="Caveat"/>
                <a:sym typeface="Caveat"/>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pic>
        <p:nvPicPr>
          <p:cNvPr id="257" name="Google Shape;257;p32"/>
          <p:cNvPicPr preferRelativeResize="0"/>
          <p:nvPr/>
        </p:nvPicPr>
        <p:blipFill>
          <a:blip r:embed="rId3">
            <a:alphaModFix/>
          </a:blip>
          <a:stretch>
            <a:fillRect/>
          </a:stretch>
        </p:blipFill>
        <p:spPr>
          <a:xfrm>
            <a:off x="0" y="0"/>
            <a:ext cx="9143997" cy="514349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 name="Shape 67"/>
        <p:cNvGrpSpPr/>
        <p:nvPr/>
      </p:nvGrpSpPr>
      <p:grpSpPr>
        <a:xfrm>
          <a:off x="0" y="0"/>
          <a:ext cx="0" cy="0"/>
          <a:chOff x="0" y="0"/>
          <a:chExt cx="0" cy="0"/>
        </a:xfrm>
      </p:grpSpPr>
      <p:pic>
        <p:nvPicPr>
          <p:cNvPr id="68" name="Google Shape;68;p15"/>
          <p:cNvPicPr preferRelativeResize="0"/>
          <p:nvPr/>
        </p:nvPicPr>
        <p:blipFill rotWithShape="1">
          <a:blip r:embed="rId3">
            <a:alphaModFix/>
          </a:blip>
          <a:srcRect b="0" l="0" r="57501" t="0"/>
          <a:stretch/>
        </p:blipFill>
        <p:spPr>
          <a:xfrm>
            <a:off x="6200587" y="285575"/>
            <a:ext cx="2734249" cy="4762499"/>
          </a:xfrm>
          <a:prstGeom prst="rect">
            <a:avLst/>
          </a:prstGeom>
          <a:noFill/>
          <a:ln>
            <a:noFill/>
          </a:ln>
        </p:spPr>
      </p:pic>
      <p:pic>
        <p:nvPicPr>
          <p:cNvPr id="69" name="Google Shape;69;p15"/>
          <p:cNvPicPr preferRelativeResize="0"/>
          <p:nvPr/>
        </p:nvPicPr>
        <p:blipFill rotWithShape="1">
          <a:blip r:embed="rId4">
            <a:alphaModFix/>
          </a:blip>
          <a:srcRect b="0" l="0" r="0" t="0"/>
          <a:stretch/>
        </p:blipFill>
        <p:spPr>
          <a:xfrm>
            <a:off x="-410800" y="268638"/>
            <a:ext cx="4305001" cy="856125"/>
          </a:xfrm>
          <a:prstGeom prst="rect">
            <a:avLst/>
          </a:prstGeom>
          <a:noFill/>
          <a:ln>
            <a:noFill/>
          </a:ln>
        </p:spPr>
      </p:pic>
      <p:sp>
        <p:nvSpPr>
          <p:cNvPr id="70" name="Google Shape;70;p15"/>
          <p:cNvSpPr txBox="1"/>
          <p:nvPr/>
        </p:nvSpPr>
        <p:spPr>
          <a:xfrm rot="-60171">
            <a:off x="214364" y="477363"/>
            <a:ext cx="4045220"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rgbClr val="000000"/>
                </a:solidFill>
                <a:latin typeface="Calibri"/>
                <a:ea typeface="Calibri"/>
                <a:cs typeface="Calibri"/>
                <a:sym typeface="Calibri"/>
              </a:rPr>
              <a:t>Welcome to water world!</a:t>
            </a:r>
            <a:endParaRPr sz="1100"/>
          </a:p>
        </p:txBody>
      </p:sp>
      <p:pic>
        <p:nvPicPr>
          <p:cNvPr id="71" name="Google Shape;71;p15"/>
          <p:cNvPicPr preferRelativeResize="0"/>
          <p:nvPr/>
        </p:nvPicPr>
        <p:blipFill>
          <a:blip r:embed="rId5">
            <a:alphaModFix/>
          </a:blip>
          <a:stretch>
            <a:fillRect/>
          </a:stretch>
        </p:blipFill>
        <p:spPr>
          <a:xfrm>
            <a:off x="418625" y="1475650"/>
            <a:ext cx="5129062" cy="3185629"/>
          </a:xfrm>
          <a:prstGeom prst="rect">
            <a:avLst/>
          </a:prstGeom>
          <a:noFill/>
          <a:ln>
            <a:noFill/>
          </a:ln>
        </p:spPr>
      </p:pic>
      <p:pic>
        <p:nvPicPr>
          <p:cNvPr id="72" name="Google Shape;72;p15"/>
          <p:cNvPicPr preferRelativeResize="0"/>
          <p:nvPr/>
        </p:nvPicPr>
        <p:blipFill rotWithShape="1">
          <a:blip r:embed="rId6">
            <a:alphaModFix/>
          </a:blip>
          <a:srcRect b="18944" l="75519" r="0" t="38408"/>
          <a:stretch/>
        </p:blipFill>
        <p:spPr>
          <a:xfrm>
            <a:off x="4623100" y="3098200"/>
            <a:ext cx="2238474" cy="194987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pic>
        <p:nvPicPr>
          <p:cNvPr id="262" name="Google Shape;262;p33"/>
          <p:cNvPicPr preferRelativeResize="0"/>
          <p:nvPr/>
        </p:nvPicPr>
        <p:blipFill>
          <a:blip r:embed="rId3">
            <a:alphaModFix/>
          </a:blip>
          <a:stretch>
            <a:fillRect/>
          </a:stretch>
        </p:blipFill>
        <p:spPr>
          <a:xfrm rot="22">
            <a:off x="1064050" y="1515282"/>
            <a:ext cx="2276601" cy="2596212"/>
          </a:xfrm>
          <a:prstGeom prst="rect">
            <a:avLst/>
          </a:prstGeom>
          <a:noFill/>
          <a:ln>
            <a:noFill/>
          </a:ln>
        </p:spPr>
      </p:pic>
      <p:pic>
        <p:nvPicPr>
          <p:cNvPr id="263" name="Google Shape;263;p33"/>
          <p:cNvPicPr preferRelativeResize="0"/>
          <p:nvPr/>
        </p:nvPicPr>
        <p:blipFill rotWithShape="1">
          <a:blip r:embed="rId4">
            <a:alphaModFix/>
          </a:blip>
          <a:srcRect b="0" l="0" r="0" t="0"/>
          <a:stretch/>
        </p:blipFill>
        <p:spPr>
          <a:xfrm>
            <a:off x="-343175" y="276350"/>
            <a:ext cx="3811301" cy="984925"/>
          </a:xfrm>
          <a:prstGeom prst="rect">
            <a:avLst/>
          </a:prstGeom>
          <a:noFill/>
          <a:ln>
            <a:noFill/>
          </a:ln>
        </p:spPr>
      </p:pic>
      <p:sp>
        <p:nvSpPr>
          <p:cNvPr id="264" name="Google Shape;264;p33"/>
          <p:cNvSpPr txBox="1"/>
          <p:nvPr/>
        </p:nvSpPr>
        <p:spPr>
          <a:xfrm rot="-59792">
            <a:off x="425260" y="505370"/>
            <a:ext cx="5468027"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rgbClr val="000000"/>
              </a:buClr>
              <a:buSzPts val="800"/>
              <a:buFont typeface="Arial"/>
              <a:buNone/>
            </a:pPr>
            <a:r>
              <a:rPr b="1" lang="en" sz="3000">
                <a:latin typeface="Calibri"/>
                <a:ea typeface="Calibri"/>
                <a:cs typeface="Calibri"/>
                <a:sym typeface="Calibri"/>
              </a:rPr>
              <a:t>Share your idea!</a:t>
            </a:r>
            <a:endParaRPr b="1" sz="3000">
              <a:solidFill>
                <a:srgbClr val="000000"/>
              </a:solidFill>
              <a:latin typeface="Calibri"/>
              <a:ea typeface="Calibri"/>
              <a:cs typeface="Calibri"/>
              <a:sym typeface="Calibri"/>
            </a:endParaRPr>
          </a:p>
          <a:p>
            <a:pPr indent="0" lvl="0" marL="0" rtl="0" algn="l">
              <a:lnSpc>
                <a:spcPct val="90000"/>
              </a:lnSpc>
              <a:spcBef>
                <a:spcPts val="0"/>
              </a:spcBef>
              <a:spcAft>
                <a:spcPts val="0"/>
              </a:spcAft>
              <a:buClr>
                <a:srgbClr val="000000"/>
              </a:buClr>
              <a:buSzPts val="800"/>
              <a:buFont typeface="Arial"/>
              <a:buNone/>
            </a:pPr>
            <a:r>
              <a:t/>
            </a:r>
            <a:endParaRPr b="1" sz="3000">
              <a:solidFill>
                <a:srgbClr val="000000"/>
              </a:solidFill>
              <a:latin typeface="Calibri"/>
              <a:ea typeface="Calibri"/>
              <a:cs typeface="Calibri"/>
              <a:sym typeface="Calibri"/>
            </a:endParaRPr>
          </a:p>
          <a:p>
            <a:pPr indent="0" lvl="0" marL="0" rtl="0" algn="l">
              <a:lnSpc>
                <a:spcPct val="90000"/>
              </a:lnSpc>
              <a:spcBef>
                <a:spcPts val="0"/>
              </a:spcBef>
              <a:spcAft>
                <a:spcPts val="0"/>
              </a:spcAft>
              <a:buClr>
                <a:srgbClr val="000000"/>
              </a:buClr>
              <a:buSzPts val="800"/>
              <a:buFont typeface="Arial"/>
              <a:buNone/>
            </a:pPr>
            <a:r>
              <a:t/>
            </a:r>
            <a:endParaRPr b="1" sz="3000">
              <a:solidFill>
                <a:srgbClr val="000000"/>
              </a:solidFill>
              <a:latin typeface="Calibri"/>
              <a:ea typeface="Calibri"/>
              <a:cs typeface="Calibri"/>
              <a:sym typeface="Calibri"/>
            </a:endParaRPr>
          </a:p>
        </p:txBody>
      </p:sp>
      <p:sp>
        <p:nvSpPr>
          <p:cNvPr id="265" name="Google Shape;265;p33"/>
          <p:cNvSpPr txBox="1"/>
          <p:nvPr/>
        </p:nvSpPr>
        <p:spPr>
          <a:xfrm>
            <a:off x="684725" y="4365500"/>
            <a:ext cx="6983100" cy="67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Draw up your best invention </a:t>
            </a:r>
            <a:r>
              <a:rPr lang="en" sz="1600">
                <a:solidFill>
                  <a:schemeClr val="dk1"/>
                </a:solidFill>
                <a:latin typeface="Calibri"/>
                <a:ea typeface="Calibri"/>
                <a:cs typeface="Calibri"/>
                <a:sym typeface="Calibri"/>
              </a:rPr>
              <a:t>for a chance for your idea to be brought to life! </a:t>
            </a:r>
            <a:endParaRPr sz="1600">
              <a:solidFill>
                <a:schemeClr val="dk1"/>
              </a:solidFill>
              <a:latin typeface="Calibri"/>
              <a:ea typeface="Calibri"/>
              <a:cs typeface="Calibri"/>
              <a:sym typeface="Calibri"/>
            </a:endParaRPr>
          </a:p>
          <a:p>
            <a:pPr indent="0" lvl="0" marL="0" rtl="0" algn="l">
              <a:spcBef>
                <a:spcPts val="0"/>
              </a:spcBef>
              <a:spcAft>
                <a:spcPts val="0"/>
              </a:spcAft>
              <a:buNone/>
            </a:pPr>
            <a:r>
              <a:t/>
            </a:r>
            <a:endParaRPr sz="1600">
              <a:latin typeface="Calibri"/>
              <a:ea typeface="Calibri"/>
              <a:cs typeface="Calibri"/>
              <a:sym typeface="Calibri"/>
            </a:endParaRPr>
          </a:p>
        </p:txBody>
      </p:sp>
      <p:pic>
        <p:nvPicPr>
          <p:cNvPr id="266" name="Google Shape;266;p33"/>
          <p:cNvPicPr preferRelativeResize="0"/>
          <p:nvPr/>
        </p:nvPicPr>
        <p:blipFill>
          <a:blip r:embed="rId5">
            <a:alphaModFix/>
          </a:blip>
          <a:stretch>
            <a:fillRect/>
          </a:stretch>
        </p:blipFill>
        <p:spPr>
          <a:xfrm rot="160611">
            <a:off x="3708625" y="562825"/>
            <a:ext cx="4569802" cy="3230650"/>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1" name="Shape 271"/>
        <p:cNvGrpSpPr/>
        <p:nvPr/>
      </p:nvGrpSpPr>
      <p:grpSpPr>
        <a:xfrm>
          <a:off x="0" y="0"/>
          <a:ext cx="0" cy="0"/>
          <a:chOff x="0" y="0"/>
          <a:chExt cx="0" cy="0"/>
        </a:xfrm>
      </p:grpSpPr>
      <p:pic>
        <p:nvPicPr>
          <p:cNvPr descr="A picture containing food  Description automatically generated" id="272" name="Google Shape;272;p34"/>
          <p:cNvPicPr preferRelativeResize="0"/>
          <p:nvPr/>
        </p:nvPicPr>
        <p:blipFill rotWithShape="1">
          <a:blip r:embed="rId3">
            <a:alphaModFix/>
          </a:blip>
          <a:srcRect b="0" l="0" r="0" t="0"/>
          <a:stretch/>
        </p:blipFill>
        <p:spPr>
          <a:xfrm>
            <a:off x="157298" y="275291"/>
            <a:ext cx="8854816" cy="4747980"/>
          </a:xfrm>
          <a:prstGeom prst="rect">
            <a:avLst/>
          </a:prstGeom>
          <a:noFill/>
          <a:ln>
            <a:noFill/>
          </a:ln>
        </p:spPr>
      </p:pic>
      <p:pic>
        <p:nvPicPr>
          <p:cNvPr id="273" name="Google Shape;273;p34"/>
          <p:cNvPicPr preferRelativeResize="0"/>
          <p:nvPr/>
        </p:nvPicPr>
        <p:blipFill rotWithShape="1">
          <a:blip r:embed="rId4">
            <a:alphaModFix/>
          </a:blip>
          <a:srcRect b="0" l="0" r="0" t="0"/>
          <a:stretch/>
        </p:blipFill>
        <p:spPr>
          <a:xfrm>
            <a:off x="-789843" y="276512"/>
            <a:ext cx="3254704" cy="950094"/>
          </a:xfrm>
          <a:prstGeom prst="rect">
            <a:avLst/>
          </a:prstGeom>
          <a:noFill/>
          <a:ln>
            <a:noFill/>
          </a:ln>
        </p:spPr>
      </p:pic>
      <p:sp>
        <p:nvSpPr>
          <p:cNvPr id="274" name="Google Shape;274;p34"/>
          <p:cNvSpPr txBox="1"/>
          <p:nvPr/>
        </p:nvSpPr>
        <p:spPr>
          <a:xfrm rot="-59943">
            <a:off x="310364" y="518334"/>
            <a:ext cx="2150727"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Finding ideas</a:t>
            </a:r>
            <a:endParaRPr sz="1100"/>
          </a:p>
        </p:txBody>
      </p:sp>
      <p:pic>
        <p:nvPicPr>
          <p:cNvPr descr="A close up of a logo&#10;&#10;Description automatically generated" id="275" name="Google Shape;275;p34"/>
          <p:cNvPicPr preferRelativeResize="0"/>
          <p:nvPr/>
        </p:nvPicPr>
        <p:blipFill rotWithShape="1">
          <a:blip r:embed="rId5">
            <a:alphaModFix/>
          </a:blip>
          <a:srcRect b="0" l="0" r="0" t="0"/>
          <a:stretch/>
        </p:blipFill>
        <p:spPr>
          <a:xfrm>
            <a:off x="747980" y="442805"/>
            <a:ext cx="7524752" cy="458152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 name="Shape 76"/>
        <p:cNvGrpSpPr/>
        <p:nvPr/>
      </p:nvGrpSpPr>
      <p:grpSpPr>
        <a:xfrm>
          <a:off x="0" y="0"/>
          <a:ext cx="0" cy="0"/>
          <a:chOff x="0" y="0"/>
          <a:chExt cx="0" cy="0"/>
        </a:xfrm>
      </p:grpSpPr>
      <p:pic>
        <p:nvPicPr>
          <p:cNvPr id="77" name="Google Shape;77;p16"/>
          <p:cNvPicPr preferRelativeResize="0"/>
          <p:nvPr/>
        </p:nvPicPr>
        <p:blipFill rotWithShape="1">
          <a:blip r:embed="rId3">
            <a:alphaModFix/>
          </a:blip>
          <a:srcRect b="0" l="0" r="0" t="0"/>
          <a:stretch/>
        </p:blipFill>
        <p:spPr>
          <a:xfrm>
            <a:off x="-389475" y="221650"/>
            <a:ext cx="2758474" cy="778175"/>
          </a:xfrm>
          <a:prstGeom prst="rect">
            <a:avLst/>
          </a:prstGeom>
          <a:noFill/>
          <a:ln>
            <a:noFill/>
          </a:ln>
        </p:spPr>
      </p:pic>
      <p:sp>
        <p:nvSpPr>
          <p:cNvPr id="78" name="Google Shape;78;p16"/>
          <p:cNvSpPr txBox="1"/>
          <p:nvPr/>
        </p:nvSpPr>
        <p:spPr>
          <a:xfrm rot="-60171">
            <a:off x="214364" y="391401"/>
            <a:ext cx="4045220"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latin typeface="Calibri"/>
                <a:ea typeface="Calibri"/>
                <a:cs typeface="Calibri"/>
                <a:sym typeface="Calibri"/>
              </a:rPr>
              <a:t>The 5 oceans</a:t>
            </a:r>
            <a:endParaRPr sz="1100"/>
          </a:p>
        </p:txBody>
      </p:sp>
      <p:pic>
        <p:nvPicPr>
          <p:cNvPr id="79" name="Google Shape;79;p16"/>
          <p:cNvPicPr preferRelativeResize="0"/>
          <p:nvPr/>
        </p:nvPicPr>
        <p:blipFill>
          <a:blip r:embed="rId4">
            <a:alphaModFix/>
          </a:blip>
          <a:stretch>
            <a:fillRect/>
          </a:stretch>
        </p:blipFill>
        <p:spPr>
          <a:xfrm>
            <a:off x="1656179" y="951407"/>
            <a:ext cx="5801380" cy="3699164"/>
          </a:xfrm>
          <a:prstGeom prst="rect">
            <a:avLst/>
          </a:prstGeom>
          <a:noFill/>
          <a:ln>
            <a:noFill/>
          </a:ln>
        </p:spPr>
      </p:pic>
      <p:pic>
        <p:nvPicPr>
          <p:cNvPr id="80" name="Google Shape;80;p16"/>
          <p:cNvPicPr preferRelativeResize="0"/>
          <p:nvPr/>
        </p:nvPicPr>
        <p:blipFill rotWithShape="1">
          <a:blip r:embed="rId5">
            <a:alphaModFix/>
          </a:blip>
          <a:srcRect b="19669" l="74944" r="0" t="37930"/>
          <a:stretch/>
        </p:blipFill>
        <p:spPr>
          <a:xfrm>
            <a:off x="6497525" y="2742950"/>
            <a:ext cx="2591375" cy="2251049"/>
          </a:xfrm>
          <a:prstGeom prst="rect">
            <a:avLst/>
          </a:prstGeom>
          <a:noFill/>
          <a:ln>
            <a:noFill/>
          </a:ln>
        </p:spPr>
      </p:pic>
      <p:pic>
        <p:nvPicPr>
          <p:cNvPr descr="A close up of a logo&#10;&#10;Description automatically generated" id="81" name="Google Shape;81;p16"/>
          <p:cNvPicPr preferRelativeResize="0"/>
          <p:nvPr/>
        </p:nvPicPr>
        <p:blipFill rotWithShape="1">
          <a:blip r:embed="rId6">
            <a:alphaModFix/>
          </a:blip>
          <a:srcRect b="0" l="0" r="0" t="0"/>
          <a:stretch/>
        </p:blipFill>
        <p:spPr>
          <a:xfrm>
            <a:off x="4411740" y="999825"/>
            <a:ext cx="994913" cy="293957"/>
          </a:xfrm>
          <a:prstGeom prst="rect">
            <a:avLst/>
          </a:prstGeom>
          <a:noFill/>
          <a:ln>
            <a:noFill/>
          </a:ln>
        </p:spPr>
      </p:pic>
      <p:pic>
        <p:nvPicPr>
          <p:cNvPr descr="A close up of a logo&#10;&#10;Description automatically generated" id="82" name="Google Shape;82;p16"/>
          <p:cNvPicPr preferRelativeResize="0"/>
          <p:nvPr/>
        </p:nvPicPr>
        <p:blipFill rotWithShape="1">
          <a:blip r:embed="rId7">
            <a:alphaModFix/>
          </a:blip>
          <a:srcRect b="0" l="0" r="0" t="0"/>
          <a:stretch/>
        </p:blipFill>
        <p:spPr>
          <a:xfrm>
            <a:off x="2222650" y="2754459"/>
            <a:ext cx="1021112" cy="293954"/>
          </a:xfrm>
          <a:prstGeom prst="rect">
            <a:avLst/>
          </a:prstGeom>
          <a:noFill/>
          <a:ln>
            <a:noFill/>
          </a:ln>
        </p:spPr>
      </p:pic>
      <p:pic>
        <p:nvPicPr>
          <p:cNvPr descr="A close up of a logo&#10;&#10;Description automatically generated" id="83" name="Google Shape;83;p16"/>
          <p:cNvPicPr preferRelativeResize="0"/>
          <p:nvPr/>
        </p:nvPicPr>
        <p:blipFill rotWithShape="1">
          <a:blip r:embed="rId8">
            <a:alphaModFix/>
          </a:blip>
          <a:srcRect b="0" l="0" r="0" t="0"/>
          <a:stretch/>
        </p:blipFill>
        <p:spPr>
          <a:xfrm>
            <a:off x="3481136" y="2041523"/>
            <a:ext cx="1071777" cy="500138"/>
          </a:xfrm>
          <a:prstGeom prst="rect">
            <a:avLst/>
          </a:prstGeom>
          <a:noFill/>
          <a:ln>
            <a:noFill/>
          </a:ln>
        </p:spPr>
      </p:pic>
      <p:pic>
        <p:nvPicPr>
          <p:cNvPr descr="A close up of a logo&#10;&#10;Description automatically generated" id="84" name="Google Shape;84;p16"/>
          <p:cNvPicPr preferRelativeResize="0"/>
          <p:nvPr/>
        </p:nvPicPr>
        <p:blipFill rotWithShape="1">
          <a:blip r:embed="rId9">
            <a:alphaModFix/>
          </a:blip>
          <a:srcRect b="0" l="0" r="0" t="0"/>
          <a:stretch/>
        </p:blipFill>
        <p:spPr>
          <a:xfrm>
            <a:off x="4263036" y="3618410"/>
            <a:ext cx="1071779" cy="500138"/>
          </a:xfrm>
          <a:prstGeom prst="rect">
            <a:avLst/>
          </a:prstGeom>
          <a:noFill/>
          <a:ln>
            <a:noFill/>
          </a:ln>
        </p:spPr>
      </p:pic>
      <p:pic>
        <p:nvPicPr>
          <p:cNvPr descr="A close up of a logo&#10;&#10;Description automatically generated" id="85" name="Google Shape;85;p16"/>
          <p:cNvPicPr preferRelativeResize="0"/>
          <p:nvPr/>
        </p:nvPicPr>
        <p:blipFill rotWithShape="1">
          <a:blip r:embed="rId7">
            <a:alphaModFix/>
          </a:blip>
          <a:srcRect b="0" l="0" r="0" t="0"/>
          <a:stretch/>
        </p:blipFill>
        <p:spPr>
          <a:xfrm>
            <a:off x="6352299" y="2247603"/>
            <a:ext cx="994900" cy="294047"/>
          </a:xfrm>
          <a:prstGeom prst="rect">
            <a:avLst/>
          </a:prstGeom>
          <a:noFill/>
          <a:ln>
            <a:noFill/>
          </a:ln>
        </p:spPr>
      </p:pic>
      <p:pic>
        <p:nvPicPr>
          <p:cNvPr descr="A close up of a logo&#10;&#10;Description automatically generated" id="86" name="Google Shape;86;p16"/>
          <p:cNvPicPr preferRelativeResize="0"/>
          <p:nvPr/>
        </p:nvPicPr>
        <p:blipFill rotWithShape="1">
          <a:blip r:embed="rId10">
            <a:alphaModFix/>
          </a:blip>
          <a:srcRect b="0" l="0" r="0" t="0"/>
          <a:stretch/>
        </p:blipFill>
        <p:spPr>
          <a:xfrm>
            <a:off x="5154368" y="2754459"/>
            <a:ext cx="1125332" cy="516377"/>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pic>
        <p:nvPicPr>
          <p:cNvPr descr="A close up of a map  Description automatically generated" id="92" name="Google Shape;92;p17"/>
          <p:cNvPicPr preferRelativeResize="0"/>
          <p:nvPr/>
        </p:nvPicPr>
        <p:blipFill rotWithShape="1">
          <a:blip r:embed="rId3">
            <a:alphaModFix/>
          </a:blip>
          <a:srcRect b="0" l="0" r="0" t="0"/>
          <a:stretch/>
        </p:blipFill>
        <p:spPr>
          <a:xfrm>
            <a:off x="33867" y="226363"/>
            <a:ext cx="8837224" cy="4859468"/>
          </a:xfrm>
          <a:prstGeom prst="rect">
            <a:avLst/>
          </a:prstGeom>
          <a:noFill/>
          <a:ln>
            <a:noFill/>
          </a:ln>
        </p:spPr>
      </p:pic>
      <p:pic>
        <p:nvPicPr>
          <p:cNvPr id="93" name="Google Shape;93;p17"/>
          <p:cNvPicPr preferRelativeResize="0"/>
          <p:nvPr/>
        </p:nvPicPr>
        <p:blipFill rotWithShape="1">
          <a:blip r:embed="rId4">
            <a:alphaModFix/>
          </a:blip>
          <a:srcRect b="0" l="0" r="0" t="0"/>
          <a:stretch/>
        </p:blipFill>
        <p:spPr>
          <a:xfrm>
            <a:off x="-879295" y="246694"/>
            <a:ext cx="3662837" cy="950094"/>
          </a:xfrm>
          <a:prstGeom prst="rect">
            <a:avLst/>
          </a:prstGeom>
          <a:noFill/>
          <a:ln>
            <a:noFill/>
          </a:ln>
        </p:spPr>
      </p:pic>
      <p:sp>
        <p:nvSpPr>
          <p:cNvPr id="94" name="Google Shape;94;p17"/>
          <p:cNvSpPr txBox="1"/>
          <p:nvPr/>
        </p:nvSpPr>
        <p:spPr>
          <a:xfrm rot="-60080">
            <a:off x="310348" y="516685"/>
            <a:ext cx="2334657"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Mighty oceans!</a:t>
            </a:r>
            <a:endParaRPr sz="1100"/>
          </a:p>
        </p:txBody>
      </p:sp>
      <p:sp>
        <p:nvSpPr>
          <p:cNvPr id="95" name="Google Shape;95;p17"/>
          <p:cNvSpPr/>
          <p:nvPr/>
        </p:nvSpPr>
        <p:spPr>
          <a:xfrm>
            <a:off x="5410200" y="723900"/>
            <a:ext cx="3098700" cy="11811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96" name="Google Shape;96;p17"/>
          <p:cNvPicPr preferRelativeResize="0"/>
          <p:nvPr/>
        </p:nvPicPr>
        <p:blipFill>
          <a:blip r:embed="rId5">
            <a:alphaModFix/>
          </a:blip>
          <a:stretch>
            <a:fillRect/>
          </a:stretch>
        </p:blipFill>
        <p:spPr>
          <a:xfrm>
            <a:off x="5779775" y="2334600"/>
            <a:ext cx="2729125" cy="643013"/>
          </a:xfrm>
          <a:prstGeom prst="rect">
            <a:avLst/>
          </a:prstGeom>
          <a:noFill/>
          <a:ln>
            <a:noFill/>
          </a:ln>
        </p:spPr>
      </p:pic>
      <p:pic>
        <p:nvPicPr>
          <p:cNvPr id="97" name="Google Shape;97;p17"/>
          <p:cNvPicPr preferRelativeResize="0"/>
          <p:nvPr/>
        </p:nvPicPr>
        <p:blipFill>
          <a:blip r:embed="rId6">
            <a:alphaModFix/>
          </a:blip>
          <a:stretch>
            <a:fillRect/>
          </a:stretch>
        </p:blipFill>
        <p:spPr>
          <a:xfrm>
            <a:off x="4388900" y="612683"/>
            <a:ext cx="2729126" cy="87081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pic>
        <p:nvPicPr>
          <p:cNvPr id="103" name="Google Shape;103;p18"/>
          <p:cNvPicPr preferRelativeResize="0"/>
          <p:nvPr/>
        </p:nvPicPr>
        <p:blipFill>
          <a:blip r:embed="rId3">
            <a:alphaModFix/>
          </a:blip>
          <a:stretch>
            <a:fillRect/>
          </a:stretch>
        </p:blipFill>
        <p:spPr>
          <a:xfrm>
            <a:off x="0" y="120551"/>
            <a:ext cx="9144003" cy="4902400"/>
          </a:xfrm>
          <a:prstGeom prst="rect">
            <a:avLst/>
          </a:prstGeom>
          <a:noFill/>
          <a:ln>
            <a:noFill/>
          </a:ln>
        </p:spPr>
      </p:pic>
      <p:pic>
        <p:nvPicPr>
          <p:cNvPr descr="A close up of a logo  Description automatically generated" id="104" name="Google Shape;104;p18"/>
          <p:cNvPicPr preferRelativeResize="0"/>
          <p:nvPr/>
        </p:nvPicPr>
        <p:blipFill rotWithShape="1">
          <a:blip r:embed="rId4">
            <a:alphaModFix/>
          </a:blip>
          <a:srcRect b="0" l="0" r="0" t="0"/>
          <a:stretch/>
        </p:blipFill>
        <p:spPr>
          <a:xfrm>
            <a:off x="647711" y="1149513"/>
            <a:ext cx="8496299" cy="3286125"/>
          </a:xfrm>
          <a:prstGeom prst="rect">
            <a:avLst/>
          </a:prstGeom>
          <a:noFill/>
          <a:ln>
            <a:noFill/>
          </a:ln>
        </p:spPr>
      </p:pic>
      <p:pic>
        <p:nvPicPr>
          <p:cNvPr id="105" name="Google Shape;105;p18"/>
          <p:cNvPicPr preferRelativeResize="0"/>
          <p:nvPr/>
        </p:nvPicPr>
        <p:blipFill rotWithShape="1">
          <a:blip r:embed="rId5">
            <a:alphaModFix/>
          </a:blip>
          <a:srcRect b="0" l="0" r="0" t="0"/>
          <a:stretch/>
        </p:blipFill>
        <p:spPr>
          <a:xfrm>
            <a:off x="-879500" y="301812"/>
            <a:ext cx="4731374" cy="847725"/>
          </a:xfrm>
          <a:prstGeom prst="rect">
            <a:avLst/>
          </a:prstGeom>
          <a:noFill/>
          <a:ln>
            <a:noFill/>
          </a:ln>
        </p:spPr>
      </p:pic>
      <p:sp>
        <p:nvSpPr>
          <p:cNvPr id="106" name="Google Shape;106;p18"/>
          <p:cNvSpPr txBox="1"/>
          <p:nvPr/>
        </p:nvSpPr>
        <p:spPr>
          <a:xfrm rot="-59758">
            <a:off x="310259" y="506335"/>
            <a:ext cx="3538135"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The vastness of oceans</a:t>
            </a:r>
            <a:endParaRPr sz="1100"/>
          </a:p>
        </p:txBody>
      </p:sp>
      <p:pic>
        <p:nvPicPr>
          <p:cNvPr descr="A close up of a logo  Description automatically generated" id="107" name="Google Shape;107;p18"/>
          <p:cNvPicPr preferRelativeResize="0"/>
          <p:nvPr/>
        </p:nvPicPr>
        <p:blipFill rotWithShape="1">
          <a:blip r:embed="rId6">
            <a:alphaModFix/>
          </a:blip>
          <a:srcRect b="0" l="0" r="0" t="0"/>
          <a:stretch/>
        </p:blipFill>
        <p:spPr>
          <a:xfrm>
            <a:off x="1717283" y="3800737"/>
            <a:ext cx="1524000" cy="847725"/>
          </a:xfrm>
          <a:prstGeom prst="rect">
            <a:avLst/>
          </a:prstGeom>
          <a:noFill/>
          <a:ln>
            <a:noFill/>
          </a:ln>
        </p:spPr>
      </p:pic>
      <p:pic>
        <p:nvPicPr>
          <p:cNvPr descr="A close up of a logo  Description automatically generated" id="108" name="Google Shape;108;p18"/>
          <p:cNvPicPr preferRelativeResize="0"/>
          <p:nvPr/>
        </p:nvPicPr>
        <p:blipFill rotWithShape="1">
          <a:blip r:embed="rId7">
            <a:alphaModFix/>
          </a:blip>
          <a:srcRect b="0" l="0" r="0" t="0"/>
          <a:stretch/>
        </p:blipFill>
        <p:spPr>
          <a:xfrm>
            <a:off x="7239803" y="4441586"/>
            <a:ext cx="1152525" cy="552450"/>
          </a:xfrm>
          <a:prstGeom prst="rect">
            <a:avLst/>
          </a:prstGeom>
          <a:noFill/>
          <a:ln>
            <a:noFill/>
          </a:ln>
        </p:spPr>
      </p:pic>
      <p:sp>
        <p:nvSpPr>
          <p:cNvPr id="109" name="Google Shape;109;p18"/>
          <p:cNvSpPr/>
          <p:nvPr/>
        </p:nvSpPr>
        <p:spPr>
          <a:xfrm>
            <a:off x="7256275" y="1529925"/>
            <a:ext cx="1355100" cy="3498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110" name="Google Shape;110;p18"/>
          <p:cNvPicPr preferRelativeResize="0"/>
          <p:nvPr/>
        </p:nvPicPr>
        <p:blipFill>
          <a:blip r:embed="rId8">
            <a:alphaModFix/>
          </a:blip>
          <a:stretch>
            <a:fillRect/>
          </a:stretch>
        </p:blipFill>
        <p:spPr>
          <a:xfrm>
            <a:off x="6779075" y="2884425"/>
            <a:ext cx="1009413" cy="5524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pic>
        <p:nvPicPr>
          <p:cNvPr id="115" name="Google Shape;115;p19"/>
          <p:cNvPicPr preferRelativeResize="0"/>
          <p:nvPr/>
        </p:nvPicPr>
        <p:blipFill rotWithShape="1">
          <a:blip r:embed="rId3">
            <a:alphaModFix/>
          </a:blip>
          <a:srcRect b="0" l="2959" r="0" t="0"/>
          <a:stretch/>
        </p:blipFill>
        <p:spPr>
          <a:xfrm>
            <a:off x="-188850" y="0"/>
            <a:ext cx="9507901" cy="4899100"/>
          </a:xfrm>
          <a:prstGeom prst="rect">
            <a:avLst/>
          </a:prstGeom>
          <a:noFill/>
          <a:ln>
            <a:noFill/>
          </a:ln>
        </p:spPr>
      </p:pic>
      <p:pic>
        <p:nvPicPr>
          <p:cNvPr id="116" name="Google Shape;116;p19"/>
          <p:cNvPicPr preferRelativeResize="0"/>
          <p:nvPr/>
        </p:nvPicPr>
        <p:blipFill rotWithShape="1">
          <a:blip r:embed="rId4">
            <a:alphaModFix/>
          </a:blip>
          <a:srcRect b="0" l="0" r="0" t="0"/>
          <a:stretch/>
        </p:blipFill>
        <p:spPr>
          <a:xfrm>
            <a:off x="-982725" y="290100"/>
            <a:ext cx="4316199" cy="868700"/>
          </a:xfrm>
          <a:prstGeom prst="rect">
            <a:avLst/>
          </a:prstGeom>
          <a:noFill/>
          <a:ln>
            <a:noFill/>
          </a:ln>
        </p:spPr>
      </p:pic>
      <p:sp>
        <p:nvSpPr>
          <p:cNvPr id="117" name="Google Shape;117;p19"/>
          <p:cNvSpPr txBox="1"/>
          <p:nvPr/>
        </p:nvSpPr>
        <p:spPr>
          <a:xfrm rot="-60113">
            <a:off x="310294" y="510676"/>
            <a:ext cx="3019662"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100"/>
          </a:p>
        </p:txBody>
      </p:sp>
      <p:sp>
        <p:nvSpPr>
          <p:cNvPr id="118" name="Google Shape;118;p19"/>
          <p:cNvSpPr txBox="1"/>
          <p:nvPr/>
        </p:nvSpPr>
        <p:spPr>
          <a:xfrm rot="-60038">
            <a:off x="310247" y="505128"/>
            <a:ext cx="3659058"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A sea of opportunity</a:t>
            </a:r>
            <a:endParaRPr sz="1100"/>
          </a:p>
        </p:txBody>
      </p:sp>
      <p:pic>
        <p:nvPicPr>
          <p:cNvPr id="119" name="Google Shape;119;p19"/>
          <p:cNvPicPr preferRelativeResize="0"/>
          <p:nvPr/>
        </p:nvPicPr>
        <p:blipFill>
          <a:blip r:embed="rId5">
            <a:alphaModFix/>
          </a:blip>
          <a:stretch>
            <a:fillRect/>
          </a:stretch>
        </p:blipFill>
        <p:spPr>
          <a:xfrm>
            <a:off x="421325" y="1527725"/>
            <a:ext cx="3321729" cy="11816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pic>
        <p:nvPicPr>
          <p:cNvPr id="124" name="Google Shape;124;p20"/>
          <p:cNvPicPr preferRelativeResize="0"/>
          <p:nvPr/>
        </p:nvPicPr>
        <p:blipFill rotWithShape="1">
          <a:blip r:embed="rId3">
            <a:alphaModFix/>
          </a:blip>
          <a:srcRect b="0" l="0" r="0" t="0"/>
          <a:stretch/>
        </p:blipFill>
        <p:spPr>
          <a:xfrm>
            <a:off x="-879298" y="246700"/>
            <a:ext cx="4982000" cy="950100"/>
          </a:xfrm>
          <a:prstGeom prst="rect">
            <a:avLst/>
          </a:prstGeom>
          <a:noFill/>
          <a:ln>
            <a:noFill/>
          </a:ln>
        </p:spPr>
      </p:pic>
      <p:sp>
        <p:nvSpPr>
          <p:cNvPr id="125" name="Google Shape;125;p20"/>
          <p:cNvSpPr txBox="1"/>
          <p:nvPr/>
        </p:nvSpPr>
        <p:spPr>
          <a:xfrm rot="-60038">
            <a:off x="310247" y="505128"/>
            <a:ext cx="3659058"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A brief history of maritime</a:t>
            </a:r>
            <a:endParaRPr sz="1100"/>
          </a:p>
        </p:txBody>
      </p:sp>
      <p:pic>
        <p:nvPicPr>
          <p:cNvPr id="126" name="Google Shape;126;p20"/>
          <p:cNvPicPr preferRelativeResize="0"/>
          <p:nvPr/>
        </p:nvPicPr>
        <p:blipFill rotWithShape="1">
          <a:blip r:embed="rId4">
            <a:alphaModFix/>
          </a:blip>
          <a:srcRect b="35321" l="4988" r="74999" t="46233"/>
          <a:stretch/>
        </p:blipFill>
        <p:spPr>
          <a:xfrm>
            <a:off x="302688" y="1889331"/>
            <a:ext cx="2188826" cy="1008809"/>
          </a:xfrm>
          <a:prstGeom prst="rect">
            <a:avLst/>
          </a:prstGeom>
          <a:noFill/>
          <a:ln>
            <a:noFill/>
          </a:ln>
        </p:spPr>
      </p:pic>
      <p:pic>
        <p:nvPicPr>
          <p:cNvPr id="127" name="Google Shape;127;p20"/>
          <p:cNvPicPr preferRelativeResize="0"/>
          <p:nvPr/>
        </p:nvPicPr>
        <p:blipFill rotWithShape="1">
          <a:blip r:embed="rId4">
            <a:alphaModFix/>
          </a:blip>
          <a:srcRect b="8944" l="13433" r="74700" t="63416"/>
          <a:stretch/>
        </p:blipFill>
        <p:spPr>
          <a:xfrm>
            <a:off x="2548687" y="1260947"/>
            <a:ext cx="1477289" cy="1720504"/>
          </a:xfrm>
          <a:prstGeom prst="rect">
            <a:avLst/>
          </a:prstGeom>
          <a:noFill/>
          <a:ln>
            <a:noFill/>
          </a:ln>
        </p:spPr>
      </p:pic>
      <p:pic>
        <p:nvPicPr>
          <p:cNvPr id="128" name="Google Shape;128;p20"/>
          <p:cNvPicPr preferRelativeResize="0"/>
          <p:nvPr/>
        </p:nvPicPr>
        <p:blipFill rotWithShape="1">
          <a:blip r:embed="rId4">
            <a:alphaModFix/>
          </a:blip>
          <a:srcRect b="54830" l="54977" r="25010" t="24137"/>
          <a:stretch/>
        </p:blipFill>
        <p:spPr>
          <a:xfrm>
            <a:off x="4208488" y="1675124"/>
            <a:ext cx="2327511" cy="1223025"/>
          </a:xfrm>
          <a:prstGeom prst="rect">
            <a:avLst/>
          </a:prstGeom>
          <a:noFill/>
          <a:ln>
            <a:noFill/>
          </a:ln>
        </p:spPr>
      </p:pic>
      <p:pic>
        <p:nvPicPr>
          <p:cNvPr id="129" name="Google Shape;129;p20"/>
          <p:cNvPicPr preferRelativeResize="0"/>
          <p:nvPr/>
        </p:nvPicPr>
        <p:blipFill rotWithShape="1">
          <a:blip r:embed="rId4">
            <a:alphaModFix/>
          </a:blip>
          <a:srcRect b="54315" l="75837" r="3734" t="27238"/>
          <a:stretch/>
        </p:blipFill>
        <p:spPr>
          <a:xfrm>
            <a:off x="6652475" y="1899637"/>
            <a:ext cx="2188826" cy="988211"/>
          </a:xfrm>
          <a:prstGeom prst="rect">
            <a:avLst/>
          </a:prstGeom>
          <a:noFill/>
          <a:ln>
            <a:noFill/>
          </a:ln>
        </p:spPr>
      </p:pic>
      <p:sp>
        <p:nvSpPr>
          <p:cNvPr id="130" name="Google Shape;130;p20"/>
          <p:cNvSpPr txBox="1"/>
          <p:nvPr/>
        </p:nvSpPr>
        <p:spPr>
          <a:xfrm>
            <a:off x="377200" y="2981450"/>
            <a:ext cx="2114400" cy="122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chemeClr val="dk1"/>
                </a:solidFill>
              </a:rPr>
              <a:t>Egyptians</a:t>
            </a:r>
            <a:r>
              <a:rPr lang="en">
                <a:solidFill>
                  <a:schemeClr val="dk1"/>
                </a:solidFill>
              </a:rPr>
              <a:t> were the first to develop sailing ships. They </a:t>
            </a:r>
            <a:r>
              <a:rPr b="1" lang="en">
                <a:solidFill>
                  <a:schemeClr val="dk1"/>
                </a:solidFill>
              </a:rPr>
              <a:t>harnessed wind power </a:t>
            </a:r>
            <a:r>
              <a:rPr lang="en">
                <a:solidFill>
                  <a:schemeClr val="dk1"/>
                </a:solidFill>
              </a:rPr>
              <a:t>to push the boats through the waves!</a:t>
            </a:r>
            <a:endParaRPr>
              <a:solidFill>
                <a:schemeClr val="dk1"/>
              </a:solidFill>
            </a:endParaRPr>
          </a:p>
        </p:txBody>
      </p:sp>
      <p:sp>
        <p:nvSpPr>
          <p:cNvPr id="131" name="Google Shape;131;p20"/>
          <p:cNvSpPr txBox="1"/>
          <p:nvPr/>
        </p:nvSpPr>
        <p:spPr>
          <a:xfrm>
            <a:off x="2565200" y="2981450"/>
            <a:ext cx="1800900" cy="122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300">
                <a:solidFill>
                  <a:schemeClr val="dk1"/>
                </a:solidFill>
              </a:rPr>
              <a:t>John Lethbridge </a:t>
            </a:r>
            <a:r>
              <a:rPr lang="en" sz="1300">
                <a:solidFill>
                  <a:schemeClr val="dk1"/>
                </a:solidFill>
              </a:rPr>
              <a:t>created the first ever diving suit called the </a:t>
            </a:r>
            <a:r>
              <a:rPr b="1" lang="en" sz="1300">
                <a:solidFill>
                  <a:schemeClr val="dk1"/>
                </a:solidFill>
              </a:rPr>
              <a:t>Diving Dress!</a:t>
            </a:r>
            <a:r>
              <a:rPr lang="en" sz="1300">
                <a:solidFill>
                  <a:schemeClr val="dk1"/>
                </a:solidFill>
              </a:rPr>
              <a:t> It was a wooden barrel with sleeves for your arms to poke through.  </a:t>
            </a:r>
            <a:endParaRPr sz="1300">
              <a:solidFill>
                <a:schemeClr val="dk1"/>
              </a:solidFill>
            </a:endParaRPr>
          </a:p>
        </p:txBody>
      </p:sp>
      <p:sp>
        <p:nvSpPr>
          <p:cNvPr id="132" name="Google Shape;132;p20"/>
          <p:cNvSpPr txBox="1"/>
          <p:nvPr/>
        </p:nvSpPr>
        <p:spPr>
          <a:xfrm>
            <a:off x="4476550" y="2981450"/>
            <a:ext cx="2188800" cy="122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300">
                <a:solidFill>
                  <a:schemeClr val="dk1"/>
                </a:solidFill>
              </a:rPr>
              <a:t>Marie Tharp</a:t>
            </a:r>
            <a:r>
              <a:rPr lang="en" sz="1300">
                <a:solidFill>
                  <a:schemeClr val="dk1"/>
                </a:solidFill>
              </a:rPr>
              <a:t> </a:t>
            </a:r>
            <a:r>
              <a:rPr b="1" lang="en" sz="1300">
                <a:solidFill>
                  <a:schemeClr val="dk1"/>
                </a:solidFill>
              </a:rPr>
              <a:t>proved</a:t>
            </a:r>
            <a:r>
              <a:rPr b="1" lang="en" sz="1300">
                <a:solidFill>
                  <a:schemeClr val="dk1"/>
                </a:solidFill>
              </a:rPr>
              <a:t> the ocean floor wasn’t flat</a:t>
            </a:r>
            <a:r>
              <a:rPr lang="en" sz="1300">
                <a:solidFill>
                  <a:schemeClr val="dk1"/>
                </a:solidFill>
              </a:rPr>
              <a:t> with a </a:t>
            </a:r>
            <a:r>
              <a:rPr b="1" lang="en" sz="1300">
                <a:solidFill>
                  <a:schemeClr val="dk1"/>
                </a:solidFill>
              </a:rPr>
              <a:t>3D map</a:t>
            </a:r>
            <a:r>
              <a:rPr lang="en" sz="1300">
                <a:solidFill>
                  <a:schemeClr val="dk1"/>
                </a:solidFill>
              </a:rPr>
              <a:t> showing the Mid-Atlantic ridge, the largest mountain range in the world - 90% of it is underwater! </a:t>
            </a:r>
            <a:endParaRPr sz="1300">
              <a:solidFill>
                <a:schemeClr val="dk1"/>
              </a:solidFill>
            </a:endParaRPr>
          </a:p>
        </p:txBody>
      </p:sp>
      <p:sp>
        <p:nvSpPr>
          <p:cNvPr id="133" name="Google Shape;133;p20"/>
          <p:cNvSpPr txBox="1"/>
          <p:nvPr/>
        </p:nvSpPr>
        <p:spPr>
          <a:xfrm>
            <a:off x="6775800" y="2981450"/>
            <a:ext cx="1942200" cy="122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300">
                <a:solidFill>
                  <a:schemeClr val="dk1"/>
                </a:solidFill>
              </a:rPr>
              <a:t>Dr Richard Yemm </a:t>
            </a:r>
            <a:r>
              <a:rPr lang="en" sz="1300">
                <a:solidFill>
                  <a:schemeClr val="dk1"/>
                </a:solidFill>
              </a:rPr>
              <a:t>invented the r</a:t>
            </a:r>
            <a:r>
              <a:rPr b="1" lang="en" sz="1300">
                <a:solidFill>
                  <a:schemeClr val="dk1"/>
                </a:solidFill>
              </a:rPr>
              <a:t>ed sea snake</a:t>
            </a:r>
            <a:r>
              <a:rPr lang="en" sz="1300">
                <a:solidFill>
                  <a:schemeClr val="dk1"/>
                </a:solidFill>
              </a:rPr>
              <a:t>. When hit by big waves it slithers in the water and </a:t>
            </a:r>
            <a:r>
              <a:rPr b="1" lang="en" sz="1300">
                <a:solidFill>
                  <a:schemeClr val="dk1"/>
                </a:solidFill>
              </a:rPr>
              <a:t>generates electricity</a:t>
            </a:r>
            <a:r>
              <a:rPr lang="en" sz="1300">
                <a:solidFill>
                  <a:schemeClr val="dk1"/>
                </a:solidFill>
              </a:rPr>
              <a:t>! Genius!</a:t>
            </a:r>
            <a:endParaRPr sz="1300">
              <a:solidFill>
                <a:schemeClr val="dk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pic>
        <p:nvPicPr>
          <p:cNvPr descr="A screenshot of a video game  Description automatically generated" id="139" name="Google Shape;139;p21"/>
          <p:cNvPicPr preferRelativeResize="0"/>
          <p:nvPr/>
        </p:nvPicPr>
        <p:blipFill rotWithShape="1">
          <a:blip r:embed="rId3">
            <a:alphaModFix/>
          </a:blip>
          <a:srcRect b="0" l="0" r="0" t="0"/>
          <a:stretch/>
        </p:blipFill>
        <p:spPr>
          <a:xfrm>
            <a:off x="435219" y="358464"/>
            <a:ext cx="8282357" cy="4639346"/>
          </a:xfrm>
          <a:prstGeom prst="rect">
            <a:avLst/>
          </a:prstGeom>
          <a:noFill/>
          <a:ln>
            <a:noFill/>
          </a:ln>
        </p:spPr>
      </p:pic>
      <p:pic>
        <p:nvPicPr>
          <p:cNvPr id="140" name="Google Shape;140;p21"/>
          <p:cNvPicPr preferRelativeResize="0"/>
          <p:nvPr/>
        </p:nvPicPr>
        <p:blipFill rotWithShape="1">
          <a:blip r:embed="rId4">
            <a:alphaModFix/>
          </a:blip>
          <a:srcRect b="0" l="0" r="0" t="0"/>
          <a:stretch/>
        </p:blipFill>
        <p:spPr>
          <a:xfrm>
            <a:off x="-1284800" y="271500"/>
            <a:ext cx="7126050" cy="868450"/>
          </a:xfrm>
          <a:prstGeom prst="rect">
            <a:avLst/>
          </a:prstGeom>
          <a:noFill/>
          <a:ln>
            <a:noFill/>
          </a:ln>
        </p:spPr>
      </p:pic>
      <p:sp>
        <p:nvSpPr>
          <p:cNvPr id="141" name="Google Shape;141;p21"/>
          <p:cNvSpPr txBox="1"/>
          <p:nvPr/>
        </p:nvSpPr>
        <p:spPr>
          <a:xfrm rot="-59929">
            <a:off x="310085" y="486385"/>
            <a:ext cx="5816984"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Why we depend so much on the oceans</a:t>
            </a:r>
            <a:endParaRPr sz="1100"/>
          </a:p>
        </p:txBody>
      </p:sp>
      <p:pic>
        <p:nvPicPr>
          <p:cNvPr descr="A close up of a logo  Description automatically generated" id="142" name="Google Shape;142;p21"/>
          <p:cNvPicPr preferRelativeResize="0"/>
          <p:nvPr/>
        </p:nvPicPr>
        <p:blipFill rotWithShape="1">
          <a:blip r:embed="rId5">
            <a:alphaModFix/>
          </a:blip>
          <a:srcRect b="0" l="0" r="0" t="0"/>
          <a:stretch/>
        </p:blipFill>
        <p:spPr>
          <a:xfrm>
            <a:off x="768689" y="2267906"/>
            <a:ext cx="7267577" cy="26289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pic>
        <p:nvPicPr>
          <p:cNvPr id="147" name="Google Shape;147;p22"/>
          <p:cNvPicPr preferRelativeResize="0"/>
          <p:nvPr/>
        </p:nvPicPr>
        <p:blipFill rotWithShape="1">
          <a:blip r:embed="rId3">
            <a:alphaModFix/>
          </a:blip>
          <a:srcRect b="0" l="0" r="0" t="0"/>
          <a:stretch/>
        </p:blipFill>
        <p:spPr>
          <a:xfrm>
            <a:off x="-791950" y="265475"/>
            <a:ext cx="4980225" cy="779400"/>
          </a:xfrm>
          <a:prstGeom prst="rect">
            <a:avLst/>
          </a:prstGeom>
          <a:noFill/>
          <a:ln>
            <a:noFill/>
          </a:ln>
        </p:spPr>
      </p:pic>
      <p:pic>
        <p:nvPicPr>
          <p:cNvPr id="148" name="Google Shape;148;p22"/>
          <p:cNvPicPr preferRelativeResize="0"/>
          <p:nvPr/>
        </p:nvPicPr>
        <p:blipFill rotWithShape="1">
          <a:blip r:embed="rId4">
            <a:alphaModFix/>
          </a:blip>
          <a:srcRect b="8210" l="31547" r="16575" t="21790"/>
          <a:stretch/>
        </p:blipFill>
        <p:spPr>
          <a:xfrm>
            <a:off x="311700" y="1160725"/>
            <a:ext cx="3774500" cy="3600825"/>
          </a:xfrm>
          <a:prstGeom prst="rect">
            <a:avLst/>
          </a:prstGeom>
          <a:noFill/>
          <a:ln>
            <a:noFill/>
          </a:ln>
        </p:spPr>
      </p:pic>
      <p:sp>
        <p:nvSpPr>
          <p:cNvPr id="149" name="Google Shape;149;p22"/>
          <p:cNvSpPr txBox="1"/>
          <p:nvPr>
            <p:ph type="title"/>
          </p:nvPr>
        </p:nvSpPr>
        <p:spPr>
          <a:xfrm>
            <a:off x="311700" y="3688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What is climate change?</a:t>
            </a:r>
            <a:endParaRPr b="1">
              <a:latin typeface="Calibri"/>
              <a:ea typeface="Calibri"/>
              <a:cs typeface="Calibri"/>
              <a:sym typeface="Calibri"/>
            </a:endParaRPr>
          </a:p>
        </p:txBody>
      </p:sp>
      <p:pic>
        <p:nvPicPr>
          <p:cNvPr id="150" name="Google Shape;150;p22"/>
          <p:cNvPicPr preferRelativeResize="0"/>
          <p:nvPr/>
        </p:nvPicPr>
        <p:blipFill rotWithShape="1">
          <a:blip r:embed="rId5">
            <a:alphaModFix/>
          </a:blip>
          <a:srcRect b="15048" l="24098" r="7361" t="7142"/>
          <a:stretch/>
        </p:blipFill>
        <p:spPr>
          <a:xfrm>
            <a:off x="4236200" y="1160725"/>
            <a:ext cx="4487192" cy="3600824"/>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