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Helvetica Neue"/>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HelveticaNeue-regular.fntdata"/><Relationship Id="rId21" Type="http://schemas.openxmlformats.org/officeDocument/2006/relationships/slide" Target="slides/slide16.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Tu-ijw4dLzo" TargetMode="External"/><Relationship Id="rId3" Type="http://schemas.openxmlformats.org/officeDocument/2006/relationships/hyperlink" Target="https://www.youtube.com/watch?v=pMp2raQ3pwg" TargetMode="External"/><Relationship Id="rId4" Type="http://schemas.openxmlformats.org/officeDocument/2006/relationships/hyperlink" Target="https://www.youtube.com/watch?v=M-iJM02m_Hg" TargetMode="External"/><Relationship Id="rId5" Type="http://schemas.openxmlformats.org/officeDocument/2006/relationships/hyperlink" Target="https://www.youtube.com/watch?v=muMwekvfmBY"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cWxe26Ljn4" TargetMode="External"/><Relationship Id="rId3" Type="http://schemas.openxmlformats.org/officeDocument/2006/relationships/hyperlink" Target="https://www.youtube.com/watch?v=bCaomXmrIS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uthtyneside.littleinventors.or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Making Waves: Inventing for a better ocean challenge!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dc2ab34e93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dc2ab34e93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Here are some ideas from chief inventor Dominic</a:t>
            </a:r>
            <a:r>
              <a:rPr lang="en" sz="1200">
                <a:latin typeface="Calibri"/>
                <a:ea typeface="Calibri"/>
                <a:cs typeface="Calibri"/>
                <a:sym typeface="Calibri"/>
              </a:rPr>
              <a:t> Wilcox. Dominic loves to draw to get the ideas out of his brain and onto paper.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de8190bfcb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de8190bfcb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What are the SDGs? Sustainable Development Goals!</a:t>
            </a:r>
            <a:endParaRPr/>
          </a:p>
          <a:p>
            <a:pPr indent="-298450" lvl="0" marL="457200" rtl="0" algn="l">
              <a:spcBef>
                <a:spcPts val="0"/>
              </a:spcBef>
              <a:spcAft>
                <a:spcPts val="0"/>
              </a:spcAft>
              <a:buSzPts val="1100"/>
              <a:buChar char="●"/>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these videos to Key stage 1 &amp; 2 </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https://www.youtube.com/watch?v=Tu-ijw4dLzo</a:t>
            </a:r>
            <a:endParaRPr/>
          </a:p>
          <a:p>
            <a:pPr indent="0" lvl="0" marL="0" rtl="0" algn="l">
              <a:spcBef>
                <a:spcPts val="0"/>
              </a:spcBef>
              <a:spcAft>
                <a:spcPts val="0"/>
              </a:spcAft>
              <a:buNone/>
            </a:pPr>
            <a:r>
              <a:rPr lang="en"/>
              <a:t>About SDG 14 - Life Below Water - </a:t>
            </a:r>
            <a:r>
              <a:rPr lang="en" u="sng">
                <a:solidFill>
                  <a:schemeClr val="hlink"/>
                </a:solidFill>
                <a:hlinkClick r:id="rId3"/>
              </a:rPr>
              <a:t>https://www.youtube.com/watch?v=pMp2raQ3pwg</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these videos for Key stage 3 </a:t>
            </a:r>
            <a:endParaRPr b="1"/>
          </a:p>
          <a:p>
            <a:pPr indent="0" lvl="0" marL="0" rtl="0" algn="l">
              <a:spcBef>
                <a:spcPts val="0"/>
              </a:spcBef>
              <a:spcAft>
                <a:spcPts val="0"/>
              </a:spcAft>
              <a:buNone/>
            </a:pPr>
            <a:r>
              <a:rPr lang="en"/>
              <a:t>Intro to SDG’s - </a:t>
            </a:r>
            <a:r>
              <a:rPr lang="en" u="sng">
                <a:solidFill>
                  <a:schemeClr val="hlink"/>
                </a:solidFill>
                <a:hlinkClick r:id="rId4"/>
              </a:rPr>
              <a:t>https://www.youtube.com/watch?v=M-iJM02m_Hg</a:t>
            </a:r>
            <a:endParaRPr/>
          </a:p>
          <a:p>
            <a:pPr indent="0" lvl="0" marL="0" rtl="0" algn="l">
              <a:spcBef>
                <a:spcPts val="0"/>
              </a:spcBef>
              <a:spcAft>
                <a:spcPts val="0"/>
              </a:spcAft>
              <a:buNone/>
            </a:pPr>
            <a:r>
              <a:rPr lang="en"/>
              <a:t>About SDG 14 - Life Below Water - </a:t>
            </a:r>
            <a:r>
              <a:rPr lang="en" u="sng">
                <a:solidFill>
                  <a:schemeClr val="hlink"/>
                </a:solidFill>
                <a:hlinkClick r:id="rId5"/>
              </a:rPr>
              <a:t>https://www.youtube.com/watch?v=muMwekvfmBY</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dc2ab34e93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dc2ab34e93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Little Inventors and Dogger Bank have joined forces and are challenging you, the children of South Tyneside and beyond to take part in a wind powered invention challenge! </a:t>
            </a:r>
            <a:endParaRPr/>
          </a:p>
          <a:p>
            <a:pPr indent="-298450" lvl="0" marL="457200" rtl="0" algn="l">
              <a:spcBef>
                <a:spcPts val="0"/>
              </a:spcBef>
              <a:spcAft>
                <a:spcPts val="0"/>
              </a:spcAft>
              <a:buSzPts val="1100"/>
              <a:buChar char="●"/>
            </a:pPr>
            <a:r>
              <a:rPr lang="en"/>
              <a:t>Play the challenge launch video to your class to get their imagination whirring!</a:t>
            </a:r>
            <a:r>
              <a:rPr lang="en" u="sng">
                <a:solidFill>
                  <a:schemeClr val="hlink"/>
                </a:solidFill>
                <a:hlinkClick r:id="rId2"/>
              </a:rPr>
              <a:t> </a:t>
            </a:r>
            <a:endParaRPr/>
          </a:p>
          <a:p>
            <a:pPr indent="-298450" lvl="0" marL="457200" rtl="0" algn="l">
              <a:spcBef>
                <a:spcPts val="0"/>
              </a:spcBef>
              <a:spcAft>
                <a:spcPts val="0"/>
              </a:spcAft>
              <a:buSzPts val="1100"/>
              <a:buChar char="●"/>
            </a:pPr>
            <a:r>
              <a:rPr lang="en" u="sng">
                <a:solidFill>
                  <a:schemeClr val="hlink"/>
                </a:solidFill>
                <a:hlinkClick r:id="rId3"/>
              </a:rPr>
              <a:t>https://www.youtube.com/watch?v=bCaomXmrISg</a:t>
            </a:r>
            <a:endParaRPr/>
          </a:p>
          <a:p>
            <a:pPr indent="0" lvl="0" marL="45720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dc2ab34e93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g2dc2ab34e9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So you want to enter the </a:t>
            </a:r>
            <a:r>
              <a:rPr lang="en" sz="1200">
                <a:latin typeface="Calibri"/>
                <a:ea typeface="Calibri"/>
                <a:cs typeface="Calibri"/>
                <a:sym typeface="Calibri"/>
              </a:rPr>
              <a:t>challenge</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1:</a:t>
            </a:r>
            <a:r>
              <a:rPr lang="en" sz="1200">
                <a:solidFill>
                  <a:schemeClr val="dk1"/>
                </a:solidFill>
                <a:latin typeface="Calibri"/>
                <a:ea typeface="Calibri"/>
                <a:cs typeface="Calibri"/>
                <a:sym typeface="Calibri"/>
              </a:rPr>
              <a:t> Find out about our awesome oceans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2: </a:t>
            </a:r>
            <a:r>
              <a:rPr lang="en" sz="1200">
                <a:solidFill>
                  <a:schemeClr val="dk1"/>
                </a:solidFill>
                <a:latin typeface="Calibri"/>
                <a:ea typeface="Calibri"/>
                <a:cs typeface="Calibri"/>
                <a:sym typeface="Calibri"/>
              </a:rPr>
              <a:t>Think up and draw an invention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3: </a:t>
            </a:r>
            <a:r>
              <a:rPr lang="en" sz="1200">
                <a:solidFill>
                  <a:schemeClr val="dk1"/>
                </a:solidFill>
                <a:latin typeface="Calibri"/>
                <a:ea typeface="Calibri"/>
                <a:cs typeface="Calibri"/>
                <a:sym typeface="Calibri"/>
              </a:rPr>
              <a:t>Share it with us!</a:t>
            </a:r>
            <a:endParaRPr sz="1200">
              <a:latin typeface="Calibri"/>
              <a:ea typeface="Calibri"/>
              <a:cs typeface="Calibri"/>
              <a:sym typeface="Calibri"/>
            </a:endParaRPr>
          </a:p>
        </p:txBody>
      </p:sp>
      <p:sp>
        <p:nvSpPr>
          <p:cNvPr id="201" name="Google Shape;201;g2dc2ab34e9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dc2ab34e93_0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2dc2ab34e93_0_2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and it’s time for their final invention drawing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the winning invention idea will be brought to life by professional makers, so this is the chance to explain their very best idea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might be something they have already thought about in the previous activities, but now it’s time to draw it really clearly and explain what every part of it does and what it might be made from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the end of the project, but the students can keep coming up with as many ideas as they like and uploading them to </a:t>
            </a:r>
            <a:r>
              <a:rPr lang="en" u="sng">
                <a:solidFill>
                  <a:schemeClr val="hlink"/>
                </a:solidFill>
                <a:hlinkClick r:id="rId2"/>
              </a:rPr>
              <a:t>southtyneside.littleinventors.org</a:t>
            </a:r>
            <a:r>
              <a:rPr lang="en">
                <a:solidFill>
                  <a:schemeClr val="dk1"/>
                </a:solidFill>
              </a:rPr>
              <a:t> to get feedback and join the online gallery! </a:t>
            </a:r>
            <a:endParaRPr>
              <a:highlight>
                <a:srgbClr val="FFF2CC"/>
              </a:highlight>
            </a:endParaRPr>
          </a:p>
        </p:txBody>
      </p:sp>
      <p:sp>
        <p:nvSpPr>
          <p:cNvPr id="211" name="Google Shape;211;g2dc2ab34e93_0_28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dc2ab34e93_0_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2dc2ab34e93_0_3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All ideas uploaded will appear on the Little Inventors website and will receive individual feedback. 1 idea from each Key Stage will be brought to life! </a:t>
            </a:r>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i="1" lang="en"/>
              <a:t>Teacher note - check the teacher guidance to find out more about submitting your class’s invention ideas </a:t>
            </a:r>
            <a:endParaRPr i="1"/>
          </a:p>
        </p:txBody>
      </p:sp>
      <p:sp>
        <p:nvSpPr>
          <p:cNvPr id="227" name="Google Shape;227;g2dc2ab34e93_0_30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dc2ab34e93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dc2ab34e93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With thanks to our partners - Little Inventors, Dogger Bank Wind Farm and South Tyneside Council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dc2ab34e93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dc2ab34e93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dc2ab34e93_0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 name="Google Shape;82;g2dc2ab34e93_0_1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marR="0" rtl="0" algn="l">
              <a:lnSpc>
                <a:spcPct val="100000"/>
              </a:lnSpc>
              <a:spcBef>
                <a:spcPts val="0"/>
              </a:spcBef>
              <a:spcAft>
                <a:spcPts val="0"/>
              </a:spcAft>
              <a:buSzPts val="1100"/>
              <a:buChar char="●"/>
            </a:pPr>
            <a:r>
              <a:rPr lang="en">
                <a:solidFill>
                  <a:schemeClr val="dk1"/>
                </a:solidFill>
              </a:rPr>
              <a:t>W</a:t>
            </a:r>
            <a:r>
              <a:rPr i="0" lang="en" u="none" cap="none" strike="noStrike">
                <a:solidFill>
                  <a:schemeClr val="dk1"/>
                </a:solidFill>
              </a:rPr>
              <a:t>atch th</a:t>
            </a:r>
            <a:r>
              <a:rPr lang="en">
                <a:solidFill>
                  <a:schemeClr val="dk1"/>
                </a:solidFill>
              </a:rPr>
              <a:t>is</a:t>
            </a:r>
            <a:r>
              <a:rPr i="0" lang="en" u="none" cap="none" strike="noStrike">
                <a:solidFill>
                  <a:schemeClr val="dk1"/>
                </a:solidFill>
              </a:rPr>
              <a:t> video with your class to hear from Chi</a:t>
            </a:r>
            <a:r>
              <a:rPr lang="en">
                <a:solidFill>
                  <a:schemeClr val="dk1"/>
                </a:solidFill>
              </a:rPr>
              <a:t>ef Inventors and found of Little Inventors Dominic Wilcox!</a:t>
            </a:r>
            <a:r>
              <a:rPr i="0" lang="en" u="none" cap="none" strike="noStrike">
                <a:solidFill>
                  <a:schemeClr val="dk1"/>
                </a:solidFill>
              </a:rPr>
              <a:t> </a:t>
            </a:r>
            <a:r>
              <a:rPr i="0" lang="en" u="sng" cap="none" strike="noStrike">
                <a:solidFill>
                  <a:schemeClr val="hlink"/>
                </a:solidFill>
                <a:hlinkClick r:id="rId2"/>
              </a:rPr>
              <a:t>https://www.youtube.com/watch?v=ERFgorcRCJY&amp;feature=emb_rel_pause</a:t>
            </a:r>
            <a:endParaRPr/>
          </a:p>
          <a:p>
            <a:pPr indent="-298450" lvl="0" marL="457200" marR="0" rtl="0" algn="l">
              <a:lnSpc>
                <a:spcPct val="100000"/>
              </a:lnSpc>
              <a:spcBef>
                <a:spcPts val="0"/>
              </a:spcBef>
              <a:spcAft>
                <a:spcPts val="0"/>
              </a:spcAft>
              <a:buSzPts val="1100"/>
              <a:buChar char="●"/>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83" name="Google Shape;83;g2dc2ab34e93_0_18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dc2ab34e93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dc2ab34e93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this challenge we’re going to be partnering with Dogger Bank</a:t>
            </a:r>
            <a:endParaRPr/>
          </a:p>
          <a:p>
            <a:pPr indent="-298450" lvl="0" marL="457200" rtl="0" algn="l">
              <a:spcBef>
                <a:spcPts val="0"/>
              </a:spcBef>
              <a:spcAft>
                <a:spcPts val="0"/>
              </a:spcAft>
              <a:buSzPts val="1100"/>
              <a:buChar char="●"/>
            </a:pPr>
            <a:r>
              <a:rPr lang="en"/>
              <a:t>Dogger Bank is the world’s largest offshore windfarm</a:t>
            </a:r>
            <a:endParaRPr/>
          </a:p>
          <a:p>
            <a:pPr indent="-298450" lvl="0" marL="457200" rtl="0" algn="l">
              <a:spcBef>
                <a:spcPts val="0"/>
              </a:spcBef>
              <a:spcAft>
                <a:spcPts val="0"/>
              </a:spcAft>
              <a:buSzPts val="1100"/>
              <a:buChar char="●"/>
            </a:pPr>
            <a:r>
              <a:rPr lang="en">
                <a:solidFill>
                  <a:schemeClr val="dk1"/>
                </a:solidFill>
              </a:rPr>
              <a:t>It is located more than 130km off the North East coast of England in the North Sea</a:t>
            </a:r>
            <a:endParaRPr>
              <a:solidFill>
                <a:schemeClr val="dk1"/>
              </a:solidFill>
            </a:endParaRPr>
          </a:p>
          <a:p>
            <a:pPr indent="-298450" lvl="0" marL="457200" rtl="0" algn="l">
              <a:spcBef>
                <a:spcPts val="0"/>
              </a:spcBef>
              <a:spcAft>
                <a:spcPts val="0"/>
              </a:spcAft>
              <a:buSzPts val="1100"/>
              <a:buChar char="●"/>
            </a:pPr>
            <a:r>
              <a:rPr lang="en">
                <a:solidFill>
                  <a:schemeClr val="dk1"/>
                </a:solidFill>
              </a:rPr>
              <a:t>Dogger Bank Wind Farm will be capable of powering 6 million British homes</a:t>
            </a:r>
            <a:endParaRPr>
              <a:solidFill>
                <a:schemeClr val="dk1"/>
              </a:solidFill>
            </a:endParaRPr>
          </a:p>
          <a:p>
            <a:pPr indent="-298450" lvl="0" marL="457200" rtl="0" algn="l">
              <a:spcBef>
                <a:spcPts val="0"/>
              </a:spcBef>
              <a:spcAft>
                <a:spcPts val="0"/>
              </a:spcAft>
              <a:buSzPts val="1100"/>
              <a:buChar char="●"/>
            </a:pPr>
            <a:r>
              <a:rPr lang="en">
                <a:solidFill>
                  <a:schemeClr val="dk1"/>
                </a:solidFill>
              </a:rPr>
              <a:t>It will be fully complete in 2026 and will help drive the transition to Net Zero carbon emissions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dc2ab34e9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2dc2ab34e9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What is an invention?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02" name="Google Shape;102;g2dc2ab34e9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c2ab34e93_0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2dc2ab34e93_0_1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Who needs inventions?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11" name="Google Shape;111;g2dc2ab34e93_0_14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dc2ab34e93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g2dc2ab34e93_0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As it is, The North of England boasts an impressive history when it comes to energy and invention!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Stephenson’s Rocket was one of the first steam locomotive and it was designed and built in Newcastle in 1829.</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the North East has a long history of coalmining, which you can explore at Woodhorn Museum.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Joseph Swan, born in Sunderland, invented the lightbulb in 1860, 20 years before Edison claimed it. Charles Merz brought electricity to a whole city Britain for the first time, in Newcastle in 1901, and John Walker from Stockton on Tees invented the first friction matches in the early 1800s! </a:t>
            </a:r>
            <a:endParaRPr sz="1200">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Nowadays, it’s more about renewable energy as well as our offshore windfarms we have a 16,000 solar panel farm in Eaglescliffe and the Teesside Wind Farm in Redcar has 27 wind turbines, helping to power close to 50,000 homes in the North East.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our very own Chief Inventor Dominic Wilcox is from Sunderland, where Little Inventors started!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dc2ab34e93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dc2ab34e93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amazing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07a75e42b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07a75e42b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Can inventing make a difference? Yes it can!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2020 Dominic was invited to speak at the United Nations and share some amazing invention ideas from our Climate Champions challenge in front of some of the worlds biggest decision makers!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Including the amazing </a:t>
            </a:r>
            <a:r>
              <a:rPr lang="en" sz="1200" u="sng">
                <a:solidFill>
                  <a:schemeClr val="hlink"/>
                </a:solidFill>
                <a:latin typeface="Calibri"/>
                <a:ea typeface="Calibri"/>
                <a:cs typeface="Calibri"/>
                <a:sym typeface="Calibri"/>
                <a:hlinkClick r:id="rId2"/>
              </a:rPr>
              <a:t>Cow Butt Balloon</a:t>
            </a:r>
            <a:r>
              <a:rPr lang="en" sz="1200">
                <a:solidFill>
                  <a:schemeClr val="dk1"/>
                </a:solidFill>
                <a:latin typeface="Calibri"/>
                <a:ea typeface="Calibri"/>
                <a:cs typeface="Calibri"/>
                <a:sym typeface="Calibri"/>
              </a:rPr>
              <a:t> invented by Zeya! </a:t>
            </a:r>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6.jpg"/><Relationship Id="rId4" Type="http://schemas.openxmlformats.org/officeDocument/2006/relationships/image" Target="../media/image1.png"/><Relationship Id="rId5" Type="http://schemas.openxmlformats.org/officeDocument/2006/relationships/image" Target="../media/image36.jpg"/><Relationship Id="rId6" Type="http://schemas.openxmlformats.org/officeDocument/2006/relationships/image" Target="../media/image42.jpg"/><Relationship Id="rId7" Type="http://schemas.openxmlformats.org/officeDocument/2006/relationships/image" Target="../media/image54.jpg"/><Relationship Id="rId8" Type="http://schemas.openxmlformats.org/officeDocument/2006/relationships/image" Target="../media/image5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31.png"/><Relationship Id="rId9" Type="http://schemas.openxmlformats.org/officeDocument/2006/relationships/hyperlink" Target="https://www.youtube.com/watch?v=pMp2raQ3pwg" TargetMode="External"/><Relationship Id="rId5" Type="http://schemas.openxmlformats.org/officeDocument/2006/relationships/image" Target="../media/image40.png"/><Relationship Id="rId6" Type="http://schemas.openxmlformats.org/officeDocument/2006/relationships/image" Target="../media/image24.png"/><Relationship Id="rId7" Type="http://schemas.openxmlformats.org/officeDocument/2006/relationships/image" Target="../media/image47.png"/><Relationship Id="rId8" Type="http://schemas.openxmlformats.org/officeDocument/2006/relationships/hyperlink" Target="https://www.youtube.com/watch?v=Tu-ijw4dLz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24.png"/><Relationship Id="rId5" Type="http://schemas.openxmlformats.org/officeDocument/2006/relationships/image" Target="../media/image41.png"/><Relationship Id="rId6" Type="http://schemas.openxmlformats.org/officeDocument/2006/relationships/hyperlink" Target="http://www.youtube.com/watch?v=bCaomXmrISg" TargetMode="External"/><Relationship Id="rId7" Type="http://schemas.openxmlformats.org/officeDocument/2006/relationships/image" Target="../media/image3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50.png"/><Relationship Id="rId5" Type="http://schemas.openxmlformats.org/officeDocument/2006/relationships/image" Target="../media/image52.png"/><Relationship Id="rId6" Type="http://schemas.openxmlformats.org/officeDocument/2006/relationships/image" Target="../media/image5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43.png"/><Relationship Id="rId5" Type="http://schemas.openxmlformats.org/officeDocument/2006/relationships/image" Target="../media/image5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image" Target="../media/image48.jpg"/><Relationship Id="rId5" Type="http://schemas.openxmlformats.org/officeDocument/2006/relationships/image" Target="../media/image4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14.png"/><Relationship Id="rId7" Type="http://schemas.openxmlformats.org/officeDocument/2006/relationships/image" Target="../media/image8.png"/><Relationship Id="rId8"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44.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9.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1.png"/><Relationship Id="rId8" Type="http://schemas.openxmlformats.org/officeDocument/2006/relationships/image" Target="../media/image4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8.png"/><Relationship Id="rId4" Type="http://schemas.openxmlformats.org/officeDocument/2006/relationships/image" Target="../media/image1.png"/><Relationship Id="rId5"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1.png"/><Relationship Id="rId4" Type="http://schemas.openxmlformats.org/officeDocument/2006/relationships/image" Target="../media/image26.png"/><Relationship Id="rId9" Type="http://schemas.openxmlformats.org/officeDocument/2006/relationships/image" Target="../media/image28.png"/><Relationship Id="rId5" Type="http://schemas.openxmlformats.org/officeDocument/2006/relationships/image" Target="../media/image25.png"/><Relationship Id="rId6" Type="http://schemas.openxmlformats.org/officeDocument/2006/relationships/image" Target="../media/image1.png"/><Relationship Id="rId7" Type="http://schemas.openxmlformats.org/officeDocument/2006/relationships/image" Target="../media/image11.png"/><Relationship Id="rId8"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0.jpg"/><Relationship Id="rId4" Type="http://schemas.openxmlformats.org/officeDocument/2006/relationships/image" Target="../media/image16.jpg"/><Relationship Id="rId9" Type="http://schemas.openxmlformats.org/officeDocument/2006/relationships/image" Target="../media/image23.png"/><Relationship Id="rId5" Type="http://schemas.openxmlformats.org/officeDocument/2006/relationships/image" Target="../media/image1.png"/><Relationship Id="rId6" Type="http://schemas.openxmlformats.org/officeDocument/2006/relationships/image" Target="../media/image19.jpg"/><Relationship Id="rId7" Type="http://schemas.openxmlformats.org/officeDocument/2006/relationships/image" Target="../media/image17.png"/><Relationship Id="rId8"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9.png"/><Relationship Id="rId5" Type="http://schemas.openxmlformats.org/officeDocument/2006/relationships/image" Target="../media/image24.png"/><Relationship Id="rId6" Type="http://schemas.openxmlformats.org/officeDocument/2006/relationships/image" Target="../media/image33.png"/><Relationship Id="rId7" Type="http://schemas.openxmlformats.org/officeDocument/2006/relationships/image" Target="../media/image38.png"/><Relationship Id="rId8"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12125" y="0"/>
            <a:ext cx="9207300" cy="5204075"/>
            <a:chOff x="-12125" y="0"/>
            <a:chExt cx="9207300" cy="5204075"/>
          </a:xfrm>
        </p:grpSpPr>
        <p:sp>
          <p:nvSpPr>
            <p:cNvPr id="61" name="Google Shape;61;p14"/>
            <p:cNvSpPr/>
            <p:nvPr/>
          </p:nvSpPr>
          <p:spPr>
            <a:xfrm>
              <a:off x="-12125" y="4391375"/>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 name="Google Shape;62;p14"/>
            <p:cNvPicPr preferRelativeResize="0"/>
            <p:nvPr/>
          </p:nvPicPr>
          <p:blipFill rotWithShape="1">
            <a:blip r:embed="rId3">
              <a:alphaModFix/>
            </a:blip>
            <a:srcRect b="10039" l="0" r="0" t="0"/>
            <a:stretch/>
          </p:blipFill>
          <p:spPr>
            <a:xfrm>
              <a:off x="0" y="0"/>
              <a:ext cx="9144000" cy="4935674"/>
            </a:xfrm>
            <a:prstGeom prst="rect">
              <a:avLst/>
            </a:prstGeom>
            <a:noFill/>
            <a:ln>
              <a:noFill/>
            </a:ln>
          </p:spPr>
        </p:pic>
        <p:pic>
          <p:nvPicPr>
            <p:cNvPr id="63" name="Google Shape;63;p14"/>
            <p:cNvPicPr preferRelativeResize="0"/>
            <p:nvPr/>
          </p:nvPicPr>
          <p:blipFill rotWithShape="1">
            <a:blip r:embed="rId3">
              <a:alphaModFix/>
            </a:blip>
            <a:srcRect b="5573" l="0" r="0" t="80138"/>
            <a:stretch/>
          </p:blipFill>
          <p:spPr>
            <a:xfrm>
              <a:off x="0" y="4194775"/>
              <a:ext cx="9144000" cy="7838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3"/>
          <p:cNvPicPr preferRelativeResize="0"/>
          <p:nvPr/>
        </p:nvPicPr>
        <p:blipFill>
          <a:blip r:embed="rId3">
            <a:alphaModFix/>
          </a:blip>
          <a:stretch>
            <a:fillRect/>
          </a:stretch>
        </p:blipFill>
        <p:spPr>
          <a:xfrm>
            <a:off x="3355850" y="695925"/>
            <a:ext cx="3177774" cy="2079201"/>
          </a:xfrm>
          <a:prstGeom prst="rect">
            <a:avLst/>
          </a:prstGeom>
          <a:noFill/>
          <a:ln>
            <a:noFill/>
          </a:ln>
        </p:spPr>
      </p:pic>
      <p:pic>
        <p:nvPicPr>
          <p:cNvPr id="167" name="Google Shape;167;p23"/>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68" name="Google Shape;168;p23"/>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69" name="Google Shape;169;p23"/>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70" name="Google Shape;170;p23"/>
          <p:cNvPicPr preferRelativeResize="0"/>
          <p:nvPr/>
        </p:nvPicPr>
        <p:blipFill>
          <a:blip r:embed="rId5">
            <a:alphaModFix/>
          </a:blip>
          <a:stretch>
            <a:fillRect/>
          </a:stretch>
        </p:blipFill>
        <p:spPr>
          <a:xfrm>
            <a:off x="6651463" y="204801"/>
            <a:ext cx="2038276" cy="1806001"/>
          </a:xfrm>
          <a:prstGeom prst="rect">
            <a:avLst/>
          </a:prstGeom>
          <a:noFill/>
          <a:ln>
            <a:noFill/>
          </a:ln>
        </p:spPr>
      </p:pic>
      <p:pic>
        <p:nvPicPr>
          <p:cNvPr id="171" name="Google Shape;171;p23"/>
          <p:cNvPicPr preferRelativeResize="0"/>
          <p:nvPr/>
        </p:nvPicPr>
        <p:blipFill>
          <a:blip r:embed="rId6">
            <a:alphaModFix/>
          </a:blip>
          <a:stretch>
            <a:fillRect/>
          </a:stretch>
        </p:blipFill>
        <p:spPr>
          <a:xfrm>
            <a:off x="3901065" y="2775125"/>
            <a:ext cx="2379085" cy="2079200"/>
          </a:xfrm>
          <a:prstGeom prst="rect">
            <a:avLst/>
          </a:prstGeom>
          <a:noFill/>
          <a:ln>
            <a:noFill/>
          </a:ln>
        </p:spPr>
      </p:pic>
      <p:pic>
        <p:nvPicPr>
          <p:cNvPr id="172" name="Google Shape;172;p23"/>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73" name="Google Shape;173;p23"/>
          <p:cNvPicPr preferRelativeResize="0"/>
          <p:nvPr/>
        </p:nvPicPr>
        <p:blipFill>
          <a:blip r:embed="rId8">
            <a:alphaModFix/>
          </a:blip>
          <a:stretch>
            <a:fillRect/>
          </a:stretch>
        </p:blipFill>
        <p:spPr>
          <a:xfrm>
            <a:off x="457800" y="2212900"/>
            <a:ext cx="3057224" cy="26944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4"/>
          <p:cNvPicPr preferRelativeResize="0"/>
          <p:nvPr/>
        </p:nvPicPr>
        <p:blipFill rotWithShape="1">
          <a:blip r:embed="rId3">
            <a:alphaModFix amt="30000"/>
          </a:blip>
          <a:srcRect b="0" l="0" r="0" t="0"/>
          <a:stretch/>
        </p:blipFill>
        <p:spPr>
          <a:xfrm>
            <a:off x="5128937" y="3921925"/>
            <a:ext cx="3660023" cy="1018025"/>
          </a:xfrm>
          <a:prstGeom prst="rect">
            <a:avLst/>
          </a:prstGeom>
          <a:noFill/>
          <a:ln>
            <a:noFill/>
          </a:ln>
        </p:spPr>
      </p:pic>
      <p:pic>
        <p:nvPicPr>
          <p:cNvPr id="179" name="Google Shape;179;p24"/>
          <p:cNvPicPr preferRelativeResize="0"/>
          <p:nvPr/>
        </p:nvPicPr>
        <p:blipFill rotWithShape="1">
          <a:blip r:embed="rId3">
            <a:alphaModFix/>
          </a:blip>
          <a:srcRect b="0" l="0" r="0" t="0"/>
          <a:stretch/>
        </p:blipFill>
        <p:spPr>
          <a:xfrm>
            <a:off x="-371025" y="251975"/>
            <a:ext cx="4160424" cy="943550"/>
          </a:xfrm>
          <a:prstGeom prst="rect">
            <a:avLst/>
          </a:prstGeom>
          <a:noFill/>
          <a:ln>
            <a:noFill/>
          </a:ln>
        </p:spPr>
      </p:pic>
      <p:sp>
        <p:nvSpPr>
          <p:cNvPr id="180" name="Google Shape;180;p24"/>
          <p:cNvSpPr txBox="1"/>
          <p:nvPr/>
        </p:nvSpPr>
        <p:spPr>
          <a:xfrm rot="-59824">
            <a:off x="34671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sp>
        <p:nvSpPr>
          <p:cNvPr id="181" name="Google Shape;181;p24"/>
          <p:cNvSpPr txBox="1"/>
          <p:nvPr/>
        </p:nvSpPr>
        <p:spPr>
          <a:xfrm>
            <a:off x="5293050" y="4048950"/>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pic>
        <p:nvPicPr>
          <p:cNvPr id="182" name="Google Shape;182;p24"/>
          <p:cNvPicPr preferRelativeResize="0"/>
          <p:nvPr/>
        </p:nvPicPr>
        <p:blipFill>
          <a:blip r:embed="rId4">
            <a:alphaModFix/>
          </a:blip>
          <a:stretch>
            <a:fillRect/>
          </a:stretch>
        </p:blipFill>
        <p:spPr>
          <a:xfrm>
            <a:off x="7807949" y="1398337"/>
            <a:ext cx="969289" cy="943550"/>
          </a:xfrm>
          <a:prstGeom prst="rect">
            <a:avLst/>
          </a:prstGeom>
          <a:noFill/>
          <a:ln>
            <a:noFill/>
          </a:ln>
        </p:spPr>
      </p:pic>
      <p:pic>
        <p:nvPicPr>
          <p:cNvPr id="183" name="Google Shape;183;p24"/>
          <p:cNvPicPr preferRelativeResize="0"/>
          <p:nvPr/>
        </p:nvPicPr>
        <p:blipFill>
          <a:blip r:embed="rId5">
            <a:alphaModFix/>
          </a:blip>
          <a:stretch>
            <a:fillRect/>
          </a:stretch>
        </p:blipFill>
        <p:spPr>
          <a:xfrm>
            <a:off x="675275" y="1665355"/>
            <a:ext cx="4550236" cy="3035021"/>
          </a:xfrm>
          <a:prstGeom prst="rect">
            <a:avLst/>
          </a:prstGeom>
          <a:noFill/>
          <a:ln>
            <a:noFill/>
          </a:ln>
        </p:spPr>
      </p:pic>
      <p:pic>
        <p:nvPicPr>
          <p:cNvPr id="184" name="Google Shape;184;p24"/>
          <p:cNvPicPr preferRelativeResize="0"/>
          <p:nvPr/>
        </p:nvPicPr>
        <p:blipFill>
          <a:blip r:embed="rId6">
            <a:alphaModFix/>
          </a:blip>
          <a:stretch>
            <a:fillRect/>
          </a:stretch>
        </p:blipFill>
        <p:spPr>
          <a:xfrm>
            <a:off x="1048475" y="1479925"/>
            <a:ext cx="3784853" cy="3499224"/>
          </a:xfrm>
          <a:prstGeom prst="rect">
            <a:avLst/>
          </a:prstGeom>
          <a:noFill/>
          <a:ln>
            <a:noFill/>
          </a:ln>
        </p:spPr>
      </p:pic>
      <p:pic>
        <p:nvPicPr>
          <p:cNvPr id="185" name="Google Shape;185;p24"/>
          <p:cNvPicPr preferRelativeResize="0"/>
          <p:nvPr/>
        </p:nvPicPr>
        <p:blipFill rotWithShape="1">
          <a:blip r:embed="rId7">
            <a:alphaModFix/>
          </a:blip>
          <a:srcRect b="0" l="3937" r="7769" t="0"/>
          <a:stretch/>
        </p:blipFill>
        <p:spPr>
          <a:xfrm>
            <a:off x="4537613" y="803098"/>
            <a:ext cx="3660036" cy="2134021"/>
          </a:xfrm>
          <a:prstGeom prst="rect">
            <a:avLst/>
          </a:prstGeom>
          <a:noFill/>
          <a:ln>
            <a:noFill/>
          </a:ln>
        </p:spPr>
      </p:pic>
      <p:pic>
        <p:nvPicPr>
          <p:cNvPr id="186" name="Google Shape;186;p24"/>
          <p:cNvPicPr preferRelativeResize="0"/>
          <p:nvPr/>
        </p:nvPicPr>
        <p:blipFill>
          <a:blip r:embed="rId6">
            <a:alphaModFix/>
          </a:blip>
          <a:stretch>
            <a:fillRect/>
          </a:stretch>
        </p:blipFill>
        <p:spPr>
          <a:xfrm>
            <a:off x="4479825" y="685750"/>
            <a:ext cx="3842648" cy="2368699"/>
          </a:xfrm>
          <a:prstGeom prst="rect">
            <a:avLst/>
          </a:prstGeom>
          <a:noFill/>
          <a:ln>
            <a:noFill/>
          </a:ln>
        </p:spPr>
      </p:pic>
      <p:sp>
        <p:nvSpPr>
          <p:cNvPr id="187" name="Google Shape;187;p24"/>
          <p:cNvSpPr txBox="1"/>
          <p:nvPr/>
        </p:nvSpPr>
        <p:spPr>
          <a:xfrm>
            <a:off x="1907250" y="3859950"/>
            <a:ext cx="2067300" cy="6228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rgbClr val="0097A7"/>
                </a:solidFill>
                <a:latin typeface="Calibri"/>
                <a:ea typeface="Calibri"/>
                <a:cs typeface="Calibri"/>
                <a:sym typeface="Calibri"/>
                <a:hlinkClick r:id="rId8">
                  <a:extLst>
                    <a:ext uri="{A12FA001-AC4F-418D-AE19-62706E023703}">
                      <ahyp:hlinkClr val="tx"/>
                    </a:ext>
                  </a:extLst>
                </a:hlinkClick>
              </a:rPr>
              <a:t>PLAY VIDEO</a:t>
            </a:r>
            <a:endParaRPr b="1" sz="3000">
              <a:solidFill>
                <a:srgbClr val="000000"/>
              </a:solidFill>
              <a:latin typeface="Calibri"/>
              <a:ea typeface="Calibri"/>
              <a:cs typeface="Calibri"/>
              <a:sym typeface="Calibri"/>
            </a:endParaRPr>
          </a:p>
        </p:txBody>
      </p:sp>
      <p:sp>
        <p:nvSpPr>
          <p:cNvPr id="188" name="Google Shape;188;p24"/>
          <p:cNvSpPr txBox="1"/>
          <p:nvPr/>
        </p:nvSpPr>
        <p:spPr>
          <a:xfrm>
            <a:off x="5367488" y="2871450"/>
            <a:ext cx="2067300" cy="6228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rgbClr val="0097A7"/>
                </a:solidFill>
                <a:latin typeface="Calibri"/>
                <a:ea typeface="Calibri"/>
                <a:cs typeface="Calibri"/>
                <a:sym typeface="Calibri"/>
                <a:hlinkClick r:id="rId9">
                  <a:extLst>
                    <a:ext uri="{A12FA001-AC4F-418D-AE19-62706E023703}">
                      <ahyp:hlinkClr val="tx"/>
                    </a:ext>
                  </a:extLst>
                </a:hlinkClick>
              </a:rPr>
              <a:t>PLAY VIDEO</a:t>
            </a:r>
            <a:endParaRPr b="1" sz="30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5"/>
          <p:cNvPicPr preferRelativeResize="0"/>
          <p:nvPr/>
        </p:nvPicPr>
        <p:blipFill rotWithShape="1">
          <a:blip r:embed="rId3">
            <a:alphaModFix/>
          </a:blip>
          <a:srcRect b="0" l="0" r="0" t="0"/>
          <a:stretch/>
        </p:blipFill>
        <p:spPr>
          <a:xfrm>
            <a:off x="-2650575" y="379100"/>
            <a:ext cx="6867801" cy="891000"/>
          </a:xfrm>
          <a:prstGeom prst="rect">
            <a:avLst/>
          </a:prstGeom>
          <a:noFill/>
          <a:ln>
            <a:noFill/>
          </a:ln>
        </p:spPr>
      </p:pic>
      <p:sp>
        <p:nvSpPr>
          <p:cNvPr id="194" name="Google Shape;194;p25"/>
          <p:cNvSpPr txBox="1"/>
          <p:nvPr/>
        </p:nvSpPr>
        <p:spPr>
          <a:xfrm rot="-59824">
            <a:off x="317265" y="562533"/>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We’re challenge you!</a:t>
            </a:r>
            <a:endParaRPr b="1" sz="2000">
              <a:latin typeface="Calibri"/>
              <a:ea typeface="Calibri"/>
              <a:cs typeface="Calibri"/>
              <a:sym typeface="Calibri"/>
            </a:endParaRPr>
          </a:p>
        </p:txBody>
      </p:sp>
      <p:pic>
        <p:nvPicPr>
          <p:cNvPr id="195" name="Google Shape;195;p25"/>
          <p:cNvPicPr preferRelativeResize="0"/>
          <p:nvPr/>
        </p:nvPicPr>
        <p:blipFill>
          <a:blip r:embed="rId4">
            <a:alphaModFix/>
          </a:blip>
          <a:stretch>
            <a:fillRect/>
          </a:stretch>
        </p:blipFill>
        <p:spPr>
          <a:xfrm>
            <a:off x="837050" y="1494550"/>
            <a:ext cx="5359828" cy="3399575"/>
          </a:xfrm>
          <a:prstGeom prst="rect">
            <a:avLst/>
          </a:prstGeom>
          <a:noFill/>
          <a:ln>
            <a:noFill/>
          </a:ln>
        </p:spPr>
      </p:pic>
      <p:pic>
        <p:nvPicPr>
          <p:cNvPr id="196" name="Google Shape;196;p25"/>
          <p:cNvPicPr preferRelativeResize="0"/>
          <p:nvPr/>
        </p:nvPicPr>
        <p:blipFill rotWithShape="1">
          <a:blip r:embed="rId5">
            <a:alphaModFix/>
          </a:blip>
          <a:srcRect b="14597" l="23629" r="21368" t="16806"/>
          <a:stretch/>
        </p:blipFill>
        <p:spPr>
          <a:xfrm flipH="1">
            <a:off x="6318050" y="521050"/>
            <a:ext cx="2071575" cy="4428151"/>
          </a:xfrm>
          <a:prstGeom prst="rect">
            <a:avLst/>
          </a:prstGeom>
          <a:noFill/>
          <a:ln>
            <a:noFill/>
          </a:ln>
        </p:spPr>
      </p:pic>
      <p:pic>
        <p:nvPicPr>
          <p:cNvPr descr="Welcome to the Making Waves: Inventing for a better ocean challenge! &#10;&#10;To find out more visit: southtyneside.littleinventors.org" id="197" name="Google Shape;197;p25" title="Little Inventors Making Waves Key Stage 2 Launch Video">
            <a:hlinkClick r:id="rId6"/>
          </p:cNvPr>
          <p:cNvPicPr preferRelativeResize="0"/>
          <p:nvPr/>
        </p:nvPicPr>
        <p:blipFill>
          <a:blip r:embed="rId7">
            <a:alphaModFix/>
          </a:blip>
          <a:stretch>
            <a:fillRect/>
          </a:stretch>
        </p:blipFill>
        <p:spPr>
          <a:xfrm>
            <a:off x="1003137" y="1734825"/>
            <a:ext cx="5027650" cy="291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gtEl>
                                        <p:attrNameLst>
                                          <p:attrName>style.visibility</p:attrName>
                                        </p:attrNameLst>
                                      </p:cBhvr>
                                      <p:to>
                                        <p:strVal val="visible"/>
                                      </p:to>
                                    </p:set>
                                    <p:animEffect filter="fade" transition="in">
                                      <p:cBhvr>
                                        <p:cTn dur="1000"/>
                                        <p:tgtEl>
                                          <p:spTgt spid="1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id="203" name="Google Shape;203;p26"/>
          <p:cNvPicPr preferRelativeResize="0"/>
          <p:nvPr/>
        </p:nvPicPr>
        <p:blipFill rotWithShape="1">
          <a:blip r:embed="rId3">
            <a:alphaModFix/>
          </a:blip>
          <a:srcRect b="0" l="0" r="0" t="0"/>
          <a:stretch/>
        </p:blipFill>
        <p:spPr>
          <a:xfrm>
            <a:off x="-743175" y="329075"/>
            <a:ext cx="5315175" cy="855525"/>
          </a:xfrm>
          <a:prstGeom prst="rect">
            <a:avLst/>
          </a:prstGeom>
          <a:noFill/>
          <a:ln>
            <a:noFill/>
          </a:ln>
        </p:spPr>
      </p:pic>
      <p:sp>
        <p:nvSpPr>
          <p:cNvPr id="204" name="Google Shape;204;p26"/>
          <p:cNvSpPr txBox="1"/>
          <p:nvPr/>
        </p:nvSpPr>
        <p:spPr>
          <a:xfrm rot="-59824">
            <a:off x="309818" y="475681"/>
            <a:ext cx="4775523"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800">
                <a:solidFill>
                  <a:schemeClr val="dk1"/>
                </a:solidFill>
                <a:latin typeface="Calibri"/>
                <a:ea typeface="Calibri"/>
                <a:cs typeface="Calibri"/>
                <a:sym typeface="Calibri"/>
              </a:rPr>
              <a:t>To enter the challenge…</a:t>
            </a:r>
            <a:endParaRPr sz="1500"/>
          </a:p>
        </p:txBody>
      </p:sp>
      <p:sp>
        <p:nvSpPr>
          <p:cNvPr id="205" name="Google Shape;205;p26"/>
          <p:cNvSpPr txBox="1"/>
          <p:nvPr/>
        </p:nvSpPr>
        <p:spPr>
          <a:xfrm>
            <a:off x="605728" y="1532050"/>
            <a:ext cx="4775700" cy="48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dk1"/>
                </a:solidFill>
                <a:latin typeface="Calibri"/>
                <a:ea typeface="Calibri"/>
                <a:cs typeface="Calibri"/>
                <a:sym typeface="Calibri"/>
              </a:rPr>
              <a:t>...It’s simple!</a:t>
            </a:r>
            <a:endParaRPr b="0" sz="2700">
              <a:solidFill>
                <a:schemeClr val="dk1"/>
              </a:solidFill>
              <a:latin typeface="Calibri"/>
              <a:ea typeface="Calibri"/>
              <a:cs typeface="Calibri"/>
              <a:sym typeface="Calibri"/>
            </a:endParaRPr>
          </a:p>
        </p:txBody>
      </p:sp>
      <p:sp>
        <p:nvSpPr>
          <p:cNvPr id="206" name="Google Shape;206;p26"/>
          <p:cNvSpPr txBox="1"/>
          <p:nvPr/>
        </p:nvSpPr>
        <p:spPr>
          <a:xfrm>
            <a:off x="605725" y="2261075"/>
            <a:ext cx="6450900" cy="17310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1:</a:t>
            </a:r>
            <a:r>
              <a:rPr lang="en" sz="2700">
                <a:solidFill>
                  <a:schemeClr val="dk1"/>
                </a:solidFill>
                <a:latin typeface="Calibri"/>
                <a:ea typeface="Calibri"/>
                <a:cs typeface="Calibri"/>
                <a:sym typeface="Calibri"/>
              </a:rPr>
              <a:t> Find out</a:t>
            </a:r>
            <a:r>
              <a:rPr lang="en" sz="2700">
                <a:solidFill>
                  <a:schemeClr val="dk1"/>
                </a:solidFill>
                <a:latin typeface="Calibri"/>
                <a:ea typeface="Calibri"/>
                <a:cs typeface="Calibri"/>
                <a:sym typeface="Calibri"/>
              </a:rPr>
              <a:t> about our </a:t>
            </a:r>
            <a:r>
              <a:rPr lang="en" sz="2700">
                <a:solidFill>
                  <a:schemeClr val="dk1"/>
                </a:solidFill>
                <a:latin typeface="Calibri"/>
                <a:ea typeface="Calibri"/>
                <a:cs typeface="Calibri"/>
                <a:sym typeface="Calibri"/>
              </a:rPr>
              <a:t>awesome</a:t>
            </a:r>
            <a:r>
              <a:rPr lang="en" sz="2700">
                <a:solidFill>
                  <a:schemeClr val="dk1"/>
                </a:solidFill>
                <a:latin typeface="Calibri"/>
                <a:ea typeface="Calibri"/>
                <a:cs typeface="Calibri"/>
                <a:sym typeface="Calibri"/>
              </a:rPr>
              <a:t> oceans</a:t>
            </a:r>
            <a:endParaRPr sz="2700">
              <a:solidFill>
                <a:schemeClr val="dk1"/>
              </a:solidFill>
              <a:latin typeface="Calibri"/>
              <a:ea typeface="Calibri"/>
              <a:cs typeface="Calibri"/>
              <a:sym typeface="Calibri"/>
            </a:endParaRPr>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2: </a:t>
            </a:r>
            <a:r>
              <a:rPr lang="en" sz="2700">
                <a:solidFill>
                  <a:schemeClr val="dk1"/>
                </a:solidFill>
                <a:latin typeface="Calibri"/>
                <a:ea typeface="Calibri"/>
                <a:cs typeface="Calibri"/>
                <a:sym typeface="Calibri"/>
              </a:rPr>
              <a:t>Think up and draw an invention </a:t>
            </a:r>
            <a:endParaRPr sz="1100"/>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3: </a:t>
            </a:r>
            <a:r>
              <a:rPr lang="en" sz="2700">
                <a:solidFill>
                  <a:schemeClr val="dk1"/>
                </a:solidFill>
                <a:latin typeface="Calibri"/>
                <a:ea typeface="Calibri"/>
                <a:cs typeface="Calibri"/>
                <a:sym typeface="Calibri"/>
              </a:rPr>
              <a:t>Share it with us!</a:t>
            </a:r>
            <a:endParaRPr sz="1100"/>
          </a:p>
        </p:txBody>
      </p:sp>
      <p:pic>
        <p:nvPicPr>
          <p:cNvPr id="207" name="Google Shape;207;p26"/>
          <p:cNvPicPr preferRelativeResize="0"/>
          <p:nvPr/>
        </p:nvPicPr>
        <p:blipFill rotWithShape="1">
          <a:blip r:embed="rId4">
            <a:alphaModFix/>
          </a:blip>
          <a:srcRect b="25667" l="77209" r="0" t="0"/>
          <a:stretch/>
        </p:blipFill>
        <p:spPr>
          <a:xfrm>
            <a:off x="7133552" y="1532050"/>
            <a:ext cx="2010445" cy="3278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27"/>
          <p:cNvPicPr preferRelativeResize="0"/>
          <p:nvPr/>
        </p:nvPicPr>
        <p:blipFill rotWithShape="1">
          <a:blip r:embed="rId3">
            <a:alphaModFix/>
          </a:blip>
          <a:srcRect b="0" l="0" r="0" t="0"/>
          <a:stretch/>
        </p:blipFill>
        <p:spPr>
          <a:xfrm>
            <a:off x="-1302450" y="365275"/>
            <a:ext cx="6695724" cy="808500"/>
          </a:xfrm>
          <a:prstGeom prst="rect">
            <a:avLst/>
          </a:prstGeom>
          <a:noFill/>
          <a:ln>
            <a:noFill/>
          </a:ln>
        </p:spPr>
      </p:pic>
      <p:sp>
        <p:nvSpPr>
          <p:cNvPr id="214" name="Google Shape;214;p2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15" name="Google Shape;215;p27"/>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216" name="Google Shape;216;p27"/>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Make sure you write your name and </a:t>
            </a:r>
            <a:br>
              <a:rPr lang="en" sz="1400">
                <a:solidFill>
                  <a:schemeClr val="dk1"/>
                </a:solidFill>
                <a:latin typeface="Calibri"/>
                <a:ea typeface="Calibri"/>
                <a:cs typeface="Calibri"/>
                <a:sym typeface="Calibri"/>
              </a:rPr>
            </a:br>
            <a:r>
              <a:rPr lang="en" sz="1400">
                <a:solidFill>
                  <a:schemeClr val="dk1"/>
                </a:solidFill>
                <a:latin typeface="Calibri"/>
                <a:ea typeface="Calibri"/>
                <a:cs typeface="Calibri"/>
                <a:sym typeface="Calibri"/>
              </a:rPr>
              <a:t>give your invention a name.</a:t>
            </a:r>
            <a:endParaRPr sz="1400">
              <a:solidFill>
                <a:schemeClr val="dk1"/>
              </a:solidFill>
              <a:latin typeface="Calibri"/>
              <a:ea typeface="Calibri"/>
              <a:cs typeface="Calibri"/>
              <a:sym typeface="Calibri"/>
            </a:endParaRPr>
          </a:p>
        </p:txBody>
      </p:sp>
      <p:pic>
        <p:nvPicPr>
          <p:cNvPr id="217" name="Google Shape;217;p27"/>
          <p:cNvPicPr preferRelativeResize="0"/>
          <p:nvPr/>
        </p:nvPicPr>
        <p:blipFill rotWithShape="1">
          <a:blip r:embed="rId3">
            <a:alphaModFix amt="30000"/>
          </a:blip>
          <a:srcRect b="0" l="0" r="0" t="0"/>
          <a:stretch/>
        </p:blipFill>
        <p:spPr>
          <a:xfrm>
            <a:off x="537925" y="2878636"/>
            <a:ext cx="3175851" cy="1287325"/>
          </a:xfrm>
          <a:prstGeom prst="rect">
            <a:avLst/>
          </a:prstGeom>
          <a:noFill/>
          <a:ln>
            <a:noFill/>
          </a:ln>
        </p:spPr>
      </p:pic>
      <p:sp>
        <p:nvSpPr>
          <p:cNvPr id="218" name="Google Shape;218;p27"/>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does it do?</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Who is it for?</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How does it work?</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is it made of?</a:t>
            </a:r>
            <a:endParaRPr sz="1400">
              <a:solidFill>
                <a:schemeClr val="dk1"/>
              </a:solidFill>
              <a:latin typeface="Calibri"/>
              <a:ea typeface="Calibri"/>
              <a:cs typeface="Calibri"/>
              <a:sym typeface="Calibri"/>
            </a:endParaRPr>
          </a:p>
        </p:txBody>
      </p:sp>
      <p:sp>
        <p:nvSpPr>
          <p:cNvPr id="219" name="Google Shape;219;p27"/>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You can add notes to your drawing too if there’s more you want to tell us.</a:t>
            </a:r>
            <a:endParaRPr sz="1400">
              <a:solidFill>
                <a:schemeClr val="dk1"/>
              </a:solidFill>
              <a:latin typeface="Calibri"/>
              <a:ea typeface="Calibri"/>
              <a:cs typeface="Calibri"/>
              <a:sym typeface="Calibri"/>
            </a:endParaRPr>
          </a:p>
          <a:p>
            <a:pPr indent="0" lvl="0" marL="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0" name="Google Shape;220;p27"/>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400">
                <a:solidFill>
                  <a:schemeClr val="dk1"/>
                </a:solidFill>
                <a:latin typeface="Calibri"/>
                <a:ea typeface="Calibri"/>
                <a:cs typeface="Calibri"/>
                <a:sym typeface="Calibri"/>
              </a:rPr>
              <a:t>We’d also like to hear all about:</a:t>
            </a:r>
            <a:endParaRPr b="1" sz="1400"/>
          </a:p>
        </p:txBody>
      </p:sp>
      <p:pic>
        <p:nvPicPr>
          <p:cNvPr id="221" name="Google Shape;221;p27"/>
          <p:cNvPicPr preferRelativeResize="0"/>
          <p:nvPr/>
        </p:nvPicPr>
        <p:blipFill>
          <a:blip r:embed="rId4">
            <a:alphaModFix/>
          </a:blip>
          <a:stretch>
            <a:fillRect/>
          </a:stretch>
        </p:blipFill>
        <p:spPr>
          <a:xfrm>
            <a:off x="3209000" y="2639975"/>
            <a:ext cx="1682928" cy="1984416"/>
          </a:xfrm>
          <a:prstGeom prst="rect">
            <a:avLst/>
          </a:prstGeom>
          <a:noFill/>
          <a:ln>
            <a:noFill/>
          </a:ln>
        </p:spPr>
      </p:pic>
      <p:pic>
        <p:nvPicPr>
          <p:cNvPr id="222" name="Google Shape;222;p27"/>
          <p:cNvPicPr preferRelativeResize="0"/>
          <p:nvPr/>
        </p:nvPicPr>
        <p:blipFill>
          <a:blip r:embed="rId5">
            <a:alphaModFix/>
          </a:blip>
          <a:stretch>
            <a:fillRect/>
          </a:stretch>
        </p:blipFill>
        <p:spPr>
          <a:xfrm>
            <a:off x="6956800" y="147000"/>
            <a:ext cx="1741650" cy="1748718"/>
          </a:xfrm>
          <a:prstGeom prst="rect">
            <a:avLst/>
          </a:prstGeom>
          <a:noFill/>
          <a:ln>
            <a:noFill/>
          </a:ln>
        </p:spPr>
      </p:pic>
      <p:pic>
        <p:nvPicPr>
          <p:cNvPr id="223" name="Google Shape;223;p27"/>
          <p:cNvPicPr preferRelativeResize="0"/>
          <p:nvPr/>
        </p:nvPicPr>
        <p:blipFill>
          <a:blip r:embed="rId6">
            <a:alphaModFix/>
          </a:blip>
          <a:stretch>
            <a:fillRect/>
          </a:stretch>
        </p:blipFill>
        <p:spPr>
          <a:xfrm rot="-236833">
            <a:off x="5074948" y="1857982"/>
            <a:ext cx="3436780" cy="242961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28"/>
          <p:cNvPicPr preferRelativeResize="0"/>
          <p:nvPr/>
        </p:nvPicPr>
        <p:blipFill rotWithShape="1">
          <a:blip r:embed="rId3">
            <a:alphaModFix/>
          </a:blip>
          <a:srcRect b="0" l="0" r="0" t="0"/>
          <a:stretch/>
        </p:blipFill>
        <p:spPr>
          <a:xfrm>
            <a:off x="1057000" y="2343450"/>
            <a:ext cx="2703299" cy="589525"/>
          </a:xfrm>
          <a:prstGeom prst="rect">
            <a:avLst/>
          </a:prstGeom>
          <a:noFill/>
          <a:ln>
            <a:noFill/>
          </a:ln>
        </p:spPr>
      </p:pic>
      <p:pic>
        <p:nvPicPr>
          <p:cNvPr id="230" name="Google Shape;230;p28"/>
          <p:cNvPicPr preferRelativeResize="0"/>
          <p:nvPr/>
        </p:nvPicPr>
        <p:blipFill rotWithShape="1">
          <a:blip r:embed="rId3">
            <a:alphaModFix/>
          </a:blip>
          <a:srcRect b="0" l="0" r="0" t="0"/>
          <a:stretch/>
        </p:blipFill>
        <p:spPr>
          <a:xfrm>
            <a:off x="-343175" y="276350"/>
            <a:ext cx="3355574" cy="984925"/>
          </a:xfrm>
          <a:prstGeom prst="rect">
            <a:avLst/>
          </a:prstGeom>
          <a:noFill/>
          <a:ln>
            <a:noFill/>
          </a:ln>
        </p:spPr>
      </p:pic>
      <p:sp>
        <p:nvSpPr>
          <p:cNvPr id="231" name="Google Shape;231;p28"/>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32" name="Google Shape;232;p28"/>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233" name="Google Shape;233;p28"/>
          <p:cNvSpPr txBox="1"/>
          <p:nvPr/>
        </p:nvSpPr>
        <p:spPr>
          <a:xfrm>
            <a:off x="1057000" y="4320325"/>
            <a:ext cx="458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800">
                <a:latin typeface="Calibri"/>
                <a:ea typeface="Calibri"/>
                <a:cs typeface="Calibri"/>
                <a:sym typeface="Calibri"/>
              </a:rPr>
              <a:t>We can’t wait to see your genius inventions!</a:t>
            </a:r>
            <a:endParaRPr b="1" sz="1800">
              <a:latin typeface="Calibri"/>
              <a:ea typeface="Calibri"/>
              <a:cs typeface="Calibri"/>
              <a:sym typeface="Calibri"/>
            </a:endParaRPr>
          </a:p>
        </p:txBody>
      </p:sp>
      <p:sp>
        <p:nvSpPr>
          <p:cNvPr id="234" name="Google Shape;234;p28"/>
          <p:cNvSpPr txBox="1"/>
          <p:nvPr/>
        </p:nvSpPr>
        <p:spPr>
          <a:xfrm>
            <a:off x="1168900" y="2409784"/>
            <a:ext cx="259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1"/>
                </a:solidFill>
                <a:latin typeface="Calibri"/>
                <a:ea typeface="Calibri"/>
                <a:cs typeface="Calibri"/>
                <a:sym typeface="Calibri"/>
              </a:rPr>
              <a:t>By </a:t>
            </a:r>
            <a:r>
              <a:rPr b="1" lang="en" sz="2200">
                <a:solidFill>
                  <a:schemeClr val="dk1"/>
                </a:solidFill>
                <a:latin typeface="Calibri"/>
                <a:ea typeface="Calibri"/>
                <a:cs typeface="Calibri"/>
                <a:sym typeface="Calibri"/>
              </a:rPr>
              <a:t>30th April 202</a:t>
            </a:r>
            <a:r>
              <a:rPr b="1" lang="en" sz="2200">
                <a:solidFill>
                  <a:schemeClr val="dk1"/>
                </a:solidFill>
                <a:latin typeface="Calibri"/>
                <a:ea typeface="Calibri"/>
                <a:cs typeface="Calibri"/>
                <a:sym typeface="Calibri"/>
              </a:rPr>
              <a:t>5</a:t>
            </a:r>
            <a:endParaRPr b="1" sz="2200">
              <a:solidFill>
                <a:schemeClr val="dk1"/>
              </a:solidFill>
            </a:endParaRPr>
          </a:p>
        </p:txBody>
      </p:sp>
      <p:sp>
        <p:nvSpPr>
          <p:cNvPr id="235" name="Google Shape;235;p28"/>
          <p:cNvSpPr txBox="1"/>
          <p:nvPr/>
        </p:nvSpPr>
        <p:spPr>
          <a:xfrm>
            <a:off x="563050" y="3197325"/>
            <a:ext cx="4246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Your invention could be brought to life by professional makers and shown in a real life exhibition in South Tyneside! </a:t>
            </a:r>
            <a:endParaRPr sz="1600"/>
          </a:p>
        </p:txBody>
      </p:sp>
      <p:sp>
        <p:nvSpPr>
          <p:cNvPr id="236" name="Google Shape;236;p28"/>
          <p:cNvSpPr txBox="1"/>
          <p:nvPr/>
        </p:nvSpPr>
        <p:spPr>
          <a:xfrm>
            <a:off x="630974" y="1745288"/>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southtyneside</a:t>
            </a:r>
            <a:r>
              <a:rPr b="1" lang="en" sz="1600">
                <a:solidFill>
                  <a:schemeClr val="dk1"/>
                </a:solidFill>
                <a:latin typeface="Calibri"/>
                <a:ea typeface="Calibri"/>
                <a:cs typeface="Calibri"/>
                <a:sym typeface="Calibri"/>
              </a:rPr>
              <a:t>.littleinventors.org</a:t>
            </a:r>
            <a:endParaRPr sz="1600"/>
          </a:p>
        </p:txBody>
      </p:sp>
      <p:pic>
        <p:nvPicPr>
          <p:cNvPr id="237" name="Google Shape;237;p28"/>
          <p:cNvPicPr preferRelativeResize="0"/>
          <p:nvPr/>
        </p:nvPicPr>
        <p:blipFill>
          <a:blip r:embed="rId4">
            <a:alphaModFix/>
          </a:blip>
          <a:stretch>
            <a:fillRect/>
          </a:stretch>
        </p:blipFill>
        <p:spPr>
          <a:xfrm>
            <a:off x="7043269" y="4125625"/>
            <a:ext cx="1785306" cy="733500"/>
          </a:xfrm>
          <a:prstGeom prst="rect">
            <a:avLst/>
          </a:prstGeom>
          <a:noFill/>
          <a:ln>
            <a:noFill/>
          </a:ln>
        </p:spPr>
      </p:pic>
      <p:pic>
        <p:nvPicPr>
          <p:cNvPr id="238" name="Google Shape;238;p28"/>
          <p:cNvPicPr preferRelativeResize="0"/>
          <p:nvPr/>
        </p:nvPicPr>
        <p:blipFill>
          <a:blip r:embed="rId5">
            <a:alphaModFix/>
          </a:blip>
          <a:stretch>
            <a:fillRect/>
          </a:stretch>
        </p:blipFill>
        <p:spPr>
          <a:xfrm rot="22">
            <a:off x="4699025" y="671085"/>
            <a:ext cx="3029262" cy="34545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29"/>
          <p:cNvPicPr preferRelativeResize="0"/>
          <p:nvPr/>
        </p:nvPicPr>
        <p:blipFill>
          <a:blip r:embed="rId3">
            <a:alphaModFix/>
          </a:blip>
          <a:stretch>
            <a:fillRect/>
          </a:stretch>
        </p:blipFill>
        <p:spPr>
          <a:xfrm>
            <a:off x="893867" y="2157620"/>
            <a:ext cx="1832649" cy="752947"/>
          </a:xfrm>
          <a:prstGeom prst="rect">
            <a:avLst/>
          </a:prstGeom>
          <a:noFill/>
          <a:ln>
            <a:noFill/>
          </a:ln>
        </p:spPr>
      </p:pic>
      <p:pic>
        <p:nvPicPr>
          <p:cNvPr id="244" name="Google Shape;244;p29"/>
          <p:cNvPicPr preferRelativeResize="0"/>
          <p:nvPr/>
        </p:nvPicPr>
        <p:blipFill>
          <a:blip r:embed="rId4">
            <a:alphaModFix/>
          </a:blip>
          <a:stretch>
            <a:fillRect/>
          </a:stretch>
        </p:blipFill>
        <p:spPr>
          <a:xfrm>
            <a:off x="3315554" y="2309492"/>
            <a:ext cx="2523039" cy="651695"/>
          </a:xfrm>
          <a:prstGeom prst="rect">
            <a:avLst/>
          </a:prstGeom>
          <a:noFill/>
          <a:ln>
            <a:noFill/>
          </a:ln>
        </p:spPr>
      </p:pic>
      <p:pic>
        <p:nvPicPr>
          <p:cNvPr id="245" name="Google Shape;245;p29"/>
          <p:cNvPicPr preferRelativeResize="0"/>
          <p:nvPr/>
        </p:nvPicPr>
        <p:blipFill>
          <a:blip r:embed="rId5">
            <a:alphaModFix/>
          </a:blip>
          <a:stretch>
            <a:fillRect/>
          </a:stretch>
        </p:blipFill>
        <p:spPr>
          <a:xfrm>
            <a:off x="6094858" y="1936860"/>
            <a:ext cx="2421130" cy="10243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5"/>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 name="Google Shape;70;p15"/>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71" name="Google Shape;71;p15"/>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72" name="Google Shape;72;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73" name="Google Shape;73;p15"/>
          <p:cNvSpPr txBox="1"/>
          <p:nvPr/>
        </p:nvSpPr>
        <p:spPr>
          <a:xfrm>
            <a:off x="229287" y="1426012"/>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a:t>
            </a:r>
            <a:r>
              <a:rPr b="1" lang="en" sz="1600">
                <a:latin typeface="Calibri"/>
                <a:ea typeface="Calibri"/>
                <a:cs typeface="Calibri"/>
                <a:sym typeface="Calibri"/>
              </a:rPr>
              <a:t>young people</a:t>
            </a:r>
            <a:r>
              <a:rPr lang="en" sz="1600">
                <a:latin typeface="Calibri"/>
                <a:ea typeface="Calibri"/>
                <a:cs typeface="Calibri"/>
                <a:sym typeface="Calibri"/>
              </a:rPr>
              <a:t> like you </a:t>
            </a:r>
            <a:r>
              <a:rPr b="1" lang="en" sz="1600">
                <a:latin typeface="Calibri"/>
                <a:ea typeface="Calibri"/>
                <a:cs typeface="Calibri"/>
                <a:sym typeface="Calibri"/>
              </a:rPr>
              <a:t>have the best ideas</a:t>
            </a:r>
            <a:r>
              <a:rPr lang="en" sz="1600">
                <a:latin typeface="Calibri"/>
                <a:ea typeface="Calibri"/>
                <a:cs typeface="Calibri"/>
                <a:sym typeface="Calibri"/>
              </a:rPr>
              <a:t>, and that </a:t>
            </a:r>
            <a:r>
              <a:rPr b="1" lang="en" sz="1600">
                <a:latin typeface="Calibri"/>
                <a:ea typeface="Calibri"/>
                <a:cs typeface="Calibri"/>
                <a:sym typeface="Calibri"/>
              </a:rPr>
              <a:t>they can change the world!</a:t>
            </a:r>
            <a:endParaRPr b="1" sz="1600">
              <a:latin typeface="Calibri"/>
              <a:ea typeface="Calibri"/>
              <a:cs typeface="Calibri"/>
              <a:sym typeface="Calibri"/>
            </a:endParaRPr>
          </a:p>
        </p:txBody>
      </p:sp>
      <p:sp>
        <p:nvSpPr>
          <p:cNvPr id="74" name="Google Shape;74;p15"/>
          <p:cNvSpPr txBox="1"/>
          <p:nvPr/>
        </p:nvSpPr>
        <p:spPr>
          <a:xfrm>
            <a:off x="6803650"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young people have already sent us their </a:t>
            </a:r>
            <a:r>
              <a:rPr b="1" lang="en" sz="1600">
                <a:latin typeface="Calibri"/>
                <a:ea typeface="Calibri"/>
                <a:cs typeface="Calibri"/>
                <a:sym typeface="Calibri"/>
              </a:rPr>
              <a:t>invention drawings</a:t>
            </a:r>
            <a:r>
              <a:rPr lang="en" sz="1600">
                <a:latin typeface="Calibri"/>
                <a:ea typeface="Calibri"/>
                <a:cs typeface="Calibri"/>
                <a:sym typeface="Calibri"/>
              </a:rPr>
              <a:t>, and over 250 of them have been chosen to be </a:t>
            </a:r>
            <a:r>
              <a:rPr b="1"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5" name="Google Shape;75;p15"/>
          <p:cNvPicPr preferRelativeResize="0"/>
          <p:nvPr/>
        </p:nvPicPr>
        <p:blipFill>
          <a:blip r:embed="rId5">
            <a:alphaModFix/>
          </a:blip>
          <a:stretch>
            <a:fillRect/>
          </a:stretch>
        </p:blipFill>
        <p:spPr>
          <a:xfrm>
            <a:off x="2505488" y="1110175"/>
            <a:ext cx="4187802" cy="3795195"/>
          </a:xfrm>
          <a:prstGeom prst="rect">
            <a:avLst/>
          </a:prstGeom>
          <a:noFill/>
          <a:ln>
            <a:noFill/>
          </a:ln>
        </p:spPr>
      </p:pic>
      <p:pic>
        <p:nvPicPr>
          <p:cNvPr id="76" name="Google Shape;76;p15"/>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77" name="Google Shape;77;p15"/>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78" name="Google Shape;78;p15"/>
          <p:cNvPicPr preferRelativeResize="0"/>
          <p:nvPr/>
        </p:nvPicPr>
        <p:blipFill>
          <a:blip r:embed="rId7">
            <a:alphaModFix/>
          </a:blip>
          <a:stretch>
            <a:fillRect/>
          </a:stretch>
        </p:blipFill>
        <p:spPr>
          <a:xfrm>
            <a:off x="5160713" y="334112"/>
            <a:ext cx="1462748" cy="408025"/>
          </a:xfrm>
          <a:prstGeom prst="rect">
            <a:avLst/>
          </a:prstGeom>
          <a:noFill/>
          <a:ln>
            <a:noFill/>
          </a:ln>
        </p:spPr>
      </p:pic>
      <p:pic>
        <p:nvPicPr>
          <p:cNvPr id="79" name="Google Shape;79;p15"/>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6"/>
          <p:cNvPicPr preferRelativeResize="0"/>
          <p:nvPr/>
        </p:nvPicPr>
        <p:blipFill>
          <a:blip r:embed="rId3">
            <a:alphaModFix/>
          </a:blip>
          <a:stretch>
            <a:fillRect/>
          </a:stretch>
        </p:blipFill>
        <p:spPr>
          <a:xfrm>
            <a:off x="1677500" y="165825"/>
            <a:ext cx="6609096" cy="4750276"/>
          </a:xfrm>
          <a:prstGeom prst="rect">
            <a:avLst/>
          </a:prstGeom>
          <a:noFill/>
          <a:ln>
            <a:noFill/>
          </a:ln>
        </p:spPr>
      </p:pic>
      <p:pic>
        <p:nvPicPr>
          <p:cNvPr id="86" name="Google Shape;86;p16">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87" name="Google Shape;87;p16"/>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88" name="Google Shape;88;p16"/>
          <p:cNvPicPr preferRelativeResize="0"/>
          <p:nvPr/>
        </p:nvPicPr>
        <p:blipFill rotWithShape="1">
          <a:blip r:embed="rId7">
            <a:alphaModFix/>
          </a:blip>
          <a:srcRect b="0" l="0" r="0" t="0"/>
          <a:stretch/>
        </p:blipFill>
        <p:spPr>
          <a:xfrm>
            <a:off x="-313875" y="288525"/>
            <a:ext cx="2927601" cy="891000"/>
          </a:xfrm>
          <a:prstGeom prst="rect">
            <a:avLst/>
          </a:prstGeom>
          <a:noFill/>
          <a:ln>
            <a:noFill/>
          </a:ln>
        </p:spPr>
      </p:pic>
      <p:sp>
        <p:nvSpPr>
          <p:cNvPr id="89" name="Google Shape;89;p16"/>
          <p:cNvSpPr txBox="1"/>
          <p:nvPr/>
        </p:nvSpPr>
        <p:spPr>
          <a:xfrm rot="-59824">
            <a:off x="31726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90" name="Google Shape;90;p16"/>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7"/>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96" name="Google Shape;96;p17"/>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97" name="Google Shape;97;p17"/>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98" name="Google Shape;98;p17"/>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descr="page3.png" id="104" name="Google Shape;104;p18"/>
          <p:cNvPicPr preferRelativeResize="0"/>
          <p:nvPr/>
        </p:nvPicPr>
        <p:blipFill rotWithShape="1">
          <a:blip r:embed="rId3">
            <a:alphaModFix/>
          </a:blip>
          <a:srcRect b="0" l="0" r="0" t="0"/>
          <a:stretch/>
        </p:blipFill>
        <p:spPr>
          <a:xfrm>
            <a:off x="1291169" y="1350462"/>
            <a:ext cx="6561657" cy="2990629"/>
          </a:xfrm>
          <a:prstGeom prst="rect">
            <a:avLst/>
          </a:prstGeom>
          <a:noFill/>
          <a:ln>
            <a:noFill/>
          </a:ln>
        </p:spPr>
      </p:pic>
      <p:sp>
        <p:nvSpPr>
          <p:cNvPr id="105" name="Google Shape;105;p18"/>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06" name="Google Shape;106;p18"/>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07" name="Google Shape;107;p18"/>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19"/>
          <p:cNvPicPr preferRelativeResize="0"/>
          <p:nvPr/>
        </p:nvPicPr>
        <p:blipFill rotWithShape="1">
          <a:blip r:embed="rId3">
            <a:alphaModFix/>
          </a:blip>
          <a:srcRect b="0" l="0" r="0" t="0"/>
          <a:stretch/>
        </p:blipFill>
        <p:spPr>
          <a:xfrm>
            <a:off x="1873313" y="1809975"/>
            <a:ext cx="5606851" cy="2771598"/>
          </a:xfrm>
          <a:prstGeom prst="rect">
            <a:avLst/>
          </a:prstGeom>
          <a:noFill/>
          <a:ln>
            <a:noFill/>
          </a:ln>
        </p:spPr>
      </p:pic>
      <p:pic>
        <p:nvPicPr>
          <p:cNvPr id="114" name="Google Shape;114;p19"/>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15" name="Google Shape;115;p19"/>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0"/>
          <p:cNvPicPr preferRelativeResize="0"/>
          <p:nvPr/>
        </p:nvPicPr>
        <p:blipFill>
          <a:blip r:embed="rId3">
            <a:alphaModFix/>
          </a:blip>
          <a:stretch>
            <a:fillRect/>
          </a:stretch>
        </p:blipFill>
        <p:spPr>
          <a:xfrm>
            <a:off x="477774" y="2098674"/>
            <a:ext cx="3805616" cy="2453068"/>
          </a:xfrm>
          <a:prstGeom prst="rect">
            <a:avLst/>
          </a:prstGeom>
          <a:noFill/>
          <a:ln>
            <a:noFill/>
          </a:ln>
        </p:spPr>
      </p:pic>
      <p:pic>
        <p:nvPicPr>
          <p:cNvPr id="121" name="Google Shape;121;p20"/>
          <p:cNvPicPr preferRelativeResize="0"/>
          <p:nvPr/>
        </p:nvPicPr>
        <p:blipFill>
          <a:blip r:embed="rId4">
            <a:alphaModFix/>
          </a:blip>
          <a:stretch>
            <a:fillRect/>
          </a:stretch>
        </p:blipFill>
        <p:spPr>
          <a:xfrm>
            <a:off x="3278703" y="1313288"/>
            <a:ext cx="2298107" cy="2145567"/>
          </a:xfrm>
          <a:prstGeom prst="rect">
            <a:avLst/>
          </a:prstGeom>
          <a:noFill/>
          <a:ln>
            <a:noFill/>
          </a:ln>
        </p:spPr>
      </p:pic>
      <p:pic>
        <p:nvPicPr>
          <p:cNvPr id="122" name="Google Shape;122;p20"/>
          <p:cNvPicPr preferRelativeResize="0"/>
          <p:nvPr/>
        </p:nvPicPr>
        <p:blipFill>
          <a:blip r:embed="rId5">
            <a:alphaModFix/>
          </a:blip>
          <a:stretch>
            <a:fillRect/>
          </a:stretch>
        </p:blipFill>
        <p:spPr>
          <a:xfrm>
            <a:off x="6575551" y="1479925"/>
            <a:ext cx="2754551" cy="2636155"/>
          </a:xfrm>
          <a:prstGeom prst="rect">
            <a:avLst/>
          </a:prstGeom>
          <a:noFill/>
          <a:ln>
            <a:noFill/>
          </a:ln>
        </p:spPr>
      </p:pic>
      <p:pic>
        <p:nvPicPr>
          <p:cNvPr id="123" name="Google Shape;123;p20"/>
          <p:cNvPicPr preferRelativeResize="0"/>
          <p:nvPr/>
        </p:nvPicPr>
        <p:blipFill rotWithShape="1">
          <a:blip r:embed="rId6">
            <a:alphaModFix/>
          </a:blip>
          <a:srcRect b="0" l="0" r="0" t="0"/>
          <a:stretch/>
        </p:blipFill>
        <p:spPr>
          <a:xfrm>
            <a:off x="-579275" y="255675"/>
            <a:ext cx="7300849" cy="891000"/>
          </a:xfrm>
          <a:prstGeom prst="rect">
            <a:avLst/>
          </a:prstGeom>
          <a:noFill/>
          <a:ln>
            <a:noFill/>
          </a:ln>
        </p:spPr>
      </p:pic>
      <p:sp>
        <p:nvSpPr>
          <p:cNvPr id="124" name="Google Shape;124;p20"/>
          <p:cNvSpPr txBox="1"/>
          <p:nvPr/>
        </p:nvSpPr>
        <p:spPr>
          <a:xfrm rot="-59811">
            <a:off x="280484" y="440393"/>
            <a:ext cx="7466630"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The North - A powerhouse of invention!</a:t>
            </a:r>
            <a:endParaRPr b="1" sz="2000">
              <a:latin typeface="Calibri"/>
              <a:ea typeface="Calibri"/>
              <a:cs typeface="Calibri"/>
              <a:sym typeface="Calibri"/>
            </a:endParaRPr>
          </a:p>
        </p:txBody>
      </p:sp>
      <p:pic>
        <p:nvPicPr>
          <p:cNvPr id="125" name="Google Shape;125;p20"/>
          <p:cNvPicPr preferRelativeResize="0"/>
          <p:nvPr/>
        </p:nvPicPr>
        <p:blipFill>
          <a:blip r:embed="rId7">
            <a:alphaModFix/>
          </a:blip>
          <a:stretch>
            <a:fillRect/>
          </a:stretch>
        </p:blipFill>
        <p:spPr>
          <a:xfrm>
            <a:off x="5195950" y="3305000"/>
            <a:ext cx="1106543" cy="1554375"/>
          </a:xfrm>
          <a:prstGeom prst="rect">
            <a:avLst/>
          </a:prstGeom>
          <a:noFill/>
          <a:ln>
            <a:noFill/>
          </a:ln>
        </p:spPr>
      </p:pic>
      <p:pic>
        <p:nvPicPr>
          <p:cNvPr id="126" name="Google Shape;126;p20"/>
          <p:cNvPicPr preferRelativeResize="0"/>
          <p:nvPr/>
        </p:nvPicPr>
        <p:blipFill>
          <a:blip r:embed="rId8">
            <a:alphaModFix/>
          </a:blip>
          <a:stretch>
            <a:fillRect/>
          </a:stretch>
        </p:blipFill>
        <p:spPr>
          <a:xfrm>
            <a:off x="4922900" y="1313309"/>
            <a:ext cx="1652650" cy="1750015"/>
          </a:xfrm>
          <a:prstGeom prst="rect">
            <a:avLst/>
          </a:prstGeom>
          <a:noFill/>
          <a:ln>
            <a:noFill/>
          </a:ln>
        </p:spPr>
      </p:pic>
      <p:pic>
        <p:nvPicPr>
          <p:cNvPr id="127" name="Google Shape;127;p20"/>
          <p:cNvPicPr preferRelativeResize="0"/>
          <p:nvPr/>
        </p:nvPicPr>
        <p:blipFill>
          <a:blip r:embed="rId9">
            <a:alphaModFix/>
          </a:blip>
          <a:stretch>
            <a:fillRect/>
          </a:stretch>
        </p:blipFill>
        <p:spPr>
          <a:xfrm>
            <a:off x="5953375" y="2399600"/>
            <a:ext cx="1574625" cy="23461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1"/>
          <p:cNvPicPr preferRelativeResize="0"/>
          <p:nvPr/>
        </p:nvPicPr>
        <p:blipFill>
          <a:blip r:embed="rId3">
            <a:alphaModFix/>
          </a:blip>
          <a:stretch>
            <a:fillRect/>
          </a:stretch>
        </p:blipFill>
        <p:spPr>
          <a:xfrm>
            <a:off x="246772" y="2106774"/>
            <a:ext cx="2131082" cy="2003092"/>
          </a:xfrm>
          <a:prstGeom prst="rect">
            <a:avLst/>
          </a:prstGeom>
          <a:noFill/>
          <a:ln>
            <a:noFill/>
          </a:ln>
        </p:spPr>
      </p:pic>
      <p:pic>
        <p:nvPicPr>
          <p:cNvPr id="133" name="Google Shape;133;p21"/>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34" name="Google Shape;134;p21"/>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35" name="Google Shape;135;p21"/>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36" name="Google Shape;136;p21"/>
          <p:cNvSpPr txBox="1"/>
          <p:nvPr/>
        </p:nvSpPr>
        <p:spPr>
          <a:xfrm>
            <a:off x="246763" y="1233499"/>
            <a:ext cx="213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Calibri"/>
                <a:ea typeface="Calibri"/>
                <a:cs typeface="Calibri"/>
                <a:sym typeface="Calibri"/>
              </a:rPr>
              <a:t>Arthur, age 8 invented the Super Grow 11000. </a:t>
            </a:r>
            <a:endParaRPr b="1" sz="1300">
              <a:latin typeface="Calibri"/>
              <a:ea typeface="Calibri"/>
              <a:cs typeface="Calibri"/>
              <a:sym typeface="Calibri"/>
            </a:endParaRPr>
          </a:p>
        </p:txBody>
      </p:sp>
      <p:sp>
        <p:nvSpPr>
          <p:cNvPr id="137" name="Google Shape;137;p21"/>
          <p:cNvSpPr txBox="1"/>
          <p:nvPr/>
        </p:nvSpPr>
        <p:spPr>
          <a:xfrm>
            <a:off x="2375375" y="1166000"/>
            <a:ext cx="22683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His invention was made into a real object and shown in the </a:t>
            </a:r>
            <a:r>
              <a:rPr b="1" lang="en" sz="1300">
                <a:latin typeface="Calibri"/>
                <a:ea typeface="Calibri"/>
                <a:cs typeface="Calibri"/>
                <a:sym typeface="Calibri"/>
              </a:rPr>
              <a:t>Great Exhibition of the North.</a:t>
            </a:r>
            <a:endParaRPr b="1" sz="1300">
              <a:latin typeface="Calibri"/>
              <a:ea typeface="Calibri"/>
              <a:cs typeface="Calibri"/>
              <a:sym typeface="Calibri"/>
            </a:endParaRPr>
          </a:p>
        </p:txBody>
      </p:sp>
      <p:sp>
        <p:nvSpPr>
          <p:cNvPr id="138" name="Google Shape;138;p21"/>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39" name="Google Shape;139;p21"/>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40" name="Google Shape;140;p21"/>
          <p:cNvPicPr preferRelativeResize="0"/>
          <p:nvPr/>
        </p:nvPicPr>
        <p:blipFill>
          <a:blip r:embed="rId7">
            <a:alphaModFix/>
          </a:blip>
          <a:stretch>
            <a:fillRect/>
          </a:stretch>
        </p:blipFill>
        <p:spPr>
          <a:xfrm>
            <a:off x="6722225" y="2056974"/>
            <a:ext cx="2266296" cy="1895190"/>
          </a:xfrm>
          <a:prstGeom prst="rect">
            <a:avLst/>
          </a:prstGeom>
          <a:noFill/>
          <a:ln>
            <a:noFill/>
          </a:ln>
        </p:spPr>
      </p:pic>
      <p:sp>
        <p:nvSpPr>
          <p:cNvPr id="141" name="Google Shape;141;p21"/>
          <p:cNvSpPr txBox="1"/>
          <p:nvPr/>
        </p:nvSpPr>
        <p:spPr>
          <a:xfrm>
            <a:off x="4690075" y="1168978"/>
            <a:ext cx="1893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Arthur was invited to talk on the </a:t>
            </a:r>
            <a:r>
              <a:rPr b="1" lang="en" sz="1300">
                <a:latin typeface="Calibri"/>
                <a:ea typeface="Calibri"/>
                <a:cs typeface="Calibri"/>
                <a:sym typeface="Calibri"/>
              </a:rPr>
              <a:t>radio</a:t>
            </a:r>
            <a:r>
              <a:rPr lang="en" sz="1300">
                <a:latin typeface="Calibri"/>
                <a:ea typeface="Calibri"/>
                <a:cs typeface="Calibri"/>
                <a:sym typeface="Calibri"/>
              </a:rPr>
              <a:t> about his idea.</a:t>
            </a:r>
            <a:endParaRPr sz="1300">
              <a:latin typeface="Calibri"/>
              <a:ea typeface="Calibri"/>
              <a:cs typeface="Calibri"/>
              <a:sym typeface="Calibri"/>
            </a:endParaRPr>
          </a:p>
        </p:txBody>
      </p:sp>
      <p:sp>
        <p:nvSpPr>
          <p:cNvPr id="142" name="Google Shape;142;p21"/>
          <p:cNvSpPr txBox="1"/>
          <p:nvPr/>
        </p:nvSpPr>
        <p:spPr>
          <a:xfrm>
            <a:off x="6676575" y="1168975"/>
            <a:ext cx="23772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And after that he was invited onto his </a:t>
            </a:r>
            <a:r>
              <a:rPr b="1" lang="en" sz="1300">
                <a:latin typeface="Calibri"/>
                <a:ea typeface="Calibri"/>
                <a:cs typeface="Calibri"/>
                <a:sym typeface="Calibri"/>
              </a:rPr>
              <a:t>favourite tv show, Gardener’s World, on the BBC!</a:t>
            </a:r>
            <a:endParaRPr b="1" sz="1300">
              <a:latin typeface="Calibri"/>
              <a:ea typeface="Calibri"/>
              <a:cs typeface="Calibri"/>
              <a:sym typeface="Calibri"/>
            </a:endParaRPr>
          </a:p>
        </p:txBody>
      </p:sp>
      <p:pic>
        <p:nvPicPr>
          <p:cNvPr id="143" name="Google Shape;143;p21"/>
          <p:cNvPicPr preferRelativeResize="0"/>
          <p:nvPr/>
        </p:nvPicPr>
        <p:blipFill>
          <a:blip r:embed="rId8">
            <a:alphaModFix/>
          </a:blip>
          <a:stretch>
            <a:fillRect/>
          </a:stretch>
        </p:blipFill>
        <p:spPr>
          <a:xfrm>
            <a:off x="3343874" y="4003550"/>
            <a:ext cx="873398" cy="957898"/>
          </a:xfrm>
          <a:prstGeom prst="rect">
            <a:avLst/>
          </a:prstGeom>
          <a:noFill/>
          <a:ln>
            <a:noFill/>
          </a:ln>
        </p:spPr>
      </p:pic>
      <p:pic>
        <p:nvPicPr>
          <p:cNvPr id="144" name="Google Shape;144;p21"/>
          <p:cNvPicPr preferRelativeResize="0"/>
          <p:nvPr/>
        </p:nvPicPr>
        <p:blipFill>
          <a:blip r:embed="rId9">
            <a:alphaModFix/>
          </a:blip>
          <a:stretch>
            <a:fillRect/>
          </a:stretch>
        </p:blipFill>
        <p:spPr>
          <a:xfrm>
            <a:off x="2133374" y="2512225"/>
            <a:ext cx="535348" cy="341334"/>
          </a:xfrm>
          <a:prstGeom prst="rect">
            <a:avLst/>
          </a:prstGeom>
          <a:noFill/>
          <a:ln>
            <a:noFill/>
          </a:ln>
        </p:spPr>
      </p:pic>
      <p:pic>
        <p:nvPicPr>
          <p:cNvPr id="145" name="Google Shape;145;p21"/>
          <p:cNvPicPr preferRelativeResize="0"/>
          <p:nvPr/>
        </p:nvPicPr>
        <p:blipFill>
          <a:blip r:embed="rId9">
            <a:alphaModFix/>
          </a:blip>
          <a:stretch>
            <a:fillRect/>
          </a:stretch>
        </p:blipFill>
        <p:spPr>
          <a:xfrm>
            <a:off x="4237148" y="2528275"/>
            <a:ext cx="535348" cy="341334"/>
          </a:xfrm>
          <a:prstGeom prst="rect">
            <a:avLst/>
          </a:prstGeom>
          <a:noFill/>
          <a:ln>
            <a:noFill/>
          </a:ln>
        </p:spPr>
      </p:pic>
      <p:pic>
        <p:nvPicPr>
          <p:cNvPr id="146" name="Google Shape;146;p21"/>
          <p:cNvPicPr preferRelativeResize="0"/>
          <p:nvPr/>
        </p:nvPicPr>
        <p:blipFill>
          <a:blip r:embed="rId9">
            <a:alphaModFix/>
          </a:blip>
          <a:stretch>
            <a:fillRect/>
          </a:stretch>
        </p:blipFill>
        <p:spPr>
          <a:xfrm>
            <a:off x="6445375" y="2528275"/>
            <a:ext cx="535348" cy="341337"/>
          </a:xfrm>
          <a:prstGeom prst="rect">
            <a:avLst/>
          </a:prstGeom>
          <a:noFill/>
          <a:ln>
            <a:noFill/>
          </a:ln>
        </p:spPr>
      </p:pic>
      <p:sp>
        <p:nvSpPr>
          <p:cNvPr id="147" name="Google Shape;147;p21"/>
          <p:cNvSpPr txBox="1"/>
          <p:nvPr/>
        </p:nvSpPr>
        <p:spPr>
          <a:xfrm>
            <a:off x="152500" y="4028875"/>
            <a:ext cx="2516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Arthur’s amazing invention moves the plant back and forth along the window sill to follow the sunlight.</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22"/>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53" name="Google Shape;153;p22"/>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pic>
        <p:nvPicPr>
          <p:cNvPr id="154" name="Google Shape;154;p22"/>
          <p:cNvPicPr preferRelativeResize="0"/>
          <p:nvPr/>
        </p:nvPicPr>
        <p:blipFill>
          <a:blip r:embed="rId4">
            <a:alphaModFix/>
          </a:blip>
          <a:stretch>
            <a:fillRect/>
          </a:stretch>
        </p:blipFill>
        <p:spPr>
          <a:xfrm>
            <a:off x="5413000" y="786322"/>
            <a:ext cx="3257525" cy="2172774"/>
          </a:xfrm>
          <a:prstGeom prst="rect">
            <a:avLst/>
          </a:prstGeom>
          <a:noFill/>
          <a:ln>
            <a:noFill/>
          </a:ln>
        </p:spPr>
      </p:pic>
      <p:pic>
        <p:nvPicPr>
          <p:cNvPr id="155" name="Google Shape;155;p22"/>
          <p:cNvPicPr preferRelativeResize="0"/>
          <p:nvPr/>
        </p:nvPicPr>
        <p:blipFill>
          <a:blip r:embed="rId5">
            <a:alphaModFix/>
          </a:blip>
          <a:stretch>
            <a:fillRect/>
          </a:stretch>
        </p:blipFill>
        <p:spPr>
          <a:xfrm>
            <a:off x="5283375" y="635375"/>
            <a:ext cx="3484748" cy="2375600"/>
          </a:xfrm>
          <a:prstGeom prst="rect">
            <a:avLst/>
          </a:prstGeom>
          <a:noFill/>
          <a:ln>
            <a:noFill/>
          </a:ln>
        </p:spPr>
      </p:pic>
      <p:sp>
        <p:nvSpPr>
          <p:cNvPr id="156" name="Google Shape;156;p22"/>
          <p:cNvSpPr txBox="1"/>
          <p:nvPr/>
        </p:nvSpPr>
        <p:spPr>
          <a:xfrm>
            <a:off x="376350" y="12826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r">
              <a:spcBef>
                <a:spcPts val="0"/>
              </a:spcBef>
              <a:spcAft>
                <a:spcPts val="0"/>
              </a:spcAft>
              <a:buNone/>
            </a:pPr>
            <a:r>
              <a:rPr lang="en" sz="1700">
                <a:solidFill>
                  <a:schemeClr val="dk1"/>
                </a:solidFill>
              </a:rPr>
              <a:t>Including the amazing Cow Butt Balloon! </a:t>
            </a:r>
            <a:endParaRPr sz="1700">
              <a:solidFill>
                <a:schemeClr val="dk1"/>
              </a:solidFill>
            </a:endParaRPr>
          </a:p>
        </p:txBody>
      </p:sp>
      <p:pic>
        <p:nvPicPr>
          <p:cNvPr id="157" name="Google Shape;157;p22"/>
          <p:cNvPicPr preferRelativeResize="0"/>
          <p:nvPr/>
        </p:nvPicPr>
        <p:blipFill rotWithShape="1">
          <a:blip r:embed="rId6">
            <a:alphaModFix/>
          </a:blip>
          <a:srcRect b="4009" l="25223" r="19882" t="27450"/>
          <a:stretch/>
        </p:blipFill>
        <p:spPr>
          <a:xfrm>
            <a:off x="3912562" y="2216875"/>
            <a:ext cx="3150198" cy="2621476"/>
          </a:xfrm>
          <a:prstGeom prst="rect">
            <a:avLst/>
          </a:prstGeom>
          <a:noFill/>
          <a:ln>
            <a:noFill/>
          </a:ln>
        </p:spPr>
      </p:pic>
      <p:pic>
        <p:nvPicPr>
          <p:cNvPr id="158" name="Google Shape;158;p22"/>
          <p:cNvPicPr preferRelativeResize="0"/>
          <p:nvPr/>
        </p:nvPicPr>
        <p:blipFill>
          <a:blip r:embed="rId5">
            <a:alphaModFix/>
          </a:blip>
          <a:stretch>
            <a:fillRect/>
          </a:stretch>
        </p:blipFill>
        <p:spPr>
          <a:xfrm>
            <a:off x="3801012" y="2120775"/>
            <a:ext cx="3369075" cy="2774701"/>
          </a:xfrm>
          <a:prstGeom prst="rect">
            <a:avLst/>
          </a:prstGeom>
          <a:noFill/>
          <a:ln>
            <a:noFill/>
          </a:ln>
        </p:spPr>
      </p:pic>
      <p:pic>
        <p:nvPicPr>
          <p:cNvPr id="159" name="Google Shape;159;p22"/>
          <p:cNvPicPr preferRelativeResize="0"/>
          <p:nvPr/>
        </p:nvPicPr>
        <p:blipFill rotWithShape="1">
          <a:blip r:embed="rId7">
            <a:alphaModFix/>
          </a:blip>
          <a:srcRect b="0" l="17140" r="18226" t="35815"/>
          <a:stretch/>
        </p:blipFill>
        <p:spPr>
          <a:xfrm>
            <a:off x="6517025" y="2765900"/>
            <a:ext cx="2349976" cy="1840851"/>
          </a:xfrm>
          <a:prstGeom prst="rect">
            <a:avLst/>
          </a:prstGeom>
          <a:noFill/>
          <a:ln>
            <a:noFill/>
          </a:ln>
        </p:spPr>
      </p:pic>
      <p:pic>
        <p:nvPicPr>
          <p:cNvPr id="160" name="Google Shape;160;p22"/>
          <p:cNvPicPr preferRelativeResize="0"/>
          <p:nvPr/>
        </p:nvPicPr>
        <p:blipFill>
          <a:blip r:embed="rId5">
            <a:alphaModFix/>
          </a:blip>
          <a:stretch>
            <a:fillRect/>
          </a:stretch>
        </p:blipFill>
        <p:spPr>
          <a:xfrm>
            <a:off x="6456163" y="2736238"/>
            <a:ext cx="2471701" cy="1900175"/>
          </a:xfrm>
          <a:prstGeom prst="rect">
            <a:avLst/>
          </a:prstGeom>
          <a:noFill/>
          <a:ln>
            <a:noFill/>
          </a:ln>
        </p:spPr>
      </p:pic>
      <p:pic>
        <p:nvPicPr>
          <p:cNvPr id="161" name="Google Shape;161;p22"/>
          <p:cNvPicPr preferRelativeResize="0"/>
          <p:nvPr/>
        </p:nvPicPr>
        <p:blipFill>
          <a:blip r:embed="rId8">
            <a:alphaModFix/>
          </a:blip>
          <a:stretch>
            <a:fillRect/>
          </a:stretch>
        </p:blipFill>
        <p:spPr>
          <a:xfrm flipH="1" rot="9288770">
            <a:off x="3687075" y="3913275"/>
            <a:ext cx="3150200" cy="954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