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03"/>
    <p:restoredTop sz="94658"/>
  </p:normalViewPr>
  <p:slideViewPr>
    <p:cSldViewPr snapToGrid="0">
      <p:cViewPr varScale="1">
        <p:scale>
          <a:sx n="160" d="100"/>
          <a:sy n="160" d="100"/>
        </p:scale>
        <p:origin x="784"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Welcome to the Lit &amp; Phil Invention Challenge 2026: Modern Tales for Everyday life!</a:t>
            </a:r>
            <a:endParaRPr dirty="0"/>
          </a:p>
          <a:p>
            <a:pPr marL="0" lvl="0" indent="0" algn="l" rtl="0">
              <a:spcBef>
                <a:spcPts val="0"/>
              </a:spcBef>
              <a:spcAft>
                <a:spcPts val="0"/>
              </a:spcAft>
              <a:buNone/>
            </a:pPr>
            <a:r>
              <a:rPr lang="en" dirty="0"/>
              <a:t>This challenge is brought to you by the Lit &amp; Phil Library in Newcastle and the Little Inventors team.</a:t>
            </a: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f63a1bde98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g3f63a1bde9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0"/>
              </a:spcAft>
              <a:buClr>
                <a:schemeClr val="dk1"/>
              </a:buClr>
              <a:buSzPts val="1100"/>
              <a:buChar char="●"/>
            </a:pPr>
            <a:r>
              <a:rPr lang="en" b="1" dirty="0" err="1">
                <a:solidFill>
                  <a:schemeClr val="dk1"/>
                </a:solidFill>
              </a:rPr>
              <a:t>Yallery</a:t>
            </a:r>
            <a:r>
              <a:rPr lang="en" b="1" dirty="0">
                <a:solidFill>
                  <a:schemeClr val="dk1"/>
                </a:solidFill>
              </a:rPr>
              <a:t> Brown </a:t>
            </a:r>
            <a:endParaRPr b="1" dirty="0">
              <a:solidFill>
                <a:schemeClr val="dk1"/>
              </a:solidFill>
            </a:endParaRPr>
          </a:p>
          <a:p>
            <a:pPr marL="0" lvl="0" indent="0" algn="l" rtl="0">
              <a:lnSpc>
                <a:spcPct val="115000"/>
              </a:lnSpc>
              <a:spcBef>
                <a:spcPts val="0"/>
              </a:spcBef>
              <a:spcAft>
                <a:spcPts val="0"/>
              </a:spcAft>
              <a:buNone/>
            </a:pPr>
            <a:r>
              <a:rPr lang="en" dirty="0" err="1">
                <a:solidFill>
                  <a:schemeClr val="dk1"/>
                </a:solidFill>
              </a:rPr>
              <a:t>Yallery</a:t>
            </a:r>
            <a:r>
              <a:rPr lang="en" dirty="0">
                <a:solidFill>
                  <a:schemeClr val="dk1"/>
                </a:solidFill>
              </a:rPr>
              <a:t> Brown is a strange creature trapped beneath a stone, crying for help like a baby but with the face of an old man. One day, a man walks by and hears him. </a:t>
            </a:r>
            <a:r>
              <a:rPr lang="en" dirty="0" err="1">
                <a:solidFill>
                  <a:schemeClr val="dk1"/>
                </a:solidFill>
              </a:rPr>
              <a:t>Yallery</a:t>
            </a:r>
            <a:r>
              <a:rPr lang="en" dirty="0">
                <a:solidFill>
                  <a:schemeClr val="dk1"/>
                </a:solidFill>
              </a:rPr>
              <a:t> Brown promises that if the man frees him, he will do all of his work for him. The man agrees and for a while he is happy with his easy life. However there is a catch! </a:t>
            </a:r>
            <a:r>
              <a:rPr lang="en" dirty="0" err="1">
                <a:solidFill>
                  <a:schemeClr val="dk1"/>
                </a:solidFill>
              </a:rPr>
              <a:t>Everytime</a:t>
            </a:r>
            <a:r>
              <a:rPr lang="en" dirty="0">
                <a:solidFill>
                  <a:schemeClr val="dk1"/>
                </a:solidFill>
              </a:rPr>
              <a:t> </a:t>
            </a:r>
            <a:r>
              <a:rPr lang="en" dirty="0" err="1">
                <a:solidFill>
                  <a:schemeClr val="dk1"/>
                </a:solidFill>
              </a:rPr>
              <a:t>Yallery</a:t>
            </a:r>
            <a:r>
              <a:rPr lang="en" dirty="0">
                <a:solidFill>
                  <a:schemeClr val="dk1"/>
                </a:solidFill>
              </a:rPr>
              <a:t> Brown does a chore for the man, the work of another person becomes undone. That’s because the creature absorbs the skills and efforts of others to complete the man’s tasks. As </a:t>
            </a:r>
            <a:r>
              <a:rPr lang="en" dirty="0" err="1">
                <a:solidFill>
                  <a:schemeClr val="dk1"/>
                </a:solidFill>
              </a:rPr>
              <a:t>neighbours</a:t>
            </a:r>
            <a:r>
              <a:rPr lang="en" dirty="0">
                <a:solidFill>
                  <a:schemeClr val="dk1"/>
                </a:solidFill>
              </a:rPr>
              <a:t> start to notice what is happening, they grow angry! The man eventually chases Yallery Brown away but the curse remains nonetheless, as the man is unable to do something well ever again. </a:t>
            </a:r>
            <a:r>
              <a:rPr lang="en" b="1" i="1" dirty="0">
                <a:solidFill>
                  <a:schemeClr val="dk1"/>
                </a:solidFill>
              </a:rPr>
              <a:t>Prompt</a:t>
            </a:r>
            <a:r>
              <a:rPr lang="en" i="1" dirty="0">
                <a:solidFill>
                  <a:schemeClr val="dk1"/>
                </a:solidFill>
              </a:rPr>
              <a:t>: What mischievous creature or object could you invent to teach people a lesson?</a:t>
            </a:r>
            <a:endParaRPr i="1" dirty="0">
              <a:solidFill>
                <a:schemeClr val="dk1"/>
              </a:solidFill>
            </a:endParaRPr>
          </a:p>
          <a:p>
            <a:pPr marL="457200" lvl="0" indent="-298450" algn="l" rtl="0">
              <a:spcBef>
                <a:spcPts val="900"/>
              </a:spcBef>
              <a:spcAft>
                <a:spcPts val="0"/>
              </a:spcAft>
              <a:buClr>
                <a:schemeClr val="dk1"/>
              </a:buClr>
              <a:buSzPts val="1100"/>
              <a:buChar char="●"/>
            </a:pPr>
            <a:r>
              <a:rPr lang="en" b="1" dirty="0">
                <a:solidFill>
                  <a:schemeClr val="dk1"/>
                </a:solidFill>
              </a:rPr>
              <a:t>The Kelpies</a:t>
            </a:r>
            <a:endParaRPr b="1" dirty="0">
              <a:solidFill>
                <a:schemeClr val="dk1"/>
              </a:solidFill>
            </a:endParaRPr>
          </a:p>
          <a:p>
            <a:pPr marL="0" lvl="0" indent="0" algn="l" rtl="0">
              <a:lnSpc>
                <a:spcPct val="115000"/>
              </a:lnSpc>
              <a:spcBef>
                <a:spcPts val="0"/>
              </a:spcBef>
              <a:spcAft>
                <a:spcPts val="0"/>
              </a:spcAft>
              <a:buNone/>
            </a:pPr>
            <a:r>
              <a:rPr lang="en" dirty="0">
                <a:solidFill>
                  <a:schemeClr val="dk1"/>
                </a:solidFill>
              </a:rPr>
              <a:t>The Kelpies are beautiful water creatures, often taking the shape of a glistening horse appearing near lake and river shores. But watch out! The legend goes that people who get too close, or give into the urge of jumping on the Kelpie’s shiny backs will get dragged into the water. Such a scary tale would have kept children away and safe from dangerous waters for generations. </a:t>
            </a:r>
            <a:r>
              <a:rPr lang="en" b="1" i="1" dirty="0">
                <a:solidFill>
                  <a:schemeClr val="dk1"/>
                </a:solidFill>
              </a:rPr>
              <a:t>Prompt</a:t>
            </a:r>
            <a:r>
              <a:rPr lang="en" i="1" dirty="0">
                <a:solidFill>
                  <a:schemeClr val="dk1"/>
                </a:solidFill>
              </a:rPr>
              <a:t>: Can you think of a place people shouldn’t get close to? What creature would protect it?</a:t>
            </a:r>
            <a:endParaRPr i="1" dirty="0">
              <a:solidFill>
                <a:schemeClr val="dk1"/>
              </a:solidFill>
            </a:endParaRPr>
          </a:p>
          <a:p>
            <a:pPr marL="457200" lvl="0" indent="-298450" algn="l" rtl="0">
              <a:spcBef>
                <a:spcPts val="900"/>
              </a:spcBef>
              <a:spcAft>
                <a:spcPts val="0"/>
              </a:spcAft>
              <a:buClr>
                <a:schemeClr val="dk1"/>
              </a:buClr>
              <a:buSzPts val="1100"/>
              <a:buChar char="●"/>
            </a:pPr>
            <a:r>
              <a:rPr lang="en" b="1" dirty="0">
                <a:solidFill>
                  <a:schemeClr val="dk1"/>
                </a:solidFill>
              </a:rPr>
              <a:t>The Lambton Worm</a:t>
            </a:r>
            <a:endParaRPr b="1" dirty="0">
              <a:solidFill>
                <a:schemeClr val="dk1"/>
              </a:solidFill>
            </a:endParaRPr>
          </a:p>
          <a:p>
            <a:pPr marL="0" lvl="0" indent="0" algn="l" rtl="0">
              <a:lnSpc>
                <a:spcPct val="115000"/>
              </a:lnSpc>
              <a:spcBef>
                <a:spcPts val="0"/>
              </a:spcBef>
              <a:spcAft>
                <a:spcPts val="900"/>
              </a:spcAft>
              <a:buNone/>
            </a:pPr>
            <a:r>
              <a:rPr lang="en" dirty="0">
                <a:solidFill>
                  <a:schemeClr val="dk1"/>
                </a:solidFill>
              </a:rPr>
              <a:t>When John Lambton was a young unruly child, he fished a strange little creature out of a well and threw it in the river. The Lambton Worm grew into a huge dragon-like serpent so big he coiled 10 times around a nearby hill to sleep. It </a:t>
            </a:r>
            <a:r>
              <a:rPr lang="en" dirty="0" err="1">
                <a:solidFill>
                  <a:schemeClr val="dk1"/>
                </a:solidFill>
              </a:rPr>
              <a:t>terrorised</a:t>
            </a:r>
            <a:r>
              <a:rPr lang="en" dirty="0">
                <a:solidFill>
                  <a:schemeClr val="dk1"/>
                </a:solidFill>
              </a:rPr>
              <a:t> villagers for years, until the now grown up John Lambton finally defeated him wearing a special spiky </a:t>
            </a:r>
            <a:r>
              <a:rPr lang="en" dirty="0" err="1">
                <a:solidFill>
                  <a:schemeClr val="dk1"/>
                </a:solidFill>
              </a:rPr>
              <a:t>armour</a:t>
            </a:r>
            <a:r>
              <a:rPr lang="en" dirty="0">
                <a:solidFill>
                  <a:schemeClr val="dk1"/>
                </a:solidFill>
              </a:rPr>
              <a:t>. Sadly, his family was cursed for 9 generations in the process. </a:t>
            </a:r>
            <a:r>
              <a:rPr lang="en" b="1" i="1" dirty="0">
                <a:solidFill>
                  <a:schemeClr val="dk1"/>
                </a:solidFill>
              </a:rPr>
              <a:t>Prompt</a:t>
            </a:r>
            <a:r>
              <a:rPr lang="en" i="1" dirty="0">
                <a:solidFill>
                  <a:schemeClr val="dk1"/>
                </a:solidFill>
              </a:rPr>
              <a:t>: What creatures could threaten your neighborhood and which kind of hero or heroine could solve the problem?</a:t>
            </a:r>
            <a:endParaRPr i="1" dirty="0">
              <a:solidFill>
                <a:schemeClr val="dk1"/>
              </a:solidFill>
            </a:endParaRPr>
          </a:p>
        </p:txBody>
      </p:sp>
      <p:sp>
        <p:nvSpPr>
          <p:cNvPr id="157" name="Google Shape;157;g3f63a1bde98_0_0: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1200"/>
              <a:buFont typeface="Calibri"/>
              <a:buNone/>
            </a:pPr>
            <a:fld id="{00000000-1234-1234-1234-123412341234}" type="slidenum">
              <a:rPr lang="en" sz="1200" b="0" i="0" u="none" strike="noStrike" cap="none">
                <a:solidFill>
                  <a:schemeClr val="dk1"/>
                </a:solidFill>
                <a:latin typeface="Calibri"/>
                <a:ea typeface="Calibri"/>
                <a:cs typeface="Calibri"/>
                <a:sym typeface="Calibri"/>
              </a:rP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3f63a1bde98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g3f63a1bde98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98450" algn="l" rtl="0">
              <a:lnSpc>
                <a:spcPct val="115000"/>
              </a:lnSpc>
              <a:spcBef>
                <a:spcPts val="0"/>
              </a:spcBef>
              <a:spcAft>
                <a:spcPts val="0"/>
              </a:spcAft>
              <a:buClr>
                <a:schemeClr val="dk1"/>
              </a:buClr>
              <a:buSzPts val="1100"/>
              <a:buChar char="●"/>
            </a:pPr>
            <a:r>
              <a:rPr lang="en" b="1" dirty="0">
                <a:solidFill>
                  <a:schemeClr val="dk1"/>
                </a:solidFill>
              </a:rPr>
              <a:t>La Bocca Della Verita, Rome, Italy</a:t>
            </a:r>
            <a:endParaRPr b="1" dirty="0">
              <a:solidFill>
                <a:schemeClr val="dk1"/>
              </a:solidFill>
            </a:endParaRPr>
          </a:p>
          <a:p>
            <a:pPr marL="0" lvl="0" indent="0" algn="l" rtl="0">
              <a:lnSpc>
                <a:spcPct val="115000"/>
              </a:lnSpc>
              <a:spcBef>
                <a:spcPts val="0"/>
              </a:spcBef>
              <a:spcAft>
                <a:spcPts val="0"/>
              </a:spcAft>
              <a:buNone/>
            </a:pPr>
            <a:r>
              <a:rPr lang="en" dirty="0">
                <a:solidFill>
                  <a:schemeClr val="dk1"/>
                </a:solidFill>
              </a:rPr>
              <a:t>In Rome, Italy, there is a large medieval statue that looks like the face of an old man. Over generations, locals have believed that anyone telling a lie while placing their hand inside the mouth of this mysterious statue would have their fingers bitten off! </a:t>
            </a:r>
            <a:r>
              <a:rPr lang="en" b="1" i="1" dirty="0">
                <a:solidFill>
                  <a:schemeClr val="dk1"/>
                </a:solidFill>
              </a:rPr>
              <a:t>Prompt</a:t>
            </a:r>
            <a:r>
              <a:rPr lang="en" i="1" dirty="0">
                <a:solidFill>
                  <a:schemeClr val="dk1"/>
                </a:solidFill>
              </a:rPr>
              <a:t>: What objects on your way to school could change people’s </a:t>
            </a:r>
            <a:r>
              <a:rPr lang="en" i="1" dirty="0" err="1">
                <a:solidFill>
                  <a:schemeClr val="dk1"/>
                </a:solidFill>
              </a:rPr>
              <a:t>behaviour</a:t>
            </a:r>
            <a:r>
              <a:rPr lang="en" i="1" dirty="0">
                <a:solidFill>
                  <a:schemeClr val="dk1"/>
                </a:solidFill>
              </a:rPr>
              <a:t>?</a:t>
            </a:r>
            <a:endParaRPr i="1"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 b="1" dirty="0">
                <a:solidFill>
                  <a:schemeClr val="dk1"/>
                </a:solidFill>
              </a:rPr>
              <a:t>The Well of Lewis:</a:t>
            </a:r>
            <a:endParaRPr b="1" dirty="0">
              <a:solidFill>
                <a:schemeClr val="dk1"/>
              </a:solidFill>
            </a:endParaRPr>
          </a:p>
          <a:p>
            <a:pPr marL="0" lvl="0" indent="0" algn="l" rtl="0">
              <a:lnSpc>
                <a:spcPct val="115000"/>
              </a:lnSpc>
              <a:spcBef>
                <a:spcPts val="0"/>
              </a:spcBef>
              <a:spcAft>
                <a:spcPts val="0"/>
              </a:spcAft>
              <a:buNone/>
            </a:pPr>
            <a:r>
              <a:rPr lang="en" dirty="0">
                <a:solidFill>
                  <a:schemeClr val="dk1"/>
                </a:solidFill>
              </a:rPr>
              <a:t>Three magical stones used to whirl around the bottom of a well on the remote Scottish Isle of Lewis. Whenever someone was sick, local people would fetch one of the stones from the well and place it into a pail of water, which they would bring to them. Drinking water from the pail would then cure the sick person, and the stone would be returned to the well. One day a woman used one of the stones to cure her sick goat, and the well lost all its powers! </a:t>
            </a:r>
            <a:r>
              <a:rPr lang="en" b="1" i="1" dirty="0">
                <a:solidFill>
                  <a:schemeClr val="dk1"/>
                </a:solidFill>
              </a:rPr>
              <a:t>Prompt</a:t>
            </a:r>
            <a:r>
              <a:rPr lang="en" i="1" dirty="0">
                <a:solidFill>
                  <a:schemeClr val="dk1"/>
                </a:solidFill>
              </a:rPr>
              <a:t>: Could something as ordinary as a bench or a water fountain have its own hidden legend?</a:t>
            </a:r>
            <a:endParaRPr i="1" dirty="0">
              <a:solidFill>
                <a:schemeClr val="dk1"/>
              </a:solidFill>
            </a:endParaRPr>
          </a:p>
          <a:p>
            <a:pPr marL="457200" lvl="0" indent="-298450" algn="l" rtl="0">
              <a:lnSpc>
                <a:spcPct val="115000"/>
              </a:lnSpc>
              <a:spcBef>
                <a:spcPts val="900"/>
              </a:spcBef>
              <a:spcAft>
                <a:spcPts val="0"/>
              </a:spcAft>
              <a:buClr>
                <a:schemeClr val="dk1"/>
              </a:buClr>
              <a:buSzPts val="1100"/>
              <a:buChar char="●"/>
            </a:pPr>
            <a:r>
              <a:rPr lang="en" b="1" dirty="0">
                <a:solidFill>
                  <a:schemeClr val="dk1"/>
                </a:solidFill>
              </a:rPr>
              <a:t>Pandora's box:</a:t>
            </a:r>
            <a:endParaRPr b="1" dirty="0">
              <a:solidFill>
                <a:schemeClr val="dk1"/>
              </a:solidFill>
            </a:endParaRPr>
          </a:p>
          <a:p>
            <a:pPr marL="0" lvl="0" indent="0" algn="l" rtl="0">
              <a:lnSpc>
                <a:spcPct val="115000"/>
              </a:lnSpc>
              <a:spcBef>
                <a:spcPts val="0"/>
              </a:spcBef>
              <a:spcAft>
                <a:spcPts val="0"/>
              </a:spcAft>
              <a:buNone/>
            </a:pPr>
            <a:r>
              <a:rPr lang="en" dirty="0">
                <a:solidFill>
                  <a:schemeClr val="dk1"/>
                </a:solidFill>
              </a:rPr>
              <a:t>The Gods were angry with a titan called Prometheus for stealing fire from them and giving it to the humans. As a punishment, they created a beautiful and talented woman called Pandora and sent her to live amongst humans. Before she left, the Gods gave Pandora a beautiful box and told her to never ever open it. But Pandora was curious. When she eventually opened the box, all sorts of troubles and miseries escaped from it which have since made human life much more difficult!  </a:t>
            </a:r>
            <a:r>
              <a:rPr lang="en" b="1" i="1" dirty="0">
                <a:solidFill>
                  <a:schemeClr val="dk1"/>
                </a:solidFill>
              </a:rPr>
              <a:t>Prompt</a:t>
            </a:r>
            <a:r>
              <a:rPr lang="en" i="1" dirty="0">
                <a:solidFill>
                  <a:schemeClr val="dk1"/>
                </a:solidFill>
              </a:rPr>
              <a:t>: What magical thing could the objects around you do? Would they be helpful or cause trouble?</a:t>
            </a:r>
            <a:endParaRPr i="1"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 b="1" dirty="0">
                <a:solidFill>
                  <a:schemeClr val="dk1"/>
                </a:solidFill>
              </a:rPr>
              <a:t>Thor’s hammer: </a:t>
            </a:r>
            <a:endParaRPr b="1"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dirty="0">
                <a:solidFill>
                  <a:schemeClr val="dk1"/>
                </a:solidFill>
              </a:rPr>
              <a:t>Loki the trickster cut off the golden hair of Sif, the wife of Thor, the most powerful Norse god. Thor was angry and threatened to crush Loki if he didn’t fix the issue. Loki dared two dwarves called Brokkr and Sindri to make fine treasures worthy of the gods including new hair for Sif, wagering his own head. The dwarves rose up to the challenge and created the most wonderful treasures: new golden hair for Sif, and a hammer for Thor that never misses its target and flies back to the hand that throws it. Thor forgave Loki, and luckily for him, the dwarves didn’t get his head, as Loki tricked them by saying they’d have to cut his neck too, which wasn’t part of the deal! </a:t>
            </a:r>
            <a:r>
              <a:rPr lang="en" b="1" i="1" dirty="0">
                <a:solidFill>
                  <a:schemeClr val="dk1"/>
                </a:solidFill>
              </a:rPr>
              <a:t>Prompt</a:t>
            </a:r>
            <a:r>
              <a:rPr lang="en" i="1" dirty="0">
                <a:solidFill>
                  <a:schemeClr val="dk1"/>
                </a:solidFill>
              </a:rPr>
              <a:t>: what incredible treasure could you invent and who would you give it to?</a:t>
            </a:r>
            <a:endParaRPr i="1" dirty="0">
              <a:solidFill>
                <a:schemeClr val="dk1"/>
              </a:solidFill>
            </a:endParaRPr>
          </a:p>
        </p:txBody>
      </p:sp>
      <p:sp>
        <p:nvSpPr>
          <p:cNvPr id="169" name="Google Shape;169;g3f63a1bde98_0_15: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1200"/>
              <a:buFont typeface="Calibri"/>
              <a:buNone/>
            </a:pPr>
            <a:fld id="{00000000-1234-1234-1234-123412341234}" type="slidenum">
              <a:rPr lang="en" sz="1200" b="0" i="0" u="none" strike="noStrike" cap="none">
                <a:solidFill>
                  <a:schemeClr val="dk1"/>
                </a:solidFill>
                <a:latin typeface="Calibri"/>
                <a:ea typeface="Calibri"/>
                <a:cs typeface="Calibri"/>
                <a:sym typeface="Calibri"/>
              </a:rP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f3e5a2cab0_0_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g3f3e5a2cab0_0_9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98450" algn="l" rtl="0">
              <a:lnSpc>
                <a:spcPct val="115000"/>
              </a:lnSpc>
              <a:spcBef>
                <a:spcPts val="0"/>
              </a:spcBef>
              <a:spcAft>
                <a:spcPts val="0"/>
              </a:spcAft>
              <a:buClr>
                <a:schemeClr val="dk1"/>
              </a:buClr>
              <a:buSzPts val="1100"/>
              <a:buChar char="●"/>
            </a:pPr>
            <a:r>
              <a:rPr lang="en" b="1" dirty="0">
                <a:solidFill>
                  <a:schemeClr val="dk1"/>
                </a:solidFill>
              </a:rPr>
              <a:t>Ceres and Proserpina (Roman myth, adapted from the Greek myth of Demeter and Persephone)</a:t>
            </a:r>
            <a:endParaRPr b="1" dirty="0">
              <a:solidFill>
                <a:schemeClr val="dk1"/>
              </a:solidFill>
            </a:endParaRPr>
          </a:p>
          <a:p>
            <a:pPr marL="0" lvl="0" indent="0" algn="l" rtl="0">
              <a:lnSpc>
                <a:spcPct val="115000"/>
              </a:lnSpc>
              <a:spcBef>
                <a:spcPts val="0"/>
              </a:spcBef>
              <a:spcAft>
                <a:spcPts val="0"/>
              </a:spcAft>
              <a:buNone/>
            </a:pPr>
            <a:r>
              <a:rPr lang="en" dirty="0">
                <a:solidFill>
                  <a:schemeClr val="dk1"/>
                </a:solidFill>
              </a:rPr>
              <a:t>Ceres, the goddess of agriculture and harvest had a daughter called Proserpina whom she loved very much. When Proserpina married Pluto the god of the underworld and went to live with him below the Earth, Ceres was inconsolable and all of nature went into a long winter. This was a huge problem as nothing would grow anymore. So the Gods intervened, and eventually it was agreed that Proserpina would spend half the year with her mother Ceres on the surface of the Earth, and half the year with her husband Pluto down in the underworld. This myth explained the cycle of the seasons: when Proserpina is with her mother we experience Spring and Summer, and when she goes in the underworld we have Autumn and Winter. </a:t>
            </a:r>
            <a:r>
              <a:rPr lang="en" b="1" i="1" dirty="0">
                <a:solidFill>
                  <a:schemeClr val="dk1"/>
                </a:solidFill>
              </a:rPr>
              <a:t>Prompt</a:t>
            </a:r>
            <a:r>
              <a:rPr lang="en" i="1" dirty="0">
                <a:solidFill>
                  <a:schemeClr val="dk1"/>
                </a:solidFill>
              </a:rPr>
              <a:t>: what other weather patterns or natural phenomena could you explain with a new myth?</a:t>
            </a:r>
            <a:endParaRPr i="1"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 b="1" dirty="0">
                <a:solidFill>
                  <a:schemeClr val="dk1"/>
                </a:solidFill>
              </a:rPr>
              <a:t>Jupiter’s Thunderbolts</a:t>
            </a:r>
            <a:endParaRPr b="1" dirty="0">
              <a:solidFill>
                <a:schemeClr val="dk1"/>
              </a:solidFill>
            </a:endParaRPr>
          </a:p>
          <a:p>
            <a:pPr marL="0" lvl="0" indent="0" algn="l" rtl="0">
              <a:lnSpc>
                <a:spcPct val="115000"/>
              </a:lnSpc>
              <a:spcBef>
                <a:spcPts val="0"/>
              </a:spcBef>
              <a:spcAft>
                <a:spcPts val="0"/>
              </a:spcAft>
              <a:buNone/>
            </a:pPr>
            <a:r>
              <a:rPr lang="en" dirty="0">
                <a:solidFill>
                  <a:schemeClr val="dk1"/>
                </a:solidFill>
              </a:rPr>
              <a:t>The Romans believed weather events such as storms, floods and fires were caused by angry Gods. For example, they believed lightning was thunderbolts thrown from the clouds by Jupiter, the king of the Gods. This would mean that Jupiter was angry and that the humans had better show some respect and change their ways! </a:t>
            </a:r>
            <a:r>
              <a:rPr lang="en" b="1" i="1" dirty="0">
                <a:solidFill>
                  <a:schemeClr val="dk1"/>
                </a:solidFill>
              </a:rPr>
              <a:t>Prompt: </a:t>
            </a:r>
            <a:r>
              <a:rPr lang="en" i="1" dirty="0">
                <a:solidFill>
                  <a:schemeClr val="dk1"/>
                </a:solidFill>
              </a:rPr>
              <a:t>What natural event can you think of and what legend can you invent to explain it? </a:t>
            </a:r>
            <a:r>
              <a:rPr lang="en" dirty="0">
                <a:solidFill>
                  <a:schemeClr val="dk1"/>
                </a:solidFill>
              </a:rPr>
              <a:t> </a:t>
            </a:r>
            <a:endParaRPr dirty="0">
              <a:solidFill>
                <a:schemeClr val="dk1"/>
              </a:solidFill>
            </a:endParaRPr>
          </a:p>
          <a:p>
            <a:pPr marL="457200" lvl="0" indent="-298450" algn="l" rtl="0">
              <a:lnSpc>
                <a:spcPct val="115000"/>
              </a:lnSpc>
              <a:spcBef>
                <a:spcPts val="900"/>
              </a:spcBef>
              <a:spcAft>
                <a:spcPts val="0"/>
              </a:spcAft>
              <a:buClr>
                <a:schemeClr val="dk1"/>
              </a:buClr>
              <a:buSzPts val="1100"/>
              <a:buChar char="●"/>
            </a:pPr>
            <a:r>
              <a:rPr lang="en" b="1" dirty="0">
                <a:solidFill>
                  <a:schemeClr val="dk1"/>
                </a:solidFill>
              </a:rPr>
              <a:t>The Rainbow Bridge and other stories</a:t>
            </a:r>
            <a:endParaRPr b="1" dirty="0">
              <a:solidFill>
                <a:schemeClr val="dk1"/>
              </a:solidFill>
            </a:endParaRPr>
          </a:p>
          <a:p>
            <a:pPr marL="0" lvl="0" indent="0" algn="l" rtl="0">
              <a:lnSpc>
                <a:spcPct val="115000"/>
              </a:lnSpc>
              <a:spcBef>
                <a:spcPts val="0"/>
              </a:spcBef>
              <a:spcAft>
                <a:spcPts val="0"/>
              </a:spcAft>
              <a:buNone/>
            </a:pPr>
            <a:r>
              <a:rPr lang="en" dirty="0">
                <a:solidFill>
                  <a:schemeClr val="dk1"/>
                </a:solidFill>
              </a:rPr>
              <a:t>A long time ago, the Vikings believed rainbows were bridges to Heaven. In Irish folklore, mischievous creatures called leprechauns were believed to hide their gold at the end of rainbows so they were forever out of reach. </a:t>
            </a:r>
            <a:r>
              <a:rPr lang="en" b="1" i="1" dirty="0">
                <a:solidFill>
                  <a:schemeClr val="dk1"/>
                </a:solidFill>
              </a:rPr>
              <a:t>Prompt: </a:t>
            </a:r>
            <a:r>
              <a:rPr lang="en" i="1" dirty="0">
                <a:solidFill>
                  <a:schemeClr val="dk1"/>
                </a:solidFill>
              </a:rPr>
              <a:t>What could you invent at the end of a rainbow and why? What natural event can you think of and what legend can you invent to explain it?</a:t>
            </a:r>
            <a:endParaRPr b="1" dirty="0">
              <a:solidFill>
                <a:schemeClr val="dk1"/>
              </a:solidFill>
            </a:endParaRPr>
          </a:p>
          <a:p>
            <a:pPr marL="457200" lvl="0" indent="-298450" algn="l" rtl="0">
              <a:lnSpc>
                <a:spcPct val="115000"/>
              </a:lnSpc>
              <a:spcBef>
                <a:spcPts val="900"/>
              </a:spcBef>
              <a:spcAft>
                <a:spcPts val="0"/>
              </a:spcAft>
              <a:buClr>
                <a:schemeClr val="dk1"/>
              </a:buClr>
              <a:buSzPts val="1100"/>
              <a:buChar char="●"/>
            </a:pPr>
            <a:r>
              <a:rPr lang="en" b="1" dirty="0">
                <a:solidFill>
                  <a:schemeClr val="dk1"/>
                </a:solidFill>
              </a:rPr>
              <a:t>St Cuthbert’s Bead, Northumberland</a:t>
            </a:r>
            <a:endParaRPr b="1" dirty="0">
              <a:solidFill>
                <a:schemeClr val="dk1"/>
              </a:solidFill>
            </a:endParaRPr>
          </a:p>
          <a:p>
            <a:pPr marL="0" lvl="0" indent="0" algn="l" rtl="0">
              <a:lnSpc>
                <a:spcPct val="115000"/>
              </a:lnSpc>
              <a:spcBef>
                <a:spcPts val="0"/>
              </a:spcBef>
              <a:spcAft>
                <a:spcPts val="0"/>
              </a:spcAft>
              <a:buNone/>
            </a:pPr>
            <a:r>
              <a:rPr lang="en" dirty="0">
                <a:solidFill>
                  <a:schemeClr val="dk1"/>
                </a:solidFill>
              </a:rPr>
              <a:t>Legend has it that 7th century Christian monk St Cuthbert used to make rosaries (strings of beads to help him pray) from beads he found on Holy Island beaches. Some believed these strange found beads were the tears of a mermaid who fell in love with a monk but couldn’t marry him. You can still find those beads today on the sandy beaches of Holy Island, though scientists now know they are small sections from the hollow stems of ancient plant fossils called Crinoids. </a:t>
            </a:r>
            <a:r>
              <a:rPr lang="en" b="1" i="1" dirty="0">
                <a:solidFill>
                  <a:schemeClr val="dk1"/>
                </a:solidFill>
              </a:rPr>
              <a:t>Prompt</a:t>
            </a:r>
            <a:r>
              <a:rPr lang="en" i="1" dirty="0">
                <a:solidFill>
                  <a:schemeClr val="dk1"/>
                </a:solidFill>
              </a:rPr>
              <a:t>: Could something ordinary you can find on the ground or on the walls today have its own hidden legend?</a:t>
            </a:r>
            <a:endParaRPr i="1" dirty="0">
              <a:solidFill>
                <a:schemeClr val="dk1"/>
              </a:solidFill>
            </a:endParaRPr>
          </a:p>
          <a:p>
            <a:pPr marL="0" marR="0" lvl="0" indent="0" algn="l" rtl="0">
              <a:lnSpc>
                <a:spcPct val="100000"/>
              </a:lnSpc>
              <a:spcBef>
                <a:spcPts val="0"/>
              </a:spcBef>
              <a:spcAft>
                <a:spcPts val="0"/>
              </a:spcAft>
              <a:buNone/>
            </a:pPr>
            <a:endParaRPr dirty="0">
              <a:solidFill>
                <a:schemeClr val="dk1"/>
              </a:solidFill>
            </a:endParaRPr>
          </a:p>
        </p:txBody>
      </p:sp>
      <p:sp>
        <p:nvSpPr>
          <p:cNvPr id="183" name="Google Shape;183;g3f3e5a2cab0_0_90: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1200"/>
              <a:buFont typeface="Calibri"/>
              <a:buNone/>
            </a:pPr>
            <a:fld id="{00000000-1234-1234-1234-123412341234}" type="slidenum">
              <a:rPr lang="en" sz="1200" b="0" i="0" u="none" strike="noStrike" cap="none">
                <a:solidFill>
                  <a:schemeClr val="dk1"/>
                </a:solidFill>
                <a:latin typeface="Calibri"/>
                <a:ea typeface="Calibri"/>
                <a:cs typeface="Calibri"/>
                <a:sym typeface="Calibri"/>
              </a:rP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f3e5a2cab0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g3f3e5a2cab0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dirty="0">
                <a:solidFill>
                  <a:schemeClr val="dk1"/>
                </a:solidFill>
              </a:rPr>
              <a:t>Think about the world you live in. Are there any problems you can think of that could be made better? Or things you particularly enjoy and would like to celebrate?</a:t>
            </a:r>
            <a:endParaRPr dirty="0">
              <a:solidFill>
                <a:schemeClr val="dk1"/>
              </a:solidFill>
            </a:endParaRPr>
          </a:p>
          <a:p>
            <a:pPr marL="0" lvl="0" indent="0" algn="l" rtl="0">
              <a:spcBef>
                <a:spcPts val="0"/>
              </a:spcBef>
              <a:spcAft>
                <a:spcPts val="0"/>
              </a:spcAft>
              <a:buNone/>
            </a:pPr>
            <a:r>
              <a:rPr lang="en" i="1" dirty="0">
                <a:solidFill>
                  <a:schemeClr val="dk1"/>
                </a:solidFill>
              </a:rPr>
              <a:t>The drawings on this slide should help generate ideas. But here are some further examples to get the students thinking if they are stuck:</a:t>
            </a:r>
            <a:endParaRPr i="1" dirty="0">
              <a:solidFill>
                <a:schemeClr val="dk1"/>
              </a:solidFill>
            </a:endParaRPr>
          </a:p>
          <a:p>
            <a:pPr marL="457200" lvl="0" indent="-298450" algn="l" rtl="0">
              <a:spcBef>
                <a:spcPts val="0"/>
              </a:spcBef>
              <a:spcAft>
                <a:spcPts val="0"/>
              </a:spcAft>
              <a:buClr>
                <a:schemeClr val="dk1"/>
              </a:buClr>
              <a:buSzPts val="1100"/>
              <a:buChar char="●"/>
            </a:pPr>
            <a:r>
              <a:rPr lang="en" dirty="0">
                <a:solidFill>
                  <a:schemeClr val="dk1"/>
                </a:solidFill>
              </a:rPr>
              <a:t>protect wildlife</a:t>
            </a:r>
            <a:endParaRPr dirty="0">
              <a:solidFill>
                <a:schemeClr val="dk1"/>
              </a:solidFill>
            </a:endParaRPr>
          </a:p>
          <a:p>
            <a:pPr marL="457200" lvl="0" indent="-298450" algn="l" rtl="0">
              <a:spcBef>
                <a:spcPts val="0"/>
              </a:spcBef>
              <a:spcAft>
                <a:spcPts val="0"/>
              </a:spcAft>
              <a:buClr>
                <a:schemeClr val="dk1"/>
              </a:buClr>
              <a:buSzPts val="1100"/>
              <a:buChar char="●"/>
            </a:pPr>
            <a:r>
              <a:rPr lang="en" dirty="0">
                <a:solidFill>
                  <a:schemeClr val="dk1"/>
                </a:solidFill>
              </a:rPr>
              <a:t>help lonely people</a:t>
            </a:r>
            <a:endParaRPr dirty="0">
              <a:solidFill>
                <a:schemeClr val="dk1"/>
              </a:solidFill>
            </a:endParaRPr>
          </a:p>
          <a:p>
            <a:pPr marL="457200" lvl="0" indent="-298450" algn="l" rtl="0">
              <a:spcBef>
                <a:spcPts val="0"/>
              </a:spcBef>
              <a:spcAft>
                <a:spcPts val="0"/>
              </a:spcAft>
              <a:buClr>
                <a:schemeClr val="dk1"/>
              </a:buClr>
              <a:buSzPts val="1100"/>
              <a:buChar char="●"/>
            </a:pPr>
            <a:r>
              <a:rPr lang="en" dirty="0">
                <a:solidFill>
                  <a:schemeClr val="dk1"/>
                </a:solidFill>
              </a:rPr>
              <a:t>reduce pollution</a:t>
            </a:r>
            <a:endParaRPr dirty="0">
              <a:solidFill>
                <a:schemeClr val="dk1"/>
              </a:solidFill>
            </a:endParaRPr>
          </a:p>
          <a:p>
            <a:pPr marL="457200" lvl="0" indent="-298450" algn="l" rtl="0">
              <a:spcBef>
                <a:spcPts val="0"/>
              </a:spcBef>
              <a:spcAft>
                <a:spcPts val="0"/>
              </a:spcAft>
              <a:buClr>
                <a:schemeClr val="dk1"/>
              </a:buClr>
              <a:buSzPts val="1100"/>
              <a:buChar char="●"/>
            </a:pPr>
            <a:r>
              <a:rPr lang="en" dirty="0">
                <a:solidFill>
                  <a:schemeClr val="dk1"/>
                </a:solidFill>
              </a:rPr>
              <a:t>help people tell or find the truth</a:t>
            </a:r>
            <a:endParaRPr dirty="0">
              <a:solidFill>
                <a:schemeClr val="dk1"/>
              </a:solidFill>
            </a:endParaRPr>
          </a:p>
          <a:p>
            <a:pPr marL="457200" lvl="0" indent="-298450" algn="l" rtl="0">
              <a:spcBef>
                <a:spcPts val="0"/>
              </a:spcBef>
              <a:spcAft>
                <a:spcPts val="0"/>
              </a:spcAft>
              <a:buClr>
                <a:schemeClr val="dk1"/>
              </a:buClr>
              <a:buSzPts val="1100"/>
              <a:buChar char="●"/>
            </a:pPr>
            <a:r>
              <a:rPr lang="en" dirty="0">
                <a:solidFill>
                  <a:schemeClr val="dk1"/>
                </a:solidFill>
              </a:rPr>
              <a:t>protect old buildings</a:t>
            </a:r>
            <a:endParaRPr dirty="0">
              <a:solidFill>
                <a:schemeClr val="dk1"/>
              </a:solidFill>
            </a:endParaRPr>
          </a:p>
          <a:p>
            <a:pPr marL="457200" lvl="0" indent="-298450" algn="l" rtl="0">
              <a:spcBef>
                <a:spcPts val="0"/>
              </a:spcBef>
              <a:spcAft>
                <a:spcPts val="0"/>
              </a:spcAft>
              <a:buClr>
                <a:schemeClr val="dk1"/>
              </a:buClr>
              <a:buSzPts val="1100"/>
              <a:buChar char="●"/>
            </a:pPr>
            <a:r>
              <a:rPr lang="en" dirty="0">
                <a:solidFill>
                  <a:schemeClr val="dk1"/>
                </a:solidFill>
              </a:rPr>
              <a:t>make people feel welcome</a:t>
            </a:r>
            <a:endParaRPr dirty="0">
              <a:solidFill>
                <a:schemeClr val="dk1"/>
              </a:solidFill>
            </a:endParaRPr>
          </a:p>
          <a:p>
            <a:pPr marL="0" lvl="0" indent="0" algn="l" rtl="0">
              <a:spcBef>
                <a:spcPts val="0"/>
              </a:spcBef>
              <a:spcAft>
                <a:spcPts val="0"/>
              </a:spcAft>
              <a:buNone/>
            </a:pPr>
            <a:endParaRPr b="1" dirty="0">
              <a:solidFill>
                <a:schemeClr val="dk1"/>
              </a:solidFill>
            </a:endParaRPr>
          </a:p>
        </p:txBody>
      </p:sp>
      <p:sp>
        <p:nvSpPr>
          <p:cNvPr id="198" name="Google Shape;198;g3f3e5a2cab0_0_1: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1200"/>
              <a:buFont typeface="Calibri"/>
              <a:buNone/>
            </a:pPr>
            <a:fld id="{00000000-1234-1234-1234-123412341234}" type="slidenum">
              <a:rPr lang="en" sz="1200" b="0" i="0" u="none" strike="noStrike" cap="none">
                <a:solidFill>
                  <a:schemeClr val="dk1"/>
                </a:solidFill>
                <a:latin typeface="Calibri"/>
                <a:ea typeface="Calibri"/>
                <a:cs typeface="Calibri"/>
                <a:sym typeface="Calibri"/>
              </a:rP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f75b611e3d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g3f75b611e3d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dirty="0">
                <a:solidFill>
                  <a:schemeClr val="dk1"/>
                </a:solidFill>
              </a:rPr>
              <a:t>We’re now going to show you two different methods to come up with your own legend:</a:t>
            </a:r>
            <a:endParaRPr dirty="0">
              <a:solidFill>
                <a:schemeClr val="dk1"/>
              </a:solidFill>
            </a:endParaRPr>
          </a:p>
          <a:p>
            <a:pPr marL="0" lvl="0" indent="0" algn="l" rtl="0">
              <a:spcBef>
                <a:spcPts val="0"/>
              </a:spcBef>
              <a:spcAft>
                <a:spcPts val="0"/>
              </a:spcAft>
              <a:buNone/>
            </a:pPr>
            <a:r>
              <a:rPr lang="en" dirty="0">
                <a:solidFill>
                  <a:schemeClr val="dk1"/>
                </a:solidFill>
              </a:rPr>
              <a:t>Method A: starting from a real world problem you want to fix</a:t>
            </a:r>
            <a:endParaRPr dirty="0">
              <a:solidFill>
                <a:schemeClr val="dk1"/>
              </a:solidFill>
            </a:endParaRPr>
          </a:p>
          <a:p>
            <a:pPr marL="0" lvl="0" indent="0" algn="l" rtl="0">
              <a:spcBef>
                <a:spcPts val="0"/>
              </a:spcBef>
              <a:spcAft>
                <a:spcPts val="0"/>
              </a:spcAft>
              <a:buNone/>
            </a:pPr>
            <a:r>
              <a:rPr lang="en" dirty="0">
                <a:solidFill>
                  <a:schemeClr val="dk1"/>
                </a:solidFill>
              </a:rPr>
              <a:t>Method B: using objects around you</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i="1" dirty="0">
                <a:solidFill>
                  <a:schemeClr val="dk1"/>
                </a:solidFill>
              </a:rPr>
              <a:t>Important note: myths and legends can be violent and gruesome, so we’ve made sure the stories we selected and the way we told them were not too scary for those who are more sensitive. We encourage you to ask the children to do the same when creating their own story - we want great stories that can be shared with everyone!</a:t>
            </a:r>
            <a:endParaRPr dirty="0">
              <a:solidFill>
                <a:schemeClr val="dk1"/>
              </a:solidFill>
            </a:endParaRPr>
          </a:p>
        </p:txBody>
      </p:sp>
      <p:sp>
        <p:nvSpPr>
          <p:cNvPr id="213" name="Google Shape;213;g3f75b611e3d_0_9: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1200"/>
              <a:buFont typeface="Calibri"/>
              <a:buNone/>
            </a:pPr>
            <a:fld id="{00000000-1234-1234-1234-123412341234}" type="slidenum">
              <a:rPr lang="en" sz="1200" b="0" i="0" u="none" strike="noStrike" cap="none">
                <a:solidFill>
                  <a:schemeClr val="dk1"/>
                </a:solidFill>
                <a:latin typeface="Calibri"/>
                <a:ea typeface="Calibri"/>
                <a:cs typeface="Calibri"/>
                <a:sym typeface="Calibri"/>
              </a:rP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f893fd5e47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g3f893fd5e47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rPr>
              <a:t>We’re now going to show you two different methods to come up with your own legend:</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Method A: starting from a real world problem you want to fix</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Method B: using objects around you</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i="1" dirty="0">
                <a:solidFill>
                  <a:schemeClr val="dk1"/>
                </a:solidFill>
              </a:rPr>
              <a:t>Important note: myths and legends can be violent and gruesome, so we’ve made sure the stories we selected and the way we told them were not too scary for those who are more sensitive. We encourage you to ask the children to do the same when creating their own story - we want great stories that can be shared with everyone!</a:t>
            </a:r>
            <a:endParaRPr i="1" dirty="0">
              <a:solidFill>
                <a:schemeClr val="dk1"/>
              </a:solidFill>
            </a:endParaRPr>
          </a:p>
        </p:txBody>
      </p:sp>
      <p:sp>
        <p:nvSpPr>
          <p:cNvPr id="222" name="Google Shape;222;g3f893fd5e47_0_1: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1200"/>
              <a:buFont typeface="Calibri"/>
              <a:buNone/>
            </a:pPr>
            <a:fld id="{00000000-1234-1234-1234-123412341234}" type="slidenum">
              <a:rPr lang="en" sz="1200" b="0" i="0" u="none" strike="noStrike" cap="none">
                <a:solidFill>
                  <a:schemeClr val="dk1"/>
                </a:solidFill>
                <a:latin typeface="Calibri"/>
                <a:ea typeface="Calibri"/>
                <a:cs typeface="Calibri"/>
                <a:sym typeface="Calibri"/>
              </a:rP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f3e5a2cab0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 name="Google Shape;230;g3f3e5a2cab0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 b="1" dirty="0">
                <a:solidFill>
                  <a:schemeClr val="dk1"/>
                </a:solidFill>
              </a:rPr>
              <a:t>Step 1: </a:t>
            </a:r>
            <a:r>
              <a:rPr lang="en" dirty="0">
                <a:solidFill>
                  <a:schemeClr val="dk1"/>
                </a:solidFill>
              </a:rPr>
              <a:t>Draw your idea onto your invention sheet and write a description. Make sure to add details, and to label the different parts so everyone can understand your story. (You can use the prompt sheets to reread some of the stories and get inspiration from the prompts.) These drawing sheets will be used to select the winning ideas that will be shown at the Lit &amp; Phil and brought to life so they are very important!</a:t>
            </a:r>
            <a:endParaRPr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b="1" dirty="0">
                <a:solidFill>
                  <a:schemeClr val="dk1"/>
                </a:solidFill>
              </a:rPr>
              <a:t>Step 2: </a:t>
            </a:r>
            <a:r>
              <a:rPr lang="en" dirty="0">
                <a:solidFill>
                  <a:schemeClr val="dk1"/>
                </a:solidFill>
              </a:rPr>
              <a:t>Make a model of your idea using cardboard, recycled materials, or any other materials you have available in your classroom (play dough, modelling clay…) </a:t>
            </a:r>
            <a:endParaRPr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b="1" dirty="0">
                <a:solidFill>
                  <a:schemeClr val="dk1"/>
                </a:solidFill>
              </a:rPr>
              <a:t>Step 3: </a:t>
            </a:r>
            <a:r>
              <a:rPr lang="en" dirty="0">
                <a:solidFill>
                  <a:schemeClr val="dk1"/>
                </a:solidFill>
              </a:rPr>
              <a:t>Once you have finished your model, add any missing details to your drawing. Your teacher will upload a picture of your drawing sheet to the website so that the Little Inventors and Lit &amp; Phil teams can see them and send you some feedback! </a:t>
            </a:r>
            <a:endParaRPr b="1" dirty="0">
              <a:solidFill>
                <a:schemeClr val="dk1"/>
              </a:solidFill>
            </a:endParaRPr>
          </a:p>
        </p:txBody>
      </p:sp>
      <p:sp>
        <p:nvSpPr>
          <p:cNvPr id="231" name="Google Shape;231;g3f3e5a2cab0_0_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2dc2ab34e93_0_30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g2dc2ab34e93_0_30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Calibri"/>
              <a:buNone/>
            </a:pPr>
            <a:r>
              <a:rPr lang="en" i="1" dirty="0">
                <a:solidFill>
                  <a:schemeClr val="dk1"/>
                </a:solidFill>
              </a:rPr>
              <a:t>Teacher note - check the teacher guidance to find out more about submitting your class’s invention ideas </a:t>
            </a:r>
            <a:endParaRPr i="1" dirty="0">
              <a:solidFill>
                <a:schemeClr val="dk1"/>
              </a:solidFill>
            </a:endParaRPr>
          </a:p>
          <a:p>
            <a:pPr marL="457200" marR="0" lvl="0" indent="-298450" algn="l" rtl="0">
              <a:lnSpc>
                <a:spcPct val="100000"/>
              </a:lnSpc>
              <a:spcBef>
                <a:spcPts val="0"/>
              </a:spcBef>
              <a:spcAft>
                <a:spcPts val="0"/>
              </a:spcAft>
              <a:buSzPts val="1100"/>
              <a:buChar char="-"/>
            </a:pPr>
            <a:r>
              <a:rPr lang="en" dirty="0"/>
              <a:t>All ideas uploaded will appear on the Little Inventors website and will receive individual feedback. This might take a bit of time as we look at all the ideas carefully and write our own feedback (no AI involved in the process).</a:t>
            </a:r>
            <a:endParaRPr dirty="0"/>
          </a:p>
          <a:p>
            <a:pPr marL="457200" marR="0" lvl="0" indent="-298450" algn="l" rtl="0">
              <a:lnSpc>
                <a:spcPct val="100000"/>
              </a:lnSpc>
              <a:spcBef>
                <a:spcPts val="0"/>
              </a:spcBef>
              <a:spcAft>
                <a:spcPts val="0"/>
              </a:spcAft>
              <a:buSzPts val="1100"/>
              <a:buChar char="-"/>
            </a:pPr>
            <a:r>
              <a:rPr lang="en" dirty="0"/>
              <a:t>Out of all the facilitated and self-led workshops, we will select 3 invention ideas to be brought to life by professional makers, and a further 7 drawings to be displayed at the library.</a:t>
            </a:r>
            <a:endParaRPr dirty="0"/>
          </a:p>
          <a:p>
            <a:pPr marL="457200" marR="0" lvl="0" indent="-298450" algn="l" rtl="0">
              <a:lnSpc>
                <a:spcPct val="100000"/>
              </a:lnSpc>
              <a:spcBef>
                <a:spcPts val="0"/>
              </a:spcBef>
              <a:spcAft>
                <a:spcPts val="0"/>
              </a:spcAft>
              <a:buSzPts val="1100"/>
              <a:buChar char="-"/>
            </a:pPr>
            <a:r>
              <a:rPr lang="en" b="1" dirty="0"/>
              <a:t>We will notify winners and runners up by contacting the teachers on Thursday 22nd October.</a:t>
            </a:r>
            <a:endParaRPr b="1" dirty="0"/>
          </a:p>
          <a:p>
            <a:pPr marL="457200" marR="0" lvl="0" indent="-298450" algn="l" rtl="0">
              <a:lnSpc>
                <a:spcPct val="100000"/>
              </a:lnSpc>
              <a:spcBef>
                <a:spcPts val="0"/>
              </a:spcBef>
              <a:spcAft>
                <a:spcPts val="0"/>
              </a:spcAft>
              <a:buSzPts val="1100"/>
              <a:buChar char="-"/>
            </a:pPr>
            <a:r>
              <a:rPr lang="en" dirty="0"/>
              <a:t>The three selected children will meet the professional maker (in person or online TBC) in the following two weeks to discuss their idea with them.</a:t>
            </a:r>
            <a:endParaRPr dirty="0"/>
          </a:p>
          <a:p>
            <a:pPr marL="457200" marR="0" lvl="0" indent="-298450" algn="l" rtl="0">
              <a:lnSpc>
                <a:spcPct val="100000"/>
              </a:lnSpc>
              <a:spcBef>
                <a:spcPts val="0"/>
              </a:spcBef>
              <a:spcAft>
                <a:spcPts val="0"/>
              </a:spcAft>
              <a:buSzPts val="1100"/>
              <a:buChar char="-"/>
            </a:pPr>
            <a:r>
              <a:rPr lang="en" dirty="0"/>
              <a:t>The winning ideas and inventions brought to life will be displayed at the Lit &amp; Phil library starting Saturday 5th December, and throughout the Christmas period</a:t>
            </a:r>
            <a:endParaRPr dirty="0"/>
          </a:p>
        </p:txBody>
      </p:sp>
      <p:sp>
        <p:nvSpPr>
          <p:cNvPr id="246" name="Google Shape;246;g2dc2ab34e93_0_300: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1200"/>
              <a:buFont typeface="Calibri"/>
              <a:buNone/>
            </a:pPr>
            <a:fld id="{00000000-1234-1234-1234-123412341234}" type="slidenum">
              <a:rPr lang="en" sz="1200" b="0" i="0" u="none" strike="noStrike" cap="none">
                <a:solidFill>
                  <a:schemeClr val="dk1"/>
                </a:solidFill>
                <a:latin typeface="Calibri"/>
                <a:ea typeface="Calibri"/>
                <a:cs typeface="Calibri"/>
                <a:sym typeface="Calibri"/>
              </a:rPr>
              <a:t>17</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2dc2ab34e93_0_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2dc2ab34e93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Clr>
                <a:schemeClr val="dk1"/>
              </a:buClr>
              <a:buSzPts val="1100"/>
              <a:buChar char="●"/>
            </a:pPr>
            <a:r>
              <a:rPr lang="en" dirty="0">
                <a:solidFill>
                  <a:schemeClr val="dk1"/>
                </a:solidFill>
              </a:rPr>
              <a:t>Little Inventors invite children to draw invention ideas and then we get makers, artists and designers to bring the most ingenious to life! They get shown on our website, and also in exhibitions and museums across the world!</a:t>
            </a:r>
            <a:endParaRPr dirty="0">
              <a:solidFill>
                <a:schemeClr val="dk1"/>
              </a:solidFill>
            </a:endParaRPr>
          </a:p>
          <a:p>
            <a:pPr marL="457200" lvl="0" indent="-298450" algn="l" rtl="0">
              <a:spcBef>
                <a:spcPts val="0"/>
              </a:spcBef>
              <a:spcAft>
                <a:spcPts val="0"/>
              </a:spcAft>
              <a:buClr>
                <a:schemeClr val="dk1"/>
              </a:buClr>
              <a:buSzPts val="1100"/>
              <a:buChar char="●"/>
            </a:pPr>
            <a:r>
              <a:rPr lang="en" dirty="0">
                <a:solidFill>
                  <a:schemeClr val="dk1"/>
                </a:solidFill>
              </a:rPr>
              <a:t>Dominic Wilcox is an inventor, artist and designer and the creator of Little inventors. </a:t>
            </a:r>
            <a:endParaRPr dirty="0">
              <a:solidFill>
                <a:schemeClr val="dk1"/>
              </a:solidFill>
            </a:endParaRPr>
          </a:p>
          <a:p>
            <a:pPr marL="457200" lvl="0" indent="-298450" algn="l" rtl="0">
              <a:spcBef>
                <a:spcPts val="0"/>
              </a:spcBef>
              <a:spcAft>
                <a:spcPts val="0"/>
              </a:spcAft>
              <a:buClr>
                <a:schemeClr val="dk1"/>
              </a:buClr>
              <a:buSzPts val="1100"/>
              <a:buChar char="●"/>
            </a:pPr>
            <a:r>
              <a:rPr lang="en" dirty="0">
                <a:solidFill>
                  <a:schemeClr val="dk1"/>
                </a:solidFill>
              </a:rPr>
              <a:t>His creations have become famous across the world and all of his inventions start their life as drawings… and now he wants to inspire you to do the same - it’s your turn to become a Little Inventor!</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2dc2ab34e93_0_1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 name="Google Shape;79;g2dc2ab34e93_0_1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 dirty="0"/>
              <a:t>Watch our short 1mn challenge introduction video</a:t>
            </a:r>
            <a:endParaRPr dirty="0"/>
          </a:p>
          <a:p>
            <a:pPr marL="0" marR="0" lvl="0" indent="0" algn="l" rtl="0">
              <a:lnSpc>
                <a:spcPct val="100000"/>
              </a:lnSpc>
              <a:spcBef>
                <a:spcPts val="0"/>
              </a:spcBef>
              <a:spcAft>
                <a:spcPts val="0"/>
              </a:spcAft>
              <a:buNone/>
            </a:pPr>
            <a:r>
              <a:rPr lang="en" b="1" dirty="0">
                <a:solidFill>
                  <a:srgbClr val="FF0000"/>
                </a:solidFill>
              </a:rPr>
              <a:t>LINK: </a:t>
            </a:r>
            <a:r>
              <a:rPr lang="en-GB" b="1" dirty="0" err="1">
                <a:solidFill>
                  <a:srgbClr val="FF0000"/>
                </a:solidFill>
              </a:rPr>
              <a:t>youtube.com</a:t>
            </a:r>
            <a:r>
              <a:rPr lang="en-GB" b="1" dirty="0">
                <a:solidFill>
                  <a:srgbClr val="FF0000"/>
                </a:solidFill>
              </a:rPr>
              <a:t>/</a:t>
            </a:r>
            <a:r>
              <a:rPr lang="en-GB" b="1" dirty="0" err="1">
                <a:solidFill>
                  <a:srgbClr val="FF0000"/>
                </a:solidFill>
              </a:rPr>
              <a:t>watch?v</a:t>
            </a:r>
            <a:r>
              <a:rPr lang="en-GB" b="1" dirty="0">
                <a:solidFill>
                  <a:srgbClr val="FF0000"/>
                </a:solidFill>
              </a:rPr>
              <a:t>=</a:t>
            </a:r>
            <a:r>
              <a:rPr lang="en-GB" b="1" dirty="0" err="1">
                <a:solidFill>
                  <a:srgbClr val="FF0000"/>
                </a:solidFill>
              </a:rPr>
              <a:t>EwsUHVUYW-s&amp;feature</a:t>
            </a:r>
            <a:r>
              <a:rPr lang="en-GB" b="1" dirty="0">
                <a:solidFill>
                  <a:srgbClr val="FF0000"/>
                </a:solidFill>
              </a:rPr>
              <a:t>=</a:t>
            </a:r>
            <a:r>
              <a:rPr lang="en-GB" b="1" dirty="0" err="1">
                <a:solidFill>
                  <a:srgbClr val="FF0000"/>
                </a:solidFill>
              </a:rPr>
              <a:t>youtu.be</a:t>
            </a:r>
            <a:r>
              <a:rPr lang="en-GB" b="1" dirty="0">
                <a:solidFill>
                  <a:srgbClr val="FF0000"/>
                </a:solidFill>
              </a:rPr>
              <a:t> </a:t>
            </a:r>
            <a:endParaRPr b="1" dirty="0">
              <a:solidFill>
                <a:srgbClr val="FF0000"/>
              </a:solidFill>
            </a:endParaRPr>
          </a:p>
          <a:p>
            <a:pPr marL="0" marR="0" lvl="0" indent="0" algn="l" rtl="0">
              <a:lnSpc>
                <a:spcPct val="100000"/>
              </a:lnSpc>
              <a:spcBef>
                <a:spcPts val="0"/>
              </a:spcBef>
              <a:spcAft>
                <a:spcPts val="0"/>
              </a:spcAft>
              <a:buClr>
                <a:schemeClr val="dk1"/>
              </a:buClr>
              <a:buSzPts val="1400"/>
              <a:buFont typeface="Calibri"/>
              <a:buNone/>
            </a:pPr>
            <a:endParaRPr sz="1200" b="0" i="0" u="none" strike="noStrike" cap="none" dirty="0">
              <a:solidFill>
                <a:schemeClr val="dk1"/>
              </a:solidFill>
              <a:latin typeface="Calibri"/>
              <a:ea typeface="Calibri"/>
              <a:cs typeface="Calibri"/>
              <a:sym typeface="Calibri"/>
            </a:endParaRPr>
          </a:p>
        </p:txBody>
      </p:sp>
      <p:sp>
        <p:nvSpPr>
          <p:cNvPr id="80" name="Google Shape;80;g2dc2ab34e93_0_181: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1200"/>
              <a:buFont typeface="Calibri"/>
              <a:buNone/>
            </a:pPr>
            <a:fld id="{00000000-1234-1234-1234-123412341234}" type="slidenum">
              <a:rPr lang="en" sz="1200" b="0" i="0" u="none" strike="noStrike" cap="none">
                <a:solidFill>
                  <a:schemeClr val="dk1"/>
                </a:solidFill>
                <a:latin typeface="Calibri"/>
                <a:ea typeface="Calibri"/>
                <a:cs typeface="Calibri"/>
                <a:sym typeface="Calibri"/>
              </a:rPr>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2dc2ab34e93_0_1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 name="Google Shape;90;g2dc2ab34e93_0_1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98450" algn="l" rtl="0">
              <a:lnSpc>
                <a:spcPct val="100000"/>
              </a:lnSpc>
              <a:spcBef>
                <a:spcPts val="0"/>
              </a:spcBef>
              <a:spcAft>
                <a:spcPts val="0"/>
              </a:spcAft>
              <a:buClr>
                <a:schemeClr val="dk1"/>
              </a:buClr>
              <a:buSzPts val="1100"/>
              <a:buChar char="●"/>
            </a:pPr>
            <a:r>
              <a:rPr lang="en" dirty="0">
                <a:solidFill>
                  <a:schemeClr val="dk1"/>
                </a:solidFill>
              </a:rPr>
              <a:t>What is an invention? </a:t>
            </a:r>
            <a:endParaRPr dirty="0">
              <a:solidFill>
                <a:schemeClr val="dk1"/>
              </a:solidFill>
            </a:endParaRPr>
          </a:p>
          <a:p>
            <a:pPr marL="457200" marR="0" lvl="0" indent="-298450" algn="l" rtl="0">
              <a:lnSpc>
                <a:spcPct val="100000"/>
              </a:lnSpc>
              <a:spcBef>
                <a:spcPts val="0"/>
              </a:spcBef>
              <a:spcAft>
                <a:spcPts val="0"/>
              </a:spcAft>
              <a:buClr>
                <a:schemeClr val="dk1"/>
              </a:buClr>
              <a:buSzPts val="1100"/>
              <a:buChar char="●"/>
            </a:pPr>
            <a:r>
              <a:rPr lang="en" i="0" u="none" strike="noStrike" cap="none" dirty="0">
                <a:solidFill>
                  <a:schemeClr val="dk1"/>
                </a:solidFill>
              </a:rPr>
              <a:t>An invention is a new </a:t>
            </a:r>
            <a:r>
              <a:rPr lang="en" dirty="0">
                <a:solidFill>
                  <a:schemeClr val="dk1"/>
                </a:solidFill>
              </a:rPr>
              <a:t>device</a:t>
            </a:r>
            <a:r>
              <a:rPr lang="en" i="0" u="none" strike="noStrike" cap="none" dirty="0">
                <a:solidFill>
                  <a:schemeClr val="dk1"/>
                </a:solidFill>
              </a:rPr>
              <a:t> or way of doing things which didn’t exist before, an idea thought up by someone. I</a:t>
            </a:r>
            <a:r>
              <a:rPr lang="en" dirty="0">
                <a:solidFill>
                  <a:schemeClr val="dk1"/>
                </a:solidFill>
              </a:rPr>
              <a:t>t can also be a new story that has never been told before.</a:t>
            </a:r>
            <a:endParaRPr dirty="0">
              <a:solidFill>
                <a:schemeClr val="dk1"/>
              </a:solidFill>
            </a:endParaRPr>
          </a:p>
          <a:p>
            <a:pPr marL="457200" lvl="0" indent="-298450" algn="l" rtl="0">
              <a:spcBef>
                <a:spcPts val="0"/>
              </a:spcBef>
              <a:spcAft>
                <a:spcPts val="0"/>
              </a:spcAft>
              <a:buClr>
                <a:schemeClr val="dk1"/>
              </a:buClr>
              <a:buSzPts val="1100"/>
              <a:buChar char="●"/>
            </a:pPr>
            <a:r>
              <a:rPr lang="en" dirty="0">
                <a:solidFill>
                  <a:schemeClr val="dk1"/>
                </a:solidFill>
              </a:rPr>
              <a:t>Anyone can create an invention, the main thing needed to invent is imagination - and you ALL have it in you. Inventions can be helpful, useful, entertaining, big or small! </a:t>
            </a:r>
            <a:endParaRPr dirty="0">
              <a:solidFill>
                <a:schemeClr val="dk1"/>
              </a:solidFill>
            </a:endParaRPr>
          </a:p>
          <a:p>
            <a:pPr marL="457200" lvl="0" indent="-298450" algn="l" rtl="0">
              <a:spcBef>
                <a:spcPts val="0"/>
              </a:spcBef>
              <a:spcAft>
                <a:spcPts val="0"/>
              </a:spcAft>
              <a:buClr>
                <a:schemeClr val="dk1"/>
              </a:buClr>
              <a:buSzPts val="1100"/>
              <a:buChar char="●"/>
            </a:pPr>
            <a:r>
              <a:rPr lang="en" dirty="0">
                <a:solidFill>
                  <a:schemeClr val="dk1"/>
                </a:solidFill>
              </a:rPr>
              <a:t>For this challenge, you can take inspiration from things and stories that already exists, or invent something completely original. </a:t>
            </a:r>
            <a:endParaRPr dirty="0">
              <a:solidFill>
                <a:schemeClr val="dk1"/>
              </a:solidFill>
            </a:endParaRPr>
          </a:p>
          <a:p>
            <a:pPr marL="0" marR="0" lvl="0" indent="0" algn="l" rtl="0">
              <a:lnSpc>
                <a:spcPct val="100000"/>
              </a:lnSpc>
              <a:spcBef>
                <a:spcPts val="0"/>
              </a:spcBef>
              <a:spcAft>
                <a:spcPts val="0"/>
              </a:spcAft>
              <a:buNone/>
            </a:pPr>
            <a:endParaRPr dirty="0">
              <a:solidFill>
                <a:schemeClr val="dk1"/>
              </a:solidFill>
            </a:endParaRPr>
          </a:p>
        </p:txBody>
      </p:sp>
      <p:sp>
        <p:nvSpPr>
          <p:cNvPr id="91" name="Google Shape;91;g2dc2ab34e93_0_132: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1200"/>
              <a:buFont typeface="Calibri"/>
              <a:buNone/>
            </a:pPr>
            <a:fld id="{00000000-1234-1234-1234-123412341234}" type="slidenum">
              <a:rPr lang="en" sz="1200" b="0" i="0" u="none" strike="noStrike" cap="none">
                <a:solidFill>
                  <a:schemeClr val="dk1"/>
                </a:solidFill>
                <a:latin typeface="Calibri"/>
                <a:ea typeface="Calibri"/>
                <a:cs typeface="Calibri"/>
                <a:sym typeface="Calibri"/>
              </a:rPr>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dc2ab34e93_0_1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dc2ab34e93_0_1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dirty="0"/>
              <a:t>For this challenge Little Inventors have partnered with the Lit &amp; Phil Library in Newcastle</a:t>
            </a:r>
            <a:endParaRPr dirty="0"/>
          </a:p>
          <a:p>
            <a:pPr marL="457200" lvl="0" indent="-298450" algn="l" rtl="0">
              <a:spcBef>
                <a:spcPts val="0"/>
              </a:spcBef>
              <a:spcAft>
                <a:spcPts val="0"/>
              </a:spcAft>
              <a:buSzPts val="1100"/>
              <a:buChar char="●"/>
            </a:pPr>
            <a:r>
              <a:rPr lang="en" dirty="0"/>
              <a:t>The Lit &amp; Phil was founded in 1793, and has had a library on Westgate Road near Central Station in Newcastle since 1825.</a:t>
            </a:r>
            <a:endParaRPr dirty="0"/>
          </a:p>
          <a:p>
            <a:pPr marL="457200" lvl="0" indent="-298450" algn="l" rtl="0">
              <a:spcBef>
                <a:spcPts val="0"/>
              </a:spcBef>
              <a:spcAft>
                <a:spcPts val="0"/>
              </a:spcAft>
              <a:buSzPts val="1100"/>
              <a:buChar char="●"/>
            </a:pPr>
            <a:r>
              <a:rPr lang="en" dirty="0"/>
              <a:t>It is the home of invention in the North East!</a:t>
            </a:r>
            <a:endParaRPr dirty="0"/>
          </a:p>
          <a:p>
            <a:pPr marL="457200" lvl="0" indent="-298450" algn="l" rtl="0">
              <a:spcBef>
                <a:spcPts val="0"/>
              </a:spcBef>
              <a:spcAft>
                <a:spcPts val="0"/>
              </a:spcAft>
              <a:buSzPts val="1100"/>
              <a:buChar char="●"/>
            </a:pPr>
            <a:r>
              <a:rPr lang="en" dirty="0"/>
              <a:t>It is where </a:t>
            </a:r>
            <a:r>
              <a:rPr lang="en" dirty="0">
                <a:solidFill>
                  <a:schemeClr val="dk1"/>
                </a:solidFill>
              </a:rPr>
              <a:t>Joseph Swan first lit a room with his incandescent electric light bulb in 1879. Joseph Swan first invented the lightbulb in 1860, 20 years before Edison claimed it. </a:t>
            </a:r>
            <a:r>
              <a:rPr lang="en" dirty="0"/>
              <a:t> </a:t>
            </a:r>
            <a:endParaRPr dirty="0"/>
          </a:p>
          <a:p>
            <a:pPr marL="457200" lvl="0" indent="-298450" algn="l" rtl="0">
              <a:spcBef>
                <a:spcPts val="0"/>
              </a:spcBef>
              <a:spcAft>
                <a:spcPts val="0"/>
              </a:spcAft>
              <a:buSzPts val="1100"/>
              <a:buChar char="●"/>
            </a:pPr>
            <a:r>
              <a:rPr lang="en" dirty="0"/>
              <a:t>It is where George Stephenson, </a:t>
            </a:r>
            <a:r>
              <a:rPr lang="en" dirty="0">
                <a:solidFill>
                  <a:schemeClr val="dk1"/>
                </a:solidFill>
              </a:rPr>
              <a:t>the inventor of the first steam locomotive,</a:t>
            </a:r>
            <a:r>
              <a:rPr lang="en" dirty="0"/>
              <a:t> first demonstrated his miner’s safety lamp. This special lamp kept miners safe from fires and explosions due to gas leaks in the depth of the mines.</a:t>
            </a:r>
            <a:endParaRPr dirty="0"/>
          </a:p>
          <a:p>
            <a:pPr marL="457200" lvl="0" indent="-298450" algn="l" rtl="0">
              <a:spcBef>
                <a:spcPts val="0"/>
              </a:spcBef>
              <a:spcAft>
                <a:spcPts val="0"/>
              </a:spcAft>
              <a:buSzPts val="1100"/>
              <a:buChar char="●"/>
            </a:pPr>
            <a:r>
              <a:rPr lang="en" dirty="0"/>
              <a:t>It is where a </a:t>
            </a:r>
            <a:r>
              <a:rPr lang="en" dirty="0" err="1"/>
              <a:t>taxidermied</a:t>
            </a:r>
            <a:r>
              <a:rPr lang="en" dirty="0"/>
              <a:t> wombat from Australia was first displayed - though back then scientists didn’t know it walked on all fours and therefore stuffed it on its hind legs! You can still see it today at the Great North Museum Hancock.</a:t>
            </a:r>
            <a:endParaRPr dirty="0"/>
          </a:p>
          <a:p>
            <a:pPr marL="457200" lvl="0" indent="-298450" algn="l" rtl="0">
              <a:spcBef>
                <a:spcPts val="0"/>
              </a:spcBef>
              <a:spcAft>
                <a:spcPts val="0"/>
              </a:spcAft>
              <a:buSzPts val="1100"/>
              <a:buChar char="●"/>
            </a:pPr>
            <a:r>
              <a:rPr lang="en" dirty="0">
                <a:solidFill>
                  <a:schemeClr val="dk1"/>
                </a:solidFill>
              </a:rPr>
              <a:t>There are over 200,000 books in the library, on all topics including engineering, poetry, art and nature.</a:t>
            </a:r>
            <a:endParaRPr dirty="0">
              <a:solidFill>
                <a:schemeClr val="dk1"/>
              </a:solidFill>
            </a:endParaRPr>
          </a:p>
          <a:p>
            <a:pPr marL="457200" lvl="0" indent="-298450" algn="l" rtl="0">
              <a:spcBef>
                <a:spcPts val="0"/>
              </a:spcBef>
              <a:spcAft>
                <a:spcPts val="0"/>
              </a:spcAft>
              <a:buClr>
                <a:schemeClr val="dk1"/>
              </a:buClr>
              <a:buSzPts val="1100"/>
              <a:buChar char="●"/>
            </a:pPr>
            <a:r>
              <a:rPr lang="en" dirty="0">
                <a:solidFill>
                  <a:schemeClr val="dk1"/>
                </a:solidFill>
              </a:rPr>
              <a:t>This year we will take inspiration from their myths, legends and folktale section!</a:t>
            </a:r>
            <a:endParaRPr dirty="0">
              <a:solidFill>
                <a:schemeClr val="dk1"/>
              </a:solidFill>
            </a:endParaRPr>
          </a:p>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3f691445fe2_0_7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3f691445fe2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Last year, our challenge was ‘Help Wildlife in the City’, and three children’s ideas were brought to life by professional makers and exhibited at the Lit &amp; Phil.</a:t>
            </a:r>
            <a:endParaRPr dirty="0"/>
          </a:p>
          <a:p>
            <a:pPr marL="457200" lvl="0" indent="-298450" algn="l" rtl="0">
              <a:spcBef>
                <a:spcPts val="0"/>
              </a:spcBef>
              <a:spcAft>
                <a:spcPts val="0"/>
              </a:spcAft>
              <a:buSzPts val="1100"/>
              <a:buChar char="-"/>
            </a:pPr>
            <a:r>
              <a:rPr lang="en" dirty="0" err="1"/>
              <a:t>Eremsu’s</a:t>
            </a:r>
            <a:r>
              <a:rPr lang="en" dirty="0"/>
              <a:t> Bird Light is a lamppost that also works as a habitat for wildlife.</a:t>
            </a:r>
            <a:endParaRPr dirty="0"/>
          </a:p>
          <a:p>
            <a:pPr marL="457200" lvl="0" indent="-298450" algn="l" rtl="0">
              <a:spcBef>
                <a:spcPts val="0"/>
              </a:spcBef>
              <a:spcAft>
                <a:spcPts val="0"/>
              </a:spcAft>
              <a:buSzPts val="1100"/>
              <a:buChar char="-"/>
            </a:pPr>
            <a:r>
              <a:rPr lang="en" dirty="0"/>
              <a:t>Ivy’s Traffic Tunnel 2000! Removed all the cars from the streets and put them in a sky tunnel, so that the streets could be turned into a park.</a:t>
            </a:r>
            <a:endParaRPr dirty="0"/>
          </a:p>
          <a:p>
            <a:pPr marL="457200" lvl="0" indent="-298450" algn="l" rtl="0">
              <a:spcBef>
                <a:spcPts val="0"/>
              </a:spcBef>
              <a:spcAft>
                <a:spcPts val="0"/>
              </a:spcAft>
              <a:buSzPts val="1100"/>
              <a:buChar char="-"/>
            </a:pPr>
            <a:r>
              <a:rPr lang="en" dirty="0"/>
              <a:t>Ethan’s Decision Hat turned your helmet into a habitat for birds, complete with food, branches to perch on and a camera to take photographs.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This year, we will also select three ideas from across our public and schools workshops to bring to life at the Lit &amp; Phil this winter.</a:t>
            </a:r>
            <a:endParaRPr dirty="0"/>
          </a:p>
          <a:p>
            <a:pPr marL="0" lvl="0" indent="0" algn="l" rtl="0">
              <a:spcBef>
                <a:spcPts val="0"/>
              </a:spcBef>
              <a:spcAft>
                <a:spcPts val="0"/>
              </a:spcAft>
              <a:buNone/>
            </a:pPr>
            <a:r>
              <a:rPr lang="en" dirty="0"/>
              <a:t>This means your idea might be selected!</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3f691445fe2_0_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3f691445fe2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dirty="0"/>
              <a:t>The Lit &amp; Phil collection contains myths and legends from many different areas of the world and periods of history: Ancient Greek and Roman Myths, Folktales from the British Isles, Celtic legends, Norse myths, tales from the West Indies and many more.</a:t>
            </a:r>
            <a:endParaRPr dirty="0"/>
          </a:p>
          <a:p>
            <a:pPr marL="457200" lvl="0" indent="-298450" algn="l" rtl="0">
              <a:spcBef>
                <a:spcPts val="0"/>
              </a:spcBef>
              <a:spcAft>
                <a:spcPts val="0"/>
              </a:spcAft>
              <a:buSzPts val="1100"/>
              <a:buChar char="●"/>
            </a:pPr>
            <a:r>
              <a:rPr lang="en" dirty="0"/>
              <a:t>Today you will learn a little about myths and legends, before inventing your OWN myth or legend for the world as it is today. </a:t>
            </a:r>
            <a:endParaRPr dirty="0"/>
          </a:p>
          <a:p>
            <a:pPr marL="457200" lvl="0" indent="-298450" algn="l" rtl="0">
              <a:spcBef>
                <a:spcPts val="0"/>
              </a:spcBef>
              <a:spcAft>
                <a:spcPts val="0"/>
              </a:spcAft>
              <a:buSzPts val="1100"/>
              <a:buChar char="●"/>
            </a:pPr>
            <a:r>
              <a:rPr lang="en" dirty="0"/>
              <a:t>Most of the stories we picked have a connection to the North East of England and the different people who have lived here over the centuries: The Celts, </a:t>
            </a:r>
            <a:r>
              <a:rPr lang="en" dirty="0" err="1"/>
              <a:t>Anglo-saxons</a:t>
            </a:r>
            <a:r>
              <a:rPr lang="en" dirty="0"/>
              <a:t>, Romans and Vikings.</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dc2ab34e93_0_1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g2dc2ab34e93_0_1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98450" algn="l" rtl="0">
              <a:lnSpc>
                <a:spcPct val="100000"/>
              </a:lnSpc>
              <a:spcBef>
                <a:spcPts val="0"/>
              </a:spcBef>
              <a:spcAft>
                <a:spcPts val="0"/>
              </a:spcAft>
              <a:buClr>
                <a:schemeClr val="dk1"/>
              </a:buClr>
              <a:buSzPts val="1100"/>
              <a:buChar char="●"/>
            </a:pPr>
            <a:r>
              <a:rPr lang="en" dirty="0">
                <a:solidFill>
                  <a:schemeClr val="dk1"/>
                </a:solidFill>
              </a:rPr>
              <a:t>What is a myth? </a:t>
            </a:r>
            <a:endParaRPr i="1" dirty="0">
              <a:solidFill>
                <a:schemeClr val="dk1"/>
              </a:solidFill>
            </a:endParaRPr>
          </a:p>
          <a:p>
            <a:pPr marL="457200" marR="0" lvl="0" indent="-298450" algn="l" rtl="0">
              <a:lnSpc>
                <a:spcPct val="100000"/>
              </a:lnSpc>
              <a:spcBef>
                <a:spcPts val="0"/>
              </a:spcBef>
              <a:spcAft>
                <a:spcPts val="0"/>
              </a:spcAft>
              <a:buClr>
                <a:schemeClr val="dk1"/>
              </a:buClr>
              <a:buSzPts val="1100"/>
              <a:buChar char="●"/>
            </a:pPr>
            <a:r>
              <a:rPr lang="en" dirty="0">
                <a:solidFill>
                  <a:schemeClr val="dk1"/>
                </a:solidFill>
              </a:rPr>
              <a:t>Myths, legends and folktales are stories people tell each other to help them understand the world around them.</a:t>
            </a:r>
            <a:endParaRPr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 dirty="0">
                <a:solidFill>
                  <a:schemeClr val="dk1"/>
                </a:solidFill>
              </a:rPr>
              <a:t>Long before we invented how to write, we were sharing important information with each other by telling stories: which spaces were safe to go to or not, what were good or bad ways of behaving, explaining natural events like lightning, rainbows and floods </a:t>
            </a:r>
            <a:r>
              <a:rPr lang="en" dirty="0" err="1">
                <a:solidFill>
                  <a:schemeClr val="dk1"/>
                </a:solidFill>
              </a:rPr>
              <a:t>etc</a:t>
            </a:r>
            <a:endParaRPr dirty="0">
              <a:solidFill>
                <a:schemeClr val="dk1"/>
              </a:solidFill>
            </a:endParaRPr>
          </a:p>
          <a:p>
            <a:pPr marL="457200" marR="0" lvl="0" indent="-298450" algn="l" rtl="0">
              <a:lnSpc>
                <a:spcPct val="100000"/>
              </a:lnSpc>
              <a:spcBef>
                <a:spcPts val="0"/>
              </a:spcBef>
              <a:spcAft>
                <a:spcPts val="0"/>
              </a:spcAft>
              <a:buClr>
                <a:schemeClr val="dk1"/>
              </a:buClr>
              <a:buSzPts val="1100"/>
              <a:buChar char="●"/>
            </a:pPr>
            <a:r>
              <a:rPr lang="en" dirty="0">
                <a:solidFill>
                  <a:schemeClr val="dk1"/>
                </a:solidFill>
              </a:rPr>
              <a:t>These tales were shared verbally for centuries before they were written down. This means the stories changed with each storyteller and each generation, and that there is not one ‘true’ version of a legend.</a:t>
            </a:r>
            <a:endParaRPr dirty="0">
              <a:solidFill>
                <a:schemeClr val="dk1"/>
              </a:solidFill>
            </a:endParaRPr>
          </a:p>
          <a:p>
            <a:pPr marL="0" marR="0" lvl="0" indent="0" algn="l" rtl="0">
              <a:lnSpc>
                <a:spcPct val="100000"/>
              </a:lnSpc>
              <a:spcBef>
                <a:spcPts val="0"/>
              </a:spcBef>
              <a:spcAft>
                <a:spcPts val="0"/>
              </a:spcAft>
              <a:buNone/>
            </a:pPr>
            <a:endParaRPr dirty="0">
              <a:solidFill>
                <a:schemeClr val="dk1"/>
              </a:solidFill>
            </a:endParaRPr>
          </a:p>
        </p:txBody>
      </p:sp>
      <p:sp>
        <p:nvSpPr>
          <p:cNvPr id="138" name="Google Shape;138;g2dc2ab34e93_0_140: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1200"/>
              <a:buFont typeface="Calibri"/>
              <a:buNone/>
            </a:pPr>
            <a:fld id="{00000000-1234-1234-1234-123412341234}" type="slidenum">
              <a:rPr lang="en" sz="1200" b="0" i="0" u="none" strike="noStrike" cap="none">
                <a:solidFill>
                  <a:schemeClr val="dk1"/>
                </a:solidFill>
                <a:latin typeface="Calibri"/>
                <a:ea typeface="Calibri"/>
                <a:cs typeface="Calibri"/>
                <a:sym typeface="Calibri"/>
              </a:rP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f60f0e0033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g3f60f0e0033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900"/>
              </a:spcBef>
              <a:spcAft>
                <a:spcPts val="0"/>
              </a:spcAft>
              <a:buNone/>
            </a:pPr>
            <a:r>
              <a:rPr lang="en" i="1" dirty="0">
                <a:solidFill>
                  <a:schemeClr val="dk1"/>
                </a:solidFill>
              </a:rPr>
              <a:t>This is an opportunity for the students to share what they know already about the topic, and to think about the role of myths and legends in the lives of our ancestors</a:t>
            </a:r>
            <a:endParaRPr i="1" dirty="0">
              <a:solidFill>
                <a:schemeClr val="dk1"/>
              </a:solidFill>
            </a:endParaRPr>
          </a:p>
          <a:p>
            <a:pPr marL="457200" lvl="0" indent="-298450" algn="l" rtl="0">
              <a:lnSpc>
                <a:spcPct val="115000"/>
              </a:lnSpc>
              <a:spcBef>
                <a:spcPts val="900"/>
              </a:spcBef>
              <a:spcAft>
                <a:spcPts val="0"/>
              </a:spcAft>
              <a:buClr>
                <a:schemeClr val="dk1"/>
              </a:buClr>
              <a:buSzPts val="1100"/>
              <a:buChar char="●"/>
            </a:pPr>
            <a:r>
              <a:rPr lang="en" dirty="0">
                <a:solidFill>
                  <a:schemeClr val="dk1"/>
                </a:solidFill>
              </a:rPr>
              <a:t>What do myths and legends do? They helped our ancestors understand the world around them and inform how they should behave:</a:t>
            </a:r>
            <a:endParaRPr dirty="0">
              <a:solidFill>
                <a:schemeClr val="dk1"/>
              </a:solidFill>
            </a:endParaRPr>
          </a:p>
          <a:p>
            <a:pPr marL="914400" lvl="1" indent="-298450" algn="l" rtl="0">
              <a:lnSpc>
                <a:spcPct val="115000"/>
              </a:lnSpc>
              <a:spcBef>
                <a:spcPts val="0"/>
              </a:spcBef>
              <a:spcAft>
                <a:spcPts val="0"/>
              </a:spcAft>
              <a:buClr>
                <a:schemeClr val="dk1"/>
              </a:buClr>
              <a:buSzPts val="1100"/>
              <a:buChar char="○"/>
            </a:pPr>
            <a:r>
              <a:rPr lang="en" dirty="0">
                <a:solidFill>
                  <a:schemeClr val="dk1"/>
                </a:solidFill>
              </a:rPr>
              <a:t>explain mysterious things</a:t>
            </a:r>
            <a:endParaRPr dirty="0">
              <a:solidFill>
                <a:schemeClr val="dk1"/>
              </a:solidFill>
            </a:endParaRPr>
          </a:p>
          <a:p>
            <a:pPr marL="914400" lvl="1" indent="-298450" algn="l" rtl="0">
              <a:lnSpc>
                <a:spcPct val="115000"/>
              </a:lnSpc>
              <a:spcBef>
                <a:spcPts val="0"/>
              </a:spcBef>
              <a:spcAft>
                <a:spcPts val="0"/>
              </a:spcAft>
              <a:buClr>
                <a:schemeClr val="dk1"/>
              </a:buClr>
              <a:buSzPts val="1100"/>
              <a:buChar char="○"/>
            </a:pPr>
            <a:r>
              <a:rPr lang="en" dirty="0">
                <a:solidFill>
                  <a:schemeClr val="dk1"/>
                </a:solidFill>
              </a:rPr>
              <a:t>protect special places</a:t>
            </a:r>
            <a:endParaRPr dirty="0">
              <a:solidFill>
                <a:schemeClr val="dk1"/>
              </a:solidFill>
            </a:endParaRPr>
          </a:p>
          <a:p>
            <a:pPr marL="914400" lvl="1" indent="-298450" algn="l" rtl="0">
              <a:lnSpc>
                <a:spcPct val="115000"/>
              </a:lnSpc>
              <a:spcBef>
                <a:spcPts val="0"/>
              </a:spcBef>
              <a:spcAft>
                <a:spcPts val="0"/>
              </a:spcAft>
              <a:buClr>
                <a:schemeClr val="dk1"/>
              </a:buClr>
              <a:buSzPts val="1100"/>
              <a:buChar char="○"/>
            </a:pPr>
            <a:r>
              <a:rPr lang="en" dirty="0">
                <a:solidFill>
                  <a:schemeClr val="dk1"/>
                </a:solidFill>
              </a:rPr>
              <a:t>encourage kindness</a:t>
            </a:r>
            <a:endParaRPr dirty="0">
              <a:solidFill>
                <a:schemeClr val="dk1"/>
              </a:solidFill>
            </a:endParaRPr>
          </a:p>
          <a:p>
            <a:pPr marL="914400" lvl="1" indent="-298450" algn="l" rtl="0">
              <a:lnSpc>
                <a:spcPct val="115000"/>
              </a:lnSpc>
              <a:spcBef>
                <a:spcPts val="0"/>
              </a:spcBef>
              <a:spcAft>
                <a:spcPts val="0"/>
              </a:spcAft>
              <a:buClr>
                <a:schemeClr val="dk1"/>
              </a:buClr>
              <a:buSzPts val="1100"/>
              <a:buChar char="○"/>
            </a:pPr>
            <a:r>
              <a:rPr lang="en" dirty="0">
                <a:solidFill>
                  <a:schemeClr val="dk1"/>
                </a:solidFill>
              </a:rPr>
              <a:t>warn people about danger</a:t>
            </a:r>
            <a:endParaRPr dirty="0">
              <a:solidFill>
                <a:schemeClr val="dk1"/>
              </a:solidFill>
            </a:endParaRPr>
          </a:p>
          <a:p>
            <a:pPr marL="914400" lvl="1" indent="-298450" algn="l" rtl="0">
              <a:lnSpc>
                <a:spcPct val="115000"/>
              </a:lnSpc>
              <a:spcBef>
                <a:spcPts val="0"/>
              </a:spcBef>
              <a:spcAft>
                <a:spcPts val="0"/>
              </a:spcAft>
              <a:buClr>
                <a:schemeClr val="dk1"/>
              </a:buClr>
              <a:buSzPts val="1100"/>
              <a:buChar char="○"/>
            </a:pPr>
            <a:r>
              <a:rPr lang="en" dirty="0">
                <a:solidFill>
                  <a:schemeClr val="dk1"/>
                </a:solidFill>
              </a:rPr>
              <a:t>punish dishonesty and selfishness</a:t>
            </a:r>
            <a:endParaRPr dirty="0">
              <a:solidFill>
                <a:schemeClr val="dk1"/>
              </a:solidFill>
            </a:endParaRPr>
          </a:p>
          <a:p>
            <a:pPr marL="914400" lvl="1" indent="-298450" algn="l" rtl="0">
              <a:lnSpc>
                <a:spcPct val="115000"/>
              </a:lnSpc>
              <a:spcBef>
                <a:spcPts val="0"/>
              </a:spcBef>
              <a:spcAft>
                <a:spcPts val="0"/>
              </a:spcAft>
              <a:buClr>
                <a:schemeClr val="dk1"/>
              </a:buClr>
              <a:buSzPts val="1100"/>
              <a:buChar char="○"/>
            </a:pPr>
            <a:r>
              <a:rPr lang="en" dirty="0">
                <a:solidFill>
                  <a:schemeClr val="dk1"/>
                </a:solidFill>
              </a:rPr>
              <a:t>help communities remember important ideas</a:t>
            </a:r>
            <a:endParaRPr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 dirty="0">
                <a:solidFill>
                  <a:schemeClr val="dk1"/>
                </a:solidFill>
              </a:rPr>
              <a:t>We’re now going to look at a selection of myths and legends from the Lit &amp; Phil collection to inspire you. We’ve divided them into 3 categories, which you can keep in mind when thinking of your own idea: </a:t>
            </a:r>
            <a:endParaRPr dirty="0">
              <a:solidFill>
                <a:schemeClr val="dk1"/>
              </a:solidFill>
            </a:endParaRPr>
          </a:p>
          <a:p>
            <a:pPr marL="914400" lvl="1" indent="-298450" algn="l" rtl="0">
              <a:spcBef>
                <a:spcPts val="0"/>
              </a:spcBef>
              <a:spcAft>
                <a:spcPts val="0"/>
              </a:spcAft>
              <a:buClr>
                <a:schemeClr val="dk1"/>
              </a:buClr>
              <a:buSzPts val="1100"/>
              <a:buFont typeface="Calibri"/>
              <a:buChar char="○"/>
            </a:pPr>
            <a:r>
              <a:rPr lang="en" b="1" dirty="0">
                <a:solidFill>
                  <a:schemeClr val="dk1"/>
                </a:solidFill>
              </a:rPr>
              <a:t>Creatures</a:t>
            </a:r>
            <a:r>
              <a:rPr lang="en" dirty="0">
                <a:solidFill>
                  <a:schemeClr val="dk1"/>
                </a:solidFill>
              </a:rPr>
              <a:t>: enchanted animals, sprites, leprechauns…</a:t>
            </a:r>
            <a:endParaRPr dirty="0">
              <a:solidFill>
                <a:schemeClr val="dk1"/>
              </a:solidFill>
            </a:endParaRPr>
          </a:p>
          <a:p>
            <a:pPr marL="914400" lvl="1" indent="-298450" algn="l" rtl="0">
              <a:spcBef>
                <a:spcPts val="0"/>
              </a:spcBef>
              <a:spcAft>
                <a:spcPts val="0"/>
              </a:spcAft>
              <a:buClr>
                <a:schemeClr val="dk1"/>
              </a:buClr>
              <a:buSzPts val="1100"/>
              <a:buFont typeface="Calibri"/>
              <a:buChar char="○"/>
            </a:pPr>
            <a:r>
              <a:rPr lang="en" b="1" dirty="0">
                <a:solidFill>
                  <a:schemeClr val="dk1"/>
                </a:solidFill>
              </a:rPr>
              <a:t>Things</a:t>
            </a:r>
            <a:r>
              <a:rPr lang="en" dirty="0">
                <a:solidFill>
                  <a:schemeClr val="dk1"/>
                </a:solidFill>
              </a:rPr>
              <a:t>: object and places that have special powers</a:t>
            </a:r>
            <a:endParaRPr dirty="0">
              <a:solidFill>
                <a:schemeClr val="dk1"/>
              </a:solidFill>
            </a:endParaRPr>
          </a:p>
          <a:p>
            <a:pPr marL="914400" lvl="1" indent="-298450" algn="l" rtl="0">
              <a:spcBef>
                <a:spcPts val="0"/>
              </a:spcBef>
              <a:spcAft>
                <a:spcPts val="0"/>
              </a:spcAft>
              <a:buClr>
                <a:schemeClr val="dk1"/>
              </a:buClr>
              <a:buSzPts val="1100"/>
              <a:buFont typeface="Calibri"/>
              <a:buChar char="○"/>
            </a:pPr>
            <a:r>
              <a:rPr lang="en" b="1" dirty="0">
                <a:solidFill>
                  <a:schemeClr val="dk1"/>
                </a:solidFill>
              </a:rPr>
              <a:t>Nature</a:t>
            </a:r>
            <a:r>
              <a:rPr lang="en" dirty="0">
                <a:solidFill>
                  <a:schemeClr val="dk1"/>
                </a:solidFill>
              </a:rPr>
              <a:t>: natural events (lightning, rainbows, storms, the stars, the seasons) that have been explained through myths</a:t>
            </a:r>
            <a:endParaRPr dirty="0">
              <a:solidFill>
                <a:schemeClr val="dk1"/>
              </a:solidFill>
            </a:endParaRPr>
          </a:p>
          <a:p>
            <a:pPr marL="0" lvl="0" indent="0" algn="l" rtl="0">
              <a:spcBef>
                <a:spcPts val="0"/>
              </a:spcBef>
              <a:spcAft>
                <a:spcPts val="0"/>
              </a:spcAft>
              <a:buNone/>
            </a:pPr>
            <a:r>
              <a:rPr lang="en" i="1" dirty="0">
                <a:solidFill>
                  <a:schemeClr val="dk1"/>
                </a:solidFill>
              </a:rPr>
              <a:t>There are more myths than you’ll have time to cover in the lesson, so we encourage you to ask the children to pick which stories they’d like to hear from the images on the slide. </a:t>
            </a:r>
            <a:endParaRPr i="1" dirty="0">
              <a:solidFill>
                <a:schemeClr val="dk1"/>
              </a:solidFill>
            </a:endParaRPr>
          </a:p>
        </p:txBody>
      </p:sp>
      <p:sp>
        <p:nvSpPr>
          <p:cNvPr id="146" name="Google Shape;146;g3f60f0e0033_0_29: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1200"/>
              <a:buFont typeface="Calibri"/>
              <a:buNone/>
            </a:pPr>
            <a:fld id="{00000000-1234-1234-1234-123412341234}" type="slidenum">
              <a:rPr lang="en" sz="1200" b="0" i="0" u="none" strike="noStrike" cap="none">
                <a:solidFill>
                  <a:schemeClr val="dk1"/>
                </a:solidFill>
                <a:latin typeface="Calibri"/>
                <a:ea typeface="Calibri"/>
                <a:cs typeface="Calibri"/>
                <a:sym typeface="Calibri"/>
              </a:rP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png"/></Relationships>
</file>

<file path=ppt/slides/_rels/slide1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1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12" Type="http://schemas.openxmlformats.org/officeDocument/2006/relationships/image" Target="../media/image55.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s/_rels/slide13.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6.png"/><Relationship Id="rId7" Type="http://schemas.openxmlformats.org/officeDocument/2006/relationships/image" Target="../media/image59.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58.png"/><Relationship Id="rId11" Type="http://schemas.openxmlformats.org/officeDocument/2006/relationships/image" Target="../media/image63.jpg"/><Relationship Id="rId5" Type="http://schemas.openxmlformats.org/officeDocument/2006/relationships/image" Target="../media/image3.png"/><Relationship Id="rId10" Type="http://schemas.openxmlformats.org/officeDocument/2006/relationships/image" Target="../media/image62.jpg"/><Relationship Id="rId4" Type="http://schemas.openxmlformats.org/officeDocument/2006/relationships/image" Target="../media/image57.png"/><Relationship Id="rId9" Type="http://schemas.openxmlformats.org/officeDocument/2006/relationships/image" Target="../media/image61.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66.jpg"/><Relationship Id="rId5" Type="http://schemas.openxmlformats.org/officeDocument/2006/relationships/image" Target="../media/image65.png"/><Relationship Id="rId4" Type="http://schemas.openxmlformats.org/officeDocument/2006/relationships/image" Target="../media/image64.jp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1.xml"/><Relationship Id="rId5" Type="http://schemas.openxmlformats.org/officeDocument/2006/relationships/image" Target="../media/image67.png"/><Relationship Id="rId4" Type="http://schemas.openxmlformats.org/officeDocument/2006/relationships/image" Target="../media/image65.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hyperlink" Target="https://youtu.be/EwsUHVUYW-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3.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14.png"/><Relationship Id="rId11" Type="http://schemas.openxmlformats.org/officeDocument/2006/relationships/image" Target="../media/image19.jpg"/><Relationship Id="rId5" Type="http://schemas.openxmlformats.org/officeDocument/2006/relationships/image" Target="../media/image13.jpg"/><Relationship Id="rId10" Type="http://schemas.openxmlformats.org/officeDocument/2006/relationships/image" Target="../media/image18.png"/><Relationship Id="rId4" Type="http://schemas.openxmlformats.org/officeDocument/2006/relationships/image" Target="../media/image12.jpg"/><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4.jp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1.xml"/><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pic>
        <p:nvPicPr>
          <p:cNvPr id="60" name="Google Shape;60;p14" title="mythslegends-litnphil.png"/>
          <p:cNvPicPr preferRelativeResize="0"/>
          <p:nvPr/>
        </p:nvPicPr>
        <p:blipFill>
          <a:blip r:embed="rId3">
            <a:alphaModFix/>
          </a:blip>
          <a:stretch>
            <a:fillRect/>
          </a:stretch>
        </p:blipFill>
        <p:spPr>
          <a:xfrm>
            <a:off x="0" y="125013"/>
            <a:ext cx="9144003" cy="489346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Google Shape;159;p23"/>
          <p:cNvPicPr preferRelativeResize="0"/>
          <p:nvPr/>
        </p:nvPicPr>
        <p:blipFill>
          <a:blip r:embed="rId3">
            <a:alphaModFix/>
          </a:blip>
          <a:stretch>
            <a:fillRect/>
          </a:stretch>
        </p:blipFill>
        <p:spPr>
          <a:xfrm>
            <a:off x="114400" y="114425"/>
            <a:ext cx="4015600" cy="1057525"/>
          </a:xfrm>
          <a:prstGeom prst="rect">
            <a:avLst/>
          </a:prstGeom>
          <a:noFill/>
          <a:ln>
            <a:noFill/>
          </a:ln>
        </p:spPr>
      </p:pic>
      <p:pic>
        <p:nvPicPr>
          <p:cNvPr id="160" name="Google Shape;160;p23"/>
          <p:cNvPicPr preferRelativeResize="0"/>
          <p:nvPr/>
        </p:nvPicPr>
        <p:blipFill>
          <a:blip r:embed="rId4">
            <a:alphaModFix/>
          </a:blip>
          <a:stretch>
            <a:fillRect/>
          </a:stretch>
        </p:blipFill>
        <p:spPr>
          <a:xfrm>
            <a:off x="6110450" y="2019769"/>
            <a:ext cx="2544925" cy="1857857"/>
          </a:xfrm>
          <a:prstGeom prst="rect">
            <a:avLst/>
          </a:prstGeom>
          <a:noFill/>
          <a:ln>
            <a:noFill/>
          </a:ln>
        </p:spPr>
      </p:pic>
      <p:pic>
        <p:nvPicPr>
          <p:cNvPr id="161" name="Google Shape;161;p23"/>
          <p:cNvPicPr preferRelativeResize="0"/>
          <p:nvPr/>
        </p:nvPicPr>
        <p:blipFill>
          <a:blip r:embed="rId5">
            <a:alphaModFix/>
          </a:blip>
          <a:stretch>
            <a:fillRect/>
          </a:stretch>
        </p:blipFill>
        <p:spPr>
          <a:xfrm>
            <a:off x="879157" y="1708912"/>
            <a:ext cx="1507879" cy="2331026"/>
          </a:xfrm>
          <a:prstGeom prst="rect">
            <a:avLst/>
          </a:prstGeom>
          <a:noFill/>
          <a:ln>
            <a:noFill/>
          </a:ln>
        </p:spPr>
      </p:pic>
      <p:pic>
        <p:nvPicPr>
          <p:cNvPr id="162" name="Google Shape;162;p23"/>
          <p:cNvPicPr preferRelativeResize="0"/>
          <p:nvPr/>
        </p:nvPicPr>
        <p:blipFill>
          <a:blip r:embed="rId6">
            <a:alphaModFix/>
          </a:blip>
          <a:stretch>
            <a:fillRect/>
          </a:stretch>
        </p:blipFill>
        <p:spPr>
          <a:xfrm>
            <a:off x="6110450" y="1491723"/>
            <a:ext cx="2596725" cy="528040"/>
          </a:xfrm>
          <a:prstGeom prst="rect">
            <a:avLst/>
          </a:prstGeom>
          <a:noFill/>
          <a:ln>
            <a:noFill/>
          </a:ln>
        </p:spPr>
      </p:pic>
      <p:pic>
        <p:nvPicPr>
          <p:cNvPr id="163" name="Google Shape;163;p23"/>
          <p:cNvPicPr preferRelativeResize="0"/>
          <p:nvPr/>
        </p:nvPicPr>
        <p:blipFill>
          <a:blip r:embed="rId7">
            <a:alphaModFix/>
          </a:blip>
          <a:stretch>
            <a:fillRect/>
          </a:stretch>
        </p:blipFill>
        <p:spPr>
          <a:xfrm>
            <a:off x="3144175" y="2268696"/>
            <a:ext cx="2596726" cy="2055100"/>
          </a:xfrm>
          <a:prstGeom prst="rect">
            <a:avLst/>
          </a:prstGeom>
          <a:noFill/>
          <a:ln>
            <a:noFill/>
          </a:ln>
        </p:spPr>
      </p:pic>
      <p:pic>
        <p:nvPicPr>
          <p:cNvPr id="164" name="Google Shape;164;p23"/>
          <p:cNvPicPr preferRelativeResize="0"/>
          <p:nvPr/>
        </p:nvPicPr>
        <p:blipFill>
          <a:blip r:embed="rId8">
            <a:alphaModFix/>
          </a:blip>
          <a:stretch>
            <a:fillRect/>
          </a:stretch>
        </p:blipFill>
        <p:spPr>
          <a:xfrm>
            <a:off x="3334024" y="1491725"/>
            <a:ext cx="2217025" cy="705600"/>
          </a:xfrm>
          <a:prstGeom prst="rect">
            <a:avLst/>
          </a:prstGeom>
          <a:noFill/>
          <a:ln>
            <a:noFill/>
          </a:ln>
        </p:spPr>
      </p:pic>
      <p:pic>
        <p:nvPicPr>
          <p:cNvPr id="165" name="Google Shape;165;p23"/>
          <p:cNvPicPr preferRelativeResize="0"/>
          <p:nvPr/>
        </p:nvPicPr>
        <p:blipFill>
          <a:blip r:embed="rId9">
            <a:alphaModFix/>
          </a:blip>
          <a:stretch>
            <a:fillRect/>
          </a:stretch>
        </p:blipFill>
        <p:spPr>
          <a:xfrm>
            <a:off x="-518054" y="4174825"/>
            <a:ext cx="4302305" cy="9686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1" name="Google Shape;171;p24"/>
          <p:cNvPicPr preferRelativeResize="0"/>
          <p:nvPr/>
        </p:nvPicPr>
        <p:blipFill>
          <a:blip r:embed="rId3">
            <a:alphaModFix/>
          </a:blip>
          <a:stretch>
            <a:fillRect/>
          </a:stretch>
        </p:blipFill>
        <p:spPr>
          <a:xfrm>
            <a:off x="152400" y="152400"/>
            <a:ext cx="3798850" cy="1000450"/>
          </a:xfrm>
          <a:prstGeom prst="rect">
            <a:avLst/>
          </a:prstGeom>
          <a:noFill/>
          <a:ln>
            <a:noFill/>
          </a:ln>
        </p:spPr>
      </p:pic>
      <p:pic>
        <p:nvPicPr>
          <p:cNvPr id="172" name="Google Shape;172;p24"/>
          <p:cNvPicPr preferRelativeResize="0"/>
          <p:nvPr/>
        </p:nvPicPr>
        <p:blipFill>
          <a:blip r:embed="rId4">
            <a:alphaModFix/>
          </a:blip>
          <a:stretch>
            <a:fillRect/>
          </a:stretch>
        </p:blipFill>
        <p:spPr>
          <a:xfrm>
            <a:off x="657950" y="1485400"/>
            <a:ext cx="1883099" cy="2446676"/>
          </a:xfrm>
          <a:prstGeom prst="rect">
            <a:avLst/>
          </a:prstGeom>
          <a:noFill/>
          <a:ln>
            <a:noFill/>
          </a:ln>
        </p:spPr>
      </p:pic>
      <p:pic>
        <p:nvPicPr>
          <p:cNvPr id="173" name="Google Shape;173;p24"/>
          <p:cNvPicPr preferRelativeResize="0"/>
          <p:nvPr/>
        </p:nvPicPr>
        <p:blipFill>
          <a:blip r:embed="rId5">
            <a:alphaModFix/>
          </a:blip>
          <a:stretch>
            <a:fillRect/>
          </a:stretch>
        </p:blipFill>
        <p:spPr>
          <a:xfrm>
            <a:off x="527575" y="4066774"/>
            <a:ext cx="2462160" cy="1076725"/>
          </a:xfrm>
          <a:prstGeom prst="rect">
            <a:avLst/>
          </a:prstGeom>
          <a:noFill/>
          <a:ln>
            <a:noFill/>
          </a:ln>
        </p:spPr>
      </p:pic>
      <p:pic>
        <p:nvPicPr>
          <p:cNvPr id="174" name="Google Shape;174;p24"/>
          <p:cNvPicPr preferRelativeResize="0"/>
          <p:nvPr/>
        </p:nvPicPr>
        <p:blipFill>
          <a:blip r:embed="rId6">
            <a:alphaModFix/>
          </a:blip>
          <a:stretch>
            <a:fillRect/>
          </a:stretch>
        </p:blipFill>
        <p:spPr>
          <a:xfrm>
            <a:off x="6739150" y="864899"/>
            <a:ext cx="1807625" cy="1420827"/>
          </a:xfrm>
          <a:prstGeom prst="rect">
            <a:avLst/>
          </a:prstGeom>
          <a:noFill/>
          <a:ln>
            <a:noFill/>
          </a:ln>
        </p:spPr>
      </p:pic>
      <p:pic>
        <p:nvPicPr>
          <p:cNvPr id="175" name="Google Shape;175;p24"/>
          <p:cNvPicPr preferRelativeResize="0"/>
          <p:nvPr/>
        </p:nvPicPr>
        <p:blipFill>
          <a:blip r:embed="rId7">
            <a:alphaModFix/>
          </a:blip>
          <a:stretch>
            <a:fillRect/>
          </a:stretch>
        </p:blipFill>
        <p:spPr>
          <a:xfrm>
            <a:off x="6294325" y="239118"/>
            <a:ext cx="2697274" cy="721750"/>
          </a:xfrm>
          <a:prstGeom prst="rect">
            <a:avLst/>
          </a:prstGeom>
          <a:noFill/>
          <a:ln>
            <a:noFill/>
          </a:ln>
        </p:spPr>
      </p:pic>
      <p:pic>
        <p:nvPicPr>
          <p:cNvPr id="176" name="Google Shape;176;p24"/>
          <p:cNvPicPr preferRelativeResize="0"/>
          <p:nvPr/>
        </p:nvPicPr>
        <p:blipFill>
          <a:blip r:embed="rId8">
            <a:alphaModFix/>
          </a:blip>
          <a:stretch>
            <a:fillRect/>
          </a:stretch>
        </p:blipFill>
        <p:spPr>
          <a:xfrm>
            <a:off x="3424555" y="2131796"/>
            <a:ext cx="2404113" cy="1856799"/>
          </a:xfrm>
          <a:prstGeom prst="rect">
            <a:avLst/>
          </a:prstGeom>
          <a:noFill/>
          <a:ln>
            <a:noFill/>
          </a:ln>
        </p:spPr>
      </p:pic>
      <p:pic>
        <p:nvPicPr>
          <p:cNvPr id="177" name="Google Shape;177;p24"/>
          <p:cNvPicPr preferRelativeResize="0"/>
          <p:nvPr/>
        </p:nvPicPr>
        <p:blipFill>
          <a:blip r:embed="rId9">
            <a:alphaModFix/>
          </a:blip>
          <a:stretch>
            <a:fillRect/>
          </a:stretch>
        </p:blipFill>
        <p:spPr>
          <a:xfrm>
            <a:off x="2746025" y="1398525"/>
            <a:ext cx="3543574" cy="667100"/>
          </a:xfrm>
          <a:prstGeom prst="rect">
            <a:avLst/>
          </a:prstGeom>
          <a:noFill/>
          <a:ln>
            <a:noFill/>
          </a:ln>
        </p:spPr>
      </p:pic>
      <p:pic>
        <p:nvPicPr>
          <p:cNvPr id="178" name="Google Shape;178;p24" title="thor.png"/>
          <p:cNvPicPr preferRelativeResize="0"/>
          <p:nvPr/>
        </p:nvPicPr>
        <p:blipFill>
          <a:blip r:embed="rId10">
            <a:alphaModFix/>
          </a:blip>
          <a:stretch>
            <a:fillRect/>
          </a:stretch>
        </p:blipFill>
        <p:spPr>
          <a:xfrm>
            <a:off x="7183976" y="2676816"/>
            <a:ext cx="1807625" cy="2245833"/>
          </a:xfrm>
          <a:prstGeom prst="rect">
            <a:avLst/>
          </a:prstGeom>
          <a:noFill/>
          <a:ln>
            <a:noFill/>
          </a:ln>
        </p:spPr>
      </p:pic>
      <p:pic>
        <p:nvPicPr>
          <p:cNvPr id="179" name="Google Shape;179;p24"/>
          <p:cNvPicPr preferRelativeResize="0"/>
          <p:nvPr/>
        </p:nvPicPr>
        <p:blipFill>
          <a:blip r:embed="rId11">
            <a:alphaModFix/>
          </a:blip>
          <a:stretch>
            <a:fillRect/>
          </a:stretch>
        </p:blipFill>
        <p:spPr>
          <a:xfrm>
            <a:off x="5030726" y="4287625"/>
            <a:ext cx="2419150" cy="9375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Google Shape;185;p25"/>
          <p:cNvPicPr preferRelativeResize="0"/>
          <p:nvPr/>
        </p:nvPicPr>
        <p:blipFill>
          <a:blip r:embed="rId3">
            <a:alphaModFix/>
          </a:blip>
          <a:stretch>
            <a:fillRect/>
          </a:stretch>
        </p:blipFill>
        <p:spPr>
          <a:xfrm>
            <a:off x="152400" y="152400"/>
            <a:ext cx="4279951" cy="1127150"/>
          </a:xfrm>
          <a:prstGeom prst="rect">
            <a:avLst/>
          </a:prstGeom>
          <a:noFill/>
          <a:ln>
            <a:noFill/>
          </a:ln>
        </p:spPr>
      </p:pic>
      <p:pic>
        <p:nvPicPr>
          <p:cNvPr id="186" name="Google Shape;186;p25"/>
          <p:cNvPicPr preferRelativeResize="0"/>
          <p:nvPr/>
        </p:nvPicPr>
        <p:blipFill>
          <a:blip r:embed="rId4">
            <a:alphaModFix/>
          </a:blip>
          <a:stretch>
            <a:fillRect/>
          </a:stretch>
        </p:blipFill>
        <p:spPr>
          <a:xfrm>
            <a:off x="6540529" y="1019126"/>
            <a:ext cx="1947647" cy="1805800"/>
          </a:xfrm>
          <a:prstGeom prst="rect">
            <a:avLst/>
          </a:prstGeom>
          <a:noFill/>
          <a:ln>
            <a:noFill/>
          </a:ln>
        </p:spPr>
      </p:pic>
      <p:pic>
        <p:nvPicPr>
          <p:cNvPr id="187" name="Google Shape;187;p25"/>
          <p:cNvPicPr preferRelativeResize="0"/>
          <p:nvPr/>
        </p:nvPicPr>
        <p:blipFill>
          <a:blip r:embed="rId5">
            <a:alphaModFix/>
          </a:blip>
          <a:stretch>
            <a:fillRect/>
          </a:stretch>
        </p:blipFill>
        <p:spPr>
          <a:xfrm>
            <a:off x="5713587" y="412817"/>
            <a:ext cx="3351524" cy="606300"/>
          </a:xfrm>
          <a:prstGeom prst="rect">
            <a:avLst/>
          </a:prstGeom>
          <a:noFill/>
          <a:ln>
            <a:noFill/>
          </a:ln>
        </p:spPr>
      </p:pic>
      <p:pic>
        <p:nvPicPr>
          <p:cNvPr id="188" name="Google Shape;188;p25"/>
          <p:cNvPicPr preferRelativeResize="0"/>
          <p:nvPr/>
        </p:nvPicPr>
        <p:blipFill>
          <a:blip r:embed="rId6">
            <a:alphaModFix/>
          </a:blip>
          <a:stretch>
            <a:fillRect/>
          </a:stretch>
        </p:blipFill>
        <p:spPr>
          <a:xfrm>
            <a:off x="3282988" y="2000000"/>
            <a:ext cx="2834325" cy="1805801"/>
          </a:xfrm>
          <a:prstGeom prst="rect">
            <a:avLst/>
          </a:prstGeom>
          <a:noFill/>
          <a:ln>
            <a:noFill/>
          </a:ln>
        </p:spPr>
      </p:pic>
      <p:pic>
        <p:nvPicPr>
          <p:cNvPr id="189" name="Google Shape;189;p25"/>
          <p:cNvPicPr preferRelativeResize="0"/>
          <p:nvPr/>
        </p:nvPicPr>
        <p:blipFill>
          <a:blip r:embed="rId7">
            <a:alphaModFix/>
          </a:blip>
          <a:stretch>
            <a:fillRect/>
          </a:stretch>
        </p:blipFill>
        <p:spPr>
          <a:xfrm>
            <a:off x="3157961" y="1336624"/>
            <a:ext cx="2828080" cy="606300"/>
          </a:xfrm>
          <a:prstGeom prst="rect">
            <a:avLst/>
          </a:prstGeom>
          <a:noFill/>
          <a:ln>
            <a:noFill/>
          </a:ln>
        </p:spPr>
      </p:pic>
      <p:pic>
        <p:nvPicPr>
          <p:cNvPr id="190" name="Google Shape;190;p25" title="diptich.png"/>
          <p:cNvPicPr preferRelativeResize="0"/>
          <p:nvPr/>
        </p:nvPicPr>
        <p:blipFill>
          <a:blip r:embed="rId8">
            <a:alphaModFix/>
          </a:blip>
          <a:stretch>
            <a:fillRect/>
          </a:stretch>
        </p:blipFill>
        <p:spPr>
          <a:xfrm>
            <a:off x="152412" y="2893000"/>
            <a:ext cx="2640012" cy="2127050"/>
          </a:xfrm>
          <a:prstGeom prst="rect">
            <a:avLst/>
          </a:prstGeom>
          <a:noFill/>
          <a:ln>
            <a:noFill/>
          </a:ln>
        </p:spPr>
      </p:pic>
      <p:pic>
        <p:nvPicPr>
          <p:cNvPr id="191" name="Google Shape;191;p25"/>
          <p:cNvPicPr preferRelativeResize="0"/>
          <p:nvPr/>
        </p:nvPicPr>
        <p:blipFill>
          <a:blip r:embed="rId9">
            <a:alphaModFix/>
          </a:blip>
          <a:stretch>
            <a:fillRect/>
          </a:stretch>
        </p:blipFill>
        <p:spPr>
          <a:xfrm>
            <a:off x="-198000" y="2059500"/>
            <a:ext cx="3701925" cy="833500"/>
          </a:xfrm>
          <a:prstGeom prst="rect">
            <a:avLst/>
          </a:prstGeom>
          <a:noFill/>
          <a:ln>
            <a:noFill/>
          </a:ln>
        </p:spPr>
      </p:pic>
      <p:pic>
        <p:nvPicPr>
          <p:cNvPr id="192" name="Google Shape;192;p25"/>
          <p:cNvPicPr preferRelativeResize="0"/>
          <p:nvPr/>
        </p:nvPicPr>
        <p:blipFill>
          <a:blip r:embed="rId10">
            <a:alphaModFix/>
          </a:blip>
          <a:stretch>
            <a:fillRect/>
          </a:stretch>
        </p:blipFill>
        <p:spPr>
          <a:xfrm>
            <a:off x="5713600" y="4325582"/>
            <a:ext cx="3351501" cy="932593"/>
          </a:xfrm>
          <a:prstGeom prst="rect">
            <a:avLst/>
          </a:prstGeom>
          <a:noFill/>
          <a:ln>
            <a:noFill/>
          </a:ln>
        </p:spPr>
      </p:pic>
      <p:pic>
        <p:nvPicPr>
          <p:cNvPr id="193" name="Google Shape;193;p25"/>
          <p:cNvPicPr preferRelativeResize="0"/>
          <p:nvPr/>
        </p:nvPicPr>
        <p:blipFill>
          <a:blip r:embed="rId11">
            <a:alphaModFix/>
          </a:blip>
          <a:stretch>
            <a:fillRect/>
          </a:stretch>
        </p:blipFill>
        <p:spPr>
          <a:xfrm>
            <a:off x="3987336" y="3748725"/>
            <a:ext cx="1766850" cy="1310425"/>
          </a:xfrm>
          <a:prstGeom prst="rect">
            <a:avLst/>
          </a:prstGeom>
          <a:noFill/>
          <a:ln>
            <a:noFill/>
          </a:ln>
        </p:spPr>
      </p:pic>
      <p:pic>
        <p:nvPicPr>
          <p:cNvPr id="194" name="Google Shape;194;p25"/>
          <p:cNvPicPr preferRelativeResize="0"/>
          <p:nvPr/>
        </p:nvPicPr>
        <p:blipFill>
          <a:blip r:embed="rId12">
            <a:alphaModFix/>
          </a:blip>
          <a:stretch>
            <a:fillRect/>
          </a:stretch>
        </p:blipFill>
        <p:spPr>
          <a:xfrm>
            <a:off x="7497099" y="3331475"/>
            <a:ext cx="1294400" cy="9326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pic>
        <p:nvPicPr>
          <p:cNvPr id="200" name="Google Shape;200;p26" title="Screenshot 2026-07-01 at 10.31.22.png"/>
          <p:cNvPicPr preferRelativeResize="0"/>
          <p:nvPr/>
        </p:nvPicPr>
        <p:blipFill>
          <a:blip r:embed="rId3">
            <a:alphaModFix/>
          </a:blip>
          <a:stretch>
            <a:fillRect/>
          </a:stretch>
        </p:blipFill>
        <p:spPr>
          <a:xfrm>
            <a:off x="6612375" y="232742"/>
            <a:ext cx="2488625" cy="2698183"/>
          </a:xfrm>
          <a:prstGeom prst="rect">
            <a:avLst/>
          </a:prstGeom>
          <a:noFill/>
          <a:ln>
            <a:noFill/>
          </a:ln>
        </p:spPr>
      </p:pic>
      <p:pic>
        <p:nvPicPr>
          <p:cNvPr id="201" name="Google Shape;201;p26" title="Fox.PNG"/>
          <p:cNvPicPr preferRelativeResize="0"/>
          <p:nvPr/>
        </p:nvPicPr>
        <p:blipFill>
          <a:blip r:embed="rId4">
            <a:alphaModFix/>
          </a:blip>
          <a:stretch>
            <a:fillRect/>
          </a:stretch>
        </p:blipFill>
        <p:spPr>
          <a:xfrm>
            <a:off x="3435801" y="3973449"/>
            <a:ext cx="2105974" cy="1489000"/>
          </a:xfrm>
          <a:prstGeom prst="rect">
            <a:avLst/>
          </a:prstGeom>
          <a:noFill/>
          <a:ln>
            <a:noFill/>
          </a:ln>
        </p:spPr>
      </p:pic>
      <p:pic>
        <p:nvPicPr>
          <p:cNvPr id="202" name="Google Shape;202;p26"/>
          <p:cNvPicPr preferRelativeResize="0"/>
          <p:nvPr/>
        </p:nvPicPr>
        <p:blipFill rotWithShape="1">
          <a:blip r:embed="rId5">
            <a:alphaModFix/>
          </a:blip>
          <a:srcRect/>
          <a:stretch/>
        </p:blipFill>
        <p:spPr>
          <a:xfrm>
            <a:off x="-505225" y="232750"/>
            <a:ext cx="7365901" cy="1877400"/>
          </a:xfrm>
          <a:prstGeom prst="rect">
            <a:avLst/>
          </a:prstGeom>
          <a:noFill/>
          <a:ln>
            <a:noFill/>
          </a:ln>
        </p:spPr>
      </p:pic>
      <p:sp>
        <p:nvSpPr>
          <p:cNvPr id="203" name="Google Shape;203;p26"/>
          <p:cNvSpPr txBox="1"/>
          <p:nvPr/>
        </p:nvSpPr>
        <p:spPr>
          <a:xfrm rot="-59827">
            <a:off x="425188" y="496966"/>
            <a:ext cx="6430274" cy="638502"/>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800"/>
              <a:buFont typeface="Arial"/>
              <a:buNone/>
            </a:pPr>
            <a:r>
              <a:rPr lang="en" sz="3000" b="1">
                <a:solidFill>
                  <a:schemeClr val="dk1"/>
                </a:solidFill>
                <a:latin typeface="Calibri"/>
                <a:ea typeface="Calibri"/>
                <a:cs typeface="Calibri"/>
                <a:sym typeface="Calibri"/>
              </a:rPr>
              <a:t>The world has changed a lot since myths were invented… so what should modern myths and legends do?</a:t>
            </a:r>
            <a:endParaRPr sz="3000" b="1">
              <a:solidFill>
                <a:schemeClr val="dk1"/>
              </a:solidFill>
              <a:latin typeface="Calibri"/>
              <a:ea typeface="Calibri"/>
              <a:cs typeface="Calibri"/>
              <a:sym typeface="Calibri"/>
            </a:endParaRPr>
          </a:p>
        </p:txBody>
      </p:sp>
      <p:pic>
        <p:nvPicPr>
          <p:cNvPr id="204" name="Google Shape;204;p26" title="Go Green Owl.png"/>
          <p:cNvPicPr preferRelativeResize="0"/>
          <p:nvPr/>
        </p:nvPicPr>
        <p:blipFill>
          <a:blip r:embed="rId6">
            <a:alphaModFix/>
          </a:blip>
          <a:stretch>
            <a:fillRect/>
          </a:stretch>
        </p:blipFill>
        <p:spPr>
          <a:xfrm>
            <a:off x="5333951" y="1942170"/>
            <a:ext cx="1278425" cy="1280480"/>
          </a:xfrm>
          <a:prstGeom prst="rect">
            <a:avLst/>
          </a:prstGeom>
          <a:noFill/>
          <a:ln>
            <a:noFill/>
          </a:ln>
        </p:spPr>
      </p:pic>
      <p:pic>
        <p:nvPicPr>
          <p:cNvPr id="205" name="Google Shape;205;p26" title="pollution.png"/>
          <p:cNvPicPr preferRelativeResize="0"/>
          <p:nvPr/>
        </p:nvPicPr>
        <p:blipFill>
          <a:blip r:embed="rId7">
            <a:alphaModFix/>
          </a:blip>
          <a:stretch>
            <a:fillRect/>
          </a:stretch>
        </p:blipFill>
        <p:spPr>
          <a:xfrm>
            <a:off x="6414950" y="3653362"/>
            <a:ext cx="2488627" cy="1240676"/>
          </a:xfrm>
          <a:prstGeom prst="rect">
            <a:avLst/>
          </a:prstGeom>
          <a:noFill/>
          <a:ln>
            <a:noFill/>
          </a:ln>
        </p:spPr>
      </p:pic>
      <p:pic>
        <p:nvPicPr>
          <p:cNvPr id="206" name="Google Shape;206;p26" title="tree.png"/>
          <p:cNvPicPr preferRelativeResize="0"/>
          <p:nvPr/>
        </p:nvPicPr>
        <p:blipFill>
          <a:blip r:embed="rId8">
            <a:alphaModFix/>
          </a:blip>
          <a:stretch>
            <a:fillRect/>
          </a:stretch>
        </p:blipFill>
        <p:spPr>
          <a:xfrm>
            <a:off x="4571991" y="2571750"/>
            <a:ext cx="1609934" cy="2571749"/>
          </a:xfrm>
          <a:prstGeom prst="rect">
            <a:avLst/>
          </a:prstGeom>
          <a:noFill/>
          <a:ln>
            <a:noFill/>
          </a:ln>
        </p:spPr>
      </p:pic>
      <p:pic>
        <p:nvPicPr>
          <p:cNvPr id="207" name="Google Shape;207;p26" title="fly.png"/>
          <p:cNvPicPr preferRelativeResize="0"/>
          <p:nvPr/>
        </p:nvPicPr>
        <p:blipFill>
          <a:blip r:embed="rId9">
            <a:alphaModFix/>
          </a:blip>
          <a:stretch>
            <a:fillRect/>
          </a:stretch>
        </p:blipFill>
        <p:spPr>
          <a:xfrm>
            <a:off x="2348223" y="2202575"/>
            <a:ext cx="1793327" cy="1611599"/>
          </a:xfrm>
          <a:prstGeom prst="rect">
            <a:avLst/>
          </a:prstGeom>
          <a:noFill/>
          <a:ln>
            <a:noFill/>
          </a:ln>
        </p:spPr>
      </p:pic>
      <p:pic>
        <p:nvPicPr>
          <p:cNvPr id="208" name="Google Shape;208;p26" title="IMG_0271.jpg"/>
          <p:cNvPicPr preferRelativeResize="0"/>
          <p:nvPr/>
        </p:nvPicPr>
        <p:blipFill>
          <a:blip r:embed="rId10">
            <a:alphaModFix/>
          </a:blip>
          <a:stretch>
            <a:fillRect/>
          </a:stretch>
        </p:blipFill>
        <p:spPr>
          <a:xfrm>
            <a:off x="188500" y="2349042"/>
            <a:ext cx="1278425" cy="2390508"/>
          </a:xfrm>
          <a:prstGeom prst="rect">
            <a:avLst/>
          </a:prstGeom>
          <a:noFill/>
          <a:ln>
            <a:noFill/>
          </a:ln>
        </p:spPr>
      </p:pic>
      <p:pic>
        <p:nvPicPr>
          <p:cNvPr id="209" name="Google Shape;209;p26" title="IMG_0270.jpg"/>
          <p:cNvPicPr preferRelativeResize="0"/>
          <p:nvPr/>
        </p:nvPicPr>
        <p:blipFill>
          <a:blip r:embed="rId11">
            <a:alphaModFix/>
          </a:blip>
          <a:stretch>
            <a:fillRect/>
          </a:stretch>
        </p:blipFill>
        <p:spPr>
          <a:xfrm>
            <a:off x="1702525" y="3906590"/>
            <a:ext cx="2105974" cy="11650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27"/>
          <p:cNvPicPr preferRelativeResize="0"/>
          <p:nvPr/>
        </p:nvPicPr>
        <p:blipFill rotWithShape="1">
          <a:blip r:embed="rId3">
            <a:alphaModFix/>
          </a:blip>
          <a:srcRect/>
          <a:stretch/>
        </p:blipFill>
        <p:spPr>
          <a:xfrm>
            <a:off x="-505225" y="232750"/>
            <a:ext cx="7365901" cy="1174350"/>
          </a:xfrm>
          <a:prstGeom prst="rect">
            <a:avLst/>
          </a:prstGeom>
          <a:noFill/>
          <a:ln>
            <a:noFill/>
          </a:ln>
        </p:spPr>
      </p:pic>
      <p:sp>
        <p:nvSpPr>
          <p:cNvPr id="216" name="Google Shape;216;p27"/>
          <p:cNvSpPr txBox="1"/>
          <p:nvPr/>
        </p:nvSpPr>
        <p:spPr>
          <a:xfrm rot="-59827">
            <a:off x="426088" y="496969"/>
            <a:ext cx="6430274" cy="736018"/>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800"/>
              <a:buFont typeface="Arial"/>
              <a:buNone/>
            </a:pPr>
            <a:r>
              <a:rPr lang="en" sz="3000" b="1">
                <a:solidFill>
                  <a:schemeClr val="dk1"/>
                </a:solidFill>
                <a:latin typeface="Calibri"/>
                <a:ea typeface="Calibri"/>
                <a:cs typeface="Calibri"/>
                <a:sym typeface="Calibri"/>
              </a:rPr>
              <a:t>How to come up with legendary ideas</a:t>
            </a:r>
            <a:endParaRPr sz="3000" b="1">
              <a:solidFill>
                <a:schemeClr val="dk1"/>
              </a:solidFill>
              <a:latin typeface="Calibri"/>
              <a:ea typeface="Calibri"/>
              <a:cs typeface="Calibri"/>
              <a:sym typeface="Calibri"/>
            </a:endParaRPr>
          </a:p>
        </p:txBody>
      </p:sp>
      <p:pic>
        <p:nvPicPr>
          <p:cNvPr id="217" name="Google Shape;217;p27" title="litnphilbuildingbig 2 (2).png"/>
          <p:cNvPicPr preferRelativeResize="0"/>
          <p:nvPr/>
        </p:nvPicPr>
        <p:blipFill>
          <a:blip r:embed="rId4">
            <a:alphaModFix/>
          </a:blip>
          <a:stretch>
            <a:fillRect/>
          </a:stretch>
        </p:blipFill>
        <p:spPr>
          <a:xfrm>
            <a:off x="220125" y="1595183"/>
            <a:ext cx="3801352" cy="3439442"/>
          </a:xfrm>
          <a:prstGeom prst="rect">
            <a:avLst/>
          </a:prstGeom>
          <a:noFill/>
          <a:ln>
            <a:noFill/>
          </a:ln>
        </p:spPr>
      </p:pic>
      <p:sp>
        <p:nvSpPr>
          <p:cNvPr id="218" name="Google Shape;218;p27"/>
          <p:cNvSpPr txBox="1"/>
          <p:nvPr/>
        </p:nvSpPr>
        <p:spPr>
          <a:xfrm>
            <a:off x="3891600" y="1595177"/>
            <a:ext cx="4767600" cy="311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chemeClr val="dk1"/>
                </a:solidFill>
              </a:rPr>
              <a:t>Method A:</a:t>
            </a:r>
            <a:endParaRPr sz="1800" b="1">
              <a:solidFill>
                <a:schemeClr val="dk1"/>
              </a:solidFill>
            </a:endParaRPr>
          </a:p>
          <a:p>
            <a:pPr marL="0" lvl="0" indent="0" algn="l" rtl="0">
              <a:spcBef>
                <a:spcPts val="0"/>
              </a:spcBef>
              <a:spcAft>
                <a:spcPts val="0"/>
              </a:spcAft>
              <a:buNone/>
            </a:pPr>
            <a:endParaRPr sz="1800" b="1">
              <a:solidFill>
                <a:schemeClr val="dk1"/>
              </a:solidFill>
            </a:endParaRPr>
          </a:p>
          <a:p>
            <a:pPr marL="0" lvl="0" indent="0" algn="l" rtl="0">
              <a:spcBef>
                <a:spcPts val="0"/>
              </a:spcBef>
              <a:spcAft>
                <a:spcPts val="0"/>
              </a:spcAft>
              <a:buNone/>
            </a:pPr>
            <a:r>
              <a:rPr lang="en" sz="1800">
                <a:solidFill>
                  <a:schemeClr val="dk1"/>
                </a:solidFill>
              </a:rPr>
              <a:t>1. Choose a problem you want to fix or thing/place you want to protect.</a:t>
            </a:r>
            <a:endParaRPr sz="1800">
              <a:solidFill>
                <a:schemeClr val="dk1"/>
              </a:solidFill>
            </a:endParaRPr>
          </a:p>
          <a:p>
            <a:pPr marL="0" lvl="0" indent="0" algn="l" rtl="0">
              <a:spcBef>
                <a:spcPts val="0"/>
              </a:spcBef>
              <a:spcAft>
                <a:spcPts val="0"/>
              </a:spcAft>
              <a:buNone/>
            </a:pPr>
            <a:endParaRPr sz="1800">
              <a:solidFill>
                <a:schemeClr val="dk1"/>
              </a:solidFill>
            </a:endParaRPr>
          </a:p>
          <a:p>
            <a:pPr marL="0" lvl="0" indent="0" algn="l" rtl="0">
              <a:spcBef>
                <a:spcPts val="0"/>
              </a:spcBef>
              <a:spcAft>
                <a:spcPts val="0"/>
              </a:spcAft>
              <a:buNone/>
            </a:pPr>
            <a:r>
              <a:rPr lang="en" sz="1800">
                <a:solidFill>
                  <a:schemeClr val="dk1"/>
                </a:solidFill>
              </a:rPr>
              <a:t>2. Think of a magical object or creature that might be able to help. </a:t>
            </a:r>
            <a:endParaRPr sz="1800">
              <a:solidFill>
                <a:schemeClr val="dk1"/>
              </a:solidFill>
            </a:endParaRPr>
          </a:p>
          <a:p>
            <a:pPr marL="0" lvl="0" indent="0" algn="l" rtl="0">
              <a:spcBef>
                <a:spcPts val="0"/>
              </a:spcBef>
              <a:spcAft>
                <a:spcPts val="0"/>
              </a:spcAft>
              <a:buNone/>
            </a:pPr>
            <a:endParaRPr sz="1800">
              <a:solidFill>
                <a:schemeClr val="dk1"/>
              </a:solidFill>
            </a:endParaRPr>
          </a:p>
          <a:p>
            <a:pPr marL="0" lvl="0" indent="0" algn="l" rtl="0">
              <a:spcBef>
                <a:spcPts val="0"/>
              </a:spcBef>
              <a:spcAft>
                <a:spcPts val="0"/>
              </a:spcAft>
              <a:buNone/>
            </a:pPr>
            <a:r>
              <a:rPr lang="en" sz="1800">
                <a:solidFill>
                  <a:schemeClr val="dk1"/>
                </a:solidFill>
              </a:rPr>
              <a:t>3. Now invent a very short story about how the object or creature helps solve the issue. </a:t>
            </a:r>
            <a:endParaRPr sz="1800">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pic>
        <p:nvPicPr>
          <p:cNvPr id="224" name="Google Shape;224;p28"/>
          <p:cNvPicPr preferRelativeResize="0"/>
          <p:nvPr/>
        </p:nvPicPr>
        <p:blipFill rotWithShape="1">
          <a:blip r:embed="rId3">
            <a:alphaModFix/>
          </a:blip>
          <a:srcRect/>
          <a:stretch/>
        </p:blipFill>
        <p:spPr>
          <a:xfrm>
            <a:off x="-505225" y="232750"/>
            <a:ext cx="7365901" cy="1174350"/>
          </a:xfrm>
          <a:prstGeom prst="rect">
            <a:avLst/>
          </a:prstGeom>
          <a:noFill/>
          <a:ln>
            <a:noFill/>
          </a:ln>
        </p:spPr>
      </p:pic>
      <p:sp>
        <p:nvSpPr>
          <p:cNvPr id="225" name="Google Shape;225;p28"/>
          <p:cNvSpPr txBox="1"/>
          <p:nvPr/>
        </p:nvSpPr>
        <p:spPr>
          <a:xfrm rot="-59827">
            <a:off x="426088" y="496969"/>
            <a:ext cx="6430274" cy="736018"/>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800"/>
              <a:buFont typeface="Arial"/>
              <a:buNone/>
            </a:pPr>
            <a:r>
              <a:rPr lang="en" sz="3000" b="1">
                <a:solidFill>
                  <a:schemeClr val="dk1"/>
                </a:solidFill>
                <a:latin typeface="Calibri"/>
                <a:ea typeface="Calibri"/>
                <a:cs typeface="Calibri"/>
                <a:sym typeface="Calibri"/>
              </a:rPr>
              <a:t>How to come up with legendary ideas</a:t>
            </a:r>
            <a:endParaRPr sz="3000" b="1">
              <a:solidFill>
                <a:schemeClr val="dk1"/>
              </a:solidFill>
              <a:latin typeface="Calibri"/>
              <a:ea typeface="Calibri"/>
              <a:cs typeface="Calibri"/>
              <a:sym typeface="Calibri"/>
            </a:endParaRPr>
          </a:p>
        </p:txBody>
      </p:sp>
      <p:pic>
        <p:nvPicPr>
          <p:cNvPr id="226" name="Google Shape;226;p28" title="litnphilbuildingbig 2 (2).png"/>
          <p:cNvPicPr preferRelativeResize="0"/>
          <p:nvPr/>
        </p:nvPicPr>
        <p:blipFill>
          <a:blip r:embed="rId4">
            <a:alphaModFix/>
          </a:blip>
          <a:stretch>
            <a:fillRect/>
          </a:stretch>
        </p:blipFill>
        <p:spPr>
          <a:xfrm>
            <a:off x="220125" y="1595183"/>
            <a:ext cx="3801352" cy="3439442"/>
          </a:xfrm>
          <a:prstGeom prst="rect">
            <a:avLst/>
          </a:prstGeom>
          <a:noFill/>
          <a:ln>
            <a:noFill/>
          </a:ln>
        </p:spPr>
      </p:pic>
      <p:sp>
        <p:nvSpPr>
          <p:cNvPr id="227" name="Google Shape;227;p28"/>
          <p:cNvSpPr txBox="1"/>
          <p:nvPr/>
        </p:nvSpPr>
        <p:spPr>
          <a:xfrm>
            <a:off x="3902150" y="1500127"/>
            <a:ext cx="4767600" cy="311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chemeClr val="dk1"/>
                </a:solidFill>
              </a:rPr>
              <a:t>Method B:</a:t>
            </a:r>
            <a:endParaRPr sz="1800" b="1">
              <a:solidFill>
                <a:schemeClr val="dk1"/>
              </a:solidFill>
            </a:endParaRPr>
          </a:p>
          <a:p>
            <a:pPr marL="0" lvl="0" indent="0" algn="l" rtl="0">
              <a:spcBef>
                <a:spcPts val="0"/>
              </a:spcBef>
              <a:spcAft>
                <a:spcPts val="0"/>
              </a:spcAft>
              <a:buNone/>
            </a:pPr>
            <a:endParaRPr sz="1800" b="1">
              <a:solidFill>
                <a:schemeClr val="dk1"/>
              </a:solidFill>
            </a:endParaRPr>
          </a:p>
          <a:p>
            <a:pPr marL="0" lvl="0" indent="0" algn="l" rtl="0">
              <a:spcBef>
                <a:spcPts val="0"/>
              </a:spcBef>
              <a:spcAft>
                <a:spcPts val="0"/>
              </a:spcAft>
              <a:buNone/>
            </a:pPr>
            <a:r>
              <a:rPr lang="en" sz="1800">
                <a:solidFill>
                  <a:schemeClr val="dk1"/>
                </a:solidFill>
              </a:rPr>
              <a:t>1. Think about all the things you’ve seen since you woke up this morning, inside and outside your home. </a:t>
            </a:r>
            <a:endParaRPr sz="1800">
              <a:solidFill>
                <a:schemeClr val="dk1"/>
              </a:solidFill>
            </a:endParaRPr>
          </a:p>
          <a:p>
            <a:pPr marL="0" lvl="0" indent="0" algn="l" rtl="0">
              <a:spcBef>
                <a:spcPts val="0"/>
              </a:spcBef>
              <a:spcAft>
                <a:spcPts val="0"/>
              </a:spcAft>
              <a:buNone/>
            </a:pPr>
            <a:endParaRPr sz="1800">
              <a:solidFill>
                <a:schemeClr val="dk1"/>
              </a:solidFill>
            </a:endParaRPr>
          </a:p>
          <a:p>
            <a:pPr marL="0" lvl="0" indent="0" algn="l" rtl="0">
              <a:spcBef>
                <a:spcPts val="0"/>
              </a:spcBef>
              <a:spcAft>
                <a:spcPts val="0"/>
              </a:spcAft>
              <a:buNone/>
            </a:pPr>
            <a:r>
              <a:rPr lang="en" sz="1800">
                <a:solidFill>
                  <a:schemeClr val="dk1"/>
                </a:solidFill>
              </a:rPr>
              <a:t>2. What if one of those things came to life? </a:t>
            </a:r>
            <a:endParaRPr sz="1800">
              <a:solidFill>
                <a:schemeClr val="dk1"/>
              </a:solidFill>
            </a:endParaRPr>
          </a:p>
          <a:p>
            <a:pPr marL="0" lvl="0" indent="0" algn="l" rtl="0">
              <a:spcBef>
                <a:spcPts val="0"/>
              </a:spcBef>
              <a:spcAft>
                <a:spcPts val="0"/>
              </a:spcAft>
              <a:buNone/>
            </a:pPr>
            <a:endParaRPr sz="1800">
              <a:solidFill>
                <a:schemeClr val="dk1"/>
              </a:solidFill>
            </a:endParaRPr>
          </a:p>
          <a:p>
            <a:pPr marL="0" lvl="0" indent="0" algn="l" rtl="0">
              <a:spcBef>
                <a:spcPts val="0"/>
              </a:spcBef>
              <a:spcAft>
                <a:spcPts val="0"/>
              </a:spcAft>
              <a:buNone/>
            </a:pPr>
            <a:r>
              <a:rPr lang="en" sz="1800">
                <a:solidFill>
                  <a:schemeClr val="dk1"/>
                </a:solidFill>
              </a:rPr>
              <a:t>3. Now invent a very short story about what happens when it comes to life and whether there is a lesson in it.</a:t>
            </a:r>
            <a:endParaRPr sz="1800">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pic>
        <p:nvPicPr>
          <p:cNvPr id="233" name="Google Shape;233;p29"/>
          <p:cNvPicPr preferRelativeResize="0"/>
          <p:nvPr/>
        </p:nvPicPr>
        <p:blipFill rotWithShape="1">
          <a:blip r:embed="rId3">
            <a:alphaModFix/>
          </a:blip>
          <a:srcRect/>
          <a:stretch/>
        </p:blipFill>
        <p:spPr>
          <a:xfrm>
            <a:off x="-743175" y="329075"/>
            <a:ext cx="5315175" cy="855525"/>
          </a:xfrm>
          <a:prstGeom prst="rect">
            <a:avLst/>
          </a:prstGeom>
          <a:noFill/>
          <a:ln>
            <a:noFill/>
          </a:ln>
        </p:spPr>
      </p:pic>
      <p:sp>
        <p:nvSpPr>
          <p:cNvPr id="234" name="Google Shape;234;p29"/>
          <p:cNvSpPr txBox="1"/>
          <p:nvPr/>
        </p:nvSpPr>
        <p:spPr>
          <a:xfrm rot="-59824">
            <a:off x="309818" y="475681"/>
            <a:ext cx="4775523" cy="438664"/>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2800" b="1">
                <a:solidFill>
                  <a:schemeClr val="dk1"/>
                </a:solidFill>
                <a:latin typeface="Calibri"/>
                <a:ea typeface="Calibri"/>
                <a:cs typeface="Calibri"/>
                <a:sym typeface="Calibri"/>
              </a:rPr>
              <a:t>Time to invent!</a:t>
            </a:r>
            <a:endParaRPr sz="1500"/>
          </a:p>
        </p:txBody>
      </p:sp>
      <p:sp>
        <p:nvSpPr>
          <p:cNvPr id="235" name="Google Shape;235;p29"/>
          <p:cNvSpPr txBox="1"/>
          <p:nvPr/>
        </p:nvSpPr>
        <p:spPr>
          <a:xfrm>
            <a:off x="1118552" y="1321538"/>
            <a:ext cx="1413300" cy="4848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2700" b="1">
                <a:solidFill>
                  <a:schemeClr val="dk1"/>
                </a:solidFill>
                <a:latin typeface="Calibri"/>
                <a:ea typeface="Calibri"/>
                <a:cs typeface="Calibri"/>
                <a:sym typeface="Calibri"/>
              </a:rPr>
              <a:t>Step 1</a:t>
            </a:r>
            <a:endParaRPr sz="2700" b="1">
              <a:solidFill>
                <a:schemeClr val="dk1"/>
              </a:solidFill>
              <a:latin typeface="Calibri"/>
              <a:ea typeface="Calibri"/>
              <a:cs typeface="Calibri"/>
              <a:sym typeface="Calibri"/>
            </a:endParaRPr>
          </a:p>
        </p:txBody>
      </p:sp>
      <p:pic>
        <p:nvPicPr>
          <p:cNvPr id="236" name="Google Shape;236;p29" title="1.jpg"/>
          <p:cNvPicPr preferRelativeResize="0"/>
          <p:nvPr/>
        </p:nvPicPr>
        <p:blipFill>
          <a:blip r:embed="rId4">
            <a:alphaModFix/>
          </a:blip>
          <a:stretch>
            <a:fillRect/>
          </a:stretch>
        </p:blipFill>
        <p:spPr>
          <a:xfrm rot="322421">
            <a:off x="343066" y="2300365"/>
            <a:ext cx="2835388" cy="2003594"/>
          </a:xfrm>
          <a:prstGeom prst="rect">
            <a:avLst/>
          </a:prstGeom>
          <a:noFill/>
          <a:ln>
            <a:noFill/>
          </a:ln>
          <a:effectLst>
            <a:outerShdw blurRad="57150" dist="19050" dir="5400000" algn="bl" rotWithShape="0">
              <a:srgbClr val="000000">
                <a:alpha val="50000"/>
              </a:srgbClr>
            </a:outerShdw>
          </a:effectLst>
        </p:spPr>
      </p:pic>
      <p:sp>
        <p:nvSpPr>
          <p:cNvPr id="237" name="Google Shape;237;p29"/>
          <p:cNvSpPr txBox="1"/>
          <p:nvPr/>
        </p:nvSpPr>
        <p:spPr>
          <a:xfrm>
            <a:off x="4348590" y="1342800"/>
            <a:ext cx="1251300" cy="4848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2700" b="1">
                <a:solidFill>
                  <a:schemeClr val="dk1"/>
                </a:solidFill>
                <a:latin typeface="Calibri"/>
                <a:ea typeface="Calibri"/>
                <a:cs typeface="Calibri"/>
                <a:sym typeface="Calibri"/>
              </a:rPr>
              <a:t>Step 2</a:t>
            </a:r>
            <a:endParaRPr sz="2700" b="1">
              <a:solidFill>
                <a:schemeClr val="dk1"/>
              </a:solidFill>
              <a:latin typeface="Calibri"/>
              <a:ea typeface="Calibri"/>
              <a:cs typeface="Calibri"/>
              <a:sym typeface="Calibri"/>
            </a:endParaRPr>
          </a:p>
        </p:txBody>
      </p:sp>
      <p:sp>
        <p:nvSpPr>
          <p:cNvPr id="238" name="Google Shape;238;p29"/>
          <p:cNvSpPr txBox="1"/>
          <p:nvPr/>
        </p:nvSpPr>
        <p:spPr>
          <a:xfrm>
            <a:off x="7308078" y="1342800"/>
            <a:ext cx="1251300" cy="4848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2700" b="1">
                <a:solidFill>
                  <a:schemeClr val="dk1"/>
                </a:solidFill>
                <a:latin typeface="Calibri"/>
                <a:ea typeface="Calibri"/>
                <a:cs typeface="Calibri"/>
                <a:sym typeface="Calibri"/>
              </a:rPr>
              <a:t>Step 3</a:t>
            </a:r>
            <a:endParaRPr sz="2700" b="1">
              <a:solidFill>
                <a:schemeClr val="dk1"/>
              </a:solidFill>
              <a:latin typeface="Calibri"/>
              <a:ea typeface="Calibri"/>
              <a:cs typeface="Calibri"/>
              <a:sym typeface="Calibri"/>
            </a:endParaRPr>
          </a:p>
        </p:txBody>
      </p:sp>
      <p:pic>
        <p:nvPicPr>
          <p:cNvPr id="239" name="Google Shape;239;p29"/>
          <p:cNvPicPr preferRelativeResize="0"/>
          <p:nvPr/>
        </p:nvPicPr>
        <p:blipFill>
          <a:blip r:embed="rId5">
            <a:alphaModFix/>
          </a:blip>
          <a:stretch>
            <a:fillRect/>
          </a:stretch>
        </p:blipFill>
        <p:spPr>
          <a:xfrm rot="18">
            <a:off x="6945425" y="2172007"/>
            <a:ext cx="1841451" cy="2100014"/>
          </a:xfrm>
          <a:prstGeom prst="rect">
            <a:avLst/>
          </a:prstGeom>
          <a:noFill/>
          <a:ln>
            <a:noFill/>
          </a:ln>
        </p:spPr>
      </p:pic>
      <p:pic>
        <p:nvPicPr>
          <p:cNvPr id="240" name="Google Shape;240;p29" title="Screenshot 2026-08-12 at 14.27.15.png"/>
          <p:cNvPicPr preferRelativeResize="0"/>
          <p:nvPr/>
        </p:nvPicPr>
        <p:blipFill>
          <a:blip r:embed="rId6">
            <a:alphaModFix/>
          </a:blip>
          <a:stretch>
            <a:fillRect/>
          </a:stretch>
        </p:blipFill>
        <p:spPr>
          <a:xfrm rot="-718313">
            <a:off x="3754300" y="2370751"/>
            <a:ext cx="2702874" cy="2013200"/>
          </a:xfrm>
          <a:prstGeom prst="rect">
            <a:avLst/>
          </a:prstGeom>
          <a:noFill/>
          <a:ln>
            <a:noFill/>
          </a:ln>
        </p:spPr>
      </p:pic>
      <p:pic>
        <p:nvPicPr>
          <p:cNvPr id="241" name="Google Shape;241;p29" title="arrow4.png"/>
          <p:cNvPicPr preferRelativeResize="0"/>
          <p:nvPr/>
        </p:nvPicPr>
        <p:blipFill>
          <a:blip r:embed="rId7">
            <a:alphaModFix/>
          </a:blip>
          <a:stretch>
            <a:fillRect/>
          </a:stretch>
        </p:blipFill>
        <p:spPr>
          <a:xfrm rot="10375832" flipH="1">
            <a:off x="2891885" y="1428563"/>
            <a:ext cx="736655" cy="439798"/>
          </a:xfrm>
          <a:prstGeom prst="rect">
            <a:avLst/>
          </a:prstGeom>
          <a:noFill/>
          <a:ln>
            <a:noFill/>
          </a:ln>
        </p:spPr>
      </p:pic>
      <p:pic>
        <p:nvPicPr>
          <p:cNvPr id="242" name="Google Shape;242;p29" title="arrow4.png"/>
          <p:cNvPicPr preferRelativeResize="0"/>
          <p:nvPr/>
        </p:nvPicPr>
        <p:blipFill>
          <a:blip r:embed="rId7">
            <a:alphaModFix/>
          </a:blip>
          <a:stretch>
            <a:fillRect/>
          </a:stretch>
        </p:blipFill>
        <p:spPr>
          <a:xfrm rot="10375832" flipH="1">
            <a:off x="6184723" y="1365301"/>
            <a:ext cx="736655" cy="43979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pic>
        <p:nvPicPr>
          <p:cNvPr id="248" name="Google Shape;248;p30"/>
          <p:cNvPicPr preferRelativeResize="0"/>
          <p:nvPr/>
        </p:nvPicPr>
        <p:blipFill rotWithShape="1">
          <a:blip r:embed="rId3">
            <a:alphaModFix/>
          </a:blip>
          <a:srcRect/>
          <a:stretch/>
        </p:blipFill>
        <p:spPr>
          <a:xfrm>
            <a:off x="1057000" y="2343450"/>
            <a:ext cx="3029249" cy="589525"/>
          </a:xfrm>
          <a:prstGeom prst="rect">
            <a:avLst/>
          </a:prstGeom>
          <a:noFill/>
          <a:ln>
            <a:noFill/>
          </a:ln>
        </p:spPr>
      </p:pic>
      <p:pic>
        <p:nvPicPr>
          <p:cNvPr id="249" name="Google Shape;249;p30"/>
          <p:cNvPicPr preferRelativeResize="0"/>
          <p:nvPr/>
        </p:nvPicPr>
        <p:blipFill rotWithShape="1">
          <a:blip r:embed="rId3">
            <a:alphaModFix/>
          </a:blip>
          <a:srcRect/>
          <a:stretch/>
        </p:blipFill>
        <p:spPr>
          <a:xfrm>
            <a:off x="-343175" y="276350"/>
            <a:ext cx="3355574" cy="984925"/>
          </a:xfrm>
          <a:prstGeom prst="rect">
            <a:avLst/>
          </a:prstGeom>
          <a:noFill/>
          <a:ln>
            <a:noFill/>
          </a:ln>
        </p:spPr>
      </p:pic>
      <p:sp>
        <p:nvSpPr>
          <p:cNvPr id="250" name="Google Shape;250;p30"/>
          <p:cNvSpPr txBox="1"/>
          <p:nvPr/>
        </p:nvSpPr>
        <p:spPr>
          <a:xfrm rot="-59792">
            <a:off x="425260" y="505370"/>
            <a:ext cx="5468027" cy="638502"/>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800"/>
              <a:buFont typeface="Arial"/>
              <a:buNone/>
            </a:pPr>
            <a:r>
              <a:rPr lang="en" sz="3000" b="1">
                <a:solidFill>
                  <a:schemeClr val="dk1"/>
                </a:solidFill>
                <a:latin typeface="Calibri"/>
                <a:ea typeface="Calibri"/>
                <a:cs typeface="Calibri"/>
                <a:sym typeface="Calibri"/>
              </a:rPr>
              <a:t>Send it to us</a:t>
            </a:r>
            <a:endParaRPr sz="3000" b="1">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800"/>
              <a:buFont typeface="Arial"/>
              <a:buNone/>
            </a:pPr>
            <a:endParaRPr sz="3000" b="1">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800"/>
              <a:buFont typeface="Arial"/>
              <a:buNone/>
            </a:pPr>
            <a:endParaRPr sz="3000" b="1">
              <a:solidFill>
                <a:schemeClr val="dk1"/>
              </a:solidFill>
              <a:latin typeface="Calibri"/>
              <a:ea typeface="Calibri"/>
              <a:cs typeface="Calibri"/>
              <a:sym typeface="Calibri"/>
            </a:endParaRPr>
          </a:p>
        </p:txBody>
      </p:sp>
      <p:sp>
        <p:nvSpPr>
          <p:cNvPr id="251" name="Google Shape;251;p30"/>
          <p:cNvSpPr txBox="1"/>
          <p:nvPr/>
        </p:nvSpPr>
        <p:spPr>
          <a:xfrm>
            <a:off x="557375" y="1354738"/>
            <a:ext cx="44196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a:latin typeface="Calibri"/>
                <a:ea typeface="Calibri"/>
                <a:cs typeface="Calibri"/>
                <a:sym typeface="Calibri"/>
              </a:rPr>
              <a:t>Upload your invention at</a:t>
            </a:r>
            <a:endParaRPr sz="1600">
              <a:latin typeface="Calibri"/>
              <a:ea typeface="Calibri"/>
              <a:cs typeface="Calibri"/>
              <a:sym typeface="Calibri"/>
            </a:endParaRPr>
          </a:p>
        </p:txBody>
      </p:sp>
      <p:sp>
        <p:nvSpPr>
          <p:cNvPr id="252" name="Google Shape;252;p30"/>
          <p:cNvSpPr txBox="1"/>
          <p:nvPr/>
        </p:nvSpPr>
        <p:spPr>
          <a:xfrm>
            <a:off x="1057000" y="4125625"/>
            <a:ext cx="49830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 sz="1800" b="1">
                <a:latin typeface="Calibri"/>
                <a:ea typeface="Calibri"/>
                <a:cs typeface="Calibri"/>
                <a:sym typeface="Calibri"/>
              </a:rPr>
              <a:t>We can’t wait to see your legendary inventions!</a:t>
            </a:r>
            <a:endParaRPr sz="1800" b="1">
              <a:latin typeface="Calibri"/>
              <a:ea typeface="Calibri"/>
              <a:cs typeface="Calibri"/>
              <a:sym typeface="Calibri"/>
            </a:endParaRPr>
          </a:p>
        </p:txBody>
      </p:sp>
      <p:sp>
        <p:nvSpPr>
          <p:cNvPr id="253" name="Google Shape;253;p30"/>
          <p:cNvSpPr txBox="1"/>
          <p:nvPr/>
        </p:nvSpPr>
        <p:spPr>
          <a:xfrm>
            <a:off x="1168900" y="2409775"/>
            <a:ext cx="27537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a:solidFill>
                  <a:schemeClr val="dk1"/>
                </a:solidFill>
                <a:latin typeface="Calibri"/>
                <a:ea typeface="Calibri"/>
                <a:cs typeface="Calibri"/>
                <a:sym typeface="Calibri"/>
              </a:rPr>
              <a:t>By </a:t>
            </a:r>
            <a:r>
              <a:rPr lang="en" sz="2200" b="1">
                <a:solidFill>
                  <a:schemeClr val="dk1"/>
                </a:solidFill>
                <a:latin typeface="Calibri"/>
                <a:ea typeface="Calibri"/>
                <a:cs typeface="Calibri"/>
                <a:sym typeface="Calibri"/>
              </a:rPr>
              <a:t>16th October 2026</a:t>
            </a:r>
            <a:endParaRPr sz="2200" b="1">
              <a:solidFill>
                <a:schemeClr val="dk1"/>
              </a:solidFill>
            </a:endParaRPr>
          </a:p>
        </p:txBody>
      </p:sp>
      <p:sp>
        <p:nvSpPr>
          <p:cNvPr id="254" name="Google Shape;254;p30"/>
          <p:cNvSpPr txBox="1"/>
          <p:nvPr/>
        </p:nvSpPr>
        <p:spPr>
          <a:xfrm>
            <a:off x="563050" y="3197325"/>
            <a:ext cx="4246800" cy="923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a:solidFill>
                  <a:schemeClr val="dk1"/>
                </a:solidFill>
                <a:latin typeface="Calibri"/>
                <a:ea typeface="Calibri"/>
                <a:cs typeface="Calibri"/>
                <a:sym typeface="Calibri"/>
              </a:rPr>
              <a:t>Your invention could be brought to life by professional makers and shown in a real life exhibition at the Lit &amp; Phil in Newcastle! </a:t>
            </a:r>
            <a:endParaRPr sz="1600"/>
          </a:p>
        </p:txBody>
      </p:sp>
      <p:sp>
        <p:nvSpPr>
          <p:cNvPr id="255" name="Google Shape;255;p30"/>
          <p:cNvSpPr txBox="1"/>
          <p:nvPr/>
        </p:nvSpPr>
        <p:spPr>
          <a:xfrm>
            <a:off x="630974" y="1745288"/>
            <a:ext cx="32916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b="1">
                <a:solidFill>
                  <a:schemeClr val="dk1"/>
                </a:solidFill>
                <a:latin typeface="Calibri"/>
                <a:ea typeface="Calibri"/>
                <a:cs typeface="Calibri"/>
                <a:sym typeface="Calibri"/>
              </a:rPr>
              <a:t>litandphil.littleinventors.org</a:t>
            </a:r>
            <a:endParaRPr sz="1600"/>
          </a:p>
        </p:txBody>
      </p:sp>
      <p:pic>
        <p:nvPicPr>
          <p:cNvPr id="256" name="Google Shape;256;p30"/>
          <p:cNvPicPr preferRelativeResize="0"/>
          <p:nvPr/>
        </p:nvPicPr>
        <p:blipFill>
          <a:blip r:embed="rId4">
            <a:alphaModFix/>
          </a:blip>
          <a:stretch>
            <a:fillRect/>
          </a:stretch>
        </p:blipFill>
        <p:spPr>
          <a:xfrm rot="22">
            <a:off x="4699025" y="671085"/>
            <a:ext cx="3029262" cy="3454532"/>
          </a:xfrm>
          <a:prstGeom prst="rect">
            <a:avLst/>
          </a:prstGeom>
          <a:noFill/>
          <a:ln>
            <a:noFill/>
          </a:ln>
        </p:spPr>
      </p:pic>
      <p:pic>
        <p:nvPicPr>
          <p:cNvPr id="257" name="Google Shape;257;p30" title="logolockin.png"/>
          <p:cNvPicPr preferRelativeResize="0"/>
          <p:nvPr/>
        </p:nvPicPr>
        <p:blipFill>
          <a:blip r:embed="rId5">
            <a:alphaModFix/>
          </a:blip>
          <a:stretch>
            <a:fillRect/>
          </a:stretch>
        </p:blipFill>
        <p:spPr>
          <a:xfrm>
            <a:off x="5447525" y="4654350"/>
            <a:ext cx="3557750" cy="3717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5"/>
          <p:cNvSpPr/>
          <p:nvPr/>
        </p:nvSpPr>
        <p:spPr>
          <a:xfrm>
            <a:off x="6564900" y="2132050"/>
            <a:ext cx="2373300" cy="2657100"/>
          </a:xfrm>
          <a:prstGeom prst="doubleWave">
            <a:avLst>
              <a:gd name="adj1" fmla="val 487"/>
              <a:gd name="adj2" fmla="val -34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15"/>
          <p:cNvSpPr/>
          <p:nvPr/>
        </p:nvSpPr>
        <p:spPr>
          <a:xfrm>
            <a:off x="181200" y="1360075"/>
            <a:ext cx="2485200" cy="1497000"/>
          </a:xfrm>
          <a:prstGeom prst="doubleWave">
            <a:avLst>
              <a:gd name="adj1" fmla="val 1974"/>
              <a:gd name="adj2" fmla="val -34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5"/>
          <p:cNvPicPr preferRelativeResize="0"/>
          <p:nvPr/>
        </p:nvPicPr>
        <p:blipFill rotWithShape="1">
          <a:blip r:embed="rId3">
            <a:alphaModFix/>
          </a:blip>
          <a:srcRect l="6995" r="13609"/>
          <a:stretch/>
        </p:blipFill>
        <p:spPr>
          <a:xfrm>
            <a:off x="2617663" y="1233750"/>
            <a:ext cx="4007076" cy="3479599"/>
          </a:xfrm>
          <a:prstGeom prst="rect">
            <a:avLst/>
          </a:prstGeom>
          <a:noFill/>
          <a:ln>
            <a:noFill/>
          </a:ln>
        </p:spPr>
      </p:pic>
      <p:pic>
        <p:nvPicPr>
          <p:cNvPr id="68" name="Google Shape;68;p15"/>
          <p:cNvPicPr preferRelativeResize="0"/>
          <p:nvPr/>
        </p:nvPicPr>
        <p:blipFill rotWithShape="1">
          <a:blip r:embed="rId4">
            <a:alphaModFix/>
          </a:blip>
          <a:srcRect/>
          <a:stretch/>
        </p:blipFill>
        <p:spPr>
          <a:xfrm>
            <a:off x="-463700" y="234500"/>
            <a:ext cx="4789024" cy="779400"/>
          </a:xfrm>
          <a:prstGeom prst="rect">
            <a:avLst/>
          </a:prstGeom>
          <a:noFill/>
          <a:ln>
            <a:noFill/>
          </a:ln>
        </p:spPr>
      </p:pic>
      <p:sp>
        <p:nvSpPr>
          <p:cNvPr id="69" name="Google Shape;69;p15"/>
          <p:cNvSpPr txBox="1"/>
          <p:nvPr/>
        </p:nvSpPr>
        <p:spPr>
          <a:xfrm>
            <a:off x="246775" y="334100"/>
            <a:ext cx="4839600" cy="580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 sz="2800" b="1">
                <a:latin typeface="Calibri"/>
                <a:ea typeface="Calibri"/>
                <a:cs typeface="Calibri"/>
                <a:sym typeface="Calibri"/>
              </a:rPr>
              <a:t>Who are Little Inventors?</a:t>
            </a:r>
            <a:endParaRPr sz="2800" b="1" i="0" u="none" strike="noStrike" cap="none">
              <a:solidFill>
                <a:srgbClr val="000000"/>
              </a:solidFill>
              <a:latin typeface="Calibri"/>
              <a:ea typeface="Calibri"/>
              <a:cs typeface="Calibri"/>
              <a:sym typeface="Calibri"/>
            </a:endParaRPr>
          </a:p>
        </p:txBody>
      </p:sp>
      <p:sp>
        <p:nvSpPr>
          <p:cNvPr id="70" name="Google Shape;70;p15"/>
          <p:cNvSpPr txBox="1"/>
          <p:nvPr/>
        </p:nvSpPr>
        <p:spPr>
          <a:xfrm>
            <a:off x="229287" y="1426012"/>
            <a:ext cx="2209500" cy="1416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a:latin typeface="Calibri"/>
                <a:ea typeface="Calibri"/>
                <a:cs typeface="Calibri"/>
                <a:sym typeface="Calibri"/>
              </a:rPr>
              <a:t>We are a team that believes </a:t>
            </a:r>
            <a:r>
              <a:rPr lang="en" sz="1600" b="1">
                <a:latin typeface="Calibri"/>
                <a:ea typeface="Calibri"/>
                <a:cs typeface="Calibri"/>
                <a:sym typeface="Calibri"/>
              </a:rPr>
              <a:t>young people</a:t>
            </a:r>
            <a:r>
              <a:rPr lang="en" sz="1600">
                <a:latin typeface="Calibri"/>
                <a:ea typeface="Calibri"/>
                <a:cs typeface="Calibri"/>
                <a:sym typeface="Calibri"/>
              </a:rPr>
              <a:t> like you </a:t>
            </a:r>
            <a:r>
              <a:rPr lang="en" sz="1600" b="1">
                <a:latin typeface="Calibri"/>
                <a:ea typeface="Calibri"/>
                <a:cs typeface="Calibri"/>
                <a:sym typeface="Calibri"/>
              </a:rPr>
              <a:t>have the best ideas</a:t>
            </a:r>
            <a:r>
              <a:rPr lang="en" sz="1600">
                <a:latin typeface="Calibri"/>
                <a:ea typeface="Calibri"/>
                <a:cs typeface="Calibri"/>
                <a:sym typeface="Calibri"/>
              </a:rPr>
              <a:t>, and that </a:t>
            </a:r>
            <a:r>
              <a:rPr lang="en" sz="1600" b="1">
                <a:latin typeface="Calibri"/>
                <a:ea typeface="Calibri"/>
                <a:cs typeface="Calibri"/>
                <a:sym typeface="Calibri"/>
              </a:rPr>
              <a:t>they can change the world!</a:t>
            </a:r>
            <a:endParaRPr sz="1600" b="1">
              <a:latin typeface="Calibri"/>
              <a:ea typeface="Calibri"/>
              <a:cs typeface="Calibri"/>
              <a:sym typeface="Calibri"/>
            </a:endParaRPr>
          </a:p>
        </p:txBody>
      </p:sp>
      <p:sp>
        <p:nvSpPr>
          <p:cNvPr id="71" name="Google Shape;71;p15"/>
          <p:cNvSpPr txBox="1"/>
          <p:nvPr/>
        </p:nvSpPr>
        <p:spPr>
          <a:xfrm>
            <a:off x="6803650" y="2076700"/>
            <a:ext cx="2063100" cy="29799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en" sz="1600">
                <a:latin typeface="Calibri"/>
                <a:ea typeface="Calibri"/>
                <a:cs typeface="Calibri"/>
                <a:sym typeface="Calibri"/>
              </a:rPr>
              <a:t>Over 15,000 young people have already sent us their </a:t>
            </a:r>
            <a:r>
              <a:rPr lang="en" sz="1600" b="1">
                <a:latin typeface="Calibri"/>
                <a:ea typeface="Calibri"/>
                <a:cs typeface="Calibri"/>
                <a:sym typeface="Calibri"/>
              </a:rPr>
              <a:t>invention drawings</a:t>
            </a:r>
            <a:r>
              <a:rPr lang="en" sz="1600">
                <a:latin typeface="Calibri"/>
                <a:ea typeface="Calibri"/>
                <a:cs typeface="Calibri"/>
                <a:sym typeface="Calibri"/>
              </a:rPr>
              <a:t>, and over 250 of them have been chosen to be </a:t>
            </a:r>
            <a:r>
              <a:rPr lang="en" sz="1600" b="1">
                <a:latin typeface="Calibri"/>
                <a:ea typeface="Calibri"/>
                <a:cs typeface="Calibri"/>
                <a:sym typeface="Calibri"/>
              </a:rPr>
              <a:t>brought to life</a:t>
            </a:r>
            <a:r>
              <a:rPr lang="en" sz="1600">
                <a:latin typeface="Calibri"/>
                <a:ea typeface="Calibri"/>
                <a:cs typeface="Calibri"/>
                <a:sym typeface="Calibri"/>
              </a:rPr>
              <a:t> by experts for exhibitions!			</a:t>
            </a:r>
            <a:endParaRPr sz="1600">
              <a:latin typeface="Calibri"/>
              <a:ea typeface="Calibri"/>
              <a:cs typeface="Calibri"/>
              <a:sym typeface="Calibri"/>
            </a:endParaRPr>
          </a:p>
        </p:txBody>
      </p:sp>
      <p:pic>
        <p:nvPicPr>
          <p:cNvPr id="72" name="Google Shape;72;p15"/>
          <p:cNvPicPr preferRelativeResize="0"/>
          <p:nvPr/>
        </p:nvPicPr>
        <p:blipFill>
          <a:blip r:embed="rId5">
            <a:alphaModFix/>
          </a:blip>
          <a:stretch>
            <a:fillRect/>
          </a:stretch>
        </p:blipFill>
        <p:spPr>
          <a:xfrm>
            <a:off x="2505488" y="1110175"/>
            <a:ext cx="4187802" cy="3795195"/>
          </a:xfrm>
          <a:prstGeom prst="rect">
            <a:avLst/>
          </a:prstGeom>
          <a:noFill/>
          <a:ln>
            <a:noFill/>
          </a:ln>
        </p:spPr>
      </p:pic>
      <p:pic>
        <p:nvPicPr>
          <p:cNvPr id="73" name="Google Shape;73;p15"/>
          <p:cNvPicPr preferRelativeResize="0"/>
          <p:nvPr/>
        </p:nvPicPr>
        <p:blipFill rotWithShape="1">
          <a:blip r:embed="rId6">
            <a:alphaModFix/>
          </a:blip>
          <a:srcRect l="24591" t="21856" r="53648" b="33200"/>
          <a:stretch/>
        </p:blipFill>
        <p:spPr>
          <a:xfrm>
            <a:off x="499038" y="3045225"/>
            <a:ext cx="1615273" cy="1668124"/>
          </a:xfrm>
          <a:prstGeom prst="rect">
            <a:avLst/>
          </a:prstGeom>
          <a:noFill/>
          <a:ln>
            <a:noFill/>
          </a:ln>
        </p:spPr>
      </p:pic>
      <p:pic>
        <p:nvPicPr>
          <p:cNvPr id="74" name="Google Shape;74;p15"/>
          <p:cNvPicPr preferRelativeResize="0"/>
          <p:nvPr/>
        </p:nvPicPr>
        <p:blipFill rotWithShape="1">
          <a:blip r:embed="rId6">
            <a:alphaModFix/>
          </a:blip>
          <a:srcRect l="2438" t="3919" r="75837" b="61941"/>
          <a:stretch/>
        </p:blipFill>
        <p:spPr>
          <a:xfrm>
            <a:off x="6841913" y="491550"/>
            <a:ext cx="1986575" cy="1560901"/>
          </a:xfrm>
          <a:prstGeom prst="rect">
            <a:avLst/>
          </a:prstGeom>
          <a:noFill/>
          <a:ln>
            <a:noFill/>
          </a:ln>
        </p:spPr>
      </p:pic>
      <p:pic>
        <p:nvPicPr>
          <p:cNvPr id="75" name="Google Shape;75;p15"/>
          <p:cNvPicPr preferRelativeResize="0"/>
          <p:nvPr/>
        </p:nvPicPr>
        <p:blipFill>
          <a:blip r:embed="rId7">
            <a:alphaModFix/>
          </a:blip>
          <a:stretch>
            <a:fillRect/>
          </a:stretch>
        </p:blipFill>
        <p:spPr>
          <a:xfrm>
            <a:off x="5160713" y="334112"/>
            <a:ext cx="1462748" cy="408025"/>
          </a:xfrm>
          <a:prstGeom prst="rect">
            <a:avLst/>
          </a:prstGeom>
          <a:noFill/>
          <a:ln>
            <a:noFill/>
          </a:ln>
        </p:spPr>
      </p:pic>
      <p:pic>
        <p:nvPicPr>
          <p:cNvPr id="76" name="Google Shape;76;p15"/>
          <p:cNvPicPr preferRelativeResize="0"/>
          <p:nvPr/>
        </p:nvPicPr>
        <p:blipFill>
          <a:blip r:embed="rId8">
            <a:alphaModFix/>
          </a:blip>
          <a:stretch>
            <a:fillRect/>
          </a:stretch>
        </p:blipFill>
        <p:spPr>
          <a:xfrm rot="-2039004">
            <a:off x="3629190" y="880718"/>
            <a:ext cx="1492891" cy="32843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pic>
        <p:nvPicPr>
          <p:cNvPr id="82" name="Google Shape;82;p16"/>
          <p:cNvPicPr preferRelativeResize="0"/>
          <p:nvPr/>
        </p:nvPicPr>
        <p:blipFill>
          <a:blip r:embed="rId3">
            <a:alphaModFix/>
          </a:blip>
          <a:stretch>
            <a:fillRect/>
          </a:stretch>
        </p:blipFill>
        <p:spPr>
          <a:xfrm>
            <a:off x="1677500" y="165825"/>
            <a:ext cx="6609096" cy="4750276"/>
          </a:xfrm>
          <a:prstGeom prst="rect">
            <a:avLst/>
          </a:prstGeom>
          <a:noFill/>
          <a:ln>
            <a:noFill/>
          </a:ln>
        </p:spPr>
      </p:pic>
      <p:sp>
        <p:nvSpPr>
          <p:cNvPr id="83" name="Google Shape;83;p16"/>
          <p:cNvSpPr txBox="1"/>
          <p:nvPr/>
        </p:nvSpPr>
        <p:spPr>
          <a:xfrm>
            <a:off x="4975641" y="4197601"/>
            <a:ext cx="2275500" cy="400200"/>
          </a:xfrm>
          <a:prstGeom prst="rect">
            <a:avLst/>
          </a:prstGeom>
          <a:noFill/>
          <a:ln>
            <a:noFill/>
          </a:ln>
        </p:spPr>
        <p:txBody>
          <a:bodyPr spcFirstLastPara="1" wrap="square" lIns="68575" tIns="68575" rIns="68575" bIns="68575" anchor="t" anchorCtr="0">
            <a:spAutoFit/>
          </a:bodyPr>
          <a:lstStyle/>
          <a:p>
            <a:pPr marL="0" lvl="0" indent="0" algn="l" rtl="0">
              <a:spcBef>
                <a:spcPts val="0"/>
              </a:spcBef>
              <a:spcAft>
                <a:spcPts val="0"/>
              </a:spcAft>
              <a:buNone/>
            </a:pPr>
            <a:r>
              <a:rPr lang="en" sz="1700" u="sng" dirty="0">
                <a:highlight>
                  <a:srgbClr val="F8C013"/>
                </a:highlight>
                <a:latin typeface="Calibri"/>
                <a:ea typeface="Calibri"/>
                <a:cs typeface="Calibri"/>
                <a:sym typeface="Calibri"/>
                <a:hlinkClick r:id="rId4"/>
              </a:rPr>
              <a:t>Click here to watch!</a:t>
            </a:r>
            <a:endParaRPr sz="1700" dirty="0">
              <a:highlight>
                <a:srgbClr val="F8C013"/>
              </a:highlight>
              <a:latin typeface="Calibri"/>
              <a:ea typeface="Calibri"/>
              <a:cs typeface="Calibri"/>
              <a:sym typeface="Calibri"/>
            </a:endParaRPr>
          </a:p>
        </p:txBody>
      </p:sp>
      <p:pic>
        <p:nvPicPr>
          <p:cNvPr id="84" name="Google Shape;84;p16"/>
          <p:cNvPicPr preferRelativeResize="0"/>
          <p:nvPr/>
        </p:nvPicPr>
        <p:blipFill rotWithShape="1">
          <a:blip r:embed="rId5">
            <a:alphaModFix/>
          </a:blip>
          <a:srcRect/>
          <a:stretch/>
        </p:blipFill>
        <p:spPr>
          <a:xfrm>
            <a:off x="-313875" y="288525"/>
            <a:ext cx="2927601" cy="891000"/>
          </a:xfrm>
          <a:prstGeom prst="rect">
            <a:avLst/>
          </a:prstGeom>
          <a:noFill/>
          <a:ln>
            <a:noFill/>
          </a:ln>
        </p:spPr>
      </p:pic>
      <p:sp>
        <p:nvSpPr>
          <p:cNvPr id="85" name="Google Shape;85;p16"/>
          <p:cNvSpPr txBox="1"/>
          <p:nvPr/>
        </p:nvSpPr>
        <p:spPr>
          <a:xfrm rot="-59824">
            <a:off x="317265" y="471958"/>
            <a:ext cx="4775523" cy="808023"/>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Calibri"/>
              <a:buNone/>
            </a:pPr>
            <a:r>
              <a:rPr lang="en" sz="2800" b="1">
                <a:solidFill>
                  <a:schemeClr val="dk1"/>
                </a:solidFill>
                <a:latin typeface="Calibri"/>
                <a:ea typeface="Calibri"/>
                <a:cs typeface="Calibri"/>
                <a:sym typeface="Calibri"/>
              </a:rPr>
              <a:t>Watch this!</a:t>
            </a:r>
            <a:endParaRPr sz="2800" b="1">
              <a:latin typeface="Calibri"/>
              <a:ea typeface="Calibri"/>
              <a:cs typeface="Calibri"/>
              <a:sym typeface="Calibri"/>
            </a:endParaRPr>
          </a:p>
        </p:txBody>
      </p:sp>
      <p:pic>
        <p:nvPicPr>
          <p:cNvPr id="86" name="Google Shape;86;p16" title="Screenshot 2026-09-01 at 10.52.19.png"/>
          <p:cNvPicPr preferRelativeResize="0"/>
          <p:nvPr/>
        </p:nvPicPr>
        <p:blipFill>
          <a:blip r:embed="rId6">
            <a:alphaModFix/>
          </a:blip>
          <a:stretch>
            <a:fillRect/>
          </a:stretch>
        </p:blipFill>
        <p:spPr>
          <a:xfrm>
            <a:off x="5099476" y="501854"/>
            <a:ext cx="3626999" cy="2034425"/>
          </a:xfrm>
          <a:prstGeom prst="rect">
            <a:avLst/>
          </a:prstGeom>
          <a:noFill/>
          <a:ln>
            <a:noFill/>
          </a:ln>
        </p:spPr>
      </p:pic>
      <p:pic>
        <p:nvPicPr>
          <p:cNvPr id="87" name="Google Shape;87;p16"/>
          <p:cNvPicPr preferRelativeResize="0"/>
          <p:nvPr/>
        </p:nvPicPr>
        <p:blipFill>
          <a:blip r:embed="rId7">
            <a:alphaModFix/>
          </a:blip>
          <a:stretch>
            <a:fillRect/>
          </a:stretch>
        </p:blipFill>
        <p:spPr>
          <a:xfrm>
            <a:off x="5099474" y="466375"/>
            <a:ext cx="3626998" cy="21053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pic>
        <p:nvPicPr>
          <p:cNvPr id="93" name="Google Shape;93;p17" descr="page3.png"/>
          <p:cNvPicPr preferRelativeResize="0"/>
          <p:nvPr/>
        </p:nvPicPr>
        <p:blipFill rotWithShape="1">
          <a:blip r:embed="rId3">
            <a:alphaModFix/>
          </a:blip>
          <a:srcRect/>
          <a:stretch/>
        </p:blipFill>
        <p:spPr>
          <a:xfrm>
            <a:off x="1291169" y="1350462"/>
            <a:ext cx="6561657" cy="2990629"/>
          </a:xfrm>
          <a:prstGeom prst="rect">
            <a:avLst/>
          </a:prstGeom>
          <a:noFill/>
          <a:ln>
            <a:noFill/>
          </a:ln>
        </p:spPr>
      </p:pic>
      <p:sp>
        <p:nvSpPr>
          <p:cNvPr id="94" name="Google Shape;94;p17"/>
          <p:cNvSpPr txBox="1"/>
          <p:nvPr/>
        </p:nvSpPr>
        <p:spPr>
          <a:xfrm>
            <a:off x="3200400" y="1280156"/>
            <a:ext cx="2250000" cy="595800"/>
          </a:xfrm>
          <a:prstGeom prst="rect">
            <a:avLst/>
          </a:prstGeom>
          <a:noFill/>
          <a:ln>
            <a:noFill/>
          </a:ln>
        </p:spPr>
        <p:txBody>
          <a:bodyPr spcFirstLastPara="1" wrap="square" lIns="68575" tIns="68575" rIns="68575" bIns="68575" anchor="t" anchorCtr="0">
            <a:spAutoFit/>
          </a:bodyPr>
          <a:lstStyle/>
          <a:p>
            <a:pPr marL="0" lvl="0" indent="0" algn="l" rtl="0">
              <a:lnSpc>
                <a:spcPct val="90000"/>
              </a:lnSpc>
              <a:spcBef>
                <a:spcPts val="0"/>
              </a:spcBef>
              <a:spcAft>
                <a:spcPts val="0"/>
              </a:spcAft>
              <a:buNone/>
            </a:pPr>
            <a:endParaRPr sz="3300">
              <a:solidFill>
                <a:schemeClr val="dk1"/>
              </a:solidFill>
              <a:latin typeface="Calibri"/>
              <a:ea typeface="Calibri"/>
              <a:cs typeface="Calibri"/>
              <a:sym typeface="Calibri"/>
            </a:endParaRPr>
          </a:p>
        </p:txBody>
      </p:sp>
      <p:pic>
        <p:nvPicPr>
          <p:cNvPr id="95" name="Google Shape;95;p17"/>
          <p:cNvPicPr preferRelativeResize="0"/>
          <p:nvPr/>
        </p:nvPicPr>
        <p:blipFill rotWithShape="1">
          <a:blip r:embed="rId4">
            <a:alphaModFix/>
          </a:blip>
          <a:srcRect/>
          <a:stretch/>
        </p:blipFill>
        <p:spPr>
          <a:xfrm>
            <a:off x="-463700" y="234500"/>
            <a:ext cx="4435424" cy="779400"/>
          </a:xfrm>
          <a:prstGeom prst="rect">
            <a:avLst/>
          </a:prstGeom>
          <a:noFill/>
          <a:ln>
            <a:noFill/>
          </a:ln>
        </p:spPr>
      </p:pic>
      <p:sp>
        <p:nvSpPr>
          <p:cNvPr id="96" name="Google Shape;96;p17"/>
          <p:cNvSpPr txBox="1"/>
          <p:nvPr/>
        </p:nvSpPr>
        <p:spPr>
          <a:xfrm>
            <a:off x="246775" y="334100"/>
            <a:ext cx="4174150" cy="580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 sz="2800" b="1" dirty="0">
                <a:latin typeface="Calibri"/>
                <a:ea typeface="Calibri"/>
                <a:cs typeface="Calibri"/>
                <a:sym typeface="Calibri"/>
              </a:rPr>
              <a:t>What is an invention?</a:t>
            </a:r>
            <a:endParaRPr sz="2800" b="1" i="0" u="none" strike="noStrike" cap="none" dirty="0">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pic>
        <p:nvPicPr>
          <p:cNvPr id="101" name="Google Shape;101;p18"/>
          <p:cNvPicPr preferRelativeResize="0"/>
          <p:nvPr/>
        </p:nvPicPr>
        <p:blipFill rotWithShape="1">
          <a:blip r:embed="rId3">
            <a:alphaModFix/>
          </a:blip>
          <a:srcRect/>
          <a:stretch/>
        </p:blipFill>
        <p:spPr>
          <a:xfrm>
            <a:off x="6903725" y="4640750"/>
            <a:ext cx="4326925" cy="891000"/>
          </a:xfrm>
          <a:prstGeom prst="rect">
            <a:avLst/>
          </a:prstGeom>
          <a:noFill/>
          <a:ln>
            <a:noFill/>
          </a:ln>
        </p:spPr>
      </p:pic>
      <p:pic>
        <p:nvPicPr>
          <p:cNvPr id="102" name="Google Shape;102;p18"/>
          <p:cNvPicPr preferRelativeResize="0"/>
          <p:nvPr/>
        </p:nvPicPr>
        <p:blipFill rotWithShape="1">
          <a:blip r:embed="rId3">
            <a:alphaModFix/>
          </a:blip>
          <a:srcRect/>
          <a:stretch/>
        </p:blipFill>
        <p:spPr>
          <a:xfrm>
            <a:off x="-286325" y="283425"/>
            <a:ext cx="4326925" cy="891000"/>
          </a:xfrm>
          <a:prstGeom prst="rect">
            <a:avLst/>
          </a:prstGeom>
          <a:noFill/>
          <a:ln>
            <a:noFill/>
          </a:ln>
        </p:spPr>
      </p:pic>
      <p:sp>
        <p:nvSpPr>
          <p:cNvPr id="103" name="Google Shape;103;p18"/>
          <p:cNvSpPr txBox="1"/>
          <p:nvPr/>
        </p:nvSpPr>
        <p:spPr>
          <a:xfrm rot="-59824">
            <a:off x="317265" y="484158"/>
            <a:ext cx="4775523" cy="808023"/>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Calibri"/>
              <a:buNone/>
            </a:pPr>
            <a:r>
              <a:rPr lang="en" sz="2800" b="1">
                <a:solidFill>
                  <a:schemeClr val="dk1"/>
                </a:solidFill>
                <a:latin typeface="Calibri"/>
                <a:ea typeface="Calibri"/>
                <a:cs typeface="Calibri"/>
                <a:sym typeface="Calibri"/>
              </a:rPr>
              <a:t>What is the Lit &amp; Phil? </a:t>
            </a:r>
            <a:endParaRPr sz="1900" b="1">
              <a:latin typeface="Calibri"/>
              <a:ea typeface="Calibri"/>
              <a:cs typeface="Calibri"/>
              <a:sym typeface="Calibri"/>
            </a:endParaRPr>
          </a:p>
        </p:txBody>
      </p:sp>
      <p:pic>
        <p:nvPicPr>
          <p:cNvPr id="104" name="Google Shape;104;p18" title="Dodo.jpeg"/>
          <p:cNvPicPr preferRelativeResize="0"/>
          <p:nvPr/>
        </p:nvPicPr>
        <p:blipFill>
          <a:blip r:embed="rId4">
            <a:alphaModFix/>
          </a:blip>
          <a:stretch>
            <a:fillRect/>
          </a:stretch>
        </p:blipFill>
        <p:spPr>
          <a:xfrm>
            <a:off x="6610700" y="3251401"/>
            <a:ext cx="1374325" cy="1417898"/>
          </a:xfrm>
          <a:prstGeom prst="rect">
            <a:avLst/>
          </a:prstGeom>
          <a:noFill/>
          <a:ln>
            <a:noFill/>
          </a:ln>
        </p:spPr>
      </p:pic>
      <p:pic>
        <p:nvPicPr>
          <p:cNvPr id="105" name="Google Shape;105;p18" title="Light Bulb.jpeg"/>
          <p:cNvPicPr preferRelativeResize="0"/>
          <p:nvPr/>
        </p:nvPicPr>
        <p:blipFill rotWithShape="1">
          <a:blip r:embed="rId5">
            <a:alphaModFix/>
          </a:blip>
          <a:srcRect l="24585" t="30282" r="24767" b="31460"/>
          <a:stretch/>
        </p:blipFill>
        <p:spPr>
          <a:xfrm>
            <a:off x="7878425" y="196376"/>
            <a:ext cx="1178636" cy="1259223"/>
          </a:xfrm>
          <a:prstGeom prst="rect">
            <a:avLst/>
          </a:prstGeom>
          <a:noFill/>
          <a:ln>
            <a:noFill/>
          </a:ln>
        </p:spPr>
      </p:pic>
      <p:pic>
        <p:nvPicPr>
          <p:cNvPr id="106" name="Google Shape;106;p18" title="rocket-locomotive.png"/>
          <p:cNvPicPr preferRelativeResize="0"/>
          <p:nvPr/>
        </p:nvPicPr>
        <p:blipFill>
          <a:blip r:embed="rId6">
            <a:alphaModFix/>
          </a:blip>
          <a:stretch>
            <a:fillRect/>
          </a:stretch>
        </p:blipFill>
        <p:spPr>
          <a:xfrm>
            <a:off x="3177390" y="3541004"/>
            <a:ext cx="1618770" cy="1164647"/>
          </a:xfrm>
          <a:prstGeom prst="rect">
            <a:avLst/>
          </a:prstGeom>
          <a:noFill/>
          <a:ln>
            <a:noFill/>
          </a:ln>
        </p:spPr>
      </p:pic>
      <p:pic>
        <p:nvPicPr>
          <p:cNvPr id="107" name="Google Shape;107;p18" title="george-stephenson.png"/>
          <p:cNvPicPr preferRelativeResize="0"/>
          <p:nvPr/>
        </p:nvPicPr>
        <p:blipFill rotWithShape="1">
          <a:blip r:embed="rId7">
            <a:alphaModFix/>
          </a:blip>
          <a:srcRect t="21511" r="48374" b="39951"/>
          <a:stretch/>
        </p:blipFill>
        <p:spPr>
          <a:xfrm>
            <a:off x="3762073" y="2263888"/>
            <a:ext cx="1138856" cy="1342024"/>
          </a:xfrm>
          <a:prstGeom prst="rect">
            <a:avLst/>
          </a:prstGeom>
          <a:noFill/>
          <a:ln>
            <a:noFill/>
          </a:ln>
        </p:spPr>
      </p:pic>
      <p:pic>
        <p:nvPicPr>
          <p:cNvPr id="108" name="Google Shape;108;p18" title="IMG_7715.jpg"/>
          <p:cNvPicPr preferRelativeResize="0"/>
          <p:nvPr/>
        </p:nvPicPr>
        <p:blipFill>
          <a:blip r:embed="rId8">
            <a:alphaModFix/>
          </a:blip>
          <a:stretch>
            <a:fillRect/>
          </a:stretch>
        </p:blipFill>
        <p:spPr>
          <a:xfrm>
            <a:off x="8001050" y="2571760"/>
            <a:ext cx="933375" cy="1542875"/>
          </a:xfrm>
          <a:prstGeom prst="rect">
            <a:avLst/>
          </a:prstGeom>
          <a:noFill/>
          <a:ln>
            <a:noFill/>
          </a:ln>
        </p:spPr>
      </p:pic>
      <p:pic>
        <p:nvPicPr>
          <p:cNvPr id="109" name="Google Shape;109;p18" title="IMG_7712.jpg"/>
          <p:cNvPicPr preferRelativeResize="0"/>
          <p:nvPr/>
        </p:nvPicPr>
        <p:blipFill>
          <a:blip r:embed="rId9">
            <a:alphaModFix/>
          </a:blip>
          <a:stretch>
            <a:fillRect/>
          </a:stretch>
        </p:blipFill>
        <p:spPr>
          <a:xfrm>
            <a:off x="5899875" y="324837"/>
            <a:ext cx="1622073" cy="1769099"/>
          </a:xfrm>
          <a:prstGeom prst="rect">
            <a:avLst/>
          </a:prstGeom>
          <a:noFill/>
          <a:ln>
            <a:noFill/>
          </a:ln>
        </p:spPr>
      </p:pic>
      <p:pic>
        <p:nvPicPr>
          <p:cNvPr id="110" name="Google Shape;110;p18" title="arrow4.png"/>
          <p:cNvPicPr preferRelativeResize="0"/>
          <p:nvPr/>
        </p:nvPicPr>
        <p:blipFill>
          <a:blip r:embed="rId10">
            <a:alphaModFix/>
          </a:blip>
          <a:stretch>
            <a:fillRect/>
          </a:stretch>
        </p:blipFill>
        <p:spPr>
          <a:xfrm rot="-1841015">
            <a:off x="7556213" y="1653389"/>
            <a:ext cx="878175" cy="375225"/>
          </a:xfrm>
          <a:prstGeom prst="rect">
            <a:avLst/>
          </a:prstGeom>
          <a:noFill/>
          <a:ln>
            <a:noFill/>
          </a:ln>
        </p:spPr>
      </p:pic>
      <p:sp>
        <p:nvSpPr>
          <p:cNvPr id="111" name="Google Shape;111;p18"/>
          <p:cNvSpPr txBox="1"/>
          <p:nvPr/>
        </p:nvSpPr>
        <p:spPr>
          <a:xfrm>
            <a:off x="6972625" y="4640750"/>
            <a:ext cx="2262900" cy="415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500" b="1">
                <a:solidFill>
                  <a:srgbClr val="595959"/>
                </a:solidFill>
              </a:rPr>
              <a:t>And so much more…</a:t>
            </a:r>
            <a:endParaRPr sz="1500" b="1">
              <a:solidFill>
                <a:srgbClr val="595959"/>
              </a:solidFill>
            </a:endParaRPr>
          </a:p>
        </p:txBody>
      </p:sp>
      <p:pic>
        <p:nvPicPr>
          <p:cNvPr id="112" name="Google Shape;112;p18" title="IMG_7719.jpg"/>
          <p:cNvPicPr preferRelativeResize="0"/>
          <p:nvPr/>
        </p:nvPicPr>
        <p:blipFill>
          <a:blip r:embed="rId11">
            <a:alphaModFix/>
          </a:blip>
          <a:stretch>
            <a:fillRect/>
          </a:stretch>
        </p:blipFill>
        <p:spPr>
          <a:xfrm>
            <a:off x="5351527" y="3605894"/>
            <a:ext cx="703800" cy="1034845"/>
          </a:xfrm>
          <a:prstGeom prst="rect">
            <a:avLst/>
          </a:prstGeom>
          <a:noFill/>
          <a:ln>
            <a:noFill/>
          </a:ln>
        </p:spPr>
      </p:pic>
      <p:pic>
        <p:nvPicPr>
          <p:cNvPr id="113" name="Google Shape;113;p18" title="arrow4.png"/>
          <p:cNvPicPr preferRelativeResize="0"/>
          <p:nvPr/>
        </p:nvPicPr>
        <p:blipFill>
          <a:blip r:embed="rId10">
            <a:alphaModFix/>
          </a:blip>
          <a:stretch>
            <a:fillRect/>
          </a:stretch>
        </p:blipFill>
        <p:spPr>
          <a:xfrm rot="-8722694" flipH="1">
            <a:off x="4856073" y="2741951"/>
            <a:ext cx="736655" cy="439798"/>
          </a:xfrm>
          <a:prstGeom prst="rect">
            <a:avLst/>
          </a:prstGeom>
          <a:noFill/>
          <a:ln>
            <a:noFill/>
          </a:ln>
        </p:spPr>
      </p:pic>
      <p:pic>
        <p:nvPicPr>
          <p:cNvPr id="114" name="Google Shape;114;p18" title="litphil.png"/>
          <p:cNvPicPr preferRelativeResize="0"/>
          <p:nvPr/>
        </p:nvPicPr>
        <p:blipFill>
          <a:blip r:embed="rId12">
            <a:alphaModFix/>
          </a:blip>
          <a:stretch>
            <a:fillRect/>
          </a:stretch>
        </p:blipFill>
        <p:spPr>
          <a:xfrm>
            <a:off x="310575" y="1333673"/>
            <a:ext cx="2642571" cy="3571200"/>
          </a:xfrm>
          <a:prstGeom prst="rect">
            <a:avLst/>
          </a:prstGeom>
          <a:noFill/>
          <a:ln>
            <a:noFill/>
          </a:ln>
        </p:spPr>
      </p:pic>
      <p:sp>
        <p:nvSpPr>
          <p:cNvPr id="115" name="Google Shape;115;p18"/>
          <p:cNvSpPr txBox="1"/>
          <p:nvPr/>
        </p:nvSpPr>
        <p:spPr>
          <a:xfrm>
            <a:off x="6166421" y="2076750"/>
            <a:ext cx="2262900" cy="55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Joseph Swan</a:t>
            </a:r>
            <a:endParaRPr>
              <a:solidFill>
                <a:schemeClr val="dk1"/>
              </a:solidFill>
            </a:endParaRPr>
          </a:p>
        </p:txBody>
      </p:sp>
      <p:sp>
        <p:nvSpPr>
          <p:cNvPr id="116" name="Google Shape;116;p18"/>
          <p:cNvSpPr txBox="1"/>
          <p:nvPr/>
        </p:nvSpPr>
        <p:spPr>
          <a:xfrm>
            <a:off x="3440546" y="3541000"/>
            <a:ext cx="2262900" cy="55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George Stephenson</a:t>
            </a:r>
            <a:endParaRPr>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pic>
        <p:nvPicPr>
          <p:cNvPr id="121" name="Google Shape;121;p19"/>
          <p:cNvPicPr preferRelativeResize="0"/>
          <p:nvPr/>
        </p:nvPicPr>
        <p:blipFill rotWithShape="1">
          <a:blip r:embed="rId3">
            <a:alphaModFix/>
          </a:blip>
          <a:srcRect/>
          <a:stretch/>
        </p:blipFill>
        <p:spPr>
          <a:xfrm>
            <a:off x="-286325" y="283425"/>
            <a:ext cx="4326925" cy="891000"/>
          </a:xfrm>
          <a:prstGeom prst="rect">
            <a:avLst/>
          </a:prstGeom>
          <a:noFill/>
          <a:ln>
            <a:noFill/>
          </a:ln>
        </p:spPr>
      </p:pic>
      <p:sp>
        <p:nvSpPr>
          <p:cNvPr id="122" name="Google Shape;122;p19"/>
          <p:cNvSpPr txBox="1"/>
          <p:nvPr/>
        </p:nvSpPr>
        <p:spPr>
          <a:xfrm rot="-59824">
            <a:off x="317265" y="484158"/>
            <a:ext cx="4775523" cy="808023"/>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Calibri"/>
              <a:buNone/>
            </a:pPr>
            <a:r>
              <a:rPr lang="en" sz="2800" b="1">
                <a:solidFill>
                  <a:schemeClr val="dk1"/>
                </a:solidFill>
                <a:latin typeface="Calibri"/>
                <a:ea typeface="Calibri"/>
                <a:cs typeface="Calibri"/>
                <a:sym typeface="Calibri"/>
              </a:rPr>
              <a:t>Last year’s winners</a:t>
            </a:r>
            <a:endParaRPr sz="1900" b="1">
              <a:latin typeface="Calibri"/>
              <a:ea typeface="Calibri"/>
              <a:cs typeface="Calibri"/>
              <a:sym typeface="Calibri"/>
            </a:endParaRPr>
          </a:p>
        </p:txBody>
      </p:sp>
      <p:pic>
        <p:nvPicPr>
          <p:cNvPr id="123" name="Google Shape;123;p19"/>
          <p:cNvPicPr preferRelativeResize="0"/>
          <p:nvPr/>
        </p:nvPicPr>
        <p:blipFill>
          <a:blip r:embed="rId4">
            <a:alphaModFix/>
          </a:blip>
          <a:stretch>
            <a:fillRect/>
          </a:stretch>
        </p:blipFill>
        <p:spPr>
          <a:xfrm>
            <a:off x="4040600" y="94750"/>
            <a:ext cx="5021751" cy="2060218"/>
          </a:xfrm>
          <a:prstGeom prst="rect">
            <a:avLst/>
          </a:prstGeom>
          <a:noFill/>
          <a:ln>
            <a:noFill/>
          </a:ln>
        </p:spPr>
      </p:pic>
      <p:pic>
        <p:nvPicPr>
          <p:cNvPr id="124" name="Google Shape;124;p19"/>
          <p:cNvPicPr preferRelativeResize="0"/>
          <p:nvPr/>
        </p:nvPicPr>
        <p:blipFill rotWithShape="1">
          <a:blip r:embed="rId5">
            <a:alphaModFix/>
          </a:blip>
          <a:srcRect t="4114"/>
          <a:stretch/>
        </p:blipFill>
        <p:spPr>
          <a:xfrm>
            <a:off x="215325" y="1333675"/>
            <a:ext cx="2848997" cy="3632950"/>
          </a:xfrm>
          <a:prstGeom prst="rect">
            <a:avLst/>
          </a:prstGeom>
          <a:noFill/>
          <a:ln>
            <a:noFill/>
          </a:ln>
        </p:spPr>
      </p:pic>
      <p:pic>
        <p:nvPicPr>
          <p:cNvPr id="125" name="Google Shape;125;p19"/>
          <p:cNvPicPr preferRelativeResize="0"/>
          <p:nvPr/>
        </p:nvPicPr>
        <p:blipFill rotWithShape="1">
          <a:blip r:embed="rId6">
            <a:alphaModFix/>
          </a:blip>
          <a:srcRect l="8491" r="8015"/>
          <a:stretch/>
        </p:blipFill>
        <p:spPr>
          <a:xfrm>
            <a:off x="3177275" y="2258800"/>
            <a:ext cx="3008695" cy="2707825"/>
          </a:xfrm>
          <a:prstGeom prst="rect">
            <a:avLst/>
          </a:prstGeom>
          <a:noFill/>
          <a:ln>
            <a:noFill/>
          </a:ln>
        </p:spPr>
      </p:pic>
      <p:pic>
        <p:nvPicPr>
          <p:cNvPr id="126" name="Google Shape;126;p19"/>
          <p:cNvPicPr preferRelativeResize="0"/>
          <p:nvPr/>
        </p:nvPicPr>
        <p:blipFill rotWithShape="1">
          <a:blip r:embed="rId7">
            <a:alphaModFix/>
          </a:blip>
          <a:srcRect l="12503" r="12495"/>
          <a:stretch/>
        </p:blipFill>
        <p:spPr>
          <a:xfrm>
            <a:off x="6368150" y="2258801"/>
            <a:ext cx="2628575" cy="262854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pic>
        <p:nvPicPr>
          <p:cNvPr id="131" name="Google Shape;131;p20" title="mythsandlegend.png"/>
          <p:cNvPicPr preferRelativeResize="0"/>
          <p:nvPr/>
        </p:nvPicPr>
        <p:blipFill>
          <a:blip r:embed="rId3">
            <a:alphaModFix/>
          </a:blip>
          <a:stretch>
            <a:fillRect/>
          </a:stretch>
        </p:blipFill>
        <p:spPr>
          <a:xfrm>
            <a:off x="4438156" y="1406225"/>
            <a:ext cx="4280426" cy="2495349"/>
          </a:xfrm>
          <a:prstGeom prst="rect">
            <a:avLst/>
          </a:prstGeom>
          <a:noFill/>
          <a:ln>
            <a:noFill/>
          </a:ln>
        </p:spPr>
      </p:pic>
      <p:pic>
        <p:nvPicPr>
          <p:cNvPr id="132" name="Google Shape;132;p20" title="litnphilbuildingbig 2 (4).png"/>
          <p:cNvPicPr preferRelativeResize="0"/>
          <p:nvPr/>
        </p:nvPicPr>
        <p:blipFill>
          <a:blip r:embed="rId4">
            <a:alphaModFix/>
          </a:blip>
          <a:stretch>
            <a:fillRect/>
          </a:stretch>
        </p:blipFill>
        <p:spPr>
          <a:xfrm>
            <a:off x="405750" y="959850"/>
            <a:ext cx="3968653" cy="3590794"/>
          </a:xfrm>
          <a:prstGeom prst="rect">
            <a:avLst/>
          </a:prstGeom>
          <a:noFill/>
          <a:ln>
            <a:noFill/>
          </a:ln>
        </p:spPr>
      </p:pic>
      <p:pic>
        <p:nvPicPr>
          <p:cNvPr id="133" name="Google Shape;133;p20"/>
          <p:cNvPicPr preferRelativeResize="0"/>
          <p:nvPr/>
        </p:nvPicPr>
        <p:blipFill rotWithShape="1">
          <a:blip r:embed="rId5">
            <a:alphaModFix/>
          </a:blip>
          <a:srcRect/>
          <a:stretch/>
        </p:blipFill>
        <p:spPr>
          <a:xfrm>
            <a:off x="-286325" y="283425"/>
            <a:ext cx="4326925" cy="891000"/>
          </a:xfrm>
          <a:prstGeom prst="rect">
            <a:avLst/>
          </a:prstGeom>
          <a:noFill/>
          <a:ln>
            <a:noFill/>
          </a:ln>
        </p:spPr>
      </p:pic>
      <p:sp>
        <p:nvSpPr>
          <p:cNvPr id="134" name="Google Shape;134;p20"/>
          <p:cNvSpPr txBox="1"/>
          <p:nvPr/>
        </p:nvSpPr>
        <p:spPr>
          <a:xfrm rot="-59824">
            <a:off x="317265" y="484158"/>
            <a:ext cx="4775523" cy="808023"/>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1100"/>
              <a:buFont typeface="Calibri"/>
              <a:buNone/>
            </a:pPr>
            <a:r>
              <a:rPr lang="en" sz="2800" b="1">
                <a:solidFill>
                  <a:schemeClr val="dk1"/>
                </a:solidFill>
                <a:latin typeface="Calibri"/>
                <a:ea typeface="Calibri"/>
                <a:cs typeface="Calibri"/>
                <a:sym typeface="Calibri"/>
              </a:rPr>
              <a:t>This year’s challenge</a:t>
            </a:r>
            <a:endParaRPr sz="1900" b="1">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pic>
        <p:nvPicPr>
          <p:cNvPr id="140" name="Google Shape;140;p21"/>
          <p:cNvPicPr preferRelativeResize="0"/>
          <p:nvPr/>
        </p:nvPicPr>
        <p:blipFill rotWithShape="1">
          <a:blip r:embed="rId3">
            <a:alphaModFix/>
          </a:blip>
          <a:srcRect/>
          <a:stretch/>
        </p:blipFill>
        <p:spPr>
          <a:xfrm>
            <a:off x="-906806" y="276347"/>
            <a:ext cx="5655955" cy="984919"/>
          </a:xfrm>
          <a:prstGeom prst="rect">
            <a:avLst/>
          </a:prstGeom>
          <a:noFill/>
          <a:ln>
            <a:noFill/>
          </a:ln>
        </p:spPr>
      </p:pic>
      <p:sp>
        <p:nvSpPr>
          <p:cNvPr id="141" name="Google Shape;141;p21"/>
          <p:cNvSpPr txBox="1"/>
          <p:nvPr/>
        </p:nvSpPr>
        <p:spPr>
          <a:xfrm rot="-59838">
            <a:off x="425359" y="515864"/>
            <a:ext cx="4257345" cy="638502"/>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800"/>
              <a:buFont typeface="Arial"/>
              <a:buNone/>
            </a:pPr>
            <a:r>
              <a:rPr lang="en" sz="3000" b="1">
                <a:solidFill>
                  <a:schemeClr val="dk1"/>
                </a:solidFill>
                <a:latin typeface="Calibri"/>
                <a:ea typeface="Calibri"/>
                <a:cs typeface="Calibri"/>
                <a:sym typeface="Calibri"/>
              </a:rPr>
              <a:t>What is a myth?</a:t>
            </a:r>
            <a:endParaRPr sz="3000" b="1">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800"/>
              <a:buFont typeface="Arial"/>
              <a:buNone/>
            </a:pPr>
            <a:endParaRPr sz="3000" b="1">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800"/>
              <a:buFont typeface="Arial"/>
              <a:buNone/>
            </a:pPr>
            <a:endParaRPr sz="3000" b="1">
              <a:solidFill>
                <a:schemeClr val="dk1"/>
              </a:solidFill>
              <a:latin typeface="Calibri"/>
              <a:ea typeface="Calibri"/>
              <a:cs typeface="Calibri"/>
              <a:sym typeface="Calibri"/>
            </a:endParaRPr>
          </a:p>
        </p:txBody>
      </p:sp>
      <p:pic>
        <p:nvPicPr>
          <p:cNvPr id="142" name="Google Shape;142;p21" title="monsterbg (1) (1).png"/>
          <p:cNvPicPr preferRelativeResize="0"/>
          <p:nvPr/>
        </p:nvPicPr>
        <p:blipFill>
          <a:blip r:embed="rId4">
            <a:alphaModFix/>
          </a:blip>
          <a:stretch>
            <a:fillRect/>
          </a:stretch>
        </p:blipFill>
        <p:spPr>
          <a:xfrm>
            <a:off x="798500" y="1426315"/>
            <a:ext cx="7235212" cy="357743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148" name="Google Shape;148;p22"/>
          <p:cNvPicPr preferRelativeResize="0"/>
          <p:nvPr/>
        </p:nvPicPr>
        <p:blipFill rotWithShape="1">
          <a:blip r:embed="rId3">
            <a:alphaModFix/>
          </a:blip>
          <a:srcRect/>
          <a:stretch/>
        </p:blipFill>
        <p:spPr>
          <a:xfrm>
            <a:off x="-427350" y="342650"/>
            <a:ext cx="5655952" cy="1176225"/>
          </a:xfrm>
          <a:prstGeom prst="rect">
            <a:avLst/>
          </a:prstGeom>
          <a:noFill/>
          <a:ln>
            <a:noFill/>
          </a:ln>
        </p:spPr>
      </p:pic>
      <p:sp>
        <p:nvSpPr>
          <p:cNvPr id="149" name="Google Shape;149;p22"/>
          <p:cNvSpPr txBox="1"/>
          <p:nvPr/>
        </p:nvSpPr>
        <p:spPr>
          <a:xfrm rot="-59838">
            <a:off x="425359" y="515864"/>
            <a:ext cx="4257345" cy="638502"/>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800"/>
              <a:buFont typeface="Arial"/>
              <a:buNone/>
            </a:pPr>
            <a:r>
              <a:rPr lang="en" sz="3000" b="1">
                <a:solidFill>
                  <a:schemeClr val="dk1"/>
                </a:solidFill>
                <a:latin typeface="Calibri"/>
                <a:ea typeface="Calibri"/>
                <a:cs typeface="Calibri"/>
                <a:sym typeface="Calibri"/>
              </a:rPr>
              <a:t>What myths and legends do you know?</a:t>
            </a:r>
            <a:endParaRPr sz="3000" b="1">
              <a:solidFill>
                <a:schemeClr val="dk1"/>
              </a:solidFill>
              <a:latin typeface="Calibri"/>
              <a:ea typeface="Calibri"/>
              <a:cs typeface="Calibri"/>
              <a:sym typeface="Calibri"/>
            </a:endParaRPr>
          </a:p>
        </p:txBody>
      </p:sp>
      <p:pic>
        <p:nvPicPr>
          <p:cNvPr id="150" name="Google Shape;150;p22"/>
          <p:cNvPicPr preferRelativeResize="0"/>
          <p:nvPr/>
        </p:nvPicPr>
        <p:blipFill rotWithShape="1">
          <a:blip r:embed="rId3">
            <a:alphaModFix/>
          </a:blip>
          <a:srcRect/>
          <a:stretch/>
        </p:blipFill>
        <p:spPr>
          <a:xfrm>
            <a:off x="3332694" y="3518272"/>
            <a:ext cx="5655955" cy="984919"/>
          </a:xfrm>
          <a:prstGeom prst="rect">
            <a:avLst/>
          </a:prstGeom>
          <a:noFill/>
          <a:ln>
            <a:noFill/>
          </a:ln>
        </p:spPr>
      </p:pic>
      <p:sp>
        <p:nvSpPr>
          <p:cNvPr id="151" name="Google Shape;151;p22"/>
          <p:cNvSpPr txBox="1"/>
          <p:nvPr/>
        </p:nvSpPr>
        <p:spPr>
          <a:xfrm rot="-59874">
            <a:off x="4031961" y="3686824"/>
            <a:ext cx="4788726" cy="638502"/>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800"/>
              <a:buFont typeface="Arial"/>
              <a:buNone/>
            </a:pPr>
            <a:r>
              <a:rPr lang="en" sz="3000" b="1">
                <a:solidFill>
                  <a:schemeClr val="dk1"/>
                </a:solidFill>
                <a:latin typeface="Calibri"/>
                <a:ea typeface="Calibri"/>
                <a:cs typeface="Calibri"/>
                <a:sym typeface="Calibri"/>
              </a:rPr>
              <a:t>Who and how do they help?</a:t>
            </a:r>
            <a:endParaRPr sz="3000" b="1">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800"/>
              <a:buFont typeface="Arial"/>
              <a:buNone/>
            </a:pPr>
            <a:endParaRPr sz="3000" b="1">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800"/>
              <a:buFont typeface="Arial"/>
              <a:buNone/>
            </a:pPr>
            <a:endParaRPr sz="3000" b="1">
              <a:solidFill>
                <a:schemeClr val="dk1"/>
              </a:solidFill>
              <a:latin typeface="Calibri"/>
              <a:ea typeface="Calibri"/>
              <a:cs typeface="Calibri"/>
              <a:sym typeface="Calibri"/>
            </a:endParaRPr>
          </a:p>
        </p:txBody>
      </p:sp>
      <p:pic>
        <p:nvPicPr>
          <p:cNvPr id="152" name="Google Shape;152;p22" title="well.png"/>
          <p:cNvPicPr preferRelativeResize="0"/>
          <p:nvPr/>
        </p:nvPicPr>
        <p:blipFill>
          <a:blip r:embed="rId4">
            <a:alphaModFix/>
          </a:blip>
          <a:stretch>
            <a:fillRect/>
          </a:stretch>
        </p:blipFill>
        <p:spPr>
          <a:xfrm>
            <a:off x="272052" y="1608200"/>
            <a:ext cx="2924175" cy="3276600"/>
          </a:xfrm>
          <a:prstGeom prst="rect">
            <a:avLst/>
          </a:prstGeom>
          <a:noFill/>
          <a:ln>
            <a:noFill/>
          </a:ln>
        </p:spPr>
      </p:pic>
      <p:pic>
        <p:nvPicPr>
          <p:cNvPr id="153" name="Google Shape;153;p22" title="flyingseal.png"/>
          <p:cNvPicPr preferRelativeResize="0"/>
          <p:nvPr/>
        </p:nvPicPr>
        <p:blipFill>
          <a:blip r:embed="rId5">
            <a:alphaModFix/>
          </a:blip>
          <a:stretch>
            <a:fillRect/>
          </a:stretch>
        </p:blipFill>
        <p:spPr>
          <a:xfrm>
            <a:off x="7162080" y="247006"/>
            <a:ext cx="1588821" cy="117622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3272</Words>
  <Application>Microsoft Macintosh PowerPoint</Application>
  <PresentationFormat>On-screen Show (16:9)</PresentationFormat>
  <Paragraphs>150</Paragraphs>
  <Slides>17</Slides>
  <Notes>17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Justine Boussard</cp:lastModifiedBy>
  <cp:revision>1</cp:revision>
  <dcterms:modified xsi:type="dcterms:W3CDTF">2026-09-02T09:41:47Z</dcterms:modified>
</cp:coreProperties>
</file>