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5143500" cx="9144000"/>
  <p:notesSz cx="6858000" cy="9144000"/>
  <p:embeddedFontLst>
    <p:embeddedFont>
      <p:font typeface="Helvetica Neue"/>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regular.fntdata"/><Relationship Id="rId20" Type="http://schemas.openxmlformats.org/officeDocument/2006/relationships/slide" Target="slides/slide15.xml"/><Relationship Id="rId42" Type="http://schemas.openxmlformats.org/officeDocument/2006/relationships/font" Target="fonts/HelveticaNeue-italic.fntdata"/><Relationship Id="rId41" Type="http://schemas.openxmlformats.org/officeDocument/2006/relationships/font" Target="fonts/HelveticaNeue-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HelveticaNeue-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the-compost-bee/details#tangible"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ionalgeographic.com/science/article/sciencespeak-whale-pump"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CISeEFTsgDA"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limatechampions.littleinventors.org/challenges/crin/brought-to-life"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guardian.com/global-development/2019/may/16/one-day-disappear-tuvalu-sinking-islands-rising-seas-climate-change" TargetMode="External"/><Relationship Id="rId3" Type="http://schemas.openxmlformats.org/officeDocument/2006/relationships/hyperlink" Target="https://www.theguardian.com/global-development/2019/may/16/one-day-disappear-tuvalu-sinking-islands-rising-seas-climate-chang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Climate Action Heroes challenge!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Together we’re going to learn all about what climate actually means and how you can use the powers of invention to </a:t>
            </a:r>
            <a:r>
              <a:rPr lang="en"/>
              <a:t>help</a:t>
            </a:r>
            <a:r>
              <a:rPr lang="en"/>
              <a:t> protect our planet!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62eec05168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62eec05168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Inventing green solutions is one way we can help to protect our planet. By coming up with different ideas to help look after wildlife, plants, create more places for them to live, reduce waste or use less water.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Take a look at this </a:t>
            </a:r>
            <a:r>
              <a:rPr lang="en" sz="1200">
                <a:solidFill>
                  <a:schemeClr val="dk1"/>
                </a:solidFill>
                <a:latin typeface="Calibri"/>
                <a:ea typeface="Calibri"/>
                <a:cs typeface="Calibri"/>
                <a:sym typeface="Calibri"/>
              </a:rPr>
              <a:t>amazing idea - the Compost Bee - invented by Harrison, aged 8.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Harrison, age 8, says “</a:t>
            </a:r>
            <a:r>
              <a:rPr i="1" lang="en" sz="1200">
                <a:solidFill>
                  <a:schemeClr val="dk1"/>
                </a:solidFill>
                <a:latin typeface="Calibri"/>
                <a:ea typeface="Calibri"/>
                <a:cs typeface="Calibri"/>
                <a:sym typeface="Calibri"/>
              </a:rPr>
              <a:t>The Compost-Bee is a portable collection device that allows each household to fill up the bee with their compost type objects. When the bee is full it flies to the large compost area and deposits it. It uses solar power and a wind turbine to power the bee. Then another bee returns in its place so the family can continue to contribute to the compost areas. The compost is then used to help crops grow and help reduce waste.”</a:t>
            </a:r>
            <a:endParaRPr sz="10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It was brought to life as a model by a professional cardboard arstis, Lottie Smith.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You can even watch a video of it and it’s moving parts here - </a:t>
            </a:r>
            <a:r>
              <a:rPr lang="en" sz="1200" u="sng">
                <a:solidFill>
                  <a:schemeClr val="hlink"/>
                </a:solidFill>
                <a:latin typeface="Calibri"/>
                <a:ea typeface="Calibri"/>
                <a:cs typeface="Calibri"/>
                <a:sym typeface="Calibri"/>
                <a:hlinkClick r:id="rId2"/>
              </a:rPr>
              <a:t>https://www.littleinventors.org/ideas/the-compost-bee/details#tangible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710483717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3710483717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We will cover</a:t>
            </a:r>
            <a:r>
              <a:rPr lang="en" sz="1200">
                <a:latin typeface="Calibri"/>
                <a:ea typeface="Calibri"/>
                <a:cs typeface="Calibri"/>
                <a:sym typeface="Calibri"/>
              </a:rPr>
              <a:t> these two themes </a:t>
            </a:r>
            <a:r>
              <a:rPr lang="en" sz="1200">
                <a:latin typeface="Calibri"/>
                <a:ea typeface="Calibri"/>
                <a:cs typeface="Calibri"/>
                <a:sym typeface="Calibri"/>
              </a:rPr>
              <a:t>later in the presentation if you need some inspiration </a:t>
            </a:r>
            <a:r>
              <a:rPr lang="en" sz="1200">
                <a:solidFill>
                  <a:schemeClr val="dk1"/>
                </a:solidFill>
                <a:latin typeface="Calibri"/>
                <a:ea typeface="Calibri"/>
                <a:cs typeface="Calibri"/>
                <a:sym typeface="Calibri"/>
              </a:rPr>
              <a:t>to get you started</a:t>
            </a:r>
            <a:r>
              <a:rPr lang="en" sz="1200">
                <a:solidFill>
                  <a:schemeClr val="dk1"/>
                </a:solidFill>
                <a:latin typeface="Calibri"/>
                <a:ea typeface="Calibri"/>
                <a:cs typeface="Calibri"/>
                <a:sym typeface="Calibri"/>
              </a:rPr>
              <a:t>!</a:t>
            </a:r>
            <a:endParaRPr sz="120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62eec05168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362eec05168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your invention challenge this year we want you to focus on the theme of </a:t>
            </a:r>
            <a:r>
              <a:rPr b="1" lang="en"/>
              <a:t>Biodiversity</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We’re about to learn what it is and why it matters!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62eec05168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62eec05168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3C4043"/>
                </a:solidFill>
                <a:latin typeface="Calibri"/>
                <a:ea typeface="Calibri"/>
                <a:cs typeface="Calibri"/>
                <a:sym typeface="Calibri"/>
              </a:rPr>
              <a:t>The awesome variety of living things on Earth is known as </a:t>
            </a:r>
            <a:r>
              <a:rPr b="1" lang="en" sz="1200">
                <a:solidFill>
                  <a:srgbClr val="3C4043"/>
                </a:solidFill>
                <a:latin typeface="Calibri"/>
                <a:ea typeface="Calibri"/>
                <a:cs typeface="Calibri"/>
                <a:sym typeface="Calibri"/>
              </a:rPr>
              <a:t>biodiversity</a:t>
            </a:r>
            <a:r>
              <a:rPr lang="en" sz="1200">
                <a:solidFill>
                  <a:srgbClr val="3C4043"/>
                </a:solidFill>
                <a:latin typeface="Calibri"/>
                <a:ea typeface="Calibri"/>
                <a:cs typeface="Calibri"/>
                <a:sym typeface="Calibri"/>
              </a:rPr>
              <a:t>. </a:t>
            </a:r>
            <a:r>
              <a:rPr lang="en" sz="1200">
                <a:solidFill>
                  <a:srgbClr val="3C4043"/>
                </a:solidFill>
                <a:latin typeface="Calibri"/>
                <a:ea typeface="Calibri"/>
                <a:cs typeface="Calibri"/>
                <a:sym typeface="Calibri"/>
              </a:rPr>
              <a:t>First let’s think about the </a:t>
            </a:r>
            <a:r>
              <a:rPr lang="en" sz="1200">
                <a:solidFill>
                  <a:srgbClr val="3C4043"/>
                </a:solidFill>
                <a:latin typeface="Calibri"/>
                <a:ea typeface="Calibri"/>
                <a:cs typeface="Calibri"/>
                <a:sym typeface="Calibri"/>
              </a:rPr>
              <a:t>meaning</a:t>
            </a:r>
            <a:r>
              <a:rPr lang="en" sz="1200">
                <a:solidFill>
                  <a:srgbClr val="3C4043"/>
                </a:solidFill>
                <a:latin typeface="Calibri"/>
                <a:ea typeface="Calibri"/>
                <a:cs typeface="Calibri"/>
                <a:sym typeface="Calibri"/>
              </a:rPr>
              <a:t> of the word </a:t>
            </a:r>
            <a:r>
              <a:rPr lang="en" sz="1200">
                <a:solidFill>
                  <a:srgbClr val="3C4043"/>
                </a:solidFill>
                <a:latin typeface="Calibri"/>
                <a:ea typeface="Calibri"/>
                <a:cs typeface="Calibri"/>
                <a:sym typeface="Calibri"/>
              </a:rPr>
              <a:t>Biodiversity</a:t>
            </a:r>
            <a:r>
              <a:rPr lang="en" sz="1200">
                <a:solidFill>
                  <a:srgbClr val="3C4043"/>
                </a:solidFill>
                <a:latin typeface="Calibri"/>
                <a:ea typeface="Calibri"/>
                <a:cs typeface="Calibri"/>
                <a:sym typeface="Calibri"/>
              </a:rPr>
              <a:t>. Bio means relating to life, so all living things. </a:t>
            </a:r>
            <a:r>
              <a:rPr lang="en" sz="1200">
                <a:solidFill>
                  <a:srgbClr val="3C4043"/>
                </a:solidFill>
                <a:latin typeface="Calibri"/>
                <a:ea typeface="Calibri"/>
                <a:cs typeface="Calibri"/>
                <a:sym typeface="Calibri"/>
              </a:rPr>
              <a:t>Diversity</a:t>
            </a:r>
            <a:r>
              <a:rPr lang="en" sz="1200">
                <a:solidFill>
                  <a:srgbClr val="3C4043"/>
                </a:solidFill>
                <a:latin typeface="Calibri"/>
                <a:ea typeface="Calibri"/>
                <a:cs typeface="Calibri"/>
                <a:sym typeface="Calibri"/>
              </a:rPr>
              <a:t> means variety, so lots and lots of different things, like </a:t>
            </a:r>
            <a:r>
              <a:rPr lang="en" sz="1200">
                <a:solidFill>
                  <a:srgbClr val="3C4043"/>
                </a:solidFill>
                <a:latin typeface="Calibri"/>
                <a:ea typeface="Calibri"/>
                <a:cs typeface="Calibri"/>
                <a:sym typeface="Calibri"/>
              </a:rPr>
              <a:t>different</a:t>
            </a:r>
            <a:r>
              <a:rPr lang="en" sz="1200">
                <a:solidFill>
                  <a:srgbClr val="3C4043"/>
                </a:solidFill>
                <a:latin typeface="Calibri"/>
                <a:ea typeface="Calibri"/>
                <a:cs typeface="Calibri"/>
                <a:sym typeface="Calibri"/>
              </a:rPr>
              <a:t> types of trees or animals.  </a:t>
            </a:r>
            <a:endParaRPr sz="1200">
              <a:solidFill>
                <a:srgbClr val="3C4043"/>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3C4043"/>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rgbClr val="3C4043"/>
                </a:solidFill>
                <a:latin typeface="Calibri"/>
                <a:ea typeface="Calibri"/>
                <a:cs typeface="Calibri"/>
                <a:sym typeface="Calibri"/>
              </a:rPr>
              <a:t>All of the threats from climate change affect both us and all other life on earth. The more diverse and unique the life on our planet is, the better chance we all have of living long and healthy lives.</a:t>
            </a:r>
            <a:endParaRPr sz="1200">
              <a:solidFill>
                <a:srgbClr val="3C4043"/>
              </a:solidFill>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Every creature helps to keep nature in balance, through the eco-food chain (what they eat and sometimes being eaten themselves!) and by spreading seeds, micro-organisms and pollen. </a:t>
            </a:r>
            <a:endParaRPr sz="1200">
              <a:solidFill>
                <a:srgbClr val="3C4043"/>
              </a:solidFill>
              <a:latin typeface="Calibri"/>
              <a:ea typeface="Calibri"/>
              <a:cs typeface="Calibri"/>
              <a:sym typeface="Calibri"/>
            </a:endParaRPr>
          </a:p>
          <a:p>
            <a:pPr indent="0" lvl="0" marL="0" rtl="0" algn="l">
              <a:lnSpc>
                <a:spcPct val="142857"/>
              </a:lnSpc>
              <a:spcBef>
                <a:spcPts val="1200"/>
              </a:spcBef>
              <a:spcAft>
                <a:spcPts val="0"/>
              </a:spcAft>
              <a:buNone/>
            </a:pPr>
            <a:r>
              <a:t/>
            </a:r>
            <a:endParaRPr sz="2000">
              <a:solidFill>
                <a:srgbClr val="3C4043"/>
              </a:solidFill>
              <a:highlight>
                <a:schemeClr val="lt1"/>
              </a:highlight>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62eec05168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62eec05168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natural homes of animals, plants and other living species are known as habitats. Some people live in the countryside and others in towns and cities, and wildlife is just the same. They have their own kinds of cities where lots of animals live, like coral reefs.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 habitat has everything that a living thing needs to survive. For animals that means food, water and shelter and for a plant that means the right combination of light, air, soil and water. Over millions of years each species has become specially adapted to its environment, for example a cactus has adapted to survive in bright sunlight and hot dry places climates like the desert.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right amount of space is very important for an animal to survive. For example a tiger needs a huge amount of space to roam, hunt and find a mate, whereas an ant only needs a few centimeters.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Many habitats are being destroyed because the human population is growing bigger every year - we need space to grow crops, build houses and roads. But often this is creating conflict with animals or leaving them without a home, which is causing many animals to become endangered. This means they are at risk of dying out forever. </a:t>
            </a:r>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62eec05168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62eec05168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Wildlife is a huge part of the natural world, and the more that mammals, insects, amphibians, birds and other invertebrates thrive, the better for the planet. So it’s really important we think about how </a:t>
            </a:r>
            <a:r>
              <a:rPr b="1" lang="en" sz="1200">
                <a:solidFill>
                  <a:schemeClr val="dk1"/>
                </a:solidFill>
                <a:latin typeface="Calibri"/>
                <a:ea typeface="Calibri"/>
                <a:cs typeface="Calibri"/>
                <a:sym typeface="Calibri"/>
              </a:rPr>
              <a:t>to help and encourage wildlife </a:t>
            </a:r>
            <a:r>
              <a:rPr lang="en" sz="1200">
                <a:solidFill>
                  <a:schemeClr val="dk1"/>
                </a:solidFill>
                <a:latin typeface="Calibri"/>
                <a:ea typeface="Calibri"/>
                <a:cs typeface="Calibri"/>
                <a:sym typeface="Calibri"/>
              </a:rPr>
              <a:t>in small and big ways. </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3C4043"/>
              </a:solidFill>
              <a:highlight>
                <a:schemeClr val="lt1"/>
              </a:highlight>
              <a:latin typeface="Calibri"/>
              <a:ea typeface="Calibri"/>
              <a:cs typeface="Calibri"/>
              <a:sym typeface="Calibri"/>
            </a:endParaRPr>
          </a:p>
          <a:p>
            <a:pPr indent="0" lvl="0" marL="0" rtl="0" algn="l">
              <a:lnSpc>
                <a:spcPct val="142857"/>
              </a:lnSpc>
              <a:spcBef>
                <a:spcPts val="0"/>
              </a:spcBef>
              <a:spcAft>
                <a:spcPts val="0"/>
              </a:spcAft>
              <a:buClr>
                <a:schemeClr val="dk1"/>
              </a:buClr>
              <a:buSzPts val="1100"/>
              <a:buFont typeface="Arial"/>
              <a:buNone/>
            </a:pPr>
            <a:r>
              <a:rPr lang="en" sz="1200">
                <a:solidFill>
                  <a:srgbClr val="3C4043"/>
                </a:solidFill>
                <a:highlight>
                  <a:schemeClr val="lt1"/>
                </a:highlight>
                <a:latin typeface="Calibri"/>
                <a:ea typeface="Calibri"/>
                <a:cs typeface="Calibri"/>
                <a:sym typeface="Calibri"/>
              </a:rPr>
              <a:t>There are many reasons why biodiversity is hugely important for humans, and here’s a few. Animals and plants can help us to: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create new medicines. Scientists are discovering new medicines everyday from natural sources, like corals and dolphins!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feed us. Certain crops can be damaged by diseases, so the more food options we have the better.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keep the earth healthy and the weather balanced. Having many different types of animals helps to keep our planet healthy as they all have different and important roles, for example Whale poo is critical to ocean health and its ability to absorb CO2 from the atmosphere! </a:t>
            </a:r>
            <a:r>
              <a:rPr lang="en" sz="1200" u="sng">
                <a:solidFill>
                  <a:schemeClr val="hlink"/>
                </a:solidFill>
                <a:highlight>
                  <a:schemeClr val="lt1"/>
                </a:highlight>
                <a:latin typeface="Calibri"/>
                <a:ea typeface="Calibri"/>
                <a:cs typeface="Calibri"/>
                <a:sym typeface="Calibri"/>
                <a:hlinkClick r:id="rId2"/>
              </a:rPr>
              <a:t>https://www.nationalgeographic.com/science/article/sciencespeak-whale-pump</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Make the things that we need.</a:t>
            </a:r>
            <a:r>
              <a:rPr lang="en" sz="1200">
                <a:solidFill>
                  <a:srgbClr val="3C4043"/>
                </a:solidFill>
                <a:highlight>
                  <a:schemeClr val="lt1"/>
                </a:highlight>
                <a:latin typeface="Calibri"/>
                <a:ea typeface="Calibri"/>
                <a:cs typeface="Calibri"/>
                <a:sym typeface="Calibri"/>
              </a:rPr>
              <a:t> Certain trees can become infected by diseases like the Ash tree in England which causes them to die. We need these trees for materials to make things like tables and chairs. So we need others options </a:t>
            </a:r>
            <a:endParaRPr sz="1200">
              <a:solidFill>
                <a:srgbClr val="3C4043"/>
              </a:solidFill>
              <a:highlight>
                <a:schemeClr val="lt1"/>
              </a:highlight>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70d8e09c9e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70d8e09c9e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With climate change, the temperature of the atmosphere is warming up. It has an impact on all creatures who live in it or depend on it, like us.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It also means icecaps are melting and sea levels rising - we are losing land and precious resources such as fresh water.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Plastics can be extremely harmful to animals, they can get caught in them or eat them by mistake causing them to die. Microplastics, which are the tiny fragments of plastic that come from all plastics can be eaten or drank in water too.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Precious habitats such as rainforests and rivers are being destroyed for homes, transport and resources. These habitats are highly adapted homes for many species of wildlife and vegetation, which will not be able to survive if their habitats are damaged in any way.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Overfishing is one of the biggest threats to wildlife in the ocean. </a:t>
            </a:r>
            <a:r>
              <a:rPr lang="en" sz="1200">
                <a:solidFill>
                  <a:schemeClr val="dk1"/>
                </a:solidFill>
                <a:latin typeface="Calibri"/>
                <a:ea typeface="Calibri"/>
                <a:cs typeface="Calibri"/>
                <a:sym typeface="Calibri"/>
              </a:rPr>
              <a:t>Many of us need to eat fish to survive but if we take too much this can cause fish and other sea life like turtles to die out. </a:t>
            </a:r>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36ee484cd87_2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36ee484cd87_2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Have a look at these </a:t>
            </a:r>
            <a:r>
              <a:rPr lang="en"/>
              <a:t>amazing</a:t>
            </a:r>
            <a:r>
              <a:rPr lang="en"/>
              <a:t> invention </a:t>
            </a:r>
            <a:r>
              <a:rPr lang="en"/>
              <a:t>interventions that are helping to protect biodiversity by reducing the amount of plastic that ends up in the ocean.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62eec05168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62eec05168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There are millions of different types of species on our 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incredible talents of creatures small and mighty can inspire invention too! </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710483717a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3710483717a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Indigenous means the people who originally lived in a particular region. Share this </a:t>
            </a:r>
            <a:r>
              <a:rPr lang="en" sz="1200" u="sng">
                <a:solidFill>
                  <a:schemeClr val="hlink"/>
                </a:solidFill>
                <a:latin typeface="Calibri"/>
                <a:ea typeface="Calibri"/>
                <a:cs typeface="Calibri"/>
                <a:sym typeface="Calibri"/>
                <a:hlinkClick r:id="rId2"/>
              </a:rPr>
              <a:t>video</a:t>
            </a:r>
            <a:r>
              <a:rPr lang="en" sz="1200">
                <a:solidFill>
                  <a:schemeClr val="dk1"/>
                </a:solidFill>
                <a:latin typeface="Calibri"/>
                <a:ea typeface="Calibri"/>
                <a:cs typeface="Calibri"/>
                <a:sym typeface="Calibri"/>
              </a:rPr>
              <a:t> with your class to learn more about indigenous people of Canada.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Indigenous communities around the world have a special relationship with the Earth and all living things on it.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They are taking care of the nature around them and making decisions with the idea that the next seven generations to come should be able to enjoy the Earth in the same way as we are: no over-consumption, no extractive and exploitative ways of using the natural resources.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They live in harmony and respectful balance with their land and the rest of living creatures, and people all over the world like us can learn valuable lessons from these communities. </a:t>
            </a:r>
            <a:endParaRPr sz="1200">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62eec05168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62eec05168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Earth happened to be in the right place at the right time. The right distance from the sun, the right amount of water and the right atmosphere have led to life sprouting on Earth. It’s the only planet in the whole galaxy with life on it... that we know of!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1200"/>
              </a:spcAft>
              <a:buClr>
                <a:schemeClr val="dk1"/>
              </a:buClr>
              <a:buSzPts val="1100"/>
              <a:buFont typeface="Arial"/>
              <a:buNone/>
            </a:pPr>
            <a:r>
              <a:rPr lang="en" sz="1200">
                <a:solidFill>
                  <a:schemeClr val="dk1"/>
                </a:solidFill>
                <a:latin typeface="Calibri"/>
                <a:ea typeface="Calibri"/>
                <a:cs typeface="Calibri"/>
                <a:sym typeface="Calibri"/>
              </a:rPr>
              <a:t>From deserts to forests, oceans to mountains, our planet is home to the most amazing creatures and plants, a constant source of wonder for us. </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6ee484cd87_2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36ee484cd87_2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Check out the </a:t>
            </a:r>
            <a:r>
              <a:rPr lang="en" sz="1200">
                <a:solidFill>
                  <a:schemeClr val="dk1"/>
                </a:solidFill>
                <a:latin typeface="Calibri"/>
                <a:ea typeface="Calibri"/>
                <a:cs typeface="Calibri"/>
                <a:sym typeface="Calibri"/>
              </a:rPr>
              <a:t>amazing</a:t>
            </a:r>
            <a:r>
              <a:rPr lang="en" sz="1200">
                <a:solidFill>
                  <a:schemeClr val="dk1"/>
                </a:solidFill>
                <a:latin typeface="Calibri"/>
                <a:ea typeface="Calibri"/>
                <a:cs typeface="Calibri"/>
                <a:sym typeface="Calibri"/>
              </a:rPr>
              <a:t> Super Hat 2021 by Benjamin, age 9.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It was brought to life by Ellie, the Head of Projects and events at Little Inventors! You can see her wearing it in the picture.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Benjamin says,</a:t>
            </a:r>
            <a:r>
              <a:rPr lang="en">
                <a:solidFill>
                  <a:schemeClr val="dk1"/>
                </a:solidFill>
                <a:latin typeface="Calibri"/>
                <a:ea typeface="Calibri"/>
                <a:cs typeface="Calibri"/>
                <a:sym typeface="Calibri"/>
              </a:rPr>
              <a:t> “</a:t>
            </a:r>
            <a:r>
              <a:rPr i="1" lang="en" sz="1300">
                <a:solidFill>
                  <a:srgbClr val="171717"/>
                </a:solidFill>
                <a:latin typeface="Calibri"/>
                <a:ea typeface="Calibri"/>
                <a:cs typeface="Calibri"/>
                <a:sym typeface="Calibri"/>
              </a:rPr>
              <a:t>My invention helps bees, butterflies, and birds. My invention is a hat that has flowers on the top part of the hat. On the bottom part of the hat are sticks for birds.”</a:t>
            </a:r>
            <a:endParaRPr i="1" sz="1300">
              <a:solidFill>
                <a:srgbClr val="171717"/>
              </a:solidFill>
              <a:latin typeface="Calibri"/>
              <a:ea typeface="Calibri"/>
              <a:cs typeface="Calibri"/>
              <a:sym typeface="Calibri"/>
            </a:endParaRPr>
          </a:p>
          <a:p>
            <a:pPr indent="0" lvl="0" marL="0" rtl="0" algn="l">
              <a:lnSpc>
                <a:spcPct val="120000"/>
              </a:lnSpc>
              <a:spcBef>
                <a:spcPts val="0"/>
              </a:spcBef>
              <a:spcAft>
                <a:spcPts val="0"/>
              </a:spcAft>
              <a:buNone/>
            </a:pPr>
            <a:r>
              <a:t/>
            </a:r>
            <a:endParaRPr i="1" sz="1400">
              <a:solidFill>
                <a:srgbClr val="171717"/>
              </a:solidFill>
              <a:latin typeface="Helvetica Neue"/>
              <a:ea typeface="Helvetica Neue"/>
              <a:cs typeface="Helvetica Neue"/>
              <a:sym typeface="Helvetica Neue"/>
            </a:endParaRPr>
          </a:p>
          <a:p>
            <a:pPr indent="0" lvl="0" marL="0" rtl="0" algn="l">
              <a:lnSpc>
                <a:spcPct val="120000"/>
              </a:lnSpc>
              <a:spcBef>
                <a:spcPts val="0"/>
              </a:spcBef>
              <a:spcAft>
                <a:spcPts val="0"/>
              </a:spcAft>
              <a:buNone/>
            </a:pPr>
            <a:r>
              <a:rPr lang="en" sz="1200">
                <a:solidFill>
                  <a:srgbClr val="171717"/>
                </a:solidFill>
                <a:latin typeface="Calibri"/>
                <a:ea typeface="Calibri"/>
                <a:cs typeface="Calibri"/>
                <a:sym typeface="Calibri"/>
              </a:rPr>
              <a:t>There are so many ways we can invent to help protect the planet! Check out some more ideas here </a:t>
            </a:r>
            <a:r>
              <a:rPr lang="en" sz="1200" u="sng">
                <a:solidFill>
                  <a:schemeClr val="hlink"/>
                </a:solidFill>
                <a:latin typeface="Calibri"/>
                <a:ea typeface="Calibri"/>
                <a:cs typeface="Calibri"/>
                <a:sym typeface="Calibri"/>
                <a:hlinkClick r:id="rId2"/>
              </a:rPr>
              <a:t>https://climatechampions.littleinventors.org/challenges/crin/brought-to-life</a:t>
            </a:r>
            <a:endParaRPr sz="1200">
              <a:solidFill>
                <a:srgbClr val="171717"/>
              </a:solidFill>
              <a:latin typeface="Calibri"/>
              <a:ea typeface="Calibri"/>
              <a:cs typeface="Calibri"/>
              <a:sym typeface="Calibri"/>
            </a:endParaRPr>
          </a:p>
          <a:p>
            <a:pPr indent="0" lvl="0" marL="0" rtl="0" algn="l">
              <a:lnSpc>
                <a:spcPct val="120000"/>
              </a:lnSpc>
              <a:spcBef>
                <a:spcPts val="0"/>
              </a:spcBef>
              <a:spcAft>
                <a:spcPts val="0"/>
              </a:spcAft>
              <a:buNone/>
            </a:pPr>
            <a:r>
              <a:t/>
            </a:r>
            <a:endParaRPr sz="1400">
              <a:solidFill>
                <a:srgbClr val="171717"/>
              </a:solidFill>
              <a:latin typeface="Helvetica Neue"/>
              <a:ea typeface="Helvetica Neue"/>
              <a:cs typeface="Helvetica Neue"/>
              <a:sym typeface="Helvetica Neue"/>
            </a:endParaRPr>
          </a:p>
          <a:p>
            <a:pPr indent="0" lvl="0" marL="0" rtl="0" algn="l">
              <a:lnSpc>
                <a:spcPct val="150000"/>
              </a:lnSpc>
              <a:spcBef>
                <a:spcPts val="0"/>
              </a:spcBef>
              <a:spcAft>
                <a:spcPts val="0"/>
              </a:spcAft>
              <a:buClr>
                <a:schemeClr val="dk1"/>
              </a:buClr>
              <a:buSzPts val="1100"/>
              <a:buFont typeface="Arial"/>
              <a:buNone/>
            </a:pPr>
            <a:r>
              <a:t/>
            </a:r>
            <a:endParaRPr i="1" sz="1400">
              <a:solidFill>
                <a:srgbClr val="171717"/>
              </a:solidFill>
              <a:highlight>
                <a:srgbClr val="FFFFFF"/>
              </a:highlight>
              <a:latin typeface="Helvetica Neue"/>
              <a:ea typeface="Helvetica Neue"/>
              <a:cs typeface="Helvetica Neue"/>
              <a:sym typeface="Helvetica Neue"/>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370d8e09c9e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370d8e09c9e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Work your way through the </a:t>
            </a:r>
            <a:r>
              <a:rPr lang="en"/>
              <a:t>activity</a:t>
            </a:r>
            <a:r>
              <a:rPr lang="en"/>
              <a:t> sheets to help you on your way to coming up with a jaw-dropping </a:t>
            </a:r>
            <a:r>
              <a:rPr lang="en"/>
              <a:t>invention!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b="1" lang="en"/>
              <a:t>Wildlife profiler</a:t>
            </a:r>
            <a:r>
              <a:rPr lang="en"/>
              <a:t> Use this profile to capture information about your favourite plant or animal</a:t>
            </a:r>
            <a:endParaRPr/>
          </a:p>
          <a:p>
            <a:pPr indent="-298450" lvl="0" marL="457200" rtl="0" algn="l">
              <a:spcBef>
                <a:spcPts val="0"/>
              </a:spcBef>
              <a:spcAft>
                <a:spcPts val="0"/>
              </a:spcAft>
              <a:buSzPts val="1100"/>
              <a:buChar char="-"/>
            </a:pPr>
            <a:r>
              <a:rPr b="1" lang="en"/>
              <a:t>Mind mapping</a:t>
            </a:r>
            <a:r>
              <a:rPr lang="en"/>
              <a:t> Think of ideas for how to protect habitats for wildlife</a:t>
            </a:r>
            <a:endParaRPr/>
          </a:p>
          <a:p>
            <a:pPr indent="-298450" lvl="0" marL="457200" rtl="0" algn="l">
              <a:spcBef>
                <a:spcPts val="0"/>
              </a:spcBef>
              <a:spcAft>
                <a:spcPts val="0"/>
              </a:spcAft>
              <a:buSzPts val="1100"/>
              <a:buChar char="-"/>
            </a:pPr>
            <a:r>
              <a:rPr b="1" lang="en"/>
              <a:t>What’s the story</a:t>
            </a:r>
            <a:r>
              <a:rPr lang="en"/>
              <a:t> Come up with an invention story! Think of a character who’s got a problem and figure out a way to help them. What will be the ending? (Tip: You could use your wildlife profiler as inspiration)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710483717a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3710483717a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it’s time for the second theme we’re going to learn about - Invent a more sustainable future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3710483717a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3710483717a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Sustainability means having enough resources like food and water for everyone, without using too much so that it won’t run out in the future.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There are 8200 million (8.2 </a:t>
            </a:r>
            <a:r>
              <a:rPr lang="en" sz="1200">
                <a:latin typeface="Calibri"/>
                <a:ea typeface="Calibri"/>
                <a:cs typeface="Calibri"/>
                <a:sym typeface="Calibri"/>
              </a:rPr>
              <a:t>billion</a:t>
            </a:r>
            <a:r>
              <a:rPr lang="en" sz="1200">
                <a:latin typeface="Calibri"/>
                <a:ea typeface="Calibri"/>
                <a:cs typeface="Calibri"/>
                <a:sym typeface="Calibri"/>
              </a:rPr>
              <a:t>) </a:t>
            </a:r>
            <a:r>
              <a:rPr lang="en" sz="1200">
                <a:solidFill>
                  <a:schemeClr val="dk1"/>
                </a:solidFill>
                <a:latin typeface="Calibri"/>
                <a:ea typeface="Calibri"/>
                <a:cs typeface="Calibri"/>
                <a:sym typeface="Calibri"/>
              </a:rPr>
              <a:t>people</a:t>
            </a:r>
            <a:r>
              <a:rPr lang="en" sz="1200">
                <a:latin typeface="Calibri"/>
                <a:ea typeface="Calibri"/>
                <a:cs typeface="Calibri"/>
                <a:sym typeface="Calibri"/>
              </a:rPr>
              <a:t> on this planet. So all of the things we do can really add up! If we can make big or even small changes to the way we do things it could have a huge effect on our planet. When we invent things we really need to consider how they will affect nature and our environment.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710483717a_0_2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3710483717a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way we produce and use energy is the biggest reason for pollution on Earth. It’s the main cause of climate change. We have to change how we live so we can take better care of our planet.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The problem is we are using a lot more non-renewable energy sources like fossil fuels than any other. Examples of fossil fuels are oil, gas and coal. These are mostly used to power cars, planes and factories. They are non-renewable meaning there is only so much available, so they will eventually run out.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To face our future energy needs we need to transform how we create and use energy by using renewable sources.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 example of a renewable energy source is energy from the sun (solar power). This is because this kind of power is renewable, meaning it can be used again and again without running out or causing harm to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3710483717a_0_2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3710483717a_0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When cars or planes are moving they use energy. Walking, running, driving, cycling, scootering, sailing, flying...people can’t seem to ever stay still! While we may have two perfectly good feet, more often than not we like </a:t>
            </a:r>
            <a:r>
              <a:rPr b="1" lang="en" sz="1200">
                <a:solidFill>
                  <a:schemeClr val="dk1"/>
                </a:solidFill>
                <a:latin typeface="Calibri"/>
                <a:ea typeface="Calibri"/>
                <a:cs typeface="Calibri"/>
                <a:sym typeface="Calibri"/>
              </a:rPr>
              <a:t>a little help </a:t>
            </a:r>
            <a:r>
              <a:rPr lang="en" sz="1200">
                <a:solidFill>
                  <a:schemeClr val="dk1"/>
                </a:solidFill>
                <a:latin typeface="Calibri"/>
                <a:ea typeface="Calibri"/>
                <a:cs typeface="Calibri"/>
                <a:sym typeface="Calibri"/>
              </a:rPr>
              <a:t>to get us to other places, near or far.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way we travel really matters as different types of transport create different amounts of pollution. Travel can help us discover new parts of the world and meeting new people, but we need to invent new ways to travel to help protect our planet!</a:t>
            </a:r>
            <a:endParaRPr sz="1200">
              <a:solidFill>
                <a:schemeClr val="dk1"/>
              </a:solidFill>
              <a:latin typeface="Calibri"/>
              <a:ea typeface="Calibri"/>
              <a:cs typeface="Calibri"/>
              <a:sym typeface="Calibri"/>
            </a:endParaRPr>
          </a:p>
          <a:p>
            <a:pPr indent="0" lvl="0" marL="0" rtl="0" algn="l">
              <a:spcBef>
                <a:spcPts val="120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3710483717a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3710483717a_0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Another huge impact on our planet is rubbish! </a:t>
            </a:r>
            <a:r>
              <a:rPr lang="en" sz="1200">
                <a:solidFill>
                  <a:schemeClr val="dk1"/>
                </a:solidFill>
                <a:latin typeface="Calibri"/>
                <a:ea typeface="Calibri"/>
                <a:cs typeface="Calibri"/>
                <a:sym typeface="Calibri"/>
              </a:rPr>
              <a:t>It’s said that 99% of everything we buy goes into the bin within six months.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live in a man-made world where everything is wrapped or carried in glass, metal, paper or plastic. And once we’ve finished using something we tend to throw it away. But where does it go?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710483717a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3710483717a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Most of our rubbish ends up in landfill or in the ocean, which causes a huge amount of damage to the environment and wildlife.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Recycling is hugely important in reducing the amount of rubbish that goes into landfill, however in reality only a very small percentage of items are actually recycled. So we need to starting thinking about alternative ways to reduce the amount of waste we produce.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But the problem of waste is not always that visible. When plastic breaks down, it doesn’t disappear but turns into tiny pieces of plastic called microplastics.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worse, we even produce these microplastics to add to cosmetics or toothpaste! And clothes made of synthetic materials shed them when washed. All of these microplastics are too small to be filtered out of the water we use everyday and end up in the ocean.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Car tires also leave microplastics on the road, which are washed off by the rain and straight to lakes, rivers and of course the oceans, and are now identified as a major source of microplastic in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These microplastics get swallowed by everything from the smallest plankton to seabirds and giant blue whales. They have entered the whole natural food chain, and we are eating it too. And of course, these microplastics are harmful to all living things.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722dc186a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3722dc186a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Paper and cardboard are made from trees </a:t>
            </a:r>
            <a:endParaRPr/>
          </a:p>
          <a:p>
            <a:pPr indent="0" lvl="0" marL="0" rtl="0" algn="l">
              <a:spcBef>
                <a:spcPts val="0"/>
              </a:spcBef>
              <a:spcAft>
                <a:spcPts val="0"/>
              </a:spcAft>
              <a:buNone/>
            </a:pPr>
            <a:r>
              <a:rPr lang="en"/>
              <a:t>Aluminum and other metals come from rocks in the ground </a:t>
            </a:r>
            <a:endParaRPr/>
          </a:p>
          <a:p>
            <a:pPr indent="0" lvl="0" marL="0" rtl="0" algn="l">
              <a:spcBef>
                <a:spcPts val="0"/>
              </a:spcBef>
              <a:spcAft>
                <a:spcPts val="0"/>
              </a:spcAft>
              <a:buNone/>
            </a:pPr>
            <a:r>
              <a:rPr lang="en"/>
              <a:t>Plastic is made from crude oil or plants like corn </a:t>
            </a:r>
            <a:endParaRPr/>
          </a:p>
          <a:p>
            <a:pPr indent="0" lvl="0" marL="0" rtl="0" algn="l">
              <a:spcBef>
                <a:spcPts val="0"/>
              </a:spcBef>
              <a:spcAft>
                <a:spcPts val="0"/>
              </a:spcAft>
              <a:buNone/>
            </a:pPr>
            <a:r>
              <a:rPr lang="en"/>
              <a:t>Glass is made by melting sand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But the way we process these materials means that some of them will never go back to their natural state</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710483717a_0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3710483717a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Using a lot more natural materials like wood, paper and bees wax are a great way to reduce waste in the landfill as these materials can break down back into the earth. These types of materials are known as ‘biodegradable’. But they can still require a lot of energy to produce in the first place. So the best thing we can do is think about how we can reuse items.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It can start with shopping power! Buying products with less or no packaging, buying second hand clothes and furniture, choosing reusable rather than disposable products (like reusable water bottles), borrowing from friends and being inventive about how to turn an old thing into something new!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Fix it cafes are a great example of a sustainable alternative - they are places you can bring your broken things to get them repaired.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definitely need more ingenious ideas about how to deal with rubbish, first to create less of it and then to be really clever with what’s left!</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6ee484cd87_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6ee484cd87_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141414"/>
                </a:solidFill>
                <a:latin typeface="Calibri"/>
                <a:ea typeface="Calibri"/>
                <a:cs typeface="Calibri"/>
                <a:sym typeface="Calibri"/>
              </a:rPr>
              <a:t>Some days it can be raining or sunny or even snowing! Rain, sun, snow, wind are all different types of weather.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rgbClr val="141414"/>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rgbClr val="141414"/>
                </a:solidFill>
                <a:latin typeface="Calibri"/>
                <a:ea typeface="Calibri"/>
                <a:cs typeface="Calibri"/>
                <a:sym typeface="Calibri"/>
              </a:rPr>
              <a:t>If we know what kind of weather a place has over a long time, we call that its </a:t>
            </a:r>
            <a:r>
              <a:rPr b="1" lang="en" sz="1200">
                <a:solidFill>
                  <a:srgbClr val="141414"/>
                </a:solidFill>
                <a:latin typeface="Calibri"/>
                <a:ea typeface="Calibri"/>
                <a:cs typeface="Calibri"/>
                <a:sym typeface="Calibri"/>
              </a:rPr>
              <a:t>climate</a:t>
            </a:r>
            <a:r>
              <a:rPr lang="en" sz="1200">
                <a:solidFill>
                  <a:srgbClr val="141414"/>
                </a:solidFill>
                <a:latin typeface="Calibri"/>
                <a:ea typeface="Calibri"/>
                <a:cs typeface="Calibri"/>
                <a:sym typeface="Calibri"/>
              </a:rPr>
              <a:t>.</a:t>
            </a:r>
            <a:endParaRPr sz="1200">
              <a:solidFill>
                <a:srgbClr val="141414"/>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rgbClr val="141414"/>
                </a:solidFill>
                <a:latin typeface="Calibri"/>
                <a:ea typeface="Calibri"/>
                <a:cs typeface="Calibri"/>
                <a:sym typeface="Calibri"/>
              </a:rPr>
              <a:t>Somewhere hot and dry, won't have the same type of plants and animals as somewhere cold and wet. Think of the difference between a desert and a </a:t>
            </a:r>
            <a:r>
              <a:rPr lang="en" sz="1200">
                <a:solidFill>
                  <a:srgbClr val="141414"/>
                </a:solidFill>
                <a:latin typeface="Calibri"/>
                <a:ea typeface="Calibri"/>
                <a:cs typeface="Calibri"/>
                <a:sym typeface="Calibri"/>
              </a:rPr>
              <a:t>rainforest. Or England and the Antarctic. </a:t>
            </a:r>
            <a:endParaRPr sz="1200">
              <a:solidFill>
                <a:srgbClr val="141414"/>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3710483717a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3710483717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Work through these 3 </a:t>
            </a:r>
            <a:r>
              <a:rPr lang="en"/>
              <a:t>activity sheets to get on your way to becoming a Climate Action Hero!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AutoNum type="arabicPeriod"/>
            </a:pPr>
            <a:r>
              <a:rPr lang="en"/>
              <a:t>Trash to treasure </a:t>
            </a:r>
            <a:endParaRPr/>
          </a:p>
          <a:p>
            <a:pPr indent="-298450" lvl="0" marL="457200" rtl="0" algn="l">
              <a:spcBef>
                <a:spcPts val="0"/>
              </a:spcBef>
              <a:spcAft>
                <a:spcPts val="0"/>
              </a:spcAft>
              <a:buSzPts val="1100"/>
              <a:buAutoNum type="arabicPeriod"/>
            </a:pPr>
            <a:r>
              <a:rPr lang="en"/>
              <a:t>Your day in plastic </a:t>
            </a:r>
            <a:endParaRPr/>
          </a:p>
          <a:p>
            <a:pPr indent="-298450" lvl="0" marL="457200" rtl="0" algn="l">
              <a:spcBef>
                <a:spcPts val="0"/>
              </a:spcBef>
              <a:spcAft>
                <a:spcPts val="0"/>
              </a:spcAft>
              <a:buSzPts val="1100"/>
              <a:buAutoNum type="arabicPeriod"/>
            </a:pPr>
            <a:r>
              <a:rPr lang="en"/>
              <a:t>Travelling without a trace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3722dc186ac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3722dc186ac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39e208cb3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39e208cb3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Listen up - here’s your invention challenge!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What can you invent to help protect our planet? Think of an idea to protect animals or nature, a new way to create energy, to travel or reduce waste.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How about something to stop wildfires spreading? Or a way to stop poachers killing animals illegally? What about some kind of edible packaging or even compostable clothes?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370d8e09c9e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370d8e09c9e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Climate</a:t>
            </a:r>
            <a:r>
              <a:rPr lang="en"/>
              <a:t> Action Heroes - you’ve made it to the final destination. It’s invention time!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Use all of the knowledge you have learned so far as well as the ideas you’ve developed on your activity sheets to come up with your very best </a:t>
            </a:r>
            <a:r>
              <a:rPr lang="en"/>
              <a:t>invention to help </a:t>
            </a:r>
            <a:r>
              <a:rPr b="1" lang="en"/>
              <a:t>protect our planet</a:t>
            </a:r>
            <a:r>
              <a:rPr lang="en"/>
              <a:t>! </a:t>
            </a:r>
            <a:endParaRPr sz="700"/>
          </a:p>
          <a:p>
            <a:pPr indent="0" lvl="0" marL="0" rtl="0" algn="l">
              <a:lnSpc>
                <a:spcPct val="100000"/>
              </a:lnSpc>
              <a:spcBef>
                <a:spcPts val="0"/>
              </a:spcBef>
              <a:spcAft>
                <a:spcPts val="0"/>
              </a:spcAft>
              <a:buNone/>
            </a:pPr>
            <a:r>
              <a:t/>
            </a:r>
            <a:endParaRPr sz="700"/>
          </a:p>
          <a:p>
            <a:pPr indent="0" lvl="0" marL="0" rtl="0" algn="l">
              <a:lnSpc>
                <a:spcPct val="100000"/>
              </a:lnSpc>
              <a:spcBef>
                <a:spcPts val="1500"/>
              </a:spcBef>
              <a:spcAft>
                <a:spcPts val="0"/>
              </a:spcAft>
              <a:buNone/>
            </a:pPr>
            <a:r>
              <a:rPr lang="en" sz="1150">
                <a:solidFill>
                  <a:srgbClr val="171717"/>
                </a:solidFill>
              </a:rPr>
              <a:t>Chose from one of the two themes to help think up an ingenious invention: </a:t>
            </a:r>
            <a:endParaRPr sz="1150">
              <a:solidFill>
                <a:srgbClr val="171717"/>
              </a:solidFill>
            </a:endParaRPr>
          </a:p>
          <a:p>
            <a:pPr indent="0" lvl="0" marL="0" rtl="0" algn="l">
              <a:lnSpc>
                <a:spcPct val="100000"/>
              </a:lnSpc>
              <a:spcBef>
                <a:spcPts val="1500"/>
              </a:spcBef>
              <a:spcAft>
                <a:spcPts val="0"/>
              </a:spcAft>
              <a:buNone/>
            </a:pPr>
            <a:r>
              <a:rPr lang="en" sz="1150">
                <a:solidFill>
                  <a:srgbClr val="171717"/>
                </a:solidFill>
              </a:rPr>
              <a:t>Theme 1: Protect biodiversity</a:t>
            </a:r>
            <a:endParaRPr sz="1150">
              <a:solidFill>
                <a:srgbClr val="171717"/>
              </a:solidFill>
            </a:endParaRPr>
          </a:p>
          <a:p>
            <a:pPr indent="0" lvl="0" marL="0" rtl="0" algn="l">
              <a:lnSpc>
                <a:spcPct val="100000"/>
              </a:lnSpc>
              <a:spcBef>
                <a:spcPts val="1500"/>
              </a:spcBef>
              <a:spcAft>
                <a:spcPts val="0"/>
              </a:spcAft>
              <a:buNone/>
            </a:pPr>
            <a:r>
              <a:rPr lang="en" sz="1150">
                <a:solidFill>
                  <a:srgbClr val="171717"/>
                </a:solidFill>
              </a:rPr>
              <a:t>Theme 2: Invent a more sustainable future </a:t>
            </a:r>
            <a:endParaRPr sz="700"/>
          </a:p>
          <a:p>
            <a:pPr indent="0" lvl="0" marL="0" rtl="0" algn="l">
              <a:spcBef>
                <a:spcPts val="1500"/>
              </a:spcBef>
              <a:spcAft>
                <a:spcPts val="0"/>
              </a:spcAft>
              <a:buNone/>
            </a:pPr>
            <a:r>
              <a:rPr lang="en"/>
              <a:t>To enter the challenge and receive feedback on your idea upload your idea to </a:t>
            </a:r>
            <a:r>
              <a:rPr b="1" lang="en"/>
              <a:t>southtyneside.littleinventors.org</a:t>
            </a:r>
            <a:endParaRPr b="1"/>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710483717a_0_3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4" name="Google Shape;394;g3710483717a_0_3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L</a:t>
            </a:r>
            <a:r>
              <a:rPr lang="en" sz="1200">
                <a:solidFill>
                  <a:srgbClr val="1D2228"/>
                </a:solidFill>
                <a:highlight>
                  <a:srgbClr val="FFFFFF"/>
                </a:highlight>
                <a:latin typeface="Calibri"/>
                <a:ea typeface="Calibri"/>
                <a:cs typeface="Calibri"/>
                <a:sym typeface="Calibri"/>
              </a:rPr>
              <a:t>ooking back on what your students came up with from the activity sheets u</a:t>
            </a:r>
            <a:r>
              <a:rPr lang="en" sz="1200">
                <a:solidFill>
                  <a:schemeClr val="dk1"/>
                </a:solidFill>
                <a:highlight>
                  <a:srgbClr val="FFFFFF"/>
                </a:highlight>
                <a:latin typeface="Calibri"/>
                <a:ea typeface="Calibri"/>
                <a:cs typeface="Calibri"/>
                <a:sym typeface="Calibri"/>
              </a:rPr>
              <a:t>se the following tips to help your students develop their ideas further to come up with an invention!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Follow that thought</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Try to stop thinking for a minute. It’s pretty much impossible!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So trust your brain and try to catch a thought, run with it, and see where it takes you!</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Who needs your help?</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problem too small</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It might be how to help a snail go faster, how to water a cactus, or how to protect a ladybird (ladybug) from the rain—no problem is too small to capture your inventive imagination!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limits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And of course, the opposite is also true—there is no problem too big to have a go at either!</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Break the rules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62eec05168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62eec05168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Climate change is a change in weather conditions, like temperature and rainfall, over a long period of time.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Scientists across the world have observed that the surface of the earth is warming.</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rgbClr val="141414"/>
                </a:solidFill>
                <a:latin typeface="Calibri"/>
                <a:ea typeface="Calibri"/>
                <a:cs typeface="Calibri"/>
                <a:sym typeface="Calibri"/>
              </a:rPr>
              <a:t>Our world has been getting hotter due to things humans are doing, like the way we make energy, farm and cut down trees.</a:t>
            </a:r>
            <a:endParaRPr sz="1200">
              <a:solidFill>
                <a:srgbClr val="141414"/>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rgbClr val="141414"/>
                </a:solidFill>
                <a:latin typeface="Calibri"/>
                <a:ea typeface="Calibri"/>
                <a:cs typeface="Calibri"/>
                <a:sym typeface="Calibri"/>
              </a:rPr>
              <a:t>This is dangerous for humans, wildlife and the planet.</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big difference is that this time, the change in climate is caused by humans over a very short period of time, through the emissions of carbon dioxide and other greenhouse gasses. This is known as global warming.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Global warming is creating big problems for many living things both on land and in the ocean, and life is going to become much harder for everyone if we don’t change the way we live very soon.</a:t>
            </a:r>
            <a:endParaRPr sz="1000">
              <a:solidFill>
                <a:schemeClr val="dk1"/>
              </a:solidFill>
              <a:highlight>
                <a:srgbClr val="FFFFFF"/>
              </a:highlight>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6ee484cd87_2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6ee484cd87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world is getting hotter because of the way humans live. Everything from the food we eat to the way we travel has an </a:t>
            </a:r>
            <a:r>
              <a:rPr lang="en"/>
              <a:t>impact</a:t>
            </a:r>
            <a:r>
              <a:rPr lang="en"/>
              <a:t> on the planet.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way we make and use energy is the biggest reason for climate change. We use energy for all kinds of things, like turning on the lights in a room, driving cars, heating rooms, using computers or watching TV. </a:t>
            </a:r>
            <a:r>
              <a:rPr lang="en">
                <a:highlight>
                  <a:srgbClr val="FFFF00"/>
                </a:highlight>
              </a:rPr>
              <a:t>Ask your class what is using energy in the room right now?</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need to be mindful of the energy we’re using every day and remember that it all adds up.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62eec05168_0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g362eec05168_0_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The impact of climate change means more flooding, more extreme weather. </a:t>
            </a:r>
            <a:r>
              <a:rPr lang="en" sz="1200">
                <a:solidFill>
                  <a:schemeClr val="dk1"/>
                </a:solidFill>
                <a:latin typeface="Calibri"/>
                <a:ea typeface="Calibri"/>
                <a:cs typeface="Calibri"/>
                <a:sym typeface="Calibri"/>
              </a:rPr>
              <a:t>When it rains less often, the earth becomes drier for longer and heavy rain slides off, creating floods.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When trees are drier for longer in really hot dry weather, thee is also more chances of wildfires.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are losing our precious supplies of freshwater with the loss of glaciers and ice caps.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As sea levels rise, we are at risk of losing part of our land.</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Air pollution, plastic pollution, microplastics, oil spills, these are all making the oceans less able to sustain healthy life and we could risk losing our sources of materials and food. </a:t>
            </a:r>
            <a:endParaRPr sz="1200">
              <a:latin typeface="Calibri"/>
              <a:ea typeface="Calibri"/>
              <a:cs typeface="Calibri"/>
              <a:sym typeface="Calibri"/>
            </a:endParaRPr>
          </a:p>
        </p:txBody>
      </p:sp>
      <p:sp>
        <p:nvSpPr>
          <p:cNvPr id="103" name="Google Shape;103;g362eec05168_0_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710483717a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3710483717a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Many people think of climate change as something that might happen in the future but it’s effects are already beginning to impact people’s lives all across the globe.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People who live near to the coast and on small islands are experiencing the effects more dramatically than some other places inland. This is due to temperatures increasing and sea levels rising.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islands of Tuvalu in the Pacific ocean are already on the verge of going under water. They are home to 11,000 people who have lived there for hundreds of years. Two of the nine islands are at severe risk of being swallowed up by the sea. If the islands sink many things will be lost, such as uniques cultures, special communities and homes. The people who live there will have to move to other places where they may not feel like they belong or speak the language.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Islands like this also rely heavily on seafood to eat, so the devastating effects of overfishing can have huge consequences for the people who live here.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https://www.theguardian.com/global-development/2019/may/16/</a:t>
            </a:r>
            <a:r>
              <a:rPr lang="en" u="sng">
                <a:solidFill>
                  <a:schemeClr val="hlink"/>
                </a:solidFill>
                <a:hlinkClick r:id="rId3"/>
              </a:rPr>
              <a:t>one-day-disappear-tuvalu-sinking-islands-rising-seas-climate-change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62eec05168_0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 name="Google Shape;124;g362eec05168_0_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We all have a responsibility to do what we can to tackle the problem of climate destruction. Children all over the world are taking part in climate strikes and making their voices heard.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Governments, businesses and companies need to change how they create products and deal with them as they create the biggest negative impact on our fragile planet.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latin typeface="Calibri"/>
                <a:ea typeface="Calibri"/>
                <a:cs typeface="Calibri"/>
                <a:sym typeface="Calibri"/>
              </a:rPr>
              <a:t>Countries all over the world need to step and do their bit to change the way our future looks. Countries in the Pacific such as Samoa have already taken a big leap to ban single use plastic from 2019 and larger countries like Canada are following their lead too.</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62eec05168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62eec05168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Children’s rights are also a tool for change: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Children and young people are agents of change: they have a right to protest, to campaign to push for climate action by governments and businesses. They should have their voices heard and taken into account in decision made for the future</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Children have a right to access justice to defend their rights in the face of climate change: they are going to court to ask their governments to take action on the climate crisis and respect their rights.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1200"/>
              </a:spcBef>
              <a:spcAft>
                <a:spcPts val="0"/>
              </a:spcAft>
              <a:buClr>
                <a:schemeClr val="dk1"/>
              </a:buClr>
              <a:buSzPts val="1400"/>
              <a:buChar char="○"/>
              <a:defRPr/>
            </a:lvl2pPr>
            <a:lvl3pPr indent="-317500" lvl="2" marL="1371600" algn="l">
              <a:lnSpc>
                <a:spcPct val="90000"/>
              </a:lnSpc>
              <a:spcBef>
                <a:spcPts val="1200"/>
              </a:spcBef>
              <a:spcAft>
                <a:spcPts val="0"/>
              </a:spcAft>
              <a:buClr>
                <a:schemeClr val="dk1"/>
              </a:buClr>
              <a:buSzPts val="1400"/>
              <a:buChar char="■"/>
              <a:defRPr/>
            </a:lvl3pPr>
            <a:lvl4pPr indent="-317500" lvl="3" marL="1828800" algn="l">
              <a:lnSpc>
                <a:spcPct val="90000"/>
              </a:lnSpc>
              <a:spcBef>
                <a:spcPts val="1200"/>
              </a:spcBef>
              <a:spcAft>
                <a:spcPts val="0"/>
              </a:spcAft>
              <a:buClr>
                <a:schemeClr val="dk1"/>
              </a:buClr>
              <a:buSzPts val="1400"/>
              <a:buChar char="●"/>
              <a:defRPr/>
            </a:lvl4pPr>
            <a:lvl5pPr indent="-317500" lvl="4" marL="2286000" algn="l">
              <a:lnSpc>
                <a:spcPct val="90000"/>
              </a:lnSpc>
              <a:spcBef>
                <a:spcPts val="1200"/>
              </a:spcBef>
              <a:spcAft>
                <a:spcPts val="0"/>
              </a:spcAft>
              <a:buClr>
                <a:schemeClr val="dk1"/>
              </a:buClr>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hyperlink" Target="https://www.littleinventors.org/ideas/the-compost-bee/details#tangible" TargetMode="External"/><Relationship Id="rId5" Type="http://schemas.openxmlformats.org/officeDocument/2006/relationships/image" Target="../media/image43.png"/><Relationship Id="rId6" Type="http://schemas.openxmlformats.org/officeDocument/2006/relationships/hyperlink" Target="https://www.littleinventors.org/ideas/the-compost-bee/details#tangible" TargetMode="External"/><Relationship Id="rId7" Type="http://schemas.openxmlformats.org/officeDocument/2006/relationships/image" Target="../media/image8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6.png"/><Relationship Id="rId4" Type="http://schemas.openxmlformats.org/officeDocument/2006/relationships/image" Target="../media/image25.png"/><Relationship Id="rId5" Type="http://schemas.openxmlformats.org/officeDocument/2006/relationships/image" Target="../media/image4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8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63.jpg"/><Relationship Id="rId4" Type="http://schemas.openxmlformats.org/officeDocument/2006/relationships/image" Target="../media/image3.png"/><Relationship Id="rId5"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41.png"/><Relationship Id="rId5" Type="http://schemas.openxmlformats.org/officeDocument/2006/relationships/image" Target="../media/image31.png"/><Relationship Id="rId6"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4.png"/><Relationship Id="rId4" Type="http://schemas.openxmlformats.org/officeDocument/2006/relationships/image" Target="../media/image28.png"/><Relationship Id="rId5"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80.png"/><Relationship Id="rId4" Type="http://schemas.openxmlformats.org/officeDocument/2006/relationships/image" Target="../media/image81.png"/><Relationship Id="rId5"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7.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39.png"/><Relationship Id="rId5" Type="http://schemas.openxmlformats.org/officeDocument/2006/relationships/image" Target="../media/image47.png"/><Relationship Id="rId6" Type="http://schemas.openxmlformats.org/officeDocument/2006/relationships/image" Target="../media/image42.png"/><Relationship Id="rId7"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8.png"/><Relationship Id="rId4" Type="http://schemas.openxmlformats.org/officeDocument/2006/relationships/image" Target="../media/image71.jpg"/><Relationship Id="rId5" Type="http://schemas.openxmlformats.org/officeDocument/2006/relationships/image" Target="../media/image3.png"/><Relationship Id="rId6" Type="http://schemas.openxmlformats.org/officeDocument/2006/relationships/image" Target="../media/image70.jpg"/><Relationship Id="rId7" Type="http://schemas.openxmlformats.org/officeDocument/2006/relationships/image" Target="../media/image7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44.png"/><Relationship Id="rId5" Type="http://schemas.openxmlformats.org/officeDocument/2006/relationships/image" Target="../media/image4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png"/><Relationship Id="rId4" Type="http://schemas.openxmlformats.org/officeDocument/2006/relationships/image" Target="../media/image52.png"/><Relationship Id="rId5" Type="http://schemas.openxmlformats.org/officeDocument/2006/relationships/image" Target="../media/image56.png"/><Relationship Id="rId6" Type="http://schemas.openxmlformats.org/officeDocument/2006/relationships/image" Target="../media/image55.png"/><Relationship Id="rId7" Type="http://schemas.openxmlformats.org/officeDocument/2006/relationships/image" Target="../media/image5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50.png"/><Relationship Id="rId4" Type="http://schemas.openxmlformats.org/officeDocument/2006/relationships/image" Target="../media/image3.png"/><Relationship Id="rId5" Type="http://schemas.openxmlformats.org/officeDocument/2006/relationships/image" Target="../media/image5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53.png"/><Relationship Id="rId4" Type="http://schemas.openxmlformats.org/officeDocument/2006/relationships/image" Target="../media/image3.png"/><Relationship Id="rId5" Type="http://schemas.openxmlformats.org/officeDocument/2006/relationships/image" Target="../media/image76.png"/><Relationship Id="rId6" Type="http://schemas.openxmlformats.org/officeDocument/2006/relationships/image" Target="../media/image5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png"/><Relationship Id="rId4" Type="http://schemas.openxmlformats.org/officeDocument/2006/relationships/image" Target="../media/image53.png"/><Relationship Id="rId5" Type="http://schemas.openxmlformats.org/officeDocument/2006/relationships/image" Target="../media/image6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60.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3.png"/><Relationship Id="rId4" Type="http://schemas.openxmlformats.org/officeDocument/2006/relationships/image" Target="../media/image65.png"/><Relationship Id="rId5" Type="http://schemas.openxmlformats.org/officeDocument/2006/relationships/image" Target="../media/image64.png"/><Relationship Id="rId6" Type="http://schemas.openxmlformats.org/officeDocument/2006/relationships/image" Target="../media/image33.png"/><Relationship Id="rId7" Type="http://schemas.openxmlformats.org/officeDocument/2006/relationships/image" Target="../media/image6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9.png"/><Relationship Id="rId5"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71.jpg"/><Relationship Id="rId4" Type="http://schemas.openxmlformats.org/officeDocument/2006/relationships/image" Target="../media/image3.png"/><Relationship Id="rId9" Type="http://schemas.openxmlformats.org/officeDocument/2006/relationships/image" Target="../media/image77.png"/><Relationship Id="rId5" Type="http://schemas.openxmlformats.org/officeDocument/2006/relationships/image" Target="../media/image79.jpg"/><Relationship Id="rId6" Type="http://schemas.openxmlformats.org/officeDocument/2006/relationships/image" Target="../media/image82.jpg"/><Relationship Id="rId7" Type="http://schemas.openxmlformats.org/officeDocument/2006/relationships/image" Target="../media/image89.jpg"/><Relationship Id="rId8" Type="http://schemas.openxmlformats.org/officeDocument/2006/relationships/image" Target="../media/image8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69.png"/><Relationship Id="rId4" Type="http://schemas.openxmlformats.org/officeDocument/2006/relationships/image" Target="../media/image66.png"/><Relationship Id="rId5" Type="http://schemas.openxmlformats.org/officeDocument/2006/relationships/image" Target="../media/image6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88.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3.png"/><Relationship Id="rId4" Type="http://schemas.openxmlformats.org/officeDocument/2006/relationships/image" Target="../media/image68.png"/><Relationship Id="rId5" Type="http://schemas.openxmlformats.org/officeDocument/2006/relationships/image" Target="../media/image8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73.png"/><Relationship Id="rId4" Type="http://schemas.openxmlformats.org/officeDocument/2006/relationships/image" Target="../media/image75.png"/><Relationship Id="rId5" Type="http://schemas.openxmlformats.org/officeDocument/2006/relationships/image" Target="../media/image72.png"/><Relationship Id="rId6"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35.jpg"/><Relationship Id="rId5" Type="http://schemas.openxmlformats.org/officeDocument/2006/relationships/image" Target="../media/image2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7.png"/><Relationship Id="rId5" Type="http://schemas.openxmlformats.org/officeDocument/2006/relationships/image" Target="../media/image23.png"/><Relationship Id="rId6" Type="http://schemas.openxmlformats.org/officeDocument/2006/relationships/image" Target="../media/image3.png"/><Relationship Id="rId7" Type="http://schemas.openxmlformats.org/officeDocument/2006/relationships/image" Target="../media/image6.png"/><Relationship Id="rId8"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8.png"/><Relationship Id="rId6" Type="http://schemas.openxmlformats.org/officeDocument/2006/relationships/image" Target="../media/image37.jpg"/><Relationship Id="rId7"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27.png"/><Relationship Id="rId5" Type="http://schemas.openxmlformats.org/officeDocument/2006/relationships/image" Target="../media/image19.png"/><Relationship Id="rId6"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9" name="Shape 59"/>
        <p:cNvGrpSpPr/>
        <p:nvPr/>
      </p:nvGrpSpPr>
      <p:grpSpPr>
        <a:xfrm>
          <a:off x="0" y="0"/>
          <a:ext cx="0" cy="0"/>
          <a:chOff x="0" y="0"/>
          <a:chExt cx="0" cy="0"/>
        </a:xfrm>
      </p:grpSpPr>
      <p:sp>
        <p:nvSpPr>
          <p:cNvPr id="60" name="Google Shape;60;p1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t/>
            </a:r>
            <a:endParaRPr/>
          </a:p>
        </p:txBody>
      </p:sp>
      <p:sp>
        <p:nvSpPr>
          <p:cNvPr id="61" name="Google Shape;61;p1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pic>
        <p:nvPicPr>
          <p:cNvPr id="62" name="Google Shape;62;p14" title="Banner-powerpoint.png"/>
          <p:cNvPicPr preferRelativeResize="0"/>
          <p:nvPr/>
        </p:nvPicPr>
        <p:blipFill>
          <a:blip r:embed="rId3">
            <a:alphaModFix/>
          </a:blip>
          <a:stretch>
            <a:fillRect/>
          </a:stretch>
        </p:blipFill>
        <p:spPr>
          <a:xfrm>
            <a:off x="0" y="0"/>
            <a:ext cx="9144018" cy="5143501"/>
          </a:xfrm>
          <a:prstGeom prst="rect">
            <a:avLst/>
          </a:prstGeom>
          <a:noFill/>
          <a:ln>
            <a:noFill/>
          </a:ln>
        </p:spPr>
      </p:pic>
      <p:pic>
        <p:nvPicPr>
          <p:cNvPr id="63" name="Google Shape;63;p14" title="KEY STAGE 2.png"/>
          <p:cNvPicPr preferRelativeResize="0"/>
          <p:nvPr/>
        </p:nvPicPr>
        <p:blipFill>
          <a:blip r:embed="rId4">
            <a:alphaModFix/>
          </a:blip>
          <a:stretch>
            <a:fillRect/>
          </a:stretch>
        </p:blipFill>
        <p:spPr>
          <a:xfrm>
            <a:off x="210500" y="226700"/>
            <a:ext cx="2818450" cy="4018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id="150" name="Google Shape;150;p23"/>
          <p:cNvPicPr preferRelativeResize="0"/>
          <p:nvPr/>
        </p:nvPicPr>
        <p:blipFill rotWithShape="1">
          <a:blip r:embed="rId3">
            <a:alphaModFix/>
          </a:blip>
          <a:srcRect b="0" l="0" r="0" t="0"/>
          <a:stretch/>
        </p:blipFill>
        <p:spPr>
          <a:xfrm>
            <a:off x="-231700" y="360800"/>
            <a:ext cx="4173376" cy="779400"/>
          </a:xfrm>
          <a:prstGeom prst="rect">
            <a:avLst/>
          </a:prstGeom>
          <a:noFill/>
          <a:ln>
            <a:noFill/>
          </a:ln>
        </p:spPr>
      </p:pic>
      <p:sp>
        <p:nvSpPr>
          <p:cNvPr id="151" name="Google Shape;151;p23"/>
          <p:cNvSpPr txBox="1"/>
          <p:nvPr>
            <p:ph type="title"/>
          </p:nvPr>
        </p:nvSpPr>
        <p:spPr>
          <a:xfrm>
            <a:off x="311700" y="445025"/>
            <a:ext cx="33852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Inventing is a solution! </a:t>
            </a:r>
            <a:endParaRPr b="1">
              <a:latin typeface="Calibri"/>
              <a:ea typeface="Calibri"/>
              <a:cs typeface="Calibri"/>
              <a:sym typeface="Calibri"/>
            </a:endParaRPr>
          </a:p>
        </p:txBody>
      </p:sp>
      <p:pic>
        <p:nvPicPr>
          <p:cNvPr id="152" name="Google Shape;152;p23">
            <a:hlinkClick r:id="rId4"/>
          </p:cNvPr>
          <p:cNvPicPr preferRelativeResize="0"/>
          <p:nvPr/>
        </p:nvPicPr>
        <p:blipFill>
          <a:blip r:embed="rId5">
            <a:alphaModFix/>
          </a:blip>
          <a:stretch>
            <a:fillRect/>
          </a:stretch>
        </p:blipFill>
        <p:spPr>
          <a:xfrm>
            <a:off x="4572000" y="898727"/>
            <a:ext cx="3873776" cy="3760124"/>
          </a:xfrm>
          <a:prstGeom prst="rect">
            <a:avLst/>
          </a:prstGeom>
          <a:noFill/>
          <a:ln>
            <a:noFill/>
          </a:ln>
        </p:spPr>
      </p:pic>
      <p:pic>
        <p:nvPicPr>
          <p:cNvPr id="153" name="Google Shape;153;p23">
            <a:hlinkClick r:id="rId6"/>
          </p:cNvPr>
          <p:cNvPicPr preferRelativeResize="0"/>
          <p:nvPr/>
        </p:nvPicPr>
        <p:blipFill>
          <a:blip r:embed="rId7">
            <a:alphaModFix/>
          </a:blip>
          <a:stretch>
            <a:fillRect/>
          </a:stretch>
        </p:blipFill>
        <p:spPr>
          <a:xfrm>
            <a:off x="868900" y="1406425"/>
            <a:ext cx="3216651" cy="3252425"/>
          </a:xfrm>
          <a:prstGeom prst="rect">
            <a:avLst/>
          </a:prstGeom>
          <a:noFill/>
          <a:ln>
            <a:noFill/>
          </a:ln>
        </p:spPr>
      </p:pic>
      <p:sp>
        <p:nvSpPr>
          <p:cNvPr id="154" name="Google Shape;154;p23"/>
          <p:cNvSpPr txBox="1"/>
          <p:nvPr/>
        </p:nvSpPr>
        <p:spPr>
          <a:xfrm>
            <a:off x="4489075" y="265100"/>
            <a:ext cx="3956700" cy="875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 sz="1800">
                <a:solidFill>
                  <a:schemeClr val="dk1"/>
                </a:solidFill>
              </a:rPr>
              <a:t>Compost Bee</a:t>
            </a:r>
            <a:r>
              <a:rPr lang="en" sz="1800">
                <a:solidFill>
                  <a:schemeClr val="dk1"/>
                </a:solidFill>
              </a:rPr>
              <a:t> by Harrison, age 8</a:t>
            </a:r>
            <a:endParaRPr sz="18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pic>
        <p:nvPicPr>
          <p:cNvPr id="159" name="Google Shape;159;p24"/>
          <p:cNvPicPr preferRelativeResize="0"/>
          <p:nvPr/>
        </p:nvPicPr>
        <p:blipFill>
          <a:blip r:embed="rId3">
            <a:alphaModFix/>
          </a:blip>
          <a:stretch>
            <a:fillRect/>
          </a:stretch>
        </p:blipFill>
        <p:spPr>
          <a:xfrm>
            <a:off x="5121426" y="1284376"/>
            <a:ext cx="3632200" cy="3632174"/>
          </a:xfrm>
          <a:prstGeom prst="rect">
            <a:avLst/>
          </a:prstGeom>
          <a:noFill/>
          <a:ln>
            <a:noFill/>
          </a:ln>
        </p:spPr>
      </p:pic>
      <p:sp>
        <p:nvSpPr>
          <p:cNvPr id="160" name="Google Shape;160;p24"/>
          <p:cNvSpPr txBox="1"/>
          <p:nvPr/>
        </p:nvSpPr>
        <p:spPr>
          <a:xfrm>
            <a:off x="708725" y="370800"/>
            <a:ext cx="2672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Calibri"/>
                <a:ea typeface="Calibri"/>
                <a:cs typeface="Calibri"/>
                <a:sym typeface="Calibri"/>
              </a:rPr>
              <a:t>Theme 1 </a:t>
            </a:r>
            <a:endParaRPr sz="1900">
              <a:latin typeface="Calibri"/>
              <a:ea typeface="Calibri"/>
              <a:cs typeface="Calibri"/>
              <a:sym typeface="Calibri"/>
            </a:endParaRPr>
          </a:p>
          <a:p>
            <a:pPr indent="0" lvl="0" marL="0" rtl="0" algn="l">
              <a:spcBef>
                <a:spcPts val="0"/>
              </a:spcBef>
              <a:spcAft>
                <a:spcPts val="0"/>
              </a:spcAft>
              <a:buNone/>
            </a:pPr>
            <a:r>
              <a:rPr b="1" lang="en" sz="2100">
                <a:latin typeface="Calibri"/>
                <a:ea typeface="Calibri"/>
                <a:cs typeface="Calibri"/>
                <a:sym typeface="Calibri"/>
              </a:rPr>
              <a:t>Protect biodiversity</a:t>
            </a:r>
            <a:r>
              <a:rPr b="1" lang="en" sz="2100">
                <a:latin typeface="Calibri"/>
                <a:ea typeface="Calibri"/>
                <a:cs typeface="Calibri"/>
                <a:sym typeface="Calibri"/>
              </a:rPr>
              <a:t>  </a:t>
            </a:r>
            <a:endParaRPr b="1" sz="2100">
              <a:latin typeface="Calibri"/>
              <a:ea typeface="Calibri"/>
              <a:cs typeface="Calibri"/>
              <a:sym typeface="Calibri"/>
            </a:endParaRPr>
          </a:p>
        </p:txBody>
      </p:sp>
      <p:sp>
        <p:nvSpPr>
          <p:cNvPr id="161" name="Google Shape;161;p24"/>
          <p:cNvSpPr txBox="1"/>
          <p:nvPr/>
        </p:nvSpPr>
        <p:spPr>
          <a:xfrm>
            <a:off x="5032500" y="370800"/>
            <a:ext cx="4111500" cy="1139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900">
                <a:latin typeface="Calibri"/>
                <a:ea typeface="Calibri"/>
                <a:cs typeface="Calibri"/>
                <a:sym typeface="Calibri"/>
              </a:rPr>
              <a:t>Theme 2 </a:t>
            </a:r>
            <a:endParaRPr sz="1900">
              <a:latin typeface="Calibri"/>
              <a:ea typeface="Calibri"/>
              <a:cs typeface="Calibri"/>
              <a:sym typeface="Calibri"/>
            </a:endParaRPr>
          </a:p>
          <a:p>
            <a:pPr indent="0" lvl="0" marL="0" rtl="0" algn="l">
              <a:lnSpc>
                <a:spcPct val="115000"/>
              </a:lnSpc>
              <a:spcBef>
                <a:spcPts val="0"/>
              </a:spcBef>
              <a:spcAft>
                <a:spcPts val="0"/>
              </a:spcAft>
              <a:buNone/>
            </a:pPr>
            <a:r>
              <a:rPr b="1" lang="en" sz="2100">
                <a:latin typeface="Calibri"/>
                <a:ea typeface="Calibri"/>
                <a:cs typeface="Calibri"/>
                <a:sym typeface="Calibri"/>
              </a:rPr>
              <a:t>Invent a more sustainable future</a:t>
            </a:r>
            <a:endParaRPr b="1" sz="2100">
              <a:latin typeface="Calibri"/>
              <a:ea typeface="Calibri"/>
              <a:cs typeface="Calibri"/>
              <a:sym typeface="Calibri"/>
            </a:endParaRPr>
          </a:p>
          <a:p>
            <a:pPr indent="0" lvl="0" marL="0" rtl="0" algn="l">
              <a:spcBef>
                <a:spcPts val="0"/>
              </a:spcBef>
              <a:spcAft>
                <a:spcPts val="0"/>
              </a:spcAft>
              <a:buNone/>
            </a:pPr>
            <a:r>
              <a:t/>
            </a:r>
            <a:endParaRPr b="1" sz="1600">
              <a:latin typeface="Calibri"/>
              <a:ea typeface="Calibri"/>
              <a:cs typeface="Calibri"/>
              <a:sym typeface="Calibri"/>
            </a:endParaRPr>
          </a:p>
        </p:txBody>
      </p:sp>
      <p:pic>
        <p:nvPicPr>
          <p:cNvPr id="162" name="Google Shape;162;p24"/>
          <p:cNvPicPr preferRelativeResize="0"/>
          <p:nvPr/>
        </p:nvPicPr>
        <p:blipFill>
          <a:blip r:embed="rId4">
            <a:alphaModFix/>
          </a:blip>
          <a:stretch>
            <a:fillRect/>
          </a:stretch>
        </p:blipFill>
        <p:spPr>
          <a:xfrm>
            <a:off x="708713" y="1820975"/>
            <a:ext cx="3316925" cy="2558976"/>
          </a:xfrm>
          <a:prstGeom prst="rect">
            <a:avLst/>
          </a:prstGeom>
          <a:noFill/>
          <a:ln>
            <a:noFill/>
          </a:ln>
        </p:spPr>
      </p:pic>
      <p:pic>
        <p:nvPicPr>
          <p:cNvPr id="163" name="Google Shape;163;p24"/>
          <p:cNvPicPr preferRelativeResize="0"/>
          <p:nvPr/>
        </p:nvPicPr>
        <p:blipFill>
          <a:blip r:embed="rId5">
            <a:alphaModFix/>
          </a:blip>
          <a:stretch>
            <a:fillRect/>
          </a:stretch>
        </p:blipFill>
        <p:spPr>
          <a:xfrm>
            <a:off x="5535673" y="2216500"/>
            <a:ext cx="1530725" cy="1502776"/>
          </a:xfrm>
          <a:prstGeom prst="rect">
            <a:avLst/>
          </a:prstGeom>
          <a:noFill/>
          <a:ln>
            <a:noFill/>
          </a:ln>
        </p:spPr>
      </p:pic>
      <p:cxnSp>
        <p:nvCxnSpPr>
          <p:cNvPr id="164" name="Google Shape;164;p24"/>
          <p:cNvCxnSpPr/>
          <p:nvPr/>
        </p:nvCxnSpPr>
        <p:spPr>
          <a:xfrm>
            <a:off x="4672850" y="717175"/>
            <a:ext cx="0" cy="3720300"/>
          </a:xfrm>
          <a:prstGeom prst="straightConnector1">
            <a:avLst/>
          </a:prstGeom>
          <a:noFill/>
          <a:ln cap="flat" cmpd="sng" w="9525">
            <a:solidFill>
              <a:srgbClr val="FFC700"/>
            </a:solidFill>
            <a:prstDash val="solid"/>
            <a:round/>
            <a:headEnd len="med" w="med" type="none"/>
            <a:tailEnd len="med" w="med"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25"/>
          <p:cNvPicPr preferRelativeResize="0"/>
          <p:nvPr/>
        </p:nvPicPr>
        <p:blipFill>
          <a:blip r:embed="rId3">
            <a:alphaModFix/>
          </a:blip>
          <a:stretch>
            <a:fillRect/>
          </a:stretch>
        </p:blipFill>
        <p:spPr>
          <a:xfrm>
            <a:off x="0" y="0"/>
            <a:ext cx="9145082" cy="51435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26"/>
          <p:cNvPicPr preferRelativeResize="0"/>
          <p:nvPr/>
        </p:nvPicPr>
        <p:blipFill>
          <a:blip r:embed="rId3">
            <a:alphaModFix/>
          </a:blip>
          <a:stretch>
            <a:fillRect/>
          </a:stretch>
        </p:blipFill>
        <p:spPr>
          <a:xfrm>
            <a:off x="2030250" y="1389225"/>
            <a:ext cx="5925524" cy="2826000"/>
          </a:xfrm>
          <a:prstGeom prst="rect">
            <a:avLst/>
          </a:prstGeom>
          <a:noFill/>
          <a:ln>
            <a:noFill/>
          </a:ln>
        </p:spPr>
      </p:pic>
      <p:pic>
        <p:nvPicPr>
          <p:cNvPr id="175" name="Google Shape;175;p26"/>
          <p:cNvPicPr preferRelativeResize="0"/>
          <p:nvPr/>
        </p:nvPicPr>
        <p:blipFill rotWithShape="1">
          <a:blip r:embed="rId4">
            <a:alphaModFix/>
          </a:blip>
          <a:srcRect b="0" l="0" r="0" t="0"/>
          <a:stretch/>
        </p:blipFill>
        <p:spPr>
          <a:xfrm>
            <a:off x="-823800" y="305475"/>
            <a:ext cx="4407174" cy="779400"/>
          </a:xfrm>
          <a:prstGeom prst="rect">
            <a:avLst/>
          </a:prstGeom>
          <a:noFill/>
          <a:ln>
            <a:noFill/>
          </a:ln>
        </p:spPr>
      </p:pic>
      <p:sp>
        <p:nvSpPr>
          <p:cNvPr id="176" name="Google Shape;176;p26"/>
          <p:cNvSpPr txBox="1"/>
          <p:nvPr>
            <p:ph type="title"/>
          </p:nvPr>
        </p:nvSpPr>
        <p:spPr>
          <a:xfrm>
            <a:off x="3848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biodiversity?</a:t>
            </a:r>
            <a:endParaRPr b="1">
              <a:latin typeface="Calibri"/>
              <a:ea typeface="Calibri"/>
              <a:cs typeface="Calibri"/>
              <a:sym typeface="Calibri"/>
            </a:endParaRPr>
          </a:p>
        </p:txBody>
      </p:sp>
      <p:pic>
        <p:nvPicPr>
          <p:cNvPr id="177" name="Google Shape;177;p26"/>
          <p:cNvPicPr preferRelativeResize="0"/>
          <p:nvPr/>
        </p:nvPicPr>
        <p:blipFill rotWithShape="1">
          <a:blip r:embed="rId5">
            <a:alphaModFix/>
          </a:blip>
          <a:srcRect b="54143" l="45966" r="20615" t="0"/>
          <a:stretch/>
        </p:blipFill>
        <p:spPr>
          <a:xfrm>
            <a:off x="418225" y="1963050"/>
            <a:ext cx="2149550" cy="2663050"/>
          </a:xfrm>
          <a:prstGeom prst="rect">
            <a:avLst/>
          </a:prstGeom>
          <a:noFill/>
          <a:ln>
            <a:noFill/>
          </a:ln>
        </p:spPr>
      </p:pic>
      <p:pic>
        <p:nvPicPr>
          <p:cNvPr id="178" name="Google Shape;178;p26"/>
          <p:cNvPicPr preferRelativeResize="0"/>
          <p:nvPr/>
        </p:nvPicPr>
        <p:blipFill rotWithShape="1">
          <a:blip r:embed="rId5">
            <a:alphaModFix/>
          </a:blip>
          <a:srcRect b="10146" l="64156" r="0" t="46326"/>
          <a:stretch/>
        </p:blipFill>
        <p:spPr>
          <a:xfrm>
            <a:off x="6915302" y="1017725"/>
            <a:ext cx="2380872" cy="261029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184" name="Google Shape;184;p27"/>
          <p:cNvPicPr preferRelativeResize="0"/>
          <p:nvPr/>
        </p:nvPicPr>
        <p:blipFill rotWithShape="1">
          <a:blip r:embed="rId3">
            <a:alphaModFix/>
          </a:blip>
          <a:srcRect b="0" l="0" r="0" t="0"/>
          <a:stretch/>
        </p:blipFill>
        <p:spPr>
          <a:xfrm>
            <a:off x="-231700" y="360800"/>
            <a:ext cx="4407174" cy="779400"/>
          </a:xfrm>
          <a:prstGeom prst="rect">
            <a:avLst/>
          </a:prstGeom>
          <a:noFill/>
          <a:ln>
            <a:noFill/>
          </a:ln>
        </p:spPr>
      </p:pic>
      <p:sp>
        <p:nvSpPr>
          <p:cNvPr id="185" name="Google Shape;185;p27"/>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Everyone needs a home</a:t>
            </a:r>
            <a:endParaRPr b="1">
              <a:latin typeface="Calibri"/>
              <a:ea typeface="Calibri"/>
              <a:cs typeface="Calibri"/>
              <a:sym typeface="Calibri"/>
            </a:endParaRPr>
          </a:p>
        </p:txBody>
      </p:sp>
      <p:pic>
        <p:nvPicPr>
          <p:cNvPr id="186" name="Google Shape;186;p27"/>
          <p:cNvPicPr preferRelativeResize="0"/>
          <p:nvPr/>
        </p:nvPicPr>
        <p:blipFill rotWithShape="1">
          <a:blip r:embed="rId4">
            <a:alphaModFix/>
          </a:blip>
          <a:srcRect b="0" l="36748" r="0" t="0"/>
          <a:stretch/>
        </p:blipFill>
        <p:spPr>
          <a:xfrm>
            <a:off x="686025" y="1410475"/>
            <a:ext cx="3593923" cy="3312574"/>
          </a:xfrm>
          <a:prstGeom prst="rect">
            <a:avLst/>
          </a:prstGeom>
          <a:noFill/>
          <a:ln>
            <a:noFill/>
          </a:ln>
        </p:spPr>
      </p:pic>
      <p:pic>
        <p:nvPicPr>
          <p:cNvPr id="187" name="Google Shape;187;p27"/>
          <p:cNvPicPr preferRelativeResize="0"/>
          <p:nvPr/>
        </p:nvPicPr>
        <p:blipFill>
          <a:blip r:embed="rId5">
            <a:alphaModFix/>
          </a:blip>
          <a:stretch>
            <a:fillRect/>
          </a:stretch>
        </p:blipFill>
        <p:spPr>
          <a:xfrm>
            <a:off x="6546213" y="517725"/>
            <a:ext cx="2283676" cy="4302602"/>
          </a:xfrm>
          <a:prstGeom prst="rect">
            <a:avLst/>
          </a:prstGeom>
          <a:noFill/>
          <a:ln>
            <a:noFill/>
          </a:ln>
        </p:spPr>
      </p:pic>
      <p:sp>
        <p:nvSpPr>
          <p:cNvPr id="188" name="Google Shape;188;p27"/>
          <p:cNvSpPr txBox="1"/>
          <p:nvPr/>
        </p:nvSpPr>
        <p:spPr>
          <a:xfrm>
            <a:off x="438050" y="1296175"/>
            <a:ext cx="22836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highlight>
                  <a:schemeClr val="lt1"/>
                </a:highlight>
                <a:latin typeface="Calibri"/>
                <a:ea typeface="Calibri"/>
                <a:cs typeface="Calibri"/>
                <a:sym typeface="Calibri"/>
              </a:rPr>
              <a:t>Within the ocean there are many habitats...</a:t>
            </a:r>
            <a:endParaRPr sz="1600">
              <a:highlight>
                <a:schemeClr val="lt1"/>
              </a:highlight>
              <a:latin typeface="Calibri"/>
              <a:ea typeface="Calibri"/>
              <a:cs typeface="Calibri"/>
              <a:sym typeface="Calibri"/>
            </a:endParaRPr>
          </a:p>
        </p:txBody>
      </p:sp>
      <p:pic>
        <p:nvPicPr>
          <p:cNvPr id="189" name="Google Shape;189;p27" title="coral.png"/>
          <p:cNvPicPr preferRelativeResize="0"/>
          <p:nvPr/>
        </p:nvPicPr>
        <p:blipFill rotWithShape="1">
          <a:blip r:embed="rId6">
            <a:alphaModFix/>
          </a:blip>
          <a:srcRect b="5892" l="23675" r="53271" t="18755"/>
          <a:stretch/>
        </p:blipFill>
        <p:spPr>
          <a:xfrm>
            <a:off x="4438263" y="1296187"/>
            <a:ext cx="2107950" cy="34449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28"/>
          <p:cNvPicPr preferRelativeResize="0"/>
          <p:nvPr/>
        </p:nvPicPr>
        <p:blipFill rotWithShape="1">
          <a:blip r:embed="rId3">
            <a:alphaModFix/>
          </a:blip>
          <a:srcRect b="0" l="0" r="0" t="0"/>
          <a:stretch/>
        </p:blipFill>
        <p:spPr>
          <a:xfrm>
            <a:off x="-231700" y="360800"/>
            <a:ext cx="4960702" cy="779400"/>
          </a:xfrm>
          <a:prstGeom prst="rect">
            <a:avLst/>
          </a:prstGeom>
          <a:noFill/>
          <a:ln>
            <a:noFill/>
          </a:ln>
        </p:spPr>
      </p:pic>
      <p:sp>
        <p:nvSpPr>
          <p:cNvPr id="195" name="Google Shape;195;p28"/>
          <p:cNvSpPr txBox="1"/>
          <p:nvPr>
            <p:ph type="title"/>
          </p:nvPr>
        </p:nvSpPr>
        <p:spPr>
          <a:xfrm>
            <a:off x="311700" y="445025"/>
            <a:ext cx="42603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Why do we need biodiversity? </a:t>
            </a:r>
            <a:endParaRPr b="1">
              <a:latin typeface="Calibri"/>
              <a:ea typeface="Calibri"/>
              <a:cs typeface="Calibri"/>
              <a:sym typeface="Calibri"/>
            </a:endParaRPr>
          </a:p>
        </p:txBody>
      </p:sp>
      <p:pic>
        <p:nvPicPr>
          <p:cNvPr id="196" name="Google Shape;196;p28"/>
          <p:cNvPicPr preferRelativeResize="0"/>
          <p:nvPr/>
        </p:nvPicPr>
        <p:blipFill rotWithShape="1">
          <a:blip r:embed="rId4">
            <a:alphaModFix/>
          </a:blip>
          <a:srcRect b="27730" l="0" r="45030" t="0"/>
          <a:stretch/>
        </p:blipFill>
        <p:spPr>
          <a:xfrm>
            <a:off x="1202175" y="1332750"/>
            <a:ext cx="4334598" cy="3024224"/>
          </a:xfrm>
          <a:prstGeom prst="rect">
            <a:avLst/>
          </a:prstGeom>
          <a:noFill/>
          <a:ln>
            <a:noFill/>
          </a:ln>
        </p:spPr>
      </p:pic>
      <p:sp>
        <p:nvSpPr>
          <p:cNvPr id="197" name="Google Shape;197;p28"/>
          <p:cNvSpPr txBox="1"/>
          <p:nvPr/>
        </p:nvSpPr>
        <p:spPr>
          <a:xfrm>
            <a:off x="996250" y="1579050"/>
            <a:ext cx="18414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Can help create new medicines </a:t>
            </a:r>
            <a:endParaRPr sz="1600">
              <a:latin typeface="Calibri"/>
              <a:ea typeface="Calibri"/>
              <a:cs typeface="Calibri"/>
              <a:sym typeface="Calibri"/>
            </a:endParaRPr>
          </a:p>
        </p:txBody>
      </p:sp>
      <p:sp>
        <p:nvSpPr>
          <p:cNvPr id="198" name="Google Shape;198;p28"/>
          <p:cNvSpPr txBox="1"/>
          <p:nvPr/>
        </p:nvSpPr>
        <p:spPr>
          <a:xfrm>
            <a:off x="3651300" y="3260125"/>
            <a:ext cx="1841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Help to feed us</a:t>
            </a:r>
            <a:endParaRPr sz="1600">
              <a:latin typeface="Calibri"/>
              <a:ea typeface="Calibri"/>
              <a:cs typeface="Calibri"/>
              <a:sym typeface="Calibri"/>
            </a:endParaRPr>
          </a:p>
        </p:txBody>
      </p:sp>
      <p:sp>
        <p:nvSpPr>
          <p:cNvPr id="199" name="Google Shape;199;p28"/>
          <p:cNvSpPr txBox="1"/>
          <p:nvPr/>
        </p:nvSpPr>
        <p:spPr>
          <a:xfrm>
            <a:off x="6232575" y="1140200"/>
            <a:ext cx="18414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And keep the weather balanced and the earth healthy! </a:t>
            </a:r>
            <a:endParaRPr sz="1600">
              <a:latin typeface="Calibri"/>
              <a:ea typeface="Calibri"/>
              <a:cs typeface="Calibri"/>
              <a:sym typeface="Calibri"/>
            </a:endParaRPr>
          </a:p>
        </p:txBody>
      </p:sp>
      <p:pic>
        <p:nvPicPr>
          <p:cNvPr id="200" name="Google Shape;200;p28"/>
          <p:cNvPicPr preferRelativeResize="0"/>
          <p:nvPr/>
        </p:nvPicPr>
        <p:blipFill rotWithShape="1">
          <a:blip r:embed="rId4">
            <a:alphaModFix/>
          </a:blip>
          <a:srcRect b="14311" l="51065" r="11924" t="30042"/>
          <a:stretch/>
        </p:blipFill>
        <p:spPr>
          <a:xfrm>
            <a:off x="5536775" y="2311400"/>
            <a:ext cx="2918450" cy="23285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A close up of a logo&#10;&#10;Description automatically generated" id="205" name="Google Shape;205;p29"/>
          <p:cNvPicPr preferRelativeResize="0"/>
          <p:nvPr/>
        </p:nvPicPr>
        <p:blipFill rotWithShape="1">
          <a:blip r:embed="rId3">
            <a:alphaModFix/>
          </a:blip>
          <a:srcRect b="0" l="0" r="0" t="0"/>
          <a:stretch/>
        </p:blipFill>
        <p:spPr>
          <a:xfrm>
            <a:off x="681676" y="1277949"/>
            <a:ext cx="7387852" cy="2973776"/>
          </a:xfrm>
          <a:prstGeom prst="rect">
            <a:avLst/>
          </a:prstGeom>
          <a:noFill/>
          <a:ln>
            <a:noFill/>
          </a:ln>
        </p:spPr>
      </p:pic>
      <p:pic>
        <p:nvPicPr>
          <p:cNvPr descr="A picture containing shirt, room  Description automatically generated" id="206" name="Google Shape;206;p29"/>
          <p:cNvPicPr preferRelativeResize="0"/>
          <p:nvPr/>
        </p:nvPicPr>
        <p:blipFill rotWithShape="1">
          <a:blip r:embed="rId4">
            <a:alphaModFix/>
          </a:blip>
          <a:srcRect b="0" l="0" r="0" t="0"/>
          <a:stretch/>
        </p:blipFill>
        <p:spPr>
          <a:xfrm>
            <a:off x="836925" y="456825"/>
            <a:ext cx="7077359" cy="3794901"/>
          </a:xfrm>
          <a:prstGeom prst="rect">
            <a:avLst/>
          </a:prstGeom>
          <a:noFill/>
          <a:ln>
            <a:noFill/>
          </a:ln>
        </p:spPr>
      </p:pic>
      <p:pic>
        <p:nvPicPr>
          <p:cNvPr id="207" name="Google Shape;207;p29"/>
          <p:cNvPicPr preferRelativeResize="0"/>
          <p:nvPr/>
        </p:nvPicPr>
        <p:blipFill rotWithShape="1">
          <a:blip r:embed="rId5">
            <a:alphaModFix/>
          </a:blip>
          <a:srcRect b="0" l="0" r="0" t="0"/>
          <a:stretch/>
        </p:blipFill>
        <p:spPr>
          <a:xfrm>
            <a:off x="-71425" y="372575"/>
            <a:ext cx="4842350" cy="724425"/>
          </a:xfrm>
          <a:prstGeom prst="rect">
            <a:avLst/>
          </a:prstGeom>
          <a:noFill/>
          <a:ln>
            <a:noFill/>
          </a:ln>
        </p:spPr>
      </p:pic>
      <p:sp>
        <p:nvSpPr>
          <p:cNvPr id="208" name="Google Shape;208;p29"/>
          <p:cNvSpPr txBox="1"/>
          <p:nvPr/>
        </p:nvSpPr>
        <p:spPr>
          <a:xfrm rot="-60009">
            <a:off x="423394" y="500453"/>
            <a:ext cx="5001462" cy="42276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500">
                <a:latin typeface="Calibri"/>
                <a:ea typeface="Calibri"/>
                <a:cs typeface="Calibri"/>
                <a:sym typeface="Calibri"/>
              </a:rPr>
              <a:t>T</a:t>
            </a:r>
            <a:r>
              <a:rPr b="1" lang="en" sz="2500">
                <a:solidFill>
                  <a:srgbClr val="000000"/>
                </a:solidFill>
                <a:latin typeface="Calibri"/>
                <a:ea typeface="Calibri"/>
                <a:cs typeface="Calibri"/>
                <a:sym typeface="Calibri"/>
              </a:rPr>
              <a:t>hreats to </a:t>
            </a:r>
            <a:r>
              <a:rPr b="1" lang="en" sz="2500">
                <a:latin typeface="Calibri"/>
                <a:ea typeface="Calibri"/>
                <a:cs typeface="Calibri"/>
                <a:sym typeface="Calibri"/>
              </a:rPr>
              <a:t>plants and animals</a:t>
            </a:r>
            <a:endParaRPr sz="25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30" title="Screenshot 2025-07-15 at 16.30.41.png"/>
          <p:cNvPicPr preferRelativeResize="0"/>
          <p:nvPr/>
        </p:nvPicPr>
        <p:blipFill>
          <a:blip r:embed="rId3">
            <a:alphaModFix/>
          </a:blip>
          <a:stretch>
            <a:fillRect/>
          </a:stretch>
        </p:blipFill>
        <p:spPr>
          <a:xfrm>
            <a:off x="322425" y="560687"/>
            <a:ext cx="4308926" cy="4326926"/>
          </a:xfrm>
          <a:prstGeom prst="rect">
            <a:avLst/>
          </a:prstGeom>
          <a:noFill/>
          <a:ln>
            <a:noFill/>
          </a:ln>
        </p:spPr>
      </p:pic>
      <p:pic>
        <p:nvPicPr>
          <p:cNvPr id="214" name="Google Shape;214;p30" title="Screenshot 2025-07-15 at 16.31.07.png"/>
          <p:cNvPicPr preferRelativeResize="0"/>
          <p:nvPr/>
        </p:nvPicPr>
        <p:blipFill>
          <a:blip r:embed="rId4">
            <a:alphaModFix/>
          </a:blip>
          <a:stretch>
            <a:fillRect/>
          </a:stretch>
        </p:blipFill>
        <p:spPr>
          <a:xfrm>
            <a:off x="4572001" y="609897"/>
            <a:ext cx="4211325" cy="4228526"/>
          </a:xfrm>
          <a:prstGeom prst="rect">
            <a:avLst/>
          </a:prstGeom>
          <a:noFill/>
          <a:ln>
            <a:noFill/>
          </a:ln>
        </p:spPr>
      </p:pic>
      <p:pic>
        <p:nvPicPr>
          <p:cNvPr id="215" name="Google Shape;215;p30"/>
          <p:cNvPicPr preferRelativeResize="0"/>
          <p:nvPr/>
        </p:nvPicPr>
        <p:blipFill rotWithShape="1">
          <a:blip r:embed="rId5">
            <a:alphaModFix/>
          </a:blip>
          <a:srcRect b="0" l="0" r="0" t="0"/>
          <a:stretch/>
        </p:blipFill>
        <p:spPr>
          <a:xfrm>
            <a:off x="-231700" y="416963"/>
            <a:ext cx="3571624" cy="643812"/>
          </a:xfrm>
          <a:prstGeom prst="rect">
            <a:avLst/>
          </a:prstGeom>
          <a:noFill/>
          <a:ln>
            <a:noFill/>
          </a:ln>
        </p:spPr>
      </p:pic>
      <p:sp>
        <p:nvSpPr>
          <p:cNvPr id="216" name="Google Shape;216;p30"/>
          <p:cNvSpPr txBox="1"/>
          <p:nvPr>
            <p:ph type="title"/>
          </p:nvPr>
        </p:nvSpPr>
        <p:spPr>
          <a:xfrm>
            <a:off x="240726" y="487039"/>
            <a:ext cx="7407600" cy="340200"/>
          </a:xfrm>
          <a:prstGeom prst="rect">
            <a:avLst/>
          </a:prstGeom>
          <a:noFill/>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320">
                <a:latin typeface="Calibri"/>
                <a:ea typeface="Calibri"/>
                <a:cs typeface="Calibri"/>
                <a:sym typeface="Calibri"/>
              </a:rPr>
              <a:t>Invention intervention</a:t>
            </a:r>
            <a:endParaRPr b="1" sz="2320">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222" name="Google Shape;222;p31"/>
          <p:cNvPicPr preferRelativeResize="0"/>
          <p:nvPr/>
        </p:nvPicPr>
        <p:blipFill rotWithShape="1">
          <a:blip r:embed="rId3">
            <a:alphaModFix/>
          </a:blip>
          <a:srcRect b="0" l="0" r="0" t="0"/>
          <a:stretch/>
        </p:blipFill>
        <p:spPr>
          <a:xfrm>
            <a:off x="-304150" y="341675"/>
            <a:ext cx="5695501" cy="779400"/>
          </a:xfrm>
          <a:prstGeom prst="rect">
            <a:avLst/>
          </a:prstGeom>
          <a:noFill/>
          <a:ln>
            <a:noFill/>
          </a:ln>
        </p:spPr>
      </p:pic>
      <p:sp>
        <p:nvSpPr>
          <p:cNvPr id="223" name="Google Shape;223;p31"/>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224" name="Google Shape;224;p31"/>
          <p:cNvPicPr preferRelativeResize="0"/>
          <p:nvPr/>
        </p:nvPicPr>
        <p:blipFill>
          <a:blip r:embed="rId4">
            <a:alphaModFix/>
          </a:blip>
          <a:stretch>
            <a:fillRect/>
          </a:stretch>
        </p:blipFill>
        <p:spPr>
          <a:xfrm>
            <a:off x="311700" y="1017725"/>
            <a:ext cx="8452700" cy="4226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32"/>
          <p:cNvPicPr preferRelativeResize="0"/>
          <p:nvPr/>
        </p:nvPicPr>
        <p:blipFill rotWithShape="1">
          <a:blip r:embed="rId3">
            <a:alphaModFix/>
          </a:blip>
          <a:srcRect b="0" l="0" r="0" t="0"/>
          <a:stretch/>
        </p:blipFill>
        <p:spPr>
          <a:xfrm>
            <a:off x="-231700" y="360800"/>
            <a:ext cx="4265001" cy="779400"/>
          </a:xfrm>
          <a:prstGeom prst="rect">
            <a:avLst/>
          </a:prstGeom>
          <a:noFill/>
          <a:ln>
            <a:noFill/>
          </a:ln>
        </p:spPr>
      </p:pic>
      <p:sp>
        <p:nvSpPr>
          <p:cNvPr id="230" name="Google Shape;230;p32"/>
          <p:cNvSpPr txBox="1"/>
          <p:nvPr>
            <p:ph type="title"/>
          </p:nvPr>
        </p:nvSpPr>
        <p:spPr>
          <a:xfrm>
            <a:off x="311700" y="445025"/>
            <a:ext cx="35529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An indigenous future</a:t>
            </a:r>
            <a:endParaRPr b="1">
              <a:latin typeface="Calibri"/>
              <a:ea typeface="Calibri"/>
              <a:cs typeface="Calibri"/>
              <a:sym typeface="Calibri"/>
            </a:endParaRPr>
          </a:p>
        </p:txBody>
      </p:sp>
      <p:pic>
        <p:nvPicPr>
          <p:cNvPr id="231" name="Google Shape;231;p32"/>
          <p:cNvPicPr preferRelativeResize="0"/>
          <p:nvPr/>
        </p:nvPicPr>
        <p:blipFill>
          <a:blip r:embed="rId4">
            <a:alphaModFix/>
          </a:blip>
          <a:stretch>
            <a:fillRect/>
          </a:stretch>
        </p:blipFill>
        <p:spPr>
          <a:xfrm>
            <a:off x="2403625" y="1157597"/>
            <a:ext cx="6226099" cy="3471777"/>
          </a:xfrm>
          <a:prstGeom prst="rect">
            <a:avLst/>
          </a:prstGeom>
          <a:noFill/>
          <a:ln>
            <a:noFill/>
          </a:ln>
        </p:spPr>
      </p:pic>
      <p:sp>
        <p:nvSpPr>
          <p:cNvPr id="232" name="Google Shape;232;p32"/>
          <p:cNvSpPr txBox="1"/>
          <p:nvPr/>
        </p:nvSpPr>
        <p:spPr>
          <a:xfrm>
            <a:off x="457250" y="1491300"/>
            <a:ext cx="18414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Indigenous people only own and use 25% of the world’s land but they safeguard 80% of the world’s biodiversity!</a:t>
            </a:r>
            <a:endParaRPr sz="160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b="0" l="0" r="18447" t="50519"/>
          <a:stretch/>
        </p:blipFill>
        <p:spPr>
          <a:xfrm flipH="1">
            <a:off x="528599" y="519850"/>
            <a:ext cx="8477491" cy="5143501"/>
          </a:xfrm>
          <a:prstGeom prst="rect">
            <a:avLst/>
          </a:prstGeom>
          <a:noFill/>
          <a:ln>
            <a:noFill/>
          </a:ln>
        </p:spPr>
      </p:pic>
      <p:pic>
        <p:nvPicPr>
          <p:cNvPr id="69" name="Google Shape;69;p15"/>
          <p:cNvPicPr preferRelativeResize="0"/>
          <p:nvPr/>
        </p:nvPicPr>
        <p:blipFill rotWithShape="1">
          <a:blip r:embed="rId3">
            <a:alphaModFix/>
          </a:blip>
          <a:srcRect b="53642" l="53449" r="11113" t="8918"/>
          <a:stretch/>
        </p:blipFill>
        <p:spPr>
          <a:xfrm flipH="1">
            <a:off x="428600" y="1032050"/>
            <a:ext cx="2329201" cy="2460800"/>
          </a:xfrm>
          <a:prstGeom prst="rect">
            <a:avLst/>
          </a:prstGeom>
          <a:noFill/>
          <a:ln>
            <a:noFill/>
          </a:ln>
        </p:spPr>
      </p:pic>
      <p:pic>
        <p:nvPicPr>
          <p:cNvPr id="70" name="Google Shape;70;p15"/>
          <p:cNvPicPr preferRelativeResize="0"/>
          <p:nvPr/>
        </p:nvPicPr>
        <p:blipFill rotWithShape="1">
          <a:blip r:embed="rId4">
            <a:alphaModFix/>
          </a:blip>
          <a:srcRect b="0" l="0" r="0" t="0"/>
          <a:stretch/>
        </p:blipFill>
        <p:spPr>
          <a:xfrm>
            <a:off x="-463848" y="252650"/>
            <a:ext cx="4921551" cy="779400"/>
          </a:xfrm>
          <a:prstGeom prst="rect">
            <a:avLst/>
          </a:prstGeom>
          <a:noFill/>
          <a:ln>
            <a:noFill/>
          </a:ln>
        </p:spPr>
      </p:pic>
      <p:sp>
        <p:nvSpPr>
          <p:cNvPr id="71" name="Google Shape;71;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a wonderful world!</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id="237" name="Google Shape;237;p33"/>
          <p:cNvPicPr preferRelativeResize="0"/>
          <p:nvPr/>
        </p:nvPicPr>
        <p:blipFill rotWithShape="1">
          <a:blip r:embed="rId3">
            <a:alphaModFix/>
          </a:blip>
          <a:srcRect b="0" l="0" r="0" t="0"/>
          <a:stretch/>
        </p:blipFill>
        <p:spPr>
          <a:xfrm>
            <a:off x="-231700" y="360800"/>
            <a:ext cx="3022200" cy="779400"/>
          </a:xfrm>
          <a:prstGeom prst="rect">
            <a:avLst/>
          </a:prstGeom>
          <a:noFill/>
          <a:ln>
            <a:noFill/>
          </a:ln>
        </p:spPr>
      </p:pic>
      <p:sp>
        <p:nvSpPr>
          <p:cNvPr id="238" name="Google Shape;238;p33"/>
          <p:cNvSpPr txBox="1"/>
          <p:nvPr>
            <p:ph type="title"/>
          </p:nvPr>
        </p:nvSpPr>
        <p:spPr>
          <a:xfrm>
            <a:off x="311700" y="445025"/>
            <a:ext cx="3708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Super hat 2021</a:t>
            </a:r>
            <a:endParaRPr b="1">
              <a:latin typeface="Calibri"/>
              <a:ea typeface="Calibri"/>
              <a:cs typeface="Calibri"/>
              <a:sym typeface="Calibri"/>
            </a:endParaRPr>
          </a:p>
        </p:txBody>
      </p:sp>
      <p:sp>
        <p:nvSpPr>
          <p:cNvPr id="239" name="Google Shape;239;p33"/>
          <p:cNvSpPr txBox="1"/>
          <p:nvPr/>
        </p:nvSpPr>
        <p:spPr>
          <a:xfrm>
            <a:off x="2790500" y="403625"/>
            <a:ext cx="3160500" cy="875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800">
                <a:solidFill>
                  <a:schemeClr val="dk1"/>
                </a:solidFill>
              </a:rPr>
              <a:t>Invented</a:t>
            </a:r>
            <a:r>
              <a:rPr lang="en" sz="1800">
                <a:solidFill>
                  <a:schemeClr val="dk1"/>
                </a:solidFill>
              </a:rPr>
              <a:t> by Benjamin, age 9</a:t>
            </a:r>
            <a:endParaRPr sz="1800">
              <a:solidFill>
                <a:schemeClr val="dk1"/>
              </a:solidFill>
            </a:endParaRPr>
          </a:p>
        </p:txBody>
      </p:sp>
      <p:pic>
        <p:nvPicPr>
          <p:cNvPr id="240" name="Google Shape;240;p33"/>
          <p:cNvPicPr preferRelativeResize="0"/>
          <p:nvPr/>
        </p:nvPicPr>
        <p:blipFill>
          <a:blip r:embed="rId4">
            <a:alphaModFix/>
          </a:blip>
          <a:stretch>
            <a:fillRect/>
          </a:stretch>
        </p:blipFill>
        <p:spPr>
          <a:xfrm>
            <a:off x="228925" y="1378487"/>
            <a:ext cx="3708600" cy="3337731"/>
          </a:xfrm>
          <a:prstGeom prst="rect">
            <a:avLst/>
          </a:prstGeom>
          <a:noFill/>
          <a:ln>
            <a:noFill/>
          </a:ln>
        </p:spPr>
      </p:pic>
      <p:pic>
        <p:nvPicPr>
          <p:cNvPr id="241" name="Google Shape;241;p33"/>
          <p:cNvPicPr preferRelativeResize="0"/>
          <p:nvPr/>
        </p:nvPicPr>
        <p:blipFill>
          <a:blip r:embed="rId5">
            <a:alphaModFix/>
          </a:blip>
          <a:stretch>
            <a:fillRect/>
          </a:stretch>
        </p:blipFill>
        <p:spPr>
          <a:xfrm>
            <a:off x="4102425" y="997863"/>
            <a:ext cx="2958076" cy="3698499"/>
          </a:xfrm>
          <a:prstGeom prst="rect">
            <a:avLst/>
          </a:prstGeom>
          <a:noFill/>
          <a:ln>
            <a:noFill/>
          </a:ln>
        </p:spPr>
      </p:pic>
      <p:pic>
        <p:nvPicPr>
          <p:cNvPr id="242" name="Google Shape;242;p33" title="Sqiggly boarder.png"/>
          <p:cNvPicPr preferRelativeResize="0"/>
          <p:nvPr/>
        </p:nvPicPr>
        <p:blipFill>
          <a:blip r:embed="rId6">
            <a:alphaModFix/>
          </a:blip>
          <a:stretch>
            <a:fillRect/>
          </a:stretch>
        </p:blipFill>
        <p:spPr>
          <a:xfrm rot="5400000">
            <a:off x="3659563" y="1286699"/>
            <a:ext cx="3854673" cy="3109750"/>
          </a:xfrm>
          <a:prstGeom prst="rect">
            <a:avLst/>
          </a:prstGeom>
          <a:noFill/>
          <a:ln>
            <a:noFill/>
          </a:ln>
        </p:spPr>
      </p:pic>
      <p:sp>
        <p:nvSpPr>
          <p:cNvPr id="243" name="Google Shape;243;p33"/>
          <p:cNvSpPr txBox="1"/>
          <p:nvPr/>
        </p:nvSpPr>
        <p:spPr>
          <a:xfrm>
            <a:off x="7236275" y="1120000"/>
            <a:ext cx="1631700" cy="2533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t>
            </a:r>
            <a:r>
              <a:rPr i="1" lang="en">
                <a:solidFill>
                  <a:srgbClr val="171717"/>
                </a:solidFill>
                <a:latin typeface="Calibri"/>
                <a:ea typeface="Calibri"/>
                <a:cs typeface="Calibri"/>
                <a:sym typeface="Calibri"/>
              </a:rPr>
              <a:t>My invention helps bees, butterflies, and birds. My invention is a hat that has flowers on the top part of the hat. On the bottom part of the hat are sticks for birds.”</a:t>
            </a:r>
            <a:endParaRPr sz="1900">
              <a:solidFill>
                <a:schemeClr val="dk2"/>
              </a:solidFill>
            </a:endParaRPr>
          </a:p>
        </p:txBody>
      </p:sp>
      <p:pic>
        <p:nvPicPr>
          <p:cNvPr id="244" name="Google Shape;244;p33" title="IMG_5893.PNG"/>
          <p:cNvPicPr preferRelativeResize="0"/>
          <p:nvPr/>
        </p:nvPicPr>
        <p:blipFill>
          <a:blip r:embed="rId7">
            <a:alphaModFix/>
          </a:blip>
          <a:stretch>
            <a:fillRect/>
          </a:stretch>
        </p:blipFill>
        <p:spPr>
          <a:xfrm>
            <a:off x="7911000" y="3464467"/>
            <a:ext cx="956975" cy="9812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pic>
        <p:nvPicPr>
          <p:cNvPr id="249" name="Google Shape;249;p34" title="attenbourogh.png"/>
          <p:cNvPicPr preferRelativeResize="0"/>
          <p:nvPr/>
        </p:nvPicPr>
        <p:blipFill>
          <a:blip r:embed="rId3">
            <a:alphaModFix/>
          </a:blip>
          <a:stretch>
            <a:fillRect/>
          </a:stretch>
        </p:blipFill>
        <p:spPr>
          <a:xfrm>
            <a:off x="4153124" y="558875"/>
            <a:ext cx="1719125" cy="1774852"/>
          </a:xfrm>
          <a:prstGeom prst="rect">
            <a:avLst/>
          </a:prstGeom>
          <a:noFill/>
          <a:ln>
            <a:noFill/>
          </a:ln>
        </p:spPr>
      </p:pic>
      <p:pic>
        <p:nvPicPr>
          <p:cNvPr id="250" name="Google Shape;250;p34" title="CAH Story Sheet.jpg"/>
          <p:cNvPicPr preferRelativeResize="0"/>
          <p:nvPr/>
        </p:nvPicPr>
        <p:blipFill>
          <a:blip r:embed="rId4">
            <a:alphaModFix/>
          </a:blip>
          <a:stretch>
            <a:fillRect/>
          </a:stretch>
        </p:blipFill>
        <p:spPr>
          <a:xfrm rot="253970">
            <a:off x="5493948" y="360799"/>
            <a:ext cx="3022201" cy="4274510"/>
          </a:xfrm>
          <a:prstGeom prst="rect">
            <a:avLst/>
          </a:prstGeom>
          <a:noFill/>
          <a:ln>
            <a:noFill/>
          </a:ln>
          <a:effectLst>
            <a:outerShdw blurRad="57150" rotWithShape="0" algn="bl" dir="5400000" dist="19050">
              <a:srgbClr val="000000">
                <a:alpha val="30000"/>
              </a:srgbClr>
            </a:outerShdw>
          </a:effectLst>
        </p:spPr>
      </p:pic>
      <p:pic>
        <p:nvPicPr>
          <p:cNvPr id="251" name="Google Shape;251;p34"/>
          <p:cNvPicPr preferRelativeResize="0"/>
          <p:nvPr/>
        </p:nvPicPr>
        <p:blipFill rotWithShape="1">
          <a:blip r:embed="rId5">
            <a:alphaModFix/>
          </a:blip>
          <a:srcRect b="0" l="0" r="0" t="0"/>
          <a:stretch/>
        </p:blipFill>
        <p:spPr>
          <a:xfrm>
            <a:off x="-231700" y="360800"/>
            <a:ext cx="3022200" cy="779400"/>
          </a:xfrm>
          <a:prstGeom prst="rect">
            <a:avLst/>
          </a:prstGeom>
          <a:noFill/>
          <a:ln>
            <a:noFill/>
          </a:ln>
        </p:spPr>
      </p:pic>
      <p:sp>
        <p:nvSpPr>
          <p:cNvPr id="252" name="Google Shape;252;p34"/>
          <p:cNvSpPr txBox="1"/>
          <p:nvPr>
            <p:ph type="title"/>
          </p:nvPr>
        </p:nvSpPr>
        <p:spPr>
          <a:xfrm>
            <a:off x="311700" y="445025"/>
            <a:ext cx="22422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Activity time!</a:t>
            </a:r>
            <a:endParaRPr b="1">
              <a:latin typeface="Calibri"/>
              <a:ea typeface="Calibri"/>
              <a:cs typeface="Calibri"/>
              <a:sym typeface="Calibri"/>
            </a:endParaRPr>
          </a:p>
        </p:txBody>
      </p:sp>
      <p:sp>
        <p:nvSpPr>
          <p:cNvPr id="253" name="Google Shape;253;p34"/>
          <p:cNvSpPr txBox="1"/>
          <p:nvPr/>
        </p:nvSpPr>
        <p:spPr>
          <a:xfrm>
            <a:off x="5569875" y="2175650"/>
            <a:ext cx="2092800" cy="13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254" name="Google Shape;254;p34" title="CAH Wildlife Profiler.jpg"/>
          <p:cNvPicPr preferRelativeResize="0"/>
          <p:nvPr/>
        </p:nvPicPr>
        <p:blipFill>
          <a:blip r:embed="rId6">
            <a:alphaModFix/>
          </a:blip>
          <a:stretch>
            <a:fillRect/>
          </a:stretch>
        </p:blipFill>
        <p:spPr>
          <a:xfrm rot="-212711">
            <a:off x="523825" y="1486875"/>
            <a:ext cx="3965292" cy="2803600"/>
          </a:xfrm>
          <a:prstGeom prst="rect">
            <a:avLst/>
          </a:prstGeom>
          <a:noFill/>
          <a:ln>
            <a:noFill/>
          </a:ln>
          <a:effectLst>
            <a:outerShdw blurRad="57150" rotWithShape="0" algn="bl" dir="5400000" dist="19050">
              <a:srgbClr val="000000">
                <a:alpha val="20000"/>
              </a:srgbClr>
            </a:outerShdw>
          </a:effectLst>
        </p:spPr>
      </p:pic>
      <p:pic>
        <p:nvPicPr>
          <p:cNvPr id="255" name="Google Shape;255;p34" title="CAH Mind mapping.jpg"/>
          <p:cNvPicPr preferRelativeResize="0"/>
          <p:nvPr/>
        </p:nvPicPr>
        <p:blipFill>
          <a:blip r:embed="rId7">
            <a:alphaModFix/>
          </a:blip>
          <a:stretch>
            <a:fillRect/>
          </a:stretch>
        </p:blipFill>
        <p:spPr>
          <a:xfrm>
            <a:off x="3451125" y="2175650"/>
            <a:ext cx="3911301" cy="2767326"/>
          </a:xfrm>
          <a:prstGeom prst="rect">
            <a:avLst/>
          </a:prstGeom>
          <a:noFill/>
          <a:ln>
            <a:noFill/>
          </a:ln>
          <a:effectLst>
            <a:outerShdw blurRad="57150" rotWithShape="0" algn="bl" dir="5400000" dist="19050">
              <a:srgbClr val="000000">
                <a:alpha val="30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pic>
        <p:nvPicPr>
          <p:cNvPr id="260" name="Google Shape;260;p35"/>
          <p:cNvPicPr preferRelativeResize="0"/>
          <p:nvPr/>
        </p:nvPicPr>
        <p:blipFill>
          <a:blip r:embed="rId3">
            <a:alphaModFix/>
          </a:blip>
          <a:stretch>
            <a:fillRect/>
          </a:stretch>
        </p:blipFill>
        <p:spPr>
          <a:xfrm>
            <a:off x="0" y="0"/>
            <a:ext cx="9144000" cy="514289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pic>
        <p:nvPicPr>
          <p:cNvPr id="265" name="Google Shape;265;p36"/>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266" name="Google Shape;266;p36"/>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sustainability?</a:t>
            </a:r>
            <a:endParaRPr b="1">
              <a:latin typeface="Calibri"/>
              <a:ea typeface="Calibri"/>
              <a:cs typeface="Calibri"/>
              <a:sym typeface="Calibri"/>
            </a:endParaRPr>
          </a:p>
        </p:txBody>
      </p:sp>
      <p:pic>
        <p:nvPicPr>
          <p:cNvPr id="267" name="Google Shape;267;p36"/>
          <p:cNvPicPr preferRelativeResize="0"/>
          <p:nvPr/>
        </p:nvPicPr>
        <p:blipFill rotWithShape="1">
          <a:blip r:embed="rId4">
            <a:alphaModFix/>
          </a:blip>
          <a:srcRect b="52847" l="28584" r="12588" t="0"/>
          <a:stretch/>
        </p:blipFill>
        <p:spPr>
          <a:xfrm>
            <a:off x="1065250" y="1140200"/>
            <a:ext cx="4788859" cy="3838249"/>
          </a:xfrm>
          <a:prstGeom prst="rect">
            <a:avLst/>
          </a:prstGeom>
          <a:noFill/>
          <a:ln>
            <a:noFill/>
          </a:ln>
        </p:spPr>
      </p:pic>
      <p:pic>
        <p:nvPicPr>
          <p:cNvPr id="268" name="Google Shape;268;p36"/>
          <p:cNvPicPr preferRelativeResize="0"/>
          <p:nvPr/>
        </p:nvPicPr>
        <p:blipFill>
          <a:blip r:embed="rId5">
            <a:alphaModFix/>
          </a:blip>
          <a:stretch>
            <a:fillRect/>
          </a:stretch>
        </p:blipFill>
        <p:spPr>
          <a:xfrm>
            <a:off x="6223000" y="76200"/>
            <a:ext cx="3314701" cy="522594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pic>
        <p:nvPicPr>
          <p:cNvPr id="273" name="Google Shape;273;p37"/>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274" name="Google Shape;274;p37"/>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Power to the people</a:t>
            </a:r>
            <a:endParaRPr b="1">
              <a:latin typeface="Calibri"/>
              <a:ea typeface="Calibri"/>
              <a:cs typeface="Calibri"/>
              <a:sym typeface="Calibri"/>
            </a:endParaRPr>
          </a:p>
        </p:txBody>
      </p:sp>
      <p:pic>
        <p:nvPicPr>
          <p:cNvPr id="275" name="Google Shape;275;p37"/>
          <p:cNvPicPr preferRelativeResize="0"/>
          <p:nvPr/>
        </p:nvPicPr>
        <p:blipFill>
          <a:blip r:embed="rId4">
            <a:alphaModFix/>
          </a:blip>
          <a:stretch>
            <a:fillRect/>
          </a:stretch>
        </p:blipFill>
        <p:spPr>
          <a:xfrm>
            <a:off x="943700" y="1360825"/>
            <a:ext cx="3285592" cy="3521126"/>
          </a:xfrm>
          <a:prstGeom prst="rect">
            <a:avLst/>
          </a:prstGeom>
          <a:noFill/>
          <a:ln>
            <a:noFill/>
          </a:ln>
        </p:spPr>
      </p:pic>
      <p:pic>
        <p:nvPicPr>
          <p:cNvPr id="276" name="Google Shape;276;p37"/>
          <p:cNvPicPr preferRelativeResize="0"/>
          <p:nvPr/>
        </p:nvPicPr>
        <p:blipFill>
          <a:blip r:embed="rId5">
            <a:alphaModFix/>
          </a:blip>
          <a:stretch>
            <a:fillRect/>
          </a:stretch>
        </p:blipFill>
        <p:spPr>
          <a:xfrm>
            <a:off x="4675034" y="2470825"/>
            <a:ext cx="1472009" cy="2067774"/>
          </a:xfrm>
          <a:prstGeom prst="rect">
            <a:avLst/>
          </a:prstGeom>
          <a:noFill/>
          <a:ln>
            <a:noFill/>
          </a:ln>
        </p:spPr>
      </p:pic>
      <p:pic>
        <p:nvPicPr>
          <p:cNvPr id="277" name="Google Shape;277;p37"/>
          <p:cNvPicPr preferRelativeResize="0"/>
          <p:nvPr/>
        </p:nvPicPr>
        <p:blipFill>
          <a:blip r:embed="rId6">
            <a:alphaModFix/>
          </a:blip>
          <a:stretch>
            <a:fillRect/>
          </a:stretch>
        </p:blipFill>
        <p:spPr>
          <a:xfrm>
            <a:off x="6592781" y="2571750"/>
            <a:ext cx="2426119" cy="2024076"/>
          </a:xfrm>
          <a:prstGeom prst="rect">
            <a:avLst/>
          </a:prstGeom>
          <a:noFill/>
          <a:ln>
            <a:noFill/>
          </a:ln>
        </p:spPr>
      </p:pic>
      <p:pic>
        <p:nvPicPr>
          <p:cNvPr id="278" name="Google Shape;278;p37"/>
          <p:cNvPicPr preferRelativeResize="0"/>
          <p:nvPr/>
        </p:nvPicPr>
        <p:blipFill>
          <a:blip r:embed="rId7">
            <a:alphaModFix/>
          </a:blip>
          <a:stretch>
            <a:fillRect/>
          </a:stretch>
        </p:blipFill>
        <p:spPr>
          <a:xfrm>
            <a:off x="5726440" y="177350"/>
            <a:ext cx="1607000" cy="23944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38"/>
          <p:cNvSpPr/>
          <p:nvPr/>
        </p:nvSpPr>
        <p:spPr>
          <a:xfrm>
            <a:off x="2502450" y="2356200"/>
            <a:ext cx="37461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4" name="Google Shape;284;p38"/>
          <p:cNvPicPr preferRelativeResize="0"/>
          <p:nvPr/>
        </p:nvPicPr>
        <p:blipFill rotWithShape="1">
          <a:blip r:embed="rId3">
            <a:alphaModFix/>
          </a:blip>
          <a:srcRect b="27171" l="0" r="0" t="54803"/>
          <a:stretch/>
        </p:blipFill>
        <p:spPr>
          <a:xfrm>
            <a:off x="339100" y="2930065"/>
            <a:ext cx="8263726" cy="1489536"/>
          </a:xfrm>
          <a:prstGeom prst="rect">
            <a:avLst/>
          </a:prstGeom>
          <a:noFill/>
          <a:ln>
            <a:noFill/>
          </a:ln>
        </p:spPr>
      </p:pic>
      <p:sp>
        <p:nvSpPr>
          <p:cNvPr id="285" name="Google Shape;285;p38"/>
          <p:cNvSpPr/>
          <p:nvPr/>
        </p:nvSpPr>
        <p:spPr>
          <a:xfrm>
            <a:off x="3879450" y="4120700"/>
            <a:ext cx="25392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8"/>
          <p:cNvSpPr/>
          <p:nvPr/>
        </p:nvSpPr>
        <p:spPr>
          <a:xfrm>
            <a:off x="6418725" y="3133175"/>
            <a:ext cx="16320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7" name="Google Shape;287;p38"/>
          <p:cNvPicPr preferRelativeResize="0"/>
          <p:nvPr/>
        </p:nvPicPr>
        <p:blipFill rotWithShape="1">
          <a:blip r:embed="rId4">
            <a:alphaModFix/>
          </a:blip>
          <a:srcRect b="0" l="0" r="0" t="0"/>
          <a:stretch/>
        </p:blipFill>
        <p:spPr>
          <a:xfrm>
            <a:off x="-203200" y="341675"/>
            <a:ext cx="3003400" cy="779400"/>
          </a:xfrm>
          <a:prstGeom prst="rect">
            <a:avLst/>
          </a:prstGeom>
          <a:noFill/>
          <a:ln>
            <a:noFill/>
          </a:ln>
        </p:spPr>
      </p:pic>
      <p:sp>
        <p:nvSpPr>
          <p:cNvPr id="288" name="Google Shape;288;p38"/>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On the move</a:t>
            </a:r>
            <a:endParaRPr b="1">
              <a:latin typeface="Calibri"/>
              <a:ea typeface="Calibri"/>
              <a:cs typeface="Calibri"/>
              <a:sym typeface="Calibri"/>
            </a:endParaRPr>
          </a:p>
        </p:txBody>
      </p:sp>
      <p:sp>
        <p:nvSpPr>
          <p:cNvPr id="289" name="Google Shape;289;p38"/>
          <p:cNvSpPr txBox="1"/>
          <p:nvPr/>
        </p:nvSpPr>
        <p:spPr>
          <a:xfrm>
            <a:off x="-11009675" y="2277825"/>
            <a:ext cx="14925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a:solidFill>
                  <a:schemeClr val="dk1"/>
                </a:solidFill>
              </a:rPr>
              <a:t>Visit family or friends </a:t>
            </a:r>
            <a:endParaRPr/>
          </a:p>
        </p:txBody>
      </p:sp>
      <p:pic>
        <p:nvPicPr>
          <p:cNvPr id="290" name="Google Shape;290;p38"/>
          <p:cNvPicPr preferRelativeResize="0"/>
          <p:nvPr/>
        </p:nvPicPr>
        <p:blipFill>
          <a:blip r:embed="rId5">
            <a:alphaModFix/>
          </a:blip>
          <a:stretch>
            <a:fillRect/>
          </a:stretch>
        </p:blipFill>
        <p:spPr>
          <a:xfrm>
            <a:off x="388775" y="575550"/>
            <a:ext cx="8366449" cy="4183224"/>
          </a:xfrm>
          <a:prstGeom prst="rect">
            <a:avLst/>
          </a:prstGeom>
          <a:noFill/>
          <a:ln>
            <a:noFill/>
          </a:ln>
        </p:spPr>
      </p:pic>
      <p:sp>
        <p:nvSpPr>
          <p:cNvPr id="291" name="Google Shape;291;p38"/>
          <p:cNvSpPr txBox="1"/>
          <p:nvPr/>
        </p:nvSpPr>
        <p:spPr>
          <a:xfrm>
            <a:off x="6418725" y="3087113"/>
            <a:ext cx="2038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Vehicle fumes are a major source of pollution</a:t>
            </a:r>
            <a:endParaRPr sz="700">
              <a:latin typeface="Calibri"/>
              <a:ea typeface="Calibri"/>
              <a:cs typeface="Calibri"/>
              <a:sym typeface="Calibri"/>
            </a:endParaRPr>
          </a:p>
        </p:txBody>
      </p:sp>
      <p:sp>
        <p:nvSpPr>
          <p:cNvPr id="292" name="Google Shape;292;p38"/>
          <p:cNvSpPr txBox="1"/>
          <p:nvPr/>
        </p:nvSpPr>
        <p:spPr>
          <a:xfrm>
            <a:off x="3883575" y="4065600"/>
            <a:ext cx="2623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Cycling is three times faster than walking</a:t>
            </a:r>
            <a:endParaRPr sz="700">
              <a:latin typeface="Calibri"/>
              <a:ea typeface="Calibri"/>
              <a:cs typeface="Calibri"/>
              <a:sym typeface="Calibri"/>
            </a:endParaRPr>
          </a:p>
        </p:txBody>
      </p:sp>
      <p:sp>
        <p:nvSpPr>
          <p:cNvPr id="293" name="Google Shape;293;p38"/>
          <p:cNvSpPr txBox="1"/>
          <p:nvPr/>
        </p:nvSpPr>
        <p:spPr>
          <a:xfrm>
            <a:off x="2502450" y="2277825"/>
            <a:ext cx="4193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Trains carry more passengers than any other type of transport</a:t>
            </a:r>
            <a:endParaRPr sz="700">
              <a:latin typeface="Calibri"/>
              <a:ea typeface="Calibri"/>
              <a:cs typeface="Calibri"/>
              <a:sym typeface="Calibri"/>
            </a:endParaRPr>
          </a:p>
        </p:txBody>
      </p:sp>
      <p:sp>
        <p:nvSpPr>
          <p:cNvPr id="294" name="Google Shape;294;p38"/>
          <p:cNvSpPr/>
          <p:nvPr/>
        </p:nvSpPr>
        <p:spPr>
          <a:xfrm>
            <a:off x="5520450" y="412950"/>
            <a:ext cx="1632000" cy="6480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38"/>
          <p:cNvSpPr txBox="1"/>
          <p:nvPr/>
        </p:nvSpPr>
        <p:spPr>
          <a:xfrm>
            <a:off x="5520450" y="385025"/>
            <a:ext cx="17934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Sailing hardly creates any pollution because it uses the power of the wind!</a:t>
            </a:r>
            <a:endParaRPr sz="700">
              <a:latin typeface="Calibri"/>
              <a:ea typeface="Calibri"/>
              <a:cs typeface="Calibri"/>
              <a:sym typeface="Calibri"/>
            </a:endParaRPr>
          </a:p>
        </p:txBody>
      </p:sp>
      <p:sp>
        <p:nvSpPr>
          <p:cNvPr id="296" name="Google Shape;296;p38"/>
          <p:cNvSpPr/>
          <p:nvPr/>
        </p:nvSpPr>
        <p:spPr>
          <a:xfrm>
            <a:off x="7466725" y="1579175"/>
            <a:ext cx="12885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8"/>
          <p:cNvSpPr txBox="1"/>
          <p:nvPr/>
        </p:nvSpPr>
        <p:spPr>
          <a:xfrm>
            <a:off x="7466725" y="1533125"/>
            <a:ext cx="1365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Airplanes are highly polluting</a:t>
            </a:r>
            <a:endParaRPr sz="700">
              <a:latin typeface="Calibri"/>
              <a:ea typeface="Calibri"/>
              <a:cs typeface="Calibri"/>
              <a:sym typeface="Calibri"/>
            </a:endParaRPr>
          </a:p>
        </p:txBody>
      </p:sp>
      <p:sp>
        <p:nvSpPr>
          <p:cNvPr id="298" name="Google Shape;298;p38"/>
          <p:cNvSpPr/>
          <p:nvPr/>
        </p:nvSpPr>
        <p:spPr>
          <a:xfrm>
            <a:off x="2968875" y="737350"/>
            <a:ext cx="22839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38"/>
          <p:cNvSpPr txBox="1"/>
          <p:nvPr/>
        </p:nvSpPr>
        <p:spPr>
          <a:xfrm>
            <a:off x="2968875" y="691300"/>
            <a:ext cx="2382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1 cruise ship can create  as much pollution in one day as a million cars!</a:t>
            </a:r>
            <a:endParaRPr sz="700">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pic>
        <p:nvPicPr>
          <p:cNvPr id="304" name="Google Shape;304;p39"/>
          <p:cNvPicPr preferRelativeResize="0"/>
          <p:nvPr/>
        </p:nvPicPr>
        <p:blipFill rotWithShape="1">
          <a:blip r:embed="rId3">
            <a:alphaModFix/>
          </a:blip>
          <a:srcRect b="0" l="6726" r="52726" t="45405"/>
          <a:stretch/>
        </p:blipFill>
        <p:spPr>
          <a:xfrm>
            <a:off x="495300" y="1842475"/>
            <a:ext cx="3714749" cy="2500800"/>
          </a:xfrm>
          <a:prstGeom prst="rect">
            <a:avLst/>
          </a:prstGeom>
          <a:noFill/>
          <a:ln>
            <a:noFill/>
          </a:ln>
        </p:spPr>
      </p:pic>
      <p:sp>
        <p:nvSpPr>
          <p:cNvPr id="305" name="Google Shape;305;p39"/>
          <p:cNvSpPr/>
          <p:nvPr/>
        </p:nvSpPr>
        <p:spPr>
          <a:xfrm>
            <a:off x="3257550" y="4034575"/>
            <a:ext cx="1565700" cy="818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39"/>
          <p:cNvSpPr/>
          <p:nvPr/>
        </p:nvSpPr>
        <p:spPr>
          <a:xfrm>
            <a:off x="3218100" y="1394075"/>
            <a:ext cx="9921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07" name="Google Shape;307;p39"/>
          <p:cNvPicPr preferRelativeResize="0"/>
          <p:nvPr/>
        </p:nvPicPr>
        <p:blipFill rotWithShape="1">
          <a:blip r:embed="rId4">
            <a:alphaModFix/>
          </a:blip>
          <a:srcRect b="0" l="0" r="0" t="0"/>
          <a:stretch/>
        </p:blipFill>
        <p:spPr>
          <a:xfrm>
            <a:off x="-443025" y="341675"/>
            <a:ext cx="3336851" cy="779400"/>
          </a:xfrm>
          <a:prstGeom prst="rect">
            <a:avLst/>
          </a:prstGeom>
          <a:noFill/>
          <a:ln>
            <a:noFill/>
          </a:ln>
        </p:spPr>
      </p:pic>
      <p:sp>
        <p:nvSpPr>
          <p:cNvPr id="308" name="Google Shape;308;p39"/>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Talking rubbish</a:t>
            </a:r>
            <a:endParaRPr b="1">
              <a:latin typeface="Calibri"/>
              <a:ea typeface="Calibri"/>
              <a:cs typeface="Calibri"/>
              <a:sym typeface="Calibri"/>
            </a:endParaRPr>
          </a:p>
        </p:txBody>
      </p:sp>
      <p:pic>
        <p:nvPicPr>
          <p:cNvPr id="309" name="Google Shape;309;p39"/>
          <p:cNvPicPr preferRelativeResize="0"/>
          <p:nvPr/>
        </p:nvPicPr>
        <p:blipFill rotWithShape="1">
          <a:blip r:embed="rId3">
            <a:alphaModFix/>
          </a:blip>
          <a:srcRect b="58361" l="77449" r="9105" t="10079"/>
          <a:stretch/>
        </p:blipFill>
        <p:spPr>
          <a:xfrm>
            <a:off x="4317175" y="1140200"/>
            <a:ext cx="1685924" cy="1978511"/>
          </a:xfrm>
          <a:prstGeom prst="rect">
            <a:avLst/>
          </a:prstGeom>
          <a:noFill/>
          <a:ln>
            <a:noFill/>
          </a:ln>
        </p:spPr>
      </p:pic>
      <p:sp>
        <p:nvSpPr>
          <p:cNvPr id="310" name="Google Shape;310;p39"/>
          <p:cNvSpPr txBox="1"/>
          <p:nvPr/>
        </p:nvSpPr>
        <p:spPr>
          <a:xfrm>
            <a:off x="432525" y="1285625"/>
            <a:ext cx="22962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About one third of all food is wasted every year! </a:t>
            </a:r>
            <a:endParaRPr>
              <a:latin typeface="Calibri"/>
              <a:ea typeface="Calibri"/>
              <a:cs typeface="Calibri"/>
              <a:sym typeface="Calibri"/>
            </a:endParaRPr>
          </a:p>
        </p:txBody>
      </p:sp>
      <p:sp>
        <p:nvSpPr>
          <p:cNvPr id="311" name="Google Shape;311;p39"/>
          <p:cNvSpPr txBox="1"/>
          <p:nvPr/>
        </p:nvSpPr>
        <p:spPr>
          <a:xfrm>
            <a:off x="3982975" y="341675"/>
            <a:ext cx="22962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We throw away about our own body weight in waste every seven weeks.</a:t>
            </a:r>
            <a:endParaRPr>
              <a:latin typeface="Calibri"/>
              <a:ea typeface="Calibri"/>
              <a:cs typeface="Calibri"/>
              <a:sym typeface="Calibri"/>
            </a:endParaRPr>
          </a:p>
        </p:txBody>
      </p:sp>
      <p:pic>
        <p:nvPicPr>
          <p:cNvPr id="312" name="Google Shape;312;p39"/>
          <p:cNvPicPr preferRelativeResize="0"/>
          <p:nvPr/>
        </p:nvPicPr>
        <p:blipFill>
          <a:blip r:embed="rId5">
            <a:alphaModFix/>
          </a:blip>
          <a:stretch>
            <a:fillRect/>
          </a:stretch>
        </p:blipFill>
        <p:spPr>
          <a:xfrm>
            <a:off x="6110224" y="2129625"/>
            <a:ext cx="2728976" cy="2684603"/>
          </a:xfrm>
          <a:prstGeom prst="rect">
            <a:avLst/>
          </a:prstGeom>
          <a:noFill/>
          <a:ln>
            <a:noFill/>
          </a:ln>
        </p:spPr>
      </p:pic>
      <p:sp>
        <p:nvSpPr>
          <p:cNvPr id="313" name="Google Shape;313;p39"/>
          <p:cNvSpPr txBox="1"/>
          <p:nvPr/>
        </p:nvSpPr>
        <p:spPr>
          <a:xfrm>
            <a:off x="6953088" y="341675"/>
            <a:ext cx="1886100" cy="2134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And we throw away a million plastic bottles every  minute. That’s about the weight of almost two </a:t>
            </a:r>
            <a:r>
              <a:rPr lang="en" sz="1250">
                <a:solidFill>
                  <a:schemeClr val="dk1"/>
                </a:solidFill>
              </a:rPr>
              <a:t>Tyrannosaurus </a:t>
            </a:r>
            <a:r>
              <a:rPr lang="en">
                <a:solidFill>
                  <a:schemeClr val="dk1"/>
                </a:solidFill>
                <a:latin typeface="Calibri"/>
                <a:ea typeface="Calibri"/>
                <a:cs typeface="Calibri"/>
                <a:sym typeface="Calibri"/>
              </a:rPr>
              <a:t>Rex every minute!</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a:solidFill>
                <a:schemeClr val="dk1"/>
              </a:solidFill>
              <a:highlight>
                <a:srgbClr val="BEE6DD"/>
              </a:highlight>
              <a:latin typeface="Calibri"/>
              <a:ea typeface="Calibri"/>
              <a:cs typeface="Calibri"/>
              <a:sym typeface="Calibri"/>
            </a:endParaRPr>
          </a:p>
        </p:txBody>
      </p:sp>
      <p:pic>
        <p:nvPicPr>
          <p:cNvPr id="314" name="Google Shape;314;p39"/>
          <p:cNvPicPr preferRelativeResize="0"/>
          <p:nvPr/>
        </p:nvPicPr>
        <p:blipFill>
          <a:blip r:embed="rId6">
            <a:alphaModFix/>
          </a:blip>
          <a:stretch>
            <a:fillRect/>
          </a:stretch>
        </p:blipFill>
        <p:spPr>
          <a:xfrm flipH="1" rot="8446417">
            <a:off x="5752639" y="3391072"/>
            <a:ext cx="483518" cy="308307"/>
          </a:xfrm>
          <a:prstGeom prst="rect">
            <a:avLst/>
          </a:prstGeom>
          <a:noFill/>
          <a:ln>
            <a:noFill/>
          </a:ln>
        </p:spPr>
      </p:pic>
      <p:pic>
        <p:nvPicPr>
          <p:cNvPr id="315" name="Google Shape;315;p39"/>
          <p:cNvPicPr preferRelativeResize="0"/>
          <p:nvPr/>
        </p:nvPicPr>
        <p:blipFill>
          <a:blip r:embed="rId6">
            <a:alphaModFix/>
          </a:blip>
          <a:stretch>
            <a:fillRect/>
          </a:stretch>
        </p:blipFill>
        <p:spPr>
          <a:xfrm flipH="1" rot="-2699967">
            <a:off x="3314897" y="1942443"/>
            <a:ext cx="416105" cy="265318"/>
          </a:xfrm>
          <a:prstGeom prst="rect">
            <a:avLst/>
          </a:prstGeom>
          <a:noFill/>
          <a:ln>
            <a:noFill/>
          </a:ln>
        </p:spPr>
      </p:pic>
      <p:grpSp>
        <p:nvGrpSpPr>
          <p:cNvPr id="316" name="Google Shape;316;p39"/>
          <p:cNvGrpSpPr/>
          <p:nvPr/>
        </p:nvGrpSpPr>
        <p:grpSpPr>
          <a:xfrm>
            <a:off x="5029375" y="3811538"/>
            <a:ext cx="1140413" cy="692700"/>
            <a:chOff x="4572175" y="3230288"/>
            <a:chExt cx="1140413" cy="692700"/>
          </a:xfrm>
        </p:grpSpPr>
        <p:sp>
          <p:nvSpPr>
            <p:cNvPr id="317" name="Google Shape;317;p39"/>
            <p:cNvSpPr/>
            <p:nvPr/>
          </p:nvSpPr>
          <p:spPr>
            <a:xfrm>
              <a:off x="4572175" y="3261100"/>
              <a:ext cx="1104900" cy="6378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39"/>
            <p:cNvSpPr txBox="1"/>
            <p:nvPr/>
          </p:nvSpPr>
          <p:spPr>
            <a:xfrm>
              <a:off x="4607688" y="3230288"/>
              <a:ext cx="1104900" cy="69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One plastic bottle takes 450 years to decompose!</a:t>
              </a:r>
              <a:endParaRPr sz="1000">
                <a:latin typeface="Calibri"/>
                <a:ea typeface="Calibri"/>
                <a:cs typeface="Calibri"/>
                <a:sym typeface="Calibri"/>
              </a:endParaRPr>
            </a:p>
          </p:txBody>
        </p:sp>
      </p:grpSp>
      <p:sp>
        <p:nvSpPr>
          <p:cNvPr id="319" name="Google Shape;319;p39"/>
          <p:cNvSpPr txBox="1"/>
          <p:nvPr/>
        </p:nvSpPr>
        <p:spPr>
          <a:xfrm>
            <a:off x="3282025" y="4034575"/>
            <a:ext cx="1565700" cy="81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Food waste </a:t>
            </a:r>
            <a:r>
              <a:rPr lang="en" sz="900">
                <a:solidFill>
                  <a:schemeClr val="dk1"/>
                </a:solidFill>
                <a:latin typeface="Calibri"/>
                <a:ea typeface="Calibri"/>
                <a:cs typeface="Calibri"/>
                <a:sym typeface="Calibri"/>
              </a:rPr>
              <a:t>like banana peel can be recycled to produce energy or fertiliser to grow more food! </a:t>
            </a:r>
            <a:endParaRPr sz="900">
              <a:latin typeface="Calibri"/>
              <a:ea typeface="Calibri"/>
              <a:cs typeface="Calibri"/>
              <a:sym typeface="Calibri"/>
            </a:endParaRPr>
          </a:p>
        </p:txBody>
      </p:sp>
      <p:pic>
        <p:nvPicPr>
          <p:cNvPr id="320" name="Google Shape;320;p39"/>
          <p:cNvPicPr preferRelativeResize="0"/>
          <p:nvPr/>
        </p:nvPicPr>
        <p:blipFill>
          <a:blip r:embed="rId6">
            <a:alphaModFix/>
          </a:blip>
          <a:stretch>
            <a:fillRect/>
          </a:stretch>
        </p:blipFill>
        <p:spPr>
          <a:xfrm flipH="1" rot="1699772">
            <a:off x="2827898" y="4380843"/>
            <a:ext cx="416104" cy="265318"/>
          </a:xfrm>
          <a:prstGeom prst="rect">
            <a:avLst/>
          </a:prstGeom>
          <a:noFill/>
          <a:ln>
            <a:noFill/>
          </a:ln>
        </p:spPr>
      </p:pic>
      <p:sp>
        <p:nvSpPr>
          <p:cNvPr id="321" name="Google Shape;321;p39"/>
          <p:cNvSpPr txBox="1"/>
          <p:nvPr/>
        </p:nvSpPr>
        <p:spPr>
          <a:xfrm>
            <a:off x="3218100" y="1359138"/>
            <a:ext cx="1183800" cy="5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Takes 2 years to decompose</a:t>
            </a:r>
            <a:endParaRPr sz="1000">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pic>
        <p:nvPicPr>
          <p:cNvPr id="326" name="Google Shape;326;p40"/>
          <p:cNvPicPr preferRelativeResize="0"/>
          <p:nvPr/>
        </p:nvPicPr>
        <p:blipFill rotWithShape="1">
          <a:blip r:embed="rId3">
            <a:alphaModFix/>
          </a:blip>
          <a:srcRect b="0" l="0" r="0" t="0"/>
          <a:stretch/>
        </p:blipFill>
        <p:spPr>
          <a:xfrm>
            <a:off x="-443025" y="341675"/>
            <a:ext cx="3681525" cy="779400"/>
          </a:xfrm>
          <a:prstGeom prst="rect">
            <a:avLst/>
          </a:prstGeom>
          <a:noFill/>
          <a:ln>
            <a:noFill/>
          </a:ln>
        </p:spPr>
      </p:pic>
      <p:sp>
        <p:nvSpPr>
          <p:cNvPr id="327" name="Google Shape;327;p40"/>
          <p:cNvSpPr txBox="1"/>
          <p:nvPr>
            <p:ph type="title"/>
          </p:nvPr>
        </p:nvSpPr>
        <p:spPr>
          <a:xfrm>
            <a:off x="311700" y="445025"/>
            <a:ext cx="2804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The waste problem</a:t>
            </a:r>
            <a:endParaRPr b="1">
              <a:latin typeface="Calibri"/>
              <a:ea typeface="Calibri"/>
              <a:cs typeface="Calibri"/>
              <a:sym typeface="Calibri"/>
            </a:endParaRPr>
          </a:p>
        </p:txBody>
      </p:sp>
      <p:pic>
        <p:nvPicPr>
          <p:cNvPr id="328" name="Google Shape;328;p40"/>
          <p:cNvPicPr preferRelativeResize="0"/>
          <p:nvPr/>
        </p:nvPicPr>
        <p:blipFill rotWithShape="1">
          <a:blip r:embed="rId4">
            <a:alphaModFix/>
          </a:blip>
          <a:srcRect b="11184" l="74287" r="1363" t="56932"/>
          <a:stretch/>
        </p:blipFill>
        <p:spPr>
          <a:xfrm>
            <a:off x="2118375" y="2449125"/>
            <a:ext cx="3882824" cy="2542026"/>
          </a:xfrm>
          <a:prstGeom prst="rect">
            <a:avLst/>
          </a:prstGeom>
          <a:noFill/>
          <a:ln>
            <a:noFill/>
          </a:ln>
        </p:spPr>
      </p:pic>
      <p:pic>
        <p:nvPicPr>
          <p:cNvPr id="329" name="Google Shape;329;p40"/>
          <p:cNvPicPr preferRelativeResize="0"/>
          <p:nvPr/>
        </p:nvPicPr>
        <p:blipFill rotWithShape="1">
          <a:blip r:embed="rId4">
            <a:alphaModFix/>
          </a:blip>
          <a:srcRect b="45279" l="53462" r="22188" t="22837"/>
          <a:stretch/>
        </p:blipFill>
        <p:spPr>
          <a:xfrm>
            <a:off x="497050" y="1486096"/>
            <a:ext cx="2619049" cy="1714652"/>
          </a:xfrm>
          <a:prstGeom prst="rect">
            <a:avLst/>
          </a:prstGeom>
          <a:noFill/>
          <a:ln>
            <a:noFill/>
          </a:ln>
        </p:spPr>
      </p:pic>
      <p:pic>
        <p:nvPicPr>
          <p:cNvPr id="330" name="Google Shape;330;p40"/>
          <p:cNvPicPr preferRelativeResize="0"/>
          <p:nvPr/>
        </p:nvPicPr>
        <p:blipFill rotWithShape="1">
          <a:blip r:embed="rId5">
            <a:alphaModFix/>
          </a:blip>
          <a:srcRect b="18286" l="0" r="37601" t="30492"/>
          <a:stretch/>
        </p:blipFill>
        <p:spPr>
          <a:xfrm>
            <a:off x="4572000" y="920262"/>
            <a:ext cx="3537125" cy="2052927"/>
          </a:xfrm>
          <a:prstGeom prst="rect">
            <a:avLst/>
          </a:prstGeom>
          <a:noFill/>
          <a:ln>
            <a:noFill/>
          </a:ln>
        </p:spPr>
      </p:pic>
      <p:pic>
        <p:nvPicPr>
          <p:cNvPr id="331" name="Google Shape;331;p40"/>
          <p:cNvPicPr preferRelativeResize="0"/>
          <p:nvPr/>
        </p:nvPicPr>
        <p:blipFill rotWithShape="1">
          <a:blip r:embed="rId5">
            <a:alphaModFix/>
          </a:blip>
          <a:srcRect b="34772" l="62254" r="6681" t="41718"/>
          <a:stretch/>
        </p:blipFill>
        <p:spPr>
          <a:xfrm>
            <a:off x="6383975" y="3676175"/>
            <a:ext cx="2049425" cy="1096627"/>
          </a:xfrm>
          <a:prstGeom prst="rect">
            <a:avLst/>
          </a:prstGeom>
          <a:noFill/>
          <a:ln>
            <a:noFill/>
          </a:ln>
        </p:spPr>
      </p:pic>
      <p:sp>
        <p:nvSpPr>
          <p:cNvPr id="332" name="Google Shape;332;p40"/>
          <p:cNvSpPr txBox="1"/>
          <p:nvPr/>
        </p:nvSpPr>
        <p:spPr>
          <a:xfrm>
            <a:off x="477038" y="3494200"/>
            <a:ext cx="18414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Landfill uses up a lot of land and is very smelly and can be toxic!</a:t>
            </a:r>
            <a:endParaRPr>
              <a:latin typeface="Calibri"/>
              <a:ea typeface="Calibri"/>
              <a:cs typeface="Calibri"/>
              <a:sym typeface="Calibri"/>
            </a:endParaRPr>
          </a:p>
        </p:txBody>
      </p:sp>
      <p:sp>
        <p:nvSpPr>
          <p:cNvPr id="333" name="Google Shape;333;p40"/>
          <p:cNvSpPr txBox="1"/>
          <p:nvPr/>
        </p:nvSpPr>
        <p:spPr>
          <a:xfrm>
            <a:off x="3764973" y="445025"/>
            <a:ext cx="3681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Huge amounts of waste is carried by rivers into our oceans, harming wildlife ….</a:t>
            </a:r>
            <a:endParaRPr>
              <a:latin typeface="Calibri"/>
              <a:ea typeface="Calibri"/>
              <a:cs typeface="Calibri"/>
              <a:sym typeface="Calibri"/>
            </a:endParaRPr>
          </a:p>
        </p:txBody>
      </p:sp>
      <p:sp>
        <p:nvSpPr>
          <p:cNvPr id="334" name="Google Shape;334;p40"/>
          <p:cNvSpPr txBox="1"/>
          <p:nvPr/>
        </p:nvSpPr>
        <p:spPr>
          <a:xfrm>
            <a:off x="7105150" y="2752775"/>
            <a:ext cx="1745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...and even ending up on our plates as microplastics!</a:t>
            </a:r>
            <a:endParaRPr sz="12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pic>
        <p:nvPicPr>
          <p:cNvPr id="339" name="Google Shape;339;p41" title="gogreen_ch4_4.png"/>
          <p:cNvPicPr preferRelativeResize="0"/>
          <p:nvPr/>
        </p:nvPicPr>
        <p:blipFill>
          <a:blip r:embed="rId3">
            <a:alphaModFix/>
          </a:blip>
          <a:stretch>
            <a:fillRect/>
          </a:stretch>
        </p:blipFill>
        <p:spPr>
          <a:xfrm>
            <a:off x="1240800" y="-345300"/>
            <a:ext cx="5845248" cy="5348626"/>
          </a:xfrm>
          <a:prstGeom prst="rect">
            <a:avLst/>
          </a:prstGeom>
          <a:noFill/>
          <a:ln>
            <a:noFill/>
          </a:ln>
        </p:spPr>
      </p:pic>
      <p:pic>
        <p:nvPicPr>
          <p:cNvPr id="340" name="Google Shape;340;p41"/>
          <p:cNvPicPr preferRelativeResize="0"/>
          <p:nvPr/>
        </p:nvPicPr>
        <p:blipFill rotWithShape="1">
          <a:blip r:embed="rId4">
            <a:alphaModFix/>
          </a:blip>
          <a:srcRect b="0" l="0" r="0" t="0"/>
          <a:stretch/>
        </p:blipFill>
        <p:spPr>
          <a:xfrm>
            <a:off x="-124150" y="341675"/>
            <a:ext cx="3162300" cy="779400"/>
          </a:xfrm>
          <a:prstGeom prst="rect">
            <a:avLst/>
          </a:prstGeom>
          <a:noFill/>
          <a:ln>
            <a:noFill/>
          </a:ln>
        </p:spPr>
      </p:pic>
      <p:sp>
        <p:nvSpPr>
          <p:cNvPr id="341" name="Google Shape;341;p41"/>
          <p:cNvSpPr txBox="1"/>
          <p:nvPr>
            <p:ph type="title"/>
          </p:nvPr>
        </p:nvSpPr>
        <p:spPr>
          <a:xfrm>
            <a:off x="311700" y="445025"/>
            <a:ext cx="26727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Back to the roots</a:t>
            </a:r>
            <a:endParaRPr b="1">
              <a:latin typeface="Calibri"/>
              <a:ea typeface="Calibri"/>
              <a:cs typeface="Calibri"/>
              <a:sym typeface="Calibri"/>
            </a:endParaRPr>
          </a:p>
        </p:txBody>
      </p:sp>
      <p:sp>
        <p:nvSpPr>
          <p:cNvPr id="342" name="Google Shape;342;p41"/>
          <p:cNvSpPr txBox="1"/>
          <p:nvPr/>
        </p:nvSpPr>
        <p:spPr>
          <a:xfrm>
            <a:off x="403600" y="1272950"/>
            <a:ext cx="2307900" cy="89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All materials originally come from nature….</a:t>
            </a:r>
            <a:endParaRPr sz="1600">
              <a:solidFill>
                <a:schemeClr val="dk1"/>
              </a:solidFill>
              <a:latin typeface="Calibri"/>
              <a:ea typeface="Calibri"/>
              <a:cs typeface="Calibri"/>
              <a:sym typeface="Calibri"/>
            </a:endParaRPr>
          </a:p>
        </p:txBody>
      </p:sp>
      <p:sp>
        <p:nvSpPr>
          <p:cNvPr id="343" name="Google Shape;343;p41"/>
          <p:cNvSpPr txBox="1"/>
          <p:nvPr/>
        </p:nvSpPr>
        <p:spPr>
          <a:xfrm>
            <a:off x="6290025" y="4003250"/>
            <a:ext cx="2610600" cy="89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Calibri"/>
                <a:ea typeface="Calibri"/>
                <a:cs typeface="Calibri"/>
                <a:sym typeface="Calibri"/>
              </a:rPr>
              <a:t>… but not all materials can go back to nature. </a:t>
            </a:r>
            <a:endParaRPr sz="18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pic>
        <p:nvPicPr>
          <p:cNvPr id="348" name="Google Shape;348;p42"/>
          <p:cNvPicPr preferRelativeResize="0"/>
          <p:nvPr/>
        </p:nvPicPr>
        <p:blipFill rotWithShape="1">
          <a:blip r:embed="rId3">
            <a:alphaModFix/>
          </a:blip>
          <a:srcRect b="0" l="0" r="0" t="0"/>
          <a:stretch/>
        </p:blipFill>
        <p:spPr>
          <a:xfrm>
            <a:off x="-558800" y="341675"/>
            <a:ext cx="3162300" cy="779400"/>
          </a:xfrm>
          <a:prstGeom prst="rect">
            <a:avLst/>
          </a:prstGeom>
          <a:noFill/>
          <a:ln>
            <a:noFill/>
          </a:ln>
        </p:spPr>
      </p:pic>
      <p:sp>
        <p:nvSpPr>
          <p:cNvPr id="349" name="Google Shape;349;p42"/>
          <p:cNvSpPr txBox="1"/>
          <p:nvPr>
            <p:ph type="title"/>
          </p:nvPr>
        </p:nvSpPr>
        <p:spPr>
          <a:xfrm>
            <a:off x="311700" y="445025"/>
            <a:ext cx="26727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Waste not! </a:t>
            </a:r>
            <a:endParaRPr b="1">
              <a:latin typeface="Calibri"/>
              <a:ea typeface="Calibri"/>
              <a:cs typeface="Calibri"/>
              <a:sym typeface="Calibri"/>
            </a:endParaRPr>
          </a:p>
        </p:txBody>
      </p:sp>
      <p:pic>
        <p:nvPicPr>
          <p:cNvPr id="350" name="Google Shape;350;p42"/>
          <p:cNvPicPr preferRelativeResize="0"/>
          <p:nvPr/>
        </p:nvPicPr>
        <p:blipFill rotWithShape="1">
          <a:blip r:embed="rId4">
            <a:alphaModFix/>
          </a:blip>
          <a:srcRect b="0" l="0" r="36028" t="30867"/>
          <a:stretch/>
        </p:blipFill>
        <p:spPr>
          <a:xfrm>
            <a:off x="5065375" y="2026825"/>
            <a:ext cx="3847900" cy="2651725"/>
          </a:xfrm>
          <a:prstGeom prst="rect">
            <a:avLst/>
          </a:prstGeom>
          <a:noFill/>
          <a:ln>
            <a:noFill/>
          </a:ln>
        </p:spPr>
      </p:pic>
      <p:pic>
        <p:nvPicPr>
          <p:cNvPr id="351" name="Google Shape;351;p42"/>
          <p:cNvPicPr preferRelativeResize="0"/>
          <p:nvPr/>
        </p:nvPicPr>
        <p:blipFill rotWithShape="1">
          <a:blip r:embed="rId5">
            <a:alphaModFix/>
          </a:blip>
          <a:srcRect b="46792" l="55518" r="10445" t="25554"/>
          <a:stretch/>
        </p:blipFill>
        <p:spPr>
          <a:xfrm>
            <a:off x="2692275" y="3474100"/>
            <a:ext cx="2063201" cy="1249077"/>
          </a:xfrm>
          <a:prstGeom prst="rect">
            <a:avLst/>
          </a:prstGeom>
          <a:noFill/>
          <a:ln>
            <a:noFill/>
          </a:ln>
        </p:spPr>
      </p:pic>
      <p:pic>
        <p:nvPicPr>
          <p:cNvPr id="352" name="Google Shape;352;p42"/>
          <p:cNvPicPr preferRelativeResize="0"/>
          <p:nvPr/>
        </p:nvPicPr>
        <p:blipFill rotWithShape="1">
          <a:blip r:embed="rId6">
            <a:alphaModFix/>
          </a:blip>
          <a:srcRect b="65657" l="728" r="90864" t="18857"/>
          <a:stretch/>
        </p:blipFill>
        <p:spPr>
          <a:xfrm>
            <a:off x="3340350" y="3066337"/>
            <a:ext cx="585900" cy="572701"/>
          </a:xfrm>
          <a:prstGeom prst="rect">
            <a:avLst/>
          </a:prstGeom>
          <a:noFill/>
          <a:ln>
            <a:noFill/>
          </a:ln>
        </p:spPr>
      </p:pic>
      <p:sp>
        <p:nvSpPr>
          <p:cNvPr id="353" name="Google Shape;353;p42"/>
          <p:cNvSpPr txBox="1"/>
          <p:nvPr/>
        </p:nvSpPr>
        <p:spPr>
          <a:xfrm>
            <a:off x="2756525" y="2165088"/>
            <a:ext cx="1934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Birds a great re-users, they use all sorts of things to build their nests! </a:t>
            </a:r>
            <a:endParaRPr>
              <a:latin typeface="Calibri"/>
              <a:ea typeface="Calibri"/>
              <a:cs typeface="Calibri"/>
              <a:sym typeface="Calibri"/>
            </a:endParaRPr>
          </a:p>
        </p:txBody>
      </p:sp>
      <p:pic>
        <p:nvPicPr>
          <p:cNvPr id="354" name="Google Shape;354;p42"/>
          <p:cNvPicPr preferRelativeResize="0"/>
          <p:nvPr/>
        </p:nvPicPr>
        <p:blipFill rotWithShape="1">
          <a:blip r:embed="rId7">
            <a:alphaModFix/>
          </a:blip>
          <a:srcRect b="6672" l="27766" r="53082" t="14363"/>
          <a:stretch/>
        </p:blipFill>
        <p:spPr>
          <a:xfrm>
            <a:off x="631175" y="1325800"/>
            <a:ext cx="1751199" cy="3610025"/>
          </a:xfrm>
          <a:prstGeom prst="rect">
            <a:avLst/>
          </a:prstGeom>
          <a:noFill/>
          <a:ln>
            <a:noFill/>
          </a:ln>
        </p:spPr>
      </p:pic>
      <p:pic>
        <p:nvPicPr>
          <p:cNvPr id="355" name="Google Shape;355;p42"/>
          <p:cNvPicPr preferRelativeResize="0"/>
          <p:nvPr/>
        </p:nvPicPr>
        <p:blipFill rotWithShape="1">
          <a:blip r:embed="rId7">
            <a:alphaModFix/>
          </a:blip>
          <a:srcRect b="37247" l="54602" r="26246" t="38645"/>
          <a:stretch/>
        </p:blipFill>
        <p:spPr>
          <a:xfrm>
            <a:off x="3995900" y="445025"/>
            <a:ext cx="2513254" cy="1581801"/>
          </a:xfrm>
          <a:prstGeom prst="rect">
            <a:avLst/>
          </a:prstGeom>
          <a:noFill/>
          <a:ln>
            <a:noFill/>
          </a:ln>
        </p:spPr>
      </p:pic>
      <p:sp>
        <p:nvSpPr>
          <p:cNvPr id="356" name="Google Shape;356;p42"/>
          <p:cNvSpPr txBox="1"/>
          <p:nvPr/>
        </p:nvSpPr>
        <p:spPr>
          <a:xfrm>
            <a:off x="6509150" y="84336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Natural materials biodegrade much faster! </a:t>
            </a:r>
            <a:endParaRPr>
              <a:latin typeface="Calibri"/>
              <a:ea typeface="Calibri"/>
              <a:cs typeface="Calibri"/>
              <a:sym typeface="Calibri"/>
            </a:endParaRPr>
          </a:p>
        </p:txBody>
      </p:sp>
      <p:sp>
        <p:nvSpPr>
          <p:cNvPr id="357" name="Google Shape;357;p42"/>
          <p:cNvSpPr txBox="1"/>
          <p:nvPr/>
        </p:nvSpPr>
        <p:spPr>
          <a:xfrm>
            <a:off x="6978575" y="202681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Repairing broken items is a brilliant solution to preventing waste. </a:t>
            </a:r>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pic>
        <p:nvPicPr>
          <p:cNvPr id="76" name="Google Shape;76;p16"/>
          <p:cNvPicPr preferRelativeResize="0"/>
          <p:nvPr/>
        </p:nvPicPr>
        <p:blipFill rotWithShape="1">
          <a:blip r:embed="rId3">
            <a:alphaModFix/>
          </a:blip>
          <a:srcRect b="0" l="0" r="0" t="0"/>
          <a:stretch/>
        </p:blipFill>
        <p:spPr>
          <a:xfrm>
            <a:off x="-463850" y="252650"/>
            <a:ext cx="4115450" cy="779400"/>
          </a:xfrm>
          <a:prstGeom prst="rect">
            <a:avLst/>
          </a:prstGeom>
          <a:noFill/>
          <a:ln>
            <a:noFill/>
          </a:ln>
        </p:spPr>
      </p:pic>
      <p:sp>
        <p:nvSpPr>
          <p:cNvPr id="77" name="Google Shape;77;p16"/>
          <p:cNvSpPr txBox="1"/>
          <p:nvPr/>
        </p:nvSpPr>
        <p:spPr>
          <a:xfrm>
            <a:off x="246775" y="334100"/>
            <a:ext cx="3262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Weather or </a:t>
            </a:r>
            <a:r>
              <a:rPr b="1" lang="en" sz="2800">
                <a:latin typeface="Calibri"/>
                <a:ea typeface="Calibri"/>
                <a:cs typeface="Calibri"/>
                <a:sym typeface="Calibri"/>
              </a:rPr>
              <a:t>climate</a:t>
            </a:r>
            <a:r>
              <a:rPr b="1" lang="en" sz="2800">
                <a:latin typeface="Calibri"/>
                <a:ea typeface="Calibri"/>
                <a:cs typeface="Calibri"/>
                <a:sym typeface="Calibri"/>
              </a:rPr>
              <a:t>?</a:t>
            </a:r>
            <a:endParaRPr b="1" i="0" sz="2800" u="none" cap="none" strike="noStrike">
              <a:solidFill>
                <a:srgbClr val="000000"/>
              </a:solidFill>
              <a:latin typeface="Calibri"/>
              <a:ea typeface="Calibri"/>
              <a:cs typeface="Calibri"/>
              <a:sym typeface="Calibri"/>
            </a:endParaRPr>
          </a:p>
        </p:txBody>
      </p:sp>
      <p:pic>
        <p:nvPicPr>
          <p:cNvPr id="78" name="Google Shape;78;p16" title="CRIN world.png"/>
          <p:cNvPicPr preferRelativeResize="0"/>
          <p:nvPr/>
        </p:nvPicPr>
        <p:blipFill>
          <a:blip r:embed="rId4">
            <a:alphaModFix/>
          </a:blip>
          <a:stretch>
            <a:fillRect/>
          </a:stretch>
        </p:blipFill>
        <p:spPr>
          <a:xfrm>
            <a:off x="4974244" y="2276550"/>
            <a:ext cx="2333449" cy="2266501"/>
          </a:xfrm>
          <a:prstGeom prst="rect">
            <a:avLst/>
          </a:prstGeom>
          <a:noFill/>
          <a:ln>
            <a:noFill/>
          </a:ln>
        </p:spPr>
      </p:pic>
      <p:pic>
        <p:nvPicPr>
          <p:cNvPr id="79" name="Google Shape;79;p16" title="chapter2-page11.png"/>
          <p:cNvPicPr preferRelativeResize="0"/>
          <p:nvPr/>
        </p:nvPicPr>
        <p:blipFill rotWithShape="1">
          <a:blip r:embed="rId5">
            <a:alphaModFix/>
          </a:blip>
          <a:srcRect b="68737" l="0" r="60804" t="0"/>
          <a:stretch/>
        </p:blipFill>
        <p:spPr>
          <a:xfrm>
            <a:off x="732230" y="1702275"/>
            <a:ext cx="3053327" cy="2266501"/>
          </a:xfrm>
          <a:prstGeom prst="rect">
            <a:avLst/>
          </a:prstGeom>
          <a:noFill/>
          <a:ln>
            <a:noFill/>
          </a:ln>
        </p:spPr>
      </p:pic>
      <p:pic>
        <p:nvPicPr>
          <p:cNvPr id="80" name="Google Shape;80;p16" title="chapter2-page11.png"/>
          <p:cNvPicPr preferRelativeResize="0"/>
          <p:nvPr/>
        </p:nvPicPr>
        <p:blipFill rotWithShape="1">
          <a:blip r:embed="rId5">
            <a:alphaModFix/>
          </a:blip>
          <a:srcRect b="32034" l="57554" r="3249" t="36702"/>
          <a:stretch/>
        </p:blipFill>
        <p:spPr>
          <a:xfrm>
            <a:off x="4411530" y="252650"/>
            <a:ext cx="3053327" cy="22665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pic>
        <p:nvPicPr>
          <p:cNvPr id="362" name="Google Shape;362;p43" title="CAH Story Sheet.jpg"/>
          <p:cNvPicPr preferRelativeResize="0"/>
          <p:nvPr/>
        </p:nvPicPr>
        <p:blipFill>
          <a:blip r:embed="rId3">
            <a:alphaModFix/>
          </a:blip>
          <a:stretch>
            <a:fillRect/>
          </a:stretch>
        </p:blipFill>
        <p:spPr>
          <a:xfrm rot="282189">
            <a:off x="6143260" y="833653"/>
            <a:ext cx="2040078" cy="2885441"/>
          </a:xfrm>
          <a:prstGeom prst="rect">
            <a:avLst/>
          </a:prstGeom>
          <a:noFill/>
          <a:ln>
            <a:noFill/>
          </a:ln>
          <a:effectLst>
            <a:outerShdw blurRad="57150" rotWithShape="0" algn="bl" dir="5400000" dist="19050">
              <a:srgbClr val="000000">
                <a:alpha val="50000"/>
              </a:srgbClr>
            </a:outerShdw>
          </a:effectLst>
        </p:spPr>
      </p:pic>
      <p:pic>
        <p:nvPicPr>
          <p:cNvPr id="363" name="Google Shape;363;p43"/>
          <p:cNvPicPr preferRelativeResize="0"/>
          <p:nvPr/>
        </p:nvPicPr>
        <p:blipFill rotWithShape="1">
          <a:blip r:embed="rId4">
            <a:alphaModFix/>
          </a:blip>
          <a:srcRect b="0" l="0" r="0" t="0"/>
          <a:stretch/>
        </p:blipFill>
        <p:spPr>
          <a:xfrm>
            <a:off x="-558800" y="341675"/>
            <a:ext cx="3162300" cy="779400"/>
          </a:xfrm>
          <a:prstGeom prst="rect">
            <a:avLst/>
          </a:prstGeom>
          <a:noFill/>
          <a:ln>
            <a:noFill/>
          </a:ln>
        </p:spPr>
      </p:pic>
      <p:sp>
        <p:nvSpPr>
          <p:cNvPr id="364" name="Google Shape;364;p43"/>
          <p:cNvSpPr txBox="1"/>
          <p:nvPr>
            <p:ph type="title"/>
          </p:nvPr>
        </p:nvSpPr>
        <p:spPr>
          <a:xfrm>
            <a:off x="311700" y="445025"/>
            <a:ext cx="26727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Activity time!</a:t>
            </a:r>
            <a:endParaRPr b="1">
              <a:latin typeface="Calibri"/>
              <a:ea typeface="Calibri"/>
              <a:cs typeface="Calibri"/>
              <a:sym typeface="Calibri"/>
            </a:endParaRPr>
          </a:p>
        </p:txBody>
      </p:sp>
      <p:pic>
        <p:nvPicPr>
          <p:cNvPr id="365" name="Google Shape;365;p43" title="CAH Trash to treasure.jpg"/>
          <p:cNvPicPr preferRelativeResize="0"/>
          <p:nvPr/>
        </p:nvPicPr>
        <p:blipFill>
          <a:blip r:embed="rId5">
            <a:alphaModFix/>
          </a:blip>
          <a:stretch>
            <a:fillRect/>
          </a:stretch>
        </p:blipFill>
        <p:spPr>
          <a:xfrm rot="-144275">
            <a:off x="528824" y="2251389"/>
            <a:ext cx="3295271" cy="2329849"/>
          </a:xfrm>
          <a:prstGeom prst="rect">
            <a:avLst/>
          </a:prstGeom>
          <a:noFill/>
          <a:ln>
            <a:noFill/>
          </a:ln>
          <a:effectLst>
            <a:outerShdw blurRad="57150" rotWithShape="0" algn="bl" dir="5400000" dist="19050">
              <a:srgbClr val="000000">
                <a:alpha val="30000"/>
              </a:srgbClr>
            </a:outerShdw>
          </a:effectLst>
        </p:spPr>
      </p:pic>
      <p:pic>
        <p:nvPicPr>
          <p:cNvPr id="366" name="Google Shape;366;p43" title="CAH-Your-day-in-plastic2.jpg"/>
          <p:cNvPicPr preferRelativeResize="0"/>
          <p:nvPr/>
        </p:nvPicPr>
        <p:blipFill>
          <a:blip r:embed="rId6">
            <a:alphaModFix/>
          </a:blip>
          <a:stretch>
            <a:fillRect/>
          </a:stretch>
        </p:blipFill>
        <p:spPr>
          <a:xfrm rot="164532">
            <a:off x="3547728" y="1637801"/>
            <a:ext cx="2882974" cy="2157000"/>
          </a:xfrm>
          <a:prstGeom prst="rect">
            <a:avLst/>
          </a:prstGeom>
          <a:noFill/>
          <a:ln>
            <a:noFill/>
          </a:ln>
          <a:effectLst>
            <a:outerShdw blurRad="57150" rotWithShape="0" algn="bl" dir="5400000" dist="19050">
              <a:srgbClr val="000000">
                <a:alpha val="30000"/>
              </a:srgbClr>
            </a:outerShdw>
          </a:effectLst>
        </p:spPr>
      </p:pic>
      <p:pic>
        <p:nvPicPr>
          <p:cNvPr id="367" name="Google Shape;367;p43" title="CAH-Your-day-in-plastic.jpg"/>
          <p:cNvPicPr preferRelativeResize="0"/>
          <p:nvPr/>
        </p:nvPicPr>
        <p:blipFill>
          <a:blip r:embed="rId7">
            <a:alphaModFix/>
          </a:blip>
          <a:stretch>
            <a:fillRect/>
          </a:stretch>
        </p:blipFill>
        <p:spPr>
          <a:xfrm>
            <a:off x="3184625" y="1043350"/>
            <a:ext cx="3296031" cy="2466049"/>
          </a:xfrm>
          <a:prstGeom prst="rect">
            <a:avLst/>
          </a:prstGeom>
          <a:noFill/>
          <a:ln>
            <a:noFill/>
          </a:ln>
          <a:effectLst>
            <a:outerShdw blurRad="57150" rotWithShape="0" algn="bl" dir="5400000" dist="19050">
              <a:srgbClr val="000000">
                <a:alpha val="30000"/>
              </a:srgbClr>
            </a:outerShdw>
          </a:effectLst>
        </p:spPr>
      </p:pic>
      <p:pic>
        <p:nvPicPr>
          <p:cNvPr id="368" name="Google Shape;368;p43" title="CAH-Travelling-without-a-trace.jpg"/>
          <p:cNvPicPr preferRelativeResize="0"/>
          <p:nvPr/>
        </p:nvPicPr>
        <p:blipFill>
          <a:blip r:embed="rId8">
            <a:alphaModFix/>
          </a:blip>
          <a:stretch>
            <a:fillRect/>
          </a:stretch>
        </p:blipFill>
        <p:spPr>
          <a:xfrm rot="146844">
            <a:off x="5174841" y="2146297"/>
            <a:ext cx="3592566" cy="2540035"/>
          </a:xfrm>
          <a:prstGeom prst="rect">
            <a:avLst/>
          </a:prstGeom>
          <a:noFill/>
          <a:ln>
            <a:noFill/>
          </a:ln>
          <a:effectLst>
            <a:outerShdw blurRad="57150" rotWithShape="0" algn="bl" dir="5400000" dist="19050">
              <a:srgbClr val="000000">
                <a:alpha val="30000"/>
              </a:srgbClr>
            </a:outerShdw>
          </a:effectLst>
        </p:spPr>
      </p:pic>
      <p:pic>
        <p:nvPicPr>
          <p:cNvPr id="369" name="Google Shape;369;p43" title="flyingman.png"/>
          <p:cNvPicPr preferRelativeResize="0"/>
          <p:nvPr/>
        </p:nvPicPr>
        <p:blipFill>
          <a:blip r:embed="rId9">
            <a:alphaModFix/>
          </a:blip>
          <a:stretch>
            <a:fillRect/>
          </a:stretch>
        </p:blipFill>
        <p:spPr>
          <a:xfrm>
            <a:off x="2094900" y="1417678"/>
            <a:ext cx="889500" cy="813972"/>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44"/>
          <p:cNvSpPr/>
          <p:nvPr/>
        </p:nvSpPr>
        <p:spPr>
          <a:xfrm>
            <a:off x="-525" y="0"/>
            <a:ext cx="9145200" cy="5143500"/>
          </a:xfrm>
          <a:prstGeom prst="rect">
            <a:avLst/>
          </a:prstGeom>
          <a:solidFill>
            <a:srgbClr val="FFF70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75" name="Google Shape;375;p44" title="climate.png"/>
          <p:cNvPicPr preferRelativeResize="0"/>
          <p:nvPr/>
        </p:nvPicPr>
        <p:blipFill>
          <a:blip r:embed="rId3">
            <a:alphaModFix/>
          </a:blip>
          <a:stretch>
            <a:fillRect/>
          </a:stretch>
        </p:blipFill>
        <p:spPr>
          <a:xfrm>
            <a:off x="6915600" y="1390725"/>
            <a:ext cx="2569974" cy="4051825"/>
          </a:xfrm>
          <a:prstGeom prst="rect">
            <a:avLst/>
          </a:prstGeom>
          <a:noFill/>
          <a:ln>
            <a:noFill/>
          </a:ln>
        </p:spPr>
      </p:pic>
      <p:pic>
        <p:nvPicPr>
          <p:cNvPr id="376" name="Google Shape;376;p44" title="Layer 6.png"/>
          <p:cNvPicPr preferRelativeResize="0"/>
          <p:nvPr/>
        </p:nvPicPr>
        <p:blipFill>
          <a:blip r:embed="rId4">
            <a:alphaModFix/>
          </a:blip>
          <a:stretch>
            <a:fillRect/>
          </a:stretch>
        </p:blipFill>
        <p:spPr>
          <a:xfrm>
            <a:off x="501725" y="3428725"/>
            <a:ext cx="1866424" cy="1164575"/>
          </a:xfrm>
          <a:prstGeom prst="rect">
            <a:avLst/>
          </a:prstGeom>
          <a:noFill/>
          <a:ln>
            <a:noFill/>
          </a:ln>
        </p:spPr>
      </p:pic>
      <p:pic>
        <p:nvPicPr>
          <p:cNvPr id="377" name="Google Shape;377;p44" title="The-invention-challenge-white.png"/>
          <p:cNvPicPr preferRelativeResize="0"/>
          <p:nvPr/>
        </p:nvPicPr>
        <p:blipFill>
          <a:blip r:embed="rId5">
            <a:alphaModFix/>
          </a:blip>
          <a:stretch>
            <a:fillRect/>
          </a:stretch>
        </p:blipFill>
        <p:spPr>
          <a:xfrm>
            <a:off x="1725925" y="1480512"/>
            <a:ext cx="5417800" cy="218247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pic>
        <p:nvPicPr>
          <p:cNvPr id="382" name="Google Shape;382;p45" title="KS2-3-CAH-invention-challenge7.jpg"/>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pic>
        <p:nvPicPr>
          <p:cNvPr id="387" name="Google Shape;387;p46"/>
          <p:cNvPicPr preferRelativeResize="0"/>
          <p:nvPr/>
        </p:nvPicPr>
        <p:blipFill rotWithShape="1">
          <a:blip r:embed="rId3">
            <a:alphaModFix/>
          </a:blip>
          <a:srcRect b="0" l="0" r="0" t="0"/>
          <a:stretch/>
        </p:blipFill>
        <p:spPr>
          <a:xfrm>
            <a:off x="-716700" y="341675"/>
            <a:ext cx="3022200" cy="779400"/>
          </a:xfrm>
          <a:prstGeom prst="rect">
            <a:avLst/>
          </a:prstGeom>
          <a:noFill/>
          <a:ln>
            <a:noFill/>
          </a:ln>
        </p:spPr>
      </p:pic>
      <p:sp>
        <p:nvSpPr>
          <p:cNvPr id="388" name="Google Shape;388;p46"/>
          <p:cNvSpPr txBox="1"/>
          <p:nvPr>
            <p:ph type="title"/>
          </p:nvPr>
        </p:nvSpPr>
        <p:spPr>
          <a:xfrm>
            <a:off x="311700" y="445025"/>
            <a:ext cx="22422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Let’s </a:t>
            </a:r>
            <a:r>
              <a:rPr b="1" lang="en">
                <a:latin typeface="Calibri"/>
                <a:ea typeface="Calibri"/>
                <a:cs typeface="Calibri"/>
                <a:sym typeface="Calibri"/>
              </a:rPr>
              <a:t>invent</a:t>
            </a:r>
            <a:endParaRPr b="1">
              <a:latin typeface="Calibri"/>
              <a:ea typeface="Calibri"/>
              <a:cs typeface="Calibri"/>
              <a:sym typeface="Calibri"/>
            </a:endParaRPr>
          </a:p>
        </p:txBody>
      </p:sp>
      <p:sp>
        <p:nvSpPr>
          <p:cNvPr id="389" name="Google Shape;389;p46"/>
          <p:cNvSpPr txBox="1"/>
          <p:nvPr/>
        </p:nvSpPr>
        <p:spPr>
          <a:xfrm>
            <a:off x="341525" y="1417825"/>
            <a:ext cx="1873200" cy="208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Draw your  invention on this sheet</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342900" lvl="0" marL="457200" rtl="0" algn="l">
              <a:spcBef>
                <a:spcPts val="0"/>
              </a:spcBef>
              <a:spcAft>
                <a:spcPts val="0"/>
              </a:spcAft>
              <a:buClr>
                <a:srgbClr val="F1C232"/>
              </a:buClr>
              <a:buSzPts val="1800"/>
              <a:buChar char="●"/>
            </a:pPr>
            <a:r>
              <a:rPr lang="en" sz="1800">
                <a:solidFill>
                  <a:schemeClr val="dk1"/>
                </a:solidFill>
              </a:rPr>
              <a:t>Add labels</a:t>
            </a:r>
            <a:endParaRPr sz="1800">
              <a:solidFill>
                <a:schemeClr val="dk1"/>
              </a:solidFill>
            </a:endParaRPr>
          </a:p>
          <a:p>
            <a:pPr indent="-342900" lvl="0" marL="457200" rtl="0" algn="l">
              <a:spcBef>
                <a:spcPts val="0"/>
              </a:spcBef>
              <a:spcAft>
                <a:spcPts val="0"/>
              </a:spcAft>
              <a:buClr>
                <a:srgbClr val="F1C232"/>
              </a:buClr>
              <a:buSzPts val="1800"/>
              <a:buChar char="●"/>
            </a:pPr>
            <a:r>
              <a:rPr lang="en" sz="1800">
                <a:solidFill>
                  <a:schemeClr val="dk1"/>
                </a:solidFill>
              </a:rPr>
              <a:t>Colour it in!</a:t>
            </a:r>
            <a:endParaRPr sz="1800">
              <a:solidFill>
                <a:schemeClr val="dk1"/>
              </a:solidFill>
            </a:endParaRPr>
          </a:p>
        </p:txBody>
      </p:sp>
      <p:pic>
        <p:nvPicPr>
          <p:cNvPr id="390" name="Google Shape;390;p46" title="book.png"/>
          <p:cNvPicPr preferRelativeResize="0"/>
          <p:nvPr/>
        </p:nvPicPr>
        <p:blipFill rotWithShape="1">
          <a:blip r:embed="rId4">
            <a:alphaModFix/>
          </a:blip>
          <a:srcRect b="43777" l="75477" r="5069" t="26116"/>
          <a:stretch/>
        </p:blipFill>
        <p:spPr>
          <a:xfrm>
            <a:off x="543413" y="3371750"/>
            <a:ext cx="1778775" cy="1376425"/>
          </a:xfrm>
          <a:prstGeom prst="rect">
            <a:avLst/>
          </a:prstGeom>
          <a:noFill/>
          <a:ln>
            <a:noFill/>
          </a:ln>
        </p:spPr>
      </p:pic>
      <p:pic>
        <p:nvPicPr>
          <p:cNvPr id="391" name="Google Shape;391;p46" title="CAH KS2-3 Invention Sheet.jpg"/>
          <p:cNvPicPr preferRelativeResize="0"/>
          <p:nvPr/>
        </p:nvPicPr>
        <p:blipFill>
          <a:blip r:embed="rId5">
            <a:alphaModFix/>
          </a:blip>
          <a:stretch>
            <a:fillRect/>
          </a:stretch>
        </p:blipFill>
        <p:spPr>
          <a:xfrm>
            <a:off x="2680200" y="408725"/>
            <a:ext cx="6118600" cy="4326048"/>
          </a:xfrm>
          <a:prstGeom prst="rect">
            <a:avLst/>
          </a:prstGeom>
          <a:noFill/>
          <a:ln>
            <a:noFill/>
          </a:ln>
          <a:effectLst>
            <a:outerShdw blurRad="57150" rotWithShape="0" algn="bl" dir="5400000" dist="19050">
              <a:srgbClr val="000000">
                <a:alpha val="30000"/>
              </a:srgbClr>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grpSp>
        <p:nvGrpSpPr>
          <p:cNvPr id="396" name="Google Shape;396;p47"/>
          <p:cNvGrpSpPr/>
          <p:nvPr/>
        </p:nvGrpSpPr>
        <p:grpSpPr>
          <a:xfrm>
            <a:off x="3482701" y="3010323"/>
            <a:ext cx="1776215" cy="520935"/>
            <a:chOff x="4263435" y="2728840"/>
            <a:chExt cx="1776215" cy="520935"/>
          </a:xfrm>
        </p:grpSpPr>
        <p:pic>
          <p:nvPicPr>
            <p:cNvPr descr="A screenshot of a computer  Description automatically generated" id="397" name="Google Shape;397;p47"/>
            <p:cNvPicPr preferRelativeResize="0"/>
            <p:nvPr/>
          </p:nvPicPr>
          <p:blipFill rotWithShape="1">
            <a:blip r:embed="rId3">
              <a:alphaModFix/>
            </a:blip>
            <a:srcRect b="0" l="0" r="0" t="0"/>
            <a:stretch/>
          </p:blipFill>
          <p:spPr>
            <a:xfrm>
              <a:off x="4263435" y="2728840"/>
              <a:ext cx="1592126" cy="489856"/>
            </a:xfrm>
            <a:prstGeom prst="rect">
              <a:avLst/>
            </a:prstGeom>
            <a:noFill/>
            <a:ln>
              <a:noFill/>
            </a:ln>
          </p:spPr>
        </p:pic>
        <p:sp>
          <p:nvSpPr>
            <p:cNvPr id="398" name="Google Shape;398;p47"/>
            <p:cNvSpPr txBox="1"/>
            <p:nvPr/>
          </p:nvSpPr>
          <p:spPr>
            <a:xfrm>
              <a:off x="4403150" y="2769175"/>
              <a:ext cx="1636500" cy="48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Break the rules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nvGrpSpPr>
          <p:cNvPr id="399" name="Google Shape;399;p47"/>
          <p:cNvGrpSpPr/>
          <p:nvPr/>
        </p:nvGrpSpPr>
        <p:grpSpPr>
          <a:xfrm>
            <a:off x="2471959" y="1262629"/>
            <a:ext cx="1297326" cy="717492"/>
            <a:chOff x="2196749" y="1898519"/>
            <a:chExt cx="1297326" cy="717492"/>
          </a:xfrm>
        </p:grpSpPr>
        <p:pic>
          <p:nvPicPr>
            <p:cNvPr descr="A screenshot of a computer  Description automatically generated" id="400" name="Google Shape;400;p47"/>
            <p:cNvPicPr preferRelativeResize="0"/>
            <p:nvPr/>
          </p:nvPicPr>
          <p:blipFill rotWithShape="1">
            <a:blip r:embed="rId3">
              <a:alphaModFix/>
            </a:blip>
            <a:srcRect b="0" l="0" r="0" t="0"/>
            <a:stretch/>
          </p:blipFill>
          <p:spPr>
            <a:xfrm>
              <a:off x="2196749" y="1898519"/>
              <a:ext cx="1243535" cy="717492"/>
            </a:xfrm>
            <a:prstGeom prst="rect">
              <a:avLst/>
            </a:prstGeom>
            <a:noFill/>
            <a:ln>
              <a:noFill/>
            </a:ln>
          </p:spPr>
        </p:pic>
        <p:sp>
          <p:nvSpPr>
            <p:cNvPr id="401" name="Google Shape;401;p47"/>
            <p:cNvSpPr txBox="1"/>
            <p:nvPr/>
          </p:nvSpPr>
          <p:spPr>
            <a:xfrm>
              <a:off x="2285975" y="1957950"/>
              <a:ext cx="12081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rgbClr val="000000"/>
                  </a:solidFill>
                  <a:latin typeface="Calibri"/>
                  <a:ea typeface="Calibri"/>
                  <a:cs typeface="Calibri"/>
                  <a:sym typeface="Calibri"/>
                </a:rPr>
                <a:t>Who needs your help?</a:t>
              </a:r>
              <a:endParaRPr b="0" i="0" sz="1400" u="none" cap="none" strike="noStrike">
                <a:solidFill>
                  <a:srgbClr val="000000"/>
                </a:solidFill>
                <a:latin typeface="Calibri"/>
                <a:ea typeface="Calibri"/>
                <a:cs typeface="Calibri"/>
                <a:sym typeface="Calibri"/>
              </a:endParaRPr>
            </a:p>
          </p:txBody>
        </p:sp>
      </p:grpSp>
      <p:pic>
        <p:nvPicPr>
          <p:cNvPr id="402" name="Google Shape;402;p47"/>
          <p:cNvPicPr preferRelativeResize="0"/>
          <p:nvPr/>
        </p:nvPicPr>
        <p:blipFill rotWithShape="1">
          <a:blip r:embed="rId4">
            <a:alphaModFix/>
          </a:blip>
          <a:srcRect b="63317" l="0" r="57884" t="0"/>
          <a:stretch/>
        </p:blipFill>
        <p:spPr>
          <a:xfrm>
            <a:off x="4652685" y="857847"/>
            <a:ext cx="2352950" cy="1906884"/>
          </a:xfrm>
          <a:prstGeom prst="rect">
            <a:avLst/>
          </a:prstGeom>
          <a:noFill/>
          <a:ln>
            <a:noFill/>
          </a:ln>
        </p:spPr>
      </p:pic>
      <p:pic>
        <p:nvPicPr>
          <p:cNvPr id="403" name="Google Shape;403;p47"/>
          <p:cNvPicPr preferRelativeResize="0"/>
          <p:nvPr/>
        </p:nvPicPr>
        <p:blipFill rotWithShape="1">
          <a:blip r:embed="rId5">
            <a:alphaModFix/>
          </a:blip>
          <a:srcRect b="7976" l="56700" r="15423" t="62700"/>
          <a:stretch/>
        </p:blipFill>
        <p:spPr>
          <a:xfrm>
            <a:off x="3093839" y="1242101"/>
            <a:ext cx="1592125" cy="1674950"/>
          </a:xfrm>
          <a:prstGeom prst="rect">
            <a:avLst/>
          </a:prstGeom>
          <a:noFill/>
          <a:ln>
            <a:noFill/>
          </a:ln>
        </p:spPr>
      </p:pic>
      <p:pic>
        <p:nvPicPr>
          <p:cNvPr id="404" name="Google Shape;404;p47"/>
          <p:cNvPicPr preferRelativeResize="0"/>
          <p:nvPr/>
        </p:nvPicPr>
        <p:blipFill rotWithShape="1">
          <a:blip r:embed="rId4">
            <a:alphaModFix/>
          </a:blip>
          <a:srcRect b="28208" l="49078" r="0" t="27936"/>
          <a:stretch/>
        </p:blipFill>
        <p:spPr>
          <a:xfrm>
            <a:off x="5692850" y="1903175"/>
            <a:ext cx="3217350" cy="2577900"/>
          </a:xfrm>
          <a:prstGeom prst="rect">
            <a:avLst/>
          </a:prstGeom>
          <a:noFill/>
          <a:ln>
            <a:noFill/>
          </a:ln>
        </p:spPr>
      </p:pic>
      <p:grpSp>
        <p:nvGrpSpPr>
          <p:cNvPr id="405" name="Google Shape;405;p47"/>
          <p:cNvGrpSpPr/>
          <p:nvPr/>
        </p:nvGrpSpPr>
        <p:grpSpPr>
          <a:xfrm>
            <a:off x="6926079" y="1137623"/>
            <a:ext cx="1086442" cy="1131866"/>
            <a:chOff x="7458177" y="625219"/>
            <a:chExt cx="1086442" cy="1131866"/>
          </a:xfrm>
        </p:grpSpPr>
        <p:pic>
          <p:nvPicPr>
            <p:cNvPr descr="A screenshot of a computer  Description automatically generated" id="406" name="Google Shape;406;p47"/>
            <p:cNvPicPr preferRelativeResize="0"/>
            <p:nvPr/>
          </p:nvPicPr>
          <p:blipFill rotWithShape="1">
            <a:blip r:embed="rId3">
              <a:alphaModFix/>
            </a:blip>
            <a:srcRect b="0" l="0" r="0" t="0"/>
            <a:stretch/>
          </p:blipFill>
          <p:spPr>
            <a:xfrm rot="5400000">
              <a:off x="7435465" y="647931"/>
              <a:ext cx="1131866" cy="1086442"/>
            </a:xfrm>
            <a:prstGeom prst="rect">
              <a:avLst/>
            </a:prstGeom>
            <a:noFill/>
            <a:ln>
              <a:noFill/>
            </a:ln>
          </p:spPr>
        </p:pic>
        <p:sp>
          <p:nvSpPr>
            <p:cNvPr id="407" name="Google Shape;407;p47"/>
            <p:cNvSpPr txBox="1"/>
            <p:nvPr/>
          </p:nvSpPr>
          <p:spPr>
            <a:xfrm>
              <a:off x="7585375" y="636450"/>
              <a:ext cx="896100" cy="106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problem too small!</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08" name="Google Shape;408;p47"/>
          <p:cNvPicPr preferRelativeResize="0"/>
          <p:nvPr/>
        </p:nvPicPr>
        <p:blipFill rotWithShape="1">
          <a:blip r:embed="rId6">
            <a:alphaModFix/>
          </a:blip>
          <a:srcRect b="0" l="0" r="0" t="0"/>
          <a:stretch/>
        </p:blipFill>
        <p:spPr>
          <a:xfrm>
            <a:off x="-167988" y="234499"/>
            <a:ext cx="4323818" cy="779401"/>
          </a:xfrm>
          <a:prstGeom prst="rect">
            <a:avLst/>
          </a:prstGeom>
          <a:noFill/>
          <a:ln>
            <a:noFill/>
          </a:ln>
        </p:spPr>
      </p:pic>
      <p:sp>
        <p:nvSpPr>
          <p:cNvPr id="409" name="Google Shape;409;p47"/>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Coming up with ideas</a:t>
            </a:r>
            <a:endParaRPr b="1" i="0" sz="2800" u="none" cap="none" strike="noStrike">
              <a:solidFill>
                <a:srgbClr val="000000"/>
              </a:solidFill>
              <a:latin typeface="Calibri"/>
              <a:ea typeface="Calibri"/>
              <a:cs typeface="Calibri"/>
              <a:sym typeface="Calibri"/>
            </a:endParaRPr>
          </a:p>
        </p:txBody>
      </p:sp>
      <p:grpSp>
        <p:nvGrpSpPr>
          <p:cNvPr id="410" name="Google Shape;410;p47"/>
          <p:cNvGrpSpPr/>
          <p:nvPr/>
        </p:nvGrpSpPr>
        <p:grpSpPr>
          <a:xfrm>
            <a:off x="469187" y="1759297"/>
            <a:ext cx="1253321" cy="723138"/>
            <a:chOff x="540565" y="1880861"/>
            <a:chExt cx="1253321" cy="723138"/>
          </a:xfrm>
        </p:grpSpPr>
        <p:pic>
          <p:nvPicPr>
            <p:cNvPr descr="A screenshot of a computer  Description automatically generated" id="411" name="Google Shape;411;p47"/>
            <p:cNvPicPr preferRelativeResize="0"/>
            <p:nvPr/>
          </p:nvPicPr>
          <p:blipFill rotWithShape="1">
            <a:blip r:embed="rId3">
              <a:alphaModFix/>
            </a:blip>
            <a:srcRect b="0" l="0" r="0" t="0"/>
            <a:stretch/>
          </p:blipFill>
          <p:spPr>
            <a:xfrm>
              <a:off x="540565" y="1880861"/>
              <a:ext cx="1253321" cy="723138"/>
            </a:xfrm>
            <a:prstGeom prst="rect">
              <a:avLst/>
            </a:prstGeom>
            <a:noFill/>
            <a:ln>
              <a:noFill/>
            </a:ln>
          </p:spPr>
        </p:pic>
        <p:sp>
          <p:nvSpPr>
            <p:cNvPr id="412" name="Google Shape;412;p47"/>
            <p:cNvSpPr txBox="1"/>
            <p:nvPr/>
          </p:nvSpPr>
          <p:spPr>
            <a:xfrm>
              <a:off x="685476" y="1957950"/>
              <a:ext cx="1049400" cy="56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Follow that thought!</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13" name="Google Shape;413;p47"/>
          <p:cNvPicPr preferRelativeResize="0"/>
          <p:nvPr/>
        </p:nvPicPr>
        <p:blipFill rotWithShape="1">
          <a:blip r:embed="rId5">
            <a:alphaModFix/>
          </a:blip>
          <a:srcRect b="23206" l="0" r="46541" t="26486"/>
          <a:stretch/>
        </p:blipFill>
        <p:spPr>
          <a:xfrm>
            <a:off x="236006" y="2053025"/>
            <a:ext cx="2812769" cy="2646975"/>
          </a:xfrm>
          <a:prstGeom prst="rect">
            <a:avLst/>
          </a:prstGeom>
          <a:noFill/>
          <a:ln>
            <a:noFill/>
          </a:ln>
        </p:spPr>
      </p:pic>
      <p:pic>
        <p:nvPicPr>
          <p:cNvPr id="414" name="Google Shape;414;p47"/>
          <p:cNvPicPr preferRelativeResize="0"/>
          <p:nvPr/>
        </p:nvPicPr>
        <p:blipFill rotWithShape="1">
          <a:blip r:embed="rId4">
            <a:alphaModFix/>
          </a:blip>
          <a:srcRect b="0" l="0" r="46412" t="68386"/>
          <a:stretch/>
        </p:blipFill>
        <p:spPr>
          <a:xfrm>
            <a:off x="2906794" y="2847925"/>
            <a:ext cx="3473844" cy="1906878"/>
          </a:xfrm>
          <a:prstGeom prst="rect">
            <a:avLst/>
          </a:prstGeom>
          <a:noFill/>
          <a:ln>
            <a:noFill/>
          </a:ln>
        </p:spPr>
      </p:pic>
      <p:grpSp>
        <p:nvGrpSpPr>
          <p:cNvPr id="415" name="Google Shape;415;p47"/>
          <p:cNvGrpSpPr/>
          <p:nvPr/>
        </p:nvGrpSpPr>
        <p:grpSpPr>
          <a:xfrm>
            <a:off x="6998662" y="3928416"/>
            <a:ext cx="1017954" cy="452314"/>
            <a:chOff x="7031592" y="3856705"/>
            <a:chExt cx="1017954" cy="452314"/>
          </a:xfrm>
        </p:grpSpPr>
        <p:pic>
          <p:nvPicPr>
            <p:cNvPr descr="A screenshot of a computer  Description automatically generated" id="416" name="Google Shape;416;p47"/>
            <p:cNvPicPr preferRelativeResize="0"/>
            <p:nvPr/>
          </p:nvPicPr>
          <p:blipFill rotWithShape="1">
            <a:blip r:embed="rId3">
              <a:alphaModFix/>
            </a:blip>
            <a:srcRect b="0" l="0" r="0" t="0"/>
            <a:stretch/>
          </p:blipFill>
          <p:spPr>
            <a:xfrm>
              <a:off x="7031592" y="3856705"/>
              <a:ext cx="1017901" cy="452314"/>
            </a:xfrm>
            <a:prstGeom prst="rect">
              <a:avLst/>
            </a:prstGeom>
            <a:noFill/>
            <a:ln>
              <a:noFill/>
            </a:ln>
          </p:spPr>
        </p:pic>
        <p:sp>
          <p:nvSpPr>
            <p:cNvPr id="417" name="Google Shape;417;p47"/>
            <p:cNvSpPr txBox="1"/>
            <p:nvPr/>
          </p:nvSpPr>
          <p:spPr>
            <a:xfrm>
              <a:off x="7088946" y="3889561"/>
              <a:ext cx="960600" cy="38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limits!</a:t>
              </a:r>
              <a:endParaRPr b="0" i="0" sz="1400" u="none" cap="none" strike="noStrike">
                <a:solidFill>
                  <a:schemeClr val="dk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7"/>
          <p:cNvPicPr preferRelativeResize="0"/>
          <p:nvPr/>
        </p:nvPicPr>
        <p:blipFill rotWithShape="1">
          <a:blip r:embed="rId3">
            <a:alphaModFix/>
          </a:blip>
          <a:srcRect b="0" l="0" r="0" t="0"/>
          <a:stretch/>
        </p:blipFill>
        <p:spPr>
          <a:xfrm>
            <a:off x="-493150" y="292625"/>
            <a:ext cx="4980225" cy="779400"/>
          </a:xfrm>
          <a:prstGeom prst="rect">
            <a:avLst/>
          </a:prstGeom>
          <a:noFill/>
          <a:ln>
            <a:noFill/>
          </a:ln>
        </p:spPr>
      </p:pic>
      <p:pic>
        <p:nvPicPr>
          <p:cNvPr id="86" name="Google Shape;86;p17"/>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87" name="Google Shape;87;p17"/>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88" name="Google Shape;88;p17"/>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pic>
        <p:nvPicPr>
          <p:cNvPr id="93" name="Google Shape;93;p18" title="hot-earth.png"/>
          <p:cNvPicPr preferRelativeResize="0"/>
          <p:nvPr/>
        </p:nvPicPr>
        <p:blipFill rotWithShape="1">
          <a:blip r:embed="rId3">
            <a:alphaModFix/>
          </a:blip>
          <a:srcRect b="0" l="0" r="72678" t="25573"/>
          <a:stretch/>
        </p:blipFill>
        <p:spPr>
          <a:xfrm>
            <a:off x="477125" y="1445625"/>
            <a:ext cx="1471324" cy="2833124"/>
          </a:xfrm>
          <a:prstGeom prst="rect">
            <a:avLst/>
          </a:prstGeom>
          <a:noFill/>
          <a:ln>
            <a:noFill/>
          </a:ln>
        </p:spPr>
      </p:pic>
      <p:pic>
        <p:nvPicPr>
          <p:cNvPr id="94" name="Google Shape;94;p18" title="fossil fuels.png"/>
          <p:cNvPicPr preferRelativeResize="0"/>
          <p:nvPr/>
        </p:nvPicPr>
        <p:blipFill>
          <a:blip r:embed="rId4">
            <a:alphaModFix/>
          </a:blip>
          <a:stretch>
            <a:fillRect/>
          </a:stretch>
        </p:blipFill>
        <p:spPr>
          <a:xfrm>
            <a:off x="2135743" y="1720063"/>
            <a:ext cx="2756895" cy="2952992"/>
          </a:xfrm>
          <a:prstGeom prst="rect">
            <a:avLst/>
          </a:prstGeom>
          <a:noFill/>
          <a:ln>
            <a:noFill/>
          </a:ln>
        </p:spPr>
      </p:pic>
      <p:pic>
        <p:nvPicPr>
          <p:cNvPr id="95" name="Google Shape;95;p18" title="hamburger.png"/>
          <p:cNvPicPr preferRelativeResize="0"/>
          <p:nvPr/>
        </p:nvPicPr>
        <p:blipFill>
          <a:blip r:embed="rId5">
            <a:alphaModFix/>
          </a:blip>
          <a:stretch>
            <a:fillRect/>
          </a:stretch>
        </p:blipFill>
        <p:spPr>
          <a:xfrm>
            <a:off x="5201826" y="511475"/>
            <a:ext cx="1774328" cy="2005101"/>
          </a:xfrm>
          <a:prstGeom prst="rect">
            <a:avLst/>
          </a:prstGeom>
          <a:noFill/>
          <a:ln>
            <a:noFill/>
          </a:ln>
        </p:spPr>
      </p:pic>
      <p:pic>
        <p:nvPicPr>
          <p:cNvPr id="96" name="Google Shape;96;p18"/>
          <p:cNvPicPr preferRelativeResize="0"/>
          <p:nvPr/>
        </p:nvPicPr>
        <p:blipFill rotWithShape="1">
          <a:blip r:embed="rId6">
            <a:alphaModFix/>
          </a:blip>
          <a:srcRect b="0" l="0" r="0" t="0"/>
          <a:stretch/>
        </p:blipFill>
        <p:spPr>
          <a:xfrm>
            <a:off x="-463850" y="252650"/>
            <a:ext cx="5460700" cy="779400"/>
          </a:xfrm>
          <a:prstGeom prst="rect">
            <a:avLst/>
          </a:prstGeom>
          <a:noFill/>
          <a:ln>
            <a:noFill/>
          </a:ln>
        </p:spPr>
      </p:pic>
      <p:sp>
        <p:nvSpPr>
          <p:cNvPr id="97" name="Google Shape;97;p18"/>
          <p:cNvSpPr txBox="1"/>
          <p:nvPr/>
        </p:nvSpPr>
        <p:spPr>
          <a:xfrm>
            <a:off x="246775" y="334100"/>
            <a:ext cx="4582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Why is the Earth heating up?</a:t>
            </a:r>
            <a:endParaRPr b="1" i="0" sz="2800" u="none" cap="none" strike="noStrike">
              <a:solidFill>
                <a:srgbClr val="000000"/>
              </a:solidFill>
              <a:latin typeface="Calibri"/>
              <a:ea typeface="Calibri"/>
              <a:cs typeface="Calibri"/>
              <a:sym typeface="Calibri"/>
            </a:endParaRPr>
          </a:p>
        </p:txBody>
      </p:sp>
      <p:pic>
        <p:nvPicPr>
          <p:cNvPr id="98" name="Google Shape;98;p18" title="Copy of ch7_6.png"/>
          <p:cNvPicPr preferRelativeResize="0"/>
          <p:nvPr/>
        </p:nvPicPr>
        <p:blipFill rotWithShape="1">
          <a:blip r:embed="rId7">
            <a:alphaModFix/>
          </a:blip>
          <a:srcRect b="53085" l="60097" r="13071" t="6895"/>
          <a:stretch/>
        </p:blipFill>
        <p:spPr>
          <a:xfrm>
            <a:off x="7348700" y="914300"/>
            <a:ext cx="1380050" cy="2058348"/>
          </a:xfrm>
          <a:prstGeom prst="rect">
            <a:avLst/>
          </a:prstGeom>
          <a:noFill/>
          <a:ln>
            <a:noFill/>
          </a:ln>
        </p:spPr>
      </p:pic>
      <p:pic>
        <p:nvPicPr>
          <p:cNvPr id="99" name="Google Shape;99;p18" title="gogreen-ch5_4-5.png"/>
          <p:cNvPicPr preferRelativeResize="0"/>
          <p:nvPr/>
        </p:nvPicPr>
        <p:blipFill rotWithShape="1">
          <a:blip r:embed="rId8">
            <a:alphaModFix/>
          </a:blip>
          <a:srcRect b="77053" l="81702" r="0" t="0"/>
          <a:stretch/>
        </p:blipFill>
        <p:spPr>
          <a:xfrm>
            <a:off x="5713575" y="2903925"/>
            <a:ext cx="2192548" cy="137482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descr="A picture containing table, coffee, sitting, black  Description automatically generated" id="105" name="Google Shape;105;p19"/>
          <p:cNvPicPr preferRelativeResize="0"/>
          <p:nvPr/>
        </p:nvPicPr>
        <p:blipFill rotWithShape="1">
          <a:blip r:embed="rId3">
            <a:alphaModFix/>
          </a:blip>
          <a:srcRect b="0" l="0" r="0" t="0"/>
          <a:stretch/>
        </p:blipFill>
        <p:spPr>
          <a:xfrm>
            <a:off x="139999" y="975725"/>
            <a:ext cx="7481251" cy="3550825"/>
          </a:xfrm>
          <a:prstGeom prst="rect">
            <a:avLst/>
          </a:prstGeom>
          <a:noFill/>
          <a:ln>
            <a:noFill/>
          </a:ln>
        </p:spPr>
      </p:pic>
      <p:pic>
        <p:nvPicPr>
          <p:cNvPr id="106" name="Google Shape;106;p19"/>
          <p:cNvPicPr preferRelativeResize="0"/>
          <p:nvPr/>
        </p:nvPicPr>
        <p:blipFill rotWithShape="1">
          <a:blip r:embed="rId4">
            <a:alphaModFix/>
          </a:blip>
          <a:srcRect b="0" l="0" r="0" t="0"/>
          <a:stretch/>
        </p:blipFill>
        <p:spPr>
          <a:xfrm>
            <a:off x="-416801" y="266175"/>
            <a:ext cx="5938501" cy="950100"/>
          </a:xfrm>
          <a:prstGeom prst="rect">
            <a:avLst/>
          </a:prstGeom>
          <a:noFill/>
          <a:ln>
            <a:noFill/>
          </a:ln>
        </p:spPr>
      </p:pic>
      <p:sp>
        <p:nvSpPr>
          <p:cNvPr id="107" name="Google Shape;107;p19"/>
          <p:cNvSpPr txBox="1"/>
          <p:nvPr/>
        </p:nvSpPr>
        <p:spPr>
          <a:xfrm rot="-60015">
            <a:off x="264029"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What is the impact of climate change?</a:t>
            </a:r>
            <a:endParaRPr sz="1100"/>
          </a:p>
        </p:txBody>
      </p:sp>
      <p:pic>
        <p:nvPicPr>
          <p:cNvPr descr="A close up of a logo&#10;&#10;Description automatically generated" id="108" name="Google Shape;108;p19"/>
          <p:cNvPicPr preferRelativeResize="0"/>
          <p:nvPr/>
        </p:nvPicPr>
        <p:blipFill rotWithShape="1">
          <a:blip r:embed="rId5">
            <a:alphaModFix/>
          </a:blip>
          <a:srcRect b="0" l="0" r="0" t="0"/>
          <a:stretch/>
        </p:blipFill>
        <p:spPr>
          <a:xfrm>
            <a:off x="568672" y="1610240"/>
            <a:ext cx="6264739" cy="1936231"/>
          </a:xfrm>
          <a:prstGeom prst="rect">
            <a:avLst/>
          </a:prstGeom>
          <a:noFill/>
          <a:ln>
            <a:noFill/>
          </a:ln>
        </p:spPr>
      </p:pic>
      <p:pic>
        <p:nvPicPr>
          <p:cNvPr id="109" name="Google Shape;109;p19"/>
          <p:cNvPicPr preferRelativeResize="0"/>
          <p:nvPr/>
        </p:nvPicPr>
        <p:blipFill rotWithShape="1">
          <a:blip r:embed="rId6">
            <a:alphaModFix/>
          </a:blip>
          <a:srcRect b="13561" l="63895" r="15489" t="27242"/>
          <a:stretch/>
        </p:blipFill>
        <p:spPr>
          <a:xfrm>
            <a:off x="7302100" y="1548575"/>
            <a:ext cx="1355699" cy="2752503"/>
          </a:xfrm>
          <a:prstGeom prst="rect">
            <a:avLst/>
          </a:prstGeom>
          <a:noFill/>
          <a:ln>
            <a:noFill/>
          </a:ln>
        </p:spPr>
      </p:pic>
      <p:pic>
        <p:nvPicPr>
          <p:cNvPr id="110" name="Google Shape;110;p19"/>
          <p:cNvPicPr preferRelativeResize="0"/>
          <p:nvPr/>
        </p:nvPicPr>
        <p:blipFill>
          <a:blip r:embed="rId7">
            <a:alphaModFix/>
          </a:blip>
          <a:stretch>
            <a:fillRect/>
          </a:stretch>
        </p:blipFill>
        <p:spPr>
          <a:xfrm>
            <a:off x="7776006" y="959375"/>
            <a:ext cx="682194" cy="528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id="115" name="Google Shape;115;p20"/>
          <p:cNvPicPr preferRelativeResize="0"/>
          <p:nvPr/>
        </p:nvPicPr>
        <p:blipFill rotWithShape="1">
          <a:blip r:embed="rId3">
            <a:alphaModFix/>
          </a:blip>
          <a:srcRect b="0" l="0" r="0" t="0"/>
          <a:stretch/>
        </p:blipFill>
        <p:spPr>
          <a:xfrm>
            <a:off x="-416800" y="266175"/>
            <a:ext cx="3071500" cy="950100"/>
          </a:xfrm>
          <a:prstGeom prst="rect">
            <a:avLst/>
          </a:prstGeom>
          <a:noFill/>
          <a:ln>
            <a:noFill/>
          </a:ln>
        </p:spPr>
      </p:pic>
      <p:sp>
        <p:nvSpPr>
          <p:cNvPr id="116" name="Google Shape;116;p20"/>
          <p:cNvSpPr txBox="1"/>
          <p:nvPr/>
        </p:nvSpPr>
        <p:spPr>
          <a:xfrm rot="-60163">
            <a:off x="264248" y="546943"/>
            <a:ext cx="229715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500">
                <a:latin typeface="Calibri"/>
                <a:ea typeface="Calibri"/>
                <a:cs typeface="Calibri"/>
                <a:sym typeface="Calibri"/>
              </a:rPr>
              <a:t>No time to lose </a:t>
            </a:r>
            <a:endParaRPr b="1" sz="2500">
              <a:latin typeface="Calibri"/>
              <a:ea typeface="Calibri"/>
              <a:cs typeface="Calibri"/>
              <a:sym typeface="Calibri"/>
            </a:endParaRPr>
          </a:p>
        </p:txBody>
      </p:sp>
      <p:pic>
        <p:nvPicPr>
          <p:cNvPr id="117" name="Google Shape;117;p20"/>
          <p:cNvPicPr preferRelativeResize="0"/>
          <p:nvPr/>
        </p:nvPicPr>
        <p:blipFill>
          <a:blip r:embed="rId4">
            <a:alphaModFix/>
          </a:blip>
          <a:stretch>
            <a:fillRect/>
          </a:stretch>
        </p:blipFill>
        <p:spPr>
          <a:xfrm>
            <a:off x="3307173" y="933025"/>
            <a:ext cx="5408778" cy="3824175"/>
          </a:xfrm>
          <a:prstGeom prst="rect">
            <a:avLst/>
          </a:prstGeom>
          <a:noFill/>
          <a:ln>
            <a:noFill/>
          </a:ln>
        </p:spPr>
      </p:pic>
      <p:sp>
        <p:nvSpPr>
          <p:cNvPr id="118" name="Google Shape;118;p20"/>
          <p:cNvSpPr txBox="1"/>
          <p:nvPr/>
        </p:nvSpPr>
        <p:spPr>
          <a:xfrm>
            <a:off x="3541975" y="396125"/>
            <a:ext cx="42459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Because of rising sea levels the islands of Tuvalu, home to 11,000 people, are already on the verge of going under water. </a:t>
            </a:r>
            <a:endParaRPr b="1" sz="1600">
              <a:latin typeface="Calibri"/>
              <a:ea typeface="Calibri"/>
              <a:cs typeface="Calibri"/>
              <a:sym typeface="Calibri"/>
            </a:endParaRPr>
          </a:p>
        </p:txBody>
      </p:sp>
      <p:pic>
        <p:nvPicPr>
          <p:cNvPr id="119" name="Google Shape;119;p20"/>
          <p:cNvPicPr preferRelativeResize="0"/>
          <p:nvPr/>
        </p:nvPicPr>
        <p:blipFill rotWithShape="1">
          <a:blip r:embed="rId5">
            <a:alphaModFix/>
          </a:blip>
          <a:srcRect b="10274" l="5031" r="89481" t="65255"/>
          <a:stretch/>
        </p:blipFill>
        <p:spPr>
          <a:xfrm rot="510531">
            <a:off x="661248" y="1551250"/>
            <a:ext cx="915399" cy="2041002"/>
          </a:xfrm>
          <a:prstGeom prst="rect">
            <a:avLst/>
          </a:prstGeom>
          <a:noFill/>
          <a:ln>
            <a:noFill/>
          </a:ln>
        </p:spPr>
      </p:pic>
      <p:pic>
        <p:nvPicPr>
          <p:cNvPr id="120" name="Google Shape;120;p20"/>
          <p:cNvPicPr preferRelativeResize="0"/>
          <p:nvPr/>
        </p:nvPicPr>
        <p:blipFill rotWithShape="1">
          <a:blip r:embed="rId6">
            <a:alphaModFix/>
          </a:blip>
          <a:srcRect b="58757" l="50951" r="43169" t="12500"/>
          <a:stretch/>
        </p:blipFill>
        <p:spPr>
          <a:xfrm>
            <a:off x="1722600" y="1452962"/>
            <a:ext cx="915400" cy="2237576"/>
          </a:xfrm>
          <a:prstGeom prst="rect">
            <a:avLst/>
          </a:prstGeom>
          <a:noFill/>
          <a:ln>
            <a:noFill/>
          </a:ln>
        </p:spPr>
      </p:pic>
      <p:sp>
        <p:nvSpPr>
          <p:cNvPr id="121" name="Google Shape;121;p20"/>
          <p:cNvSpPr txBox="1"/>
          <p:nvPr/>
        </p:nvSpPr>
        <p:spPr>
          <a:xfrm>
            <a:off x="686725" y="3927225"/>
            <a:ext cx="26205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Rising temperature has already caused large amounts of sea ice to melt. </a:t>
            </a:r>
            <a:endParaRPr b="1" sz="1600">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1"/>
          <p:cNvSpPr txBox="1"/>
          <p:nvPr/>
        </p:nvSpPr>
        <p:spPr>
          <a:xfrm>
            <a:off x="634189" y="3517684"/>
            <a:ext cx="1875000" cy="8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One person can make a difference...</a:t>
            </a:r>
            <a:endParaRPr b="0" i="0" sz="1600" u="none" cap="none" strike="noStrike">
              <a:solidFill>
                <a:srgbClr val="000000"/>
              </a:solidFill>
              <a:latin typeface="Calibri"/>
              <a:ea typeface="Calibri"/>
              <a:cs typeface="Calibri"/>
              <a:sym typeface="Calibri"/>
            </a:endParaRPr>
          </a:p>
        </p:txBody>
      </p:sp>
      <p:sp>
        <p:nvSpPr>
          <p:cNvPr id="127" name="Google Shape;127;p21"/>
          <p:cNvSpPr txBox="1"/>
          <p:nvPr/>
        </p:nvSpPr>
        <p:spPr>
          <a:xfrm>
            <a:off x="3068664" y="3517684"/>
            <a:ext cx="25059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7 billion people can </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truly change the world...</a:t>
            </a:r>
            <a:endParaRPr b="0" i="0" sz="1600" u="none" cap="none" strike="noStrike">
              <a:solidFill>
                <a:srgbClr val="000000"/>
              </a:solidFill>
              <a:latin typeface="Calibri"/>
              <a:ea typeface="Calibri"/>
              <a:cs typeface="Calibri"/>
              <a:sym typeface="Calibri"/>
            </a:endParaRPr>
          </a:p>
        </p:txBody>
      </p:sp>
      <p:pic>
        <p:nvPicPr>
          <p:cNvPr id="128" name="Google Shape;128;p21"/>
          <p:cNvPicPr preferRelativeResize="0"/>
          <p:nvPr/>
        </p:nvPicPr>
        <p:blipFill rotWithShape="1">
          <a:blip r:embed="rId3">
            <a:alphaModFix/>
          </a:blip>
          <a:srcRect b="0" l="0" r="0" t="0"/>
          <a:stretch/>
        </p:blipFill>
        <p:spPr>
          <a:xfrm>
            <a:off x="-535571" y="234724"/>
            <a:ext cx="3565641" cy="779401"/>
          </a:xfrm>
          <a:prstGeom prst="rect">
            <a:avLst/>
          </a:prstGeom>
          <a:noFill/>
          <a:ln>
            <a:noFill/>
          </a:ln>
        </p:spPr>
      </p:pic>
      <p:sp>
        <p:nvSpPr>
          <p:cNvPr id="129" name="Google Shape;129;p21"/>
          <p:cNvSpPr txBox="1"/>
          <p:nvPr/>
        </p:nvSpPr>
        <p:spPr>
          <a:xfrm>
            <a:off x="246775" y="334100"/>
            <a:ext cx="26847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500" u="none" cap="none" strike="noStrike">
                <a:solidFill>
                  <a:srgbClr val="000000"/>
                </a:solidFill>
                <a:latin typeface="Calibri"/>
                <a:ea typeface="Calibri"/>
                <a:cs typeface="Calibri"/>
                <a:sym typeface="Calibri"/>
              </a:rPr>
              <a:t>It’s in our hands</a:t>
            </a:r>
            <a:endParaRPr b="1" i="0" sz="2500" u="none" cap="none" strike="noStrike">
              <a:solidFill>
                <a:srgbClr val="000000"/>
              </a:solidFill>
              <a:latin typeface="Calibri"/>
              <a:ea typeface="Calibri"/>
              <a:cs typeface="Calibri"/>
              <a:sym typeface="Calibri"/>
            </a:endParaRPr>
          </a:p>
        </p:txBody>
      </p:sp>
      <p:sp>
        <p:nvSpPr>
          <p:cNvPr id="130" name="Google Shape;130;p21"/>
          <p:cNvSpPr/>
          <p:nvPr/>
        </p:nvSpPr>
        <p:spPr>
          <a:xfrm rot="9974648">
            <a:off x="5180706" y="1000492"/>
            <a:ext cx="1665367" cy="2174626"/>
          </a:xfrm>
          <a:prstGeom prst="diagStripe">
            <a:avLst>
              <a:gd fmla="val 7238"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1" name="Google Shape;131;p21"/>
          <p:cNvSpPr/>
          <p:nvPr/>
        </p:nvSpPr>
        <p:spPr>
          <a:xfrm rot="-936983">
            <a:off x="5661663" y="650754"/>
            <a:ext cx="2841803" cy="1878219"/>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2" name="Google Shape;132;p21"/>
          <p:cNvSpPr txBox="1"/>
          <p:nvPr/>
        </p:nvSpPr>
        <p:spPr>
          <a:xfrm>
            <a:off x="6134027" y="3510934"/>
            <a:ext cx="2505900" cy="58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...with the support o</a:t>
            </a:r>
            <a:r>
              <a:rPr lang="en" sz="1600">
                <a:latin typeface="Calibri"/>
                <a:ea typeface="Calibri"/>
                <a:cs typeface="Calibri"/>
                <a:sym typeface="Calibri"/>
              </a:rPr>
              <a:t>f </a:t>
            </a:r>
            <a:r>
              <a:rPr b="0" i="0" lang="en" sz="1600" u="none" cap="none" strike="noStrike">
                <a:solidFill>
                  <a:srgbClr val="000000"/>
                </a:solidFill>
                <a:latin typeface="Calibri"/>
                <a:ea typeface="Calibri"/>
                <a:cs typeface="Calibri"/>
                <a:sym typeface="Calibri"/>
              </a:rPr>
              <a:t>governments, companies and businesses change can happen </a:t>
            </a:r>
            <a:r>
              <a:rPr lang="en" sz="1600">
                <a:latin typeface="Calibri"/>
                <a:ea typeface="Calibri"/>
                <a:cs typeface="Calibri"/>
                <a:sym typeface="Calibri"/>
              </a:rPr>
              <a:t>quickly</a:t>
            </a:r>
            <a:r>
              <a:rPr b="0" i="0" lang="en" sz="1600" u="none" cap="none" strike="noStrike">
                <a:solidFill>
                  <a:srgbClr val="000000"/>
                </a:solidFill>
                <a:latin typeface="Calibri"/>
                <a:ea typeface="Calibri"/>
                <a:cs typeface="Calibri"/>
                <a:sym typeface="Calibri"/>
              </a:rPr>
              <a:t> </a:t>
            </a:r>
            <a:endParaRPr b="0" i="0" sz="1600" u="none" cap="none" strike="noStrike">
              <a:solidFill>
                <a:srgbClr val="000000"/>
              </a:solidFill>
              <a:latin typeface="Calibri"/>
              <a:ea typeface="Calibri"/>
              <a:cs typeface="Calibri"/>
              <a:sym typeface="Calibri"/>
            </a:endParaRPr>
          </a:p>
        </p:txBody>
      </p:sp>
      <p:pic>
        <p:nvPicPr>
          <p:cNvPr id="133" name="Google Shape;133;p21"/>
          <p:cNvPicPr preferRelativeResize="0"/>
          <p:nvPr/>
        </p:nvPicPr>
        <p:blipFill rotWithShape="1">
          <a:blip r:embed="rId4">
            <a:alphaModFix/>
          </a:blip>
          <a:srcRect b="32548" l="7239" r="67848" t="35267"/>
          <a:stretch/>
        </p:blipFill>
        <p:spPr>
          <a:xfrm>
            <a:off x="646664" y="1472063"/>
            <a:ext cx="2134500" cy="1949849"/>
          </a:xfrm>
          <a:prstGeom prst="rect">
            <a:avLst/>
          </a:prstGeom>
          <a:noFill/>
          <a:ln>
            <a:noFill/>
          </a:ln>
        </p:spPr>
      </p:pic>
      <p:pic>
        <p:nvPicPr>
          <p:cNvPr id="134" name="Google Shape;134;p21"/>
          <p:cNvPicPr preferRelativeResize="0"/>
          <p:nvPr/>
        </p:nvPicPr>
        <p:blipFill rotWithShape="1">
          <a:blip r:embed="rId4">
            <a:alphaModFix/>
          </a:blip>
          <a:srcRect b="41038" l="32336" r="34292" t="36647"/>
          <a:stretch/>
        </p:blipFill>
        <p:spPr>
          <a:xfrm>
            <a:off x="2990091" y="1655288"/>
            <a:ext cx="2859275" cy="1351901"/>
          </a:xfrm>
          <a:prstGeom prst="rect">
            <a:avLst/>
          </a:prstGeom>
          <a:noFill/>
          <a:ln>
            <a:noFill/>
          </a:ln>
        </p:spPr>
      </p:pic>
      <p:pic>
        <p:nvPicPr>
          <p:cNvPr id="135" name="Google Shape;135;p21"/>
          <p:cNvPicPr preferRelativeResize="0"/>
          <p:nvPr/>
        </p:nvPicPr>
        <p:blipFill rotWithShape="1">
          <a:blip r:embed="rId4">
            <a:alphaModFix/>
          </a:blip>
          <a:srcRect b="25045" l="67494" r="0" t="13941"/>
          <a:stretch/>
        </p:blipFill>
        <p:spPr>
          <a:xfrm>
            <a:off x="6249027" y="577528"/>
            <a:ext cx="2275925" cy="30205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22"/>
          <p:cNvPicPr preferRelativeResize="0"/>
          <p:nvPr/>
        </p:nvPicPr>
        <p:blipFill rotWithShape="1">
          <a:blip r:embed="rId3">
            <a:alphaModFix/>
          </a:blip>
          <a:srcRect b="0" l="0" r="0" t="0"/>
          <a:stretch/>
        </p:blipFill>
        <p:spPr>
          <a:xfrm>
            <a:off x="-571100" y="371475"/>
            <a:ext cx="3518976" cy="777250"/>
          </a:xfrm>
          <a:prstGeom prst="rect">
            <a:avLst/>
          </a:prstGeom>
          <a:noFill/>
          <a:ln>
            <a:noFill/>
          </a:ln>
        </p:spPr>
      </p:pic>
      <p:sp>
        <p:nvSpPr>
          <p:cNvPr id="141" name="Google Shape;141;p22"/>
          <p:cNvSpPr txBox="1"/>
          <p:nvPr/>
        </p:nvSpPr>
        <p:spPr>
          <a:xfrm rot="-59975">
            <a:off x="314023" y="546923"/>
            <a:ext cx="2304351"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500">
                <a:solidFill>
                  <a:schemeClr val="dk1"/>
                </a:solidFill>
                <a:latin typeface="Calibri"/>
                <a:ea typeface="Calibri"/>
                <a:cs typeface="Calibri"/>
                <a:sym typeface="Calibri"/>
              </a:rPr>
              <a:t>How can I help?</a:t>
            </a:r>
            <a:endParaRPr sz="2500"/>
          </a:p>
        </p:txBody>
      </p:sp>
      <p:sp>
        <p:nvSpPr>
          <p:cNvPr id="142" name="Google Shape;142;p22"/>
          <p:cNvSpPr txBox="1"/>
          <p:nvPr/>
        </p:nvSpPr>
        <p:spPr>
          <a:xfrm>
            <a:off x="3642350" y="526850"/>
            <a:ext cx="45477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Calibri"/>
                <a:ea typeface="Calibri"/>
                <a:cs typeface="Calibri"/>
                <a:sym typeface="Calibri"/>
              </a:rPr>
              <a:t>People all over the world the world are making their </a:t>
            </a:r>
            <a:r>
              <a:rPr lang="en" sz="1800">
                <a:latin typeface="Calibri"/>
                <a:ea typeface="Calibri"/>
                <a:cs typeface="Calibri"/>
                <a:sym typeface="Calibri"/>
              </a:rPr>
              <a:t>voices heard and demanding change! </a:t>
            </a:r>
            <a:endParaRPr b="1" sz="1800">
              <a:latin typeface="Calibri"/>
              <a:ea typeface="Calibri"/>
              <a:cs typeface="Calibri"/>
              <a:sym typeface="Calibri"/>
            </a:endParaRPr>
          </a:p>
        </p:txBody>
      </p:sp>
      <p:pic>
        <p:nvPicPr>
          <p:cNvPr id="143" name="Google Shape;143;p22"/>
          <p:cNvPicPr preferRelativeResize="0"/>
          <p:nvPr/>
        </p:nvPicPr>
        <p:blipFill>
          <a:blip r:embed="rId4">
            <a:alphaModFix/>
          </a:blip>
          <a:stretch>
            <a:fillRect/>
          </a:stretch>
        </p:blipFill>
        <p:spPr>
          <a:xfrm>
            <a:off x="480050" y="2220325"/>
            <a:ext cx="4936675" cy="2650875"/>
          </a:xfrm>
          <a:prstGeom prst="rect">
            <a:avLst/>
          </a:prstGeom>
          <a:noFill/>
          <a:ln>
            <a:noFill/>
          </a:ln>
        </p:spPr>
      </p:pic>
      <p:sp>
        <p:nvSpPr>
          <p:cNvPr id="144" name="Google Shape;144;p22"/>
          <p:cNvSpPr txBox="1"/>
          <p:nvPr/>
        </p:nvSpPr>
        <p:spPr>
          <a:xfrm>
            <a:off x="6017050" y="3003050"/>
            <a:ext cx="2836200" cy="68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2300">
                <a:solidFill>
                  <a:schemeClr val="dk1"/>
                </a:solidFill>
                <a:latin typeface="Calibri"/>
                <a:ea typeface="Calibri"/>
                <a:cs typeface="Calibri"/>
                <a:sym typeface="Calibri"/>
              </a:rPr>
              <a:t>“</a:t>
            </a:r>
            <a:r>
              <a:rPr b="1" i="1" lang="en" sz="2300">
                <a:solidFill>
                  <a:schemeClr val="dk1"/>
                </a:solidFill>
                <a:latin typeface="Calibri"/>
                <a:ea typeface="Calibri"/>
                <a:cs typeface="Calibri"/>
                <a:sym typeface="Calibri"/>
              </a:rPr>
              <a:t>You are never too small to make a difference”</a:t>
            </a:r>
            <a:endParaRPr b="1" i="1" sz="2300">
              <a:solidFill>
                <a:schemeClr val="dk1"/>
              </a:solidFill>
              <a:latin typeface="Calibri"/>
              <a:ea typeface="Calibri"/>
              <a:cs typeface="Calibri"/>
              <a:sym typeface="Calibri"/>
            </a:endParaRPr>
          </a:p>
          <a:p>
            <a:pPr indent="0" lvl="0" marL="0" rtl="0" algn="l">
              <a:spcBef>
                <a:spcPts val="0"/>
              </a:spcBef>
              <a:spcAft>
                <a:spcPts val="0"/>
              </a:spcAft>
              <a:buNone/>
            </a:pPr>
            <a:r>
              <a:t/>
            </a:r>
            <a:endParaRPr b="1" i="1" sz="600">
              <a:solidFill>
                <a:schemeClr val="dk1"/>
              </a:solidFill>
              <a:latin typeface="Calibri"/>
              <a:ea typeface="Calibri"/>
              <a:cs typeface="Calibri"/>
              <a:sym typeface="Calibri"/>
            </a:endParaRPr>
          </a:p>
          <a:p>
            <a:pPr indent="0" lvl="0" marL="0" rtl="0" algn="l">
              <a:lnSpc>
                <a:spcPct val="200000"/>
              </a:lnSpc>
              <a:spcBef>
                <a:spcPts val="0"/>
              </a:spcBef>
              <a:spcAft>
                <a:spcPts val="0"/>
              </a:spcAft>
              <a:buNone/>
            </a:pPr>
            <a:r>
              <a:rPr lang="en" sz="1600">
                <a:solidFill>
                  <a:schemeClr val="dk1"/>
                </a:solidFill>
                <a:latin typeface="Calibri"/>
                <a:ea typeface="Calibri"/>
                <a:cs typeface="Calibri"/>
                <a:sym typeface="Calibri"/>
              </a:rPr>
              <a:t>Greta Thumberg </a:t>
            </a:r>
            <a:endParaRPr sz="1600">
              <a:solidFill>
                <a:schemeClr val="dk1"/>
              </a:solidFill>
              <a:latin typeface="Calibri"/>
              <a:ea typeface="Calibri"/>
              <a:cs typeface="Calibri"/>
              <a:sym typeface="Calibri"/>
            </a:endParaRPr>
          </a:p>
        </p:txBody>
      </p:sp>
      <p:sp>
        <p:nvSpPr>
          <p:cNvPr id="145" name="Google Shape;145;p22"/>
          <p:cNvSpPr txBox="1"/>
          <p:nvPr/>
        </p:nvSpPr>
        <p:spPr>
          <a:xfrm>
            <a:off x="4572000" y="1373575"/>
            <a:ext cx="4218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Calibri"/>
                <a:ea typeface="Calibri"/>
                <a:cs typeface="Calibri"/>
                <a:sym typeface="Calibri"/>
              </a:rPr>
              <a:t>The right to protest, campaign and access justice are all children’s rights.  </a:t>
            </a:r>
            <a:endParaRPr b="1" sz="180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