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28" roundtripDataSignature="AMtx7mjsMamJBnDELimAH2gEYNlhOgHS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customschemas.google.com/relationships/presentationmetadata" Target="meta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officeofodd.com"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d053bf462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d053bf462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Warm-up → Person → Moment → Better → Invent → Explain → Share</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Timing:</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Intro 8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Office odd 5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Bonkers combo 5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Loose drawing warm up 3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Happiness discussion time 5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Think of a person 2 minutes —---------------30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Think of a moment 3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Think of making better 5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What’s inventing? 2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Brainstorming 15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Final drawing 25 minutes</a:t>
            </a:r>
            <a:endParaRPr>
              <a:solidFill>
                <a:schemeClr val="dk1"/>
              </a:solidFill>
            </a:endParaRPr>
          </a:p>
          <a:p>
            <a:pPr indent="0" lvl="0" marL="0" rtl="0" algn="l">
              <a:lnSpc>
                <a:spcPct val="115000"/>
              </a:lnSpc>
              <a:spcBef>
                <a:spcPts val="0"/>
              </a:spcBef>
              <a:spcAft>
                <a:spcPts val="0"/>
              </a:spcAft>
              <a:buNone/>
            </a:pPr>
            <a:r>
              <a:rPr lang="en-GB">
                <a:solidFill>
                  <a:schemeClr val="dk1"/>
                </a:solidFill>
              </a:rPr>
              <a:t>Show tell 8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a:solidFill>
                  <a:schemeClr val="dk1"/>
                </a:solidFill>
              </a:rPr>
              <a:t>Feedback 4 minutes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 name="Google Shape;12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Give 2 minutes for people to come up with ideas. Then ask for ideas for 2 minutes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5 minutes: </a:t>
            </a:r>
            <a:r>
              <a:rPr b="1" lang="en-GB"/>
              <a:t>USE ONLY IF NEEDED AND TIME IS OK: </a:t>
            </a:r>
            <a:r>
              <a:rPr lang="en-GB"/>
              <a:t>This is an optional activity if you want to get nervous drawers drawing…</a:t>
            </a:r>
            <a:endParaRPr/>
          </a:p>
          <a:p>
            <a:pPr indent="0" lvl="0" marL="0" rtl="0" algn="l">
              <a:lnSpc>
                <a:spcPct val="115000"/>
              </a:lnSpc>
              <a:spcBef>
                <a:spcPts val="1200"/>
              </a:spcBef>
              <a:spcAft>
                <a:spcPts val="0"/>
              </a:spcAft>
              <a:buSzPts val="1100"/>
              <a:buNone/>
            </a:pPr>
            <a:r>
              <a:rPr b="1" lang="en-GB">
                <a:solidFill>
                  <a:schemeClr val="dk1"/>
                </a:solidFill>
              </a:rPr>
              <a:t>Another optional drawing warm-up alternative (if needed):</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GB">
                <a:solidFill>
                  <a:schemeClr val="dk1"/>
                </a:solidFill>
              </a:rPr>
              <a:t>Scribble swap</a:t>
            </a:r>
            <a:br>
              <a:rPr b="1" lang="en-GB">
                <a:solidFill>
                  <a:schemeClr val="dk1"/>
                </a:solidFill>
              </a:rPr>
            </a:br>
            <a:r>
              <a:rPr lang="en-GB">
                <a:solidFill>
                  <a:schemeClr val="dk1"/>
                </a:solidFill>
              </a:rPr>
              <a:t>Draw a messy scribble, then pass it to the person next to you. They turn the scribble into a drawing of something.</a:t>
            </a:r>
            <a:endParaRPr>
              <a:solidFill>
                <a:schemeClr val="dk1"/>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GB">
                <a:solidFill>
                  <a:schemeClr val="dk1"/>
                </a:solidFill>
              </a:rPr>
              <a:t>5 minutes: Group discussion time to discuss happiness and what it is.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GB">
                <a:solidFill>
                  <a:schemeClr val="dk1"/>
                </a:solidFill>
              </a:rPr>
              <a:t>You could ask for recent examples in people’s lives.</a:t>
            </a:r>
            <a:endParaRPr b="1">
              <a:solidFill>
                <a:schemeClr val="dk1"/>
              </a:solidFill>
            </a:endParaRPr>
          </a:p>
          <a:p>
            <a:pPr indent="0" lvl="0" marL="0" rtl="0" algn="l">
              <a:lnSpc>
                <a:spcPct val="115000"/>
              </a:lnSpc>
              <a:spcBef>
                <a:spcPts val="1200"/>
              </a:spcBef>
              <a:spcAft>
                <a:spcPts val="0"/>
              </a:spcAft>
              <a:buSzPts val="1100"/>
              <a:buNone/>
            </a:pPr>
            <a:r>
              <a:rPr lang="en-GB">
                <a:solidFill>
                  <a:schemeClr val="dk1"/>
                </a:solidFill>
              </a:rPr>
              <a:t>• someone saying thank you</a:t>
            </a:r>
            <a:br>
              <a:rPr lang="en-GB">
                <a:solidFill>
                  <a:schemeClr val="dk1"/>
                </a:solidFill>
              </a:rPr>
            </a:br>
            <a:r>
              <a:rPr lang="en-GB">
                <a:solidFill>
                  <a:schemeClr val="dk1"/>
                </a:solidFill>
              </a:rPr>
              <a:t>• a funny moment</a:t>
            </a:r>
            <a:br>
              <a:rPr lang="en-GB">
                <a:solidFill>
                  <a:schemeClr val="dk1"/>
                </a:solidFill>
              </a:rPr>
            </a:br>
            <a:r>
              <a:rPr lang="en-GB">
                <a:solidFill>
                  <a:schemeClr val="dk1"/>
                </a:solidFill>
              </a:rPr>
              <a:t>• hearing a favourite song</a:t>
            </a:r>
            <a:br>
              <a:rPr lang="en-GB">
                <a:solidFill>
                  <a:schemeClr val="dk1"/>
                </a:solidFill>
              </a:rPr>
            </a:br>
            <a:r>
              <a:rPr lang="en-GB">
                <a:solidFill>
                  <a:schemeClr val="dk1"/>
                </a:solidFill>
              </a:rPr>
              <a:t>• a quiet cup of tea</a:t>
            </a:r>
            <a:br>
              <a:rPr lang="en-GB">
                <a:solidFill>
                  <a:schemeClr val="dk1"/>
                </a:solidFill>
              </a:rPr>
            </a:br>
            <a:r>
              <a:rPr lang="en-GB">
                <a:solidFill>
                  <a:schemeClr val="dk1"/>
                </a:solidFill>
              </a:rPr>
              <a:t>• finishing something difficult</a:t>
            </a:r>
            <a:endParaRPr>
              <a:solidFill>
                <a:schemeClr val="dk1"/>
              </a:solidFill>
            </a:endParaRPr>
          </a:p>
          <a:p>
            <a:pPr indent="0" lvl="0" marL="0" rtl="0" algn="l">
              <a:lnSpc>
                <a:spcPct val="115000"/>
              </a:lnSpc>
              <a:spcBef>
                <a:spcPts val="1200"/>
              </a:spcBef>
              <a:spcAft>
                <a:spcPts val="0"/>
              </a:spcAft>
              <a:buSzPts val="1100"/>
              <a:buNone/>
            </a:pPr>
            <a:r>
              <a:rPr b="1" lang="en-GB">
                <a:solidFill>
                  <a:schemeClr val="dk1"/>
                </a:solidFill>
              </a:rPr>
              <a:t>Removing small frustrations can also bring happiness</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lang="en-GB">
                <a:solidFill>
                  <a:schemeClr val="dk1"/>
                </a:solidFill>
              </a:rPr>
              <a:t>making something easier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reducing stress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helping someone feel calmer</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1400"/>
              </a:spcBef>
              <a:spcAft>
                <a:spcPts val="0"/>
              </a:spcAft>
              <a:buClr>
                <a:schemeClr val="dk1"/>
              </a:buClr>
              <a:buSzPts val="1100"/>
              <a:buFont typeface="Arial"/>
              <a:buNone/>
            </a:pPr>
            <a:r>
              <a:rPr b="1" lang="en-GB" sz="1300">
                <a:solidFill>
                  <a:schemeClr val="dk1"/>
                </a:solidFill>
              </a:rPr>
              <a:t>Optional writing and noticing</a:t>
            </a:r>
            <a:endParaRPr b="1" sz="13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Invite participants to write their moment on a Post-it note or small piece of paper.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Say:</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“This is just for you, you don’t have to share it.”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Invite people to place their notes on a wall or table.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Allow a short pause for participants to quietly read what others have written.</a:t>
            </a:r>
            <a:endParaRPr>
              <a:solidFill>
                <a:schemeClr val="dk1"/>
              </a:solidFill>
            </a:endParaRPr>
          </a:p>
          <a:p>
            <a:pPr indent="0" lvl="0" marL="0" rtl="0" algn="l">
              <a:lnSpc>
                <a:spcPct val="115000"/>
              </a:lnSpc>
              <a:spcBef>
                <a:spcPts val="1200"/>
              </a:spcBef>
              <a:spcAft>
                <a:spcPts val="0"/>
              </a:spcAft>
              <a:buNone/>
            </a:pPr>
            <a:r>
              <a:t/>
            </a:r>
            <a:endParaRPr>
              <a:solidFill>
                <a:schemeClr val="dk1"/>
              </a:solidFill>
            </a:endParaRPr>
          </a:p>
          <a:p>
            <a:pPr indent="0" lvl="0" marL="0" rtl="0" algn="l">
              <a:lnSpc>
                <a:spcPct val="115000"/>
              </a:lnSpc>
              <a:spcBef>
                <a:spcPts val="1200"/>
              </a:spcBef>
              <a:spcAft>
                <a:spcPts val="120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Briefly remind everyone of the challenge and move on.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 name="Google Shape;14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SzPts val="1100"/>
              <a:buNone/>
            </a:pPr>
            <a:r>
              <a:rPr b="1" lang="en-GB">
                <a:solidFill>
                  <a:schemeClr val="dk1"/>
                </a:solidFill>
              </a:rPr>
              <a:t>3 minutes: You’re not inventing yet, just choosing who, when, and what could feel better.</a:t>
            </a:r>
            <a:endParaRPr b="1">
              <a:solidFill>
                <a:schemeClr val="dk1"/>
              </a:solidFill>
            </a:endParaRPr>
          </a:p>
          <a:p>
            <a:pPr indent="0" lvl="0" marL="0" rtl="0" algn="l">
              <a:lnSpc>
                <a:spcPct val="115000"/>
              </a:lnSpc>
              <a:spcBef>
                <a:spcPts val="1200"/>
              </a:spcBef>
              <a:spcAft>
                <a:spcPts val="0"/>
              </a:spcAft>
              <a:buSzPts val="1100"/>
              <a:buNone/>
            </a:pPr>
            <a:r>
              <a:rPr b="1" lang="en-GB">
                <a:solidFill>
                  <a:schemeClr val="dk1"/>
                </a:solidFill>
              </a:rPr>
              <a:t>Jot a few ideas,  you’ll choose one to invent for next</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You might add:</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“You can choose anyone. Someone close to you, someone you see in your community, or someone you imagine.”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Reassure participants:</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“There’s no right choice — pick someone who feels easy to think about.”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Optional prompt if people hesitate:</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“It could even be a pet.”</a:t>
            </a:r>
            <a:endParaRPr>
              <a:solidFill>
                <a:schemeClr val="dk1"/>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SzPts val="1100"/>
              <a:buNone/>
            </a:pPr>
            <a:r>
              <a:rPr b="1" lang="en-GB">
                <a:solidFill>
                  <a:schemeClr val="dk1"/>
                </a:solidFill>
              </a:rPr>
              <a:t>3 Minutes: “This is the moment your invention will be for”</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Explain the types of moments they might choose:</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“It might be a moment that feels tricky or tiring…</a:t>
            </a:r>
            <a:br>
              <a:rPr lang="en-GB">
                <a:solidFill>
                  <a:schemeClr val="dk1"/>
                </a:solidFill>
              </a:rPr>
            </a:br>
            <a:r>
              <a:rPr lang="en-GB">
                <a:solidFill>
                  <a:schemeClr val="dk1"/>
                </a:solidFill>
              </a:rPr>
              <a:t>or maybe boring or frustrating.”</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Then open the positive side:</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“Or it might simply be a moment where you’d love to make them smile or feel appreciated.”</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Reinforce the scale:</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“Small everyday moments work best.”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Pause </a:t>
            </a:r>
            <a:r>
              <a:rPr b="1" lang="en-GB">
                <a:solidFill>
                  <a:schemeClr val="dk1"/>
                </a:solidFill>
              </a:rPr>
              <a:t>20–30 seconds</a:t>
            </a:r>
            <a:r>
              <a:rPr lang="en-GB">
                <a:solidFill>
                  <a:schemeClr val="dk1"/>
                </a:solidFill>
              </a:rPr>
              <a:t> for thinking.</a:t>
            </a:r>
            <a:endParaRPr>
              <a:solidFill>
                <a:schemeClr val="dk1"/>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GB">
                <a:solidFill>
                  <a:schemeClr val="dk1"/>
                </a:solidFill>
              </a:rPr>
              <a:t>5 Minutes: </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We are just thinking generally at this stage </a:t>
            </a:r>
            <a:r>
              <a:rPr lang="en-GB">
                <a:solidFill>
                  <a:schemeClr val="dk1"/>
                </a:solidFill>
              </a:rPr>
              <a:t>(“something relaxing”, “fun”, “helpful”…) later we’ll think about what the </a:t>
            </a:r>
            <a:r>
              <a:rPr lang="en-GB">
                <a:solidFill>
                  <a:schemeClr val="dk1"/>
                </a:solidFill>
              </a:rPr>
              <a:t>invention could be to achieve that.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GB">
                <a:solidFill>
                  <a:schemeClr val="dk1"/>
                </a:solidFill>
              </a:rPr>
              <a:t>You might add:</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“That could mean easier, calmer, more comfortable, more playful, more joyful or helping someone feel confident, respected, included, or appreciated.”</a:t>
            </a:r>
            <a:endParaRPr>
              <a:solidFill>
                <a:schemeClr val="dk1"/>
              </a:solidFill>
            </a:endParaRPr>
          </a:p>
          <a:p>
            <a:pPr indent="0" lvl="0" marL="381000" marR="381000" rtl="0" algn="l">
              <a:lnSpc>
                <a:spcPct val="115000"/>
              </a:lnSpc>
              <a:spcBef>
                <a:spcPts val="1200"/>
              </a:spcBef>
              <a:spcAft>
                <a:spcPts val="1200"/>
              </a:spcAft>
              <a:buClr>
                <a:schemeClr val="dk1"/>
              </a:buClr>
              <a:buSzPts val="1100"/>
              <a:buFont typeface="Arial"/>
              <a:buNone/>
            </a:pPr>
            <a:r>
              <a:rPr lang="en-GB">
                <a:solidFill>
                  <a:schemeClr val="dk1"/>
                </a:solidFill>
              </a:rPr>
              <a:t>“For example: a nurse at the end of the day, and something that makes them feel appreciated or helps them unwind.”</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Google Shape;16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GB">
                <a:solidFill>
                  <a:schemeClr val="dk1"/>
                </a:solidFill>
              </a:rPr>
              <a:t>2 Minutes:</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“Sometimes inventions help with things people struggle with.</a:t>
            </a:r>
            <a:br>
              <a:rPr lang="en-GB">
                <a:solidFill>
                  <a:schemeClr val="dk1"/>
                </a:solidFill>
              </a:rPr>
            </a:br>
            <a:r>
              <a:rPr lang="en-GB">
                <a:solidFill>
                  <a:schemeClr val="dk1"/>
                </a:solidFill>
              </a:rPr>
              <a:t>Sometimes they surprise, cheer someone up, or show care.</a:t>
            </a:r>
            <a:br>
              <a:rPr lang="en-GB">
                <a:solidFill>
                  <a:schemeClr val="dk1"/>
                </a:solidFill>
              </a:rPr>
            </a:br>
            <a:r>
              <a:rPr lang="en-GB">
                <a:solidFill>
                  <a:schemeClr val="dk1"/>
                </a:solidFill>
              </a:rPr>
              <a:t>All of that counts as inventing here.”</a:t>
            </a:r>
            <a:endParaRPr>
              <a:solidFill>
                <a:schemeClr val="dk1"/>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cfdbb3629e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cfdbb3629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GB">
                <a:solidFill>
                  <a:schemeClr val="dk1"/>
                </a:solidFill>
              </a:rPr>
              <a:t>Brainstorming for 10- 15 minutes:</a:t>
            </a:r>
            <a:r>
              <a:rPr lang="en-GB">
                <a:solidFill>
                  <a:schemeClr val="dk1"/>
                </a:solidFill>
              </a:rPr>
              <a:t> There are 2 slides you can show during this time. </a:t>
            </a:r>
            <a:endParaRPr>
              <a:solidFill>
                <a:schemeClr val="dk1"/>
              </a:solidFill>
            </a:endParaRPr>
          </a:p>
          <a:p>
            <a:pPr indent="0" lvl="0" marL="0" rtl="0" algn="l">
              <a:lnSpc>
                <a:spcPct val="115000"/>
              </a:lnSpc>
              <a:spcBef>
                <a:spcPts val="1200"/>
              </a:spcBef>
              <a:spcAft>
                <a:spcPts val="0"/>
              </a:spcAft>
              <a:buNone/>
            </a:pPr>
            <a:r>
              <a:rPr lang="en-GB">
                <a:solidFill>
                  <a:schemeClr val="dk1"/>
                </a:solidFill>
              </a:rPr>
              <a:t>Participants can work </a:t>
            </a:r>
            <a:r>
              <a:rPr lang="en-GB">
                <a:solidFill>
                  <a:schemeClr val="dk1"/>
                </a:solidFill>
              </a:rPr>
              <a:t>individually</a:t>
            </a:r>
            <a:r>
              <a:rPr lang="en-GB">
                <a:solidFill>
                  <a:schemeClr val="dk1"/>
                </a:solidFill>
              </a:rPr>
              <a:t> and later to talk to person next to them or to the facilitator. (See Prompt cards in the folder for people who are really stuck and notes in next slide.)</a:t>
            </a:r>
            <a:endParaRPr>
              <a:solidFill>
                <a:schemeClr val="dk1"/>
              </a:solidFill>
            </a:endParaRPr>
          </a:p>
          <a:p>
            <a:pPr indent="0" lvl="0" marL="0" rtl="0" algn="l">
              <a:lnSpc>
                <a:spcPct val="115000"/>
              </a:lnSpc>
              <a:spcBef>
                <a:spcPts val="1200"/>
              </a:spcBef>
              <a:spcAft>
                <a:spcPts val="0"/>
              </a:spcAft>
              <a:buNone/>
            </a:pPr>
            <a:r>
              <a:rPr lang="en-GB">
                <a:solidFill>
                  <a:schemeClr val="dk1"/>
                </a:solidFill>
              </a:rPr>
              <a:t>Reassure participants:</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“You don’t need a great idea yet.”</a:t>
            </a:r>
            <a:endParaRPr>
              <a:solidFill>
                <a:schemeClr val="dk1"/>
              </a:solidFill>
            </a:endParaRPr>
          </a:p>
          <a:p>
            <a:pPr indent="0" lvl="0" marL="381000" marR="381000" rtl="0" algn="l">
              <a:lnSpc>
                <a:spcPct val="115000"/>
              </a:lnSpc>
              <a:spcBef>
                <a:spcPts val="1200"/>
              </a:spcBef>
              <a:spcAft>
                <a:spcPts val="0"/>
              </a:spcAft>
              <a:buClr>
                <a:schemeClr val="dk1"/>
              </a:buClr>
              <a:buSzPts val="1100"/>
              <a:buFont typeface="Arial"/>
              <a:buNone/>
            </a:pPr>
            <a:r>
              <a:rPr lang="en-GB">
                <a:solidFill>
                  <a:schemeClr val="dk1"/>
                </a:solidFill>
              </a:rPr>
              <a:t>“Inventing usually starts with little thoughts, half-ideas, or rough sketches.”</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“Messy is exactly right at this stage.”</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“The funniest ideas are often the best ones.”</a:t>
            </a:r>
            <a:endParaRPr>
              <a:solidFill>
                <a:schemeClr val="dk1"/>
              </a:solidFill>
            </a:endParaRPr>
          </a:p>
          <a:p>
            <a:pPr indent="0" lvl="0" marL="0" rtl="0" algn="l">
              <a:lnSpc>
                <a:spcPct val="115000"/>
              </a:lnSpc>
              <a:spcBef>
                <a:spcPts val="1400"/>
              </a:spcBef>
              <a:spcAft>
                <a:spcPts val="0"/>
              </a:spcAft>
              <a:buNone/>
            </a:pPr>
            <a:r>
              <a:rPr b="1" lang="en-GB" sz="1300">
                <a:solidFill>
                  <a:schemeClr val="dk1"/>
                </a:solidFill>
              </a:rPr>
              <a:t>Gentle physical transition</a:t>
            </a:r>
            <a:endParaRPr b="1" sz="1300">
              <a:solidFill>
                <a:schemeClr val="dk1"/>
              </a:solidFill>
            </a:endParaRPr>
          </a:p>
          <a:p>
            <a:pPr indent="0" lvl="0" marL="0" rtl="0" algn="l">
              <a:lnSpc>
                <a:spcPct val="115000"/>
              </a:lnSpc>
              <a:spcBef>
                <a:spcPts val="1200"/>
              </a:spcBef>
              <a:spcAft>
                <a:spcPts val="0"/>
              </a:spcAft>
              <a:buNone/>
            </a:pPr>
            <a:r>
              <a:rPr lang="en-GB">
                <a:solidFill>
                  <a:schemeClr val="dk1"/>
                </a:solidFill>
              </a:rPr>
              <a:t>Invite action without pressure:</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“Take a pen and some paper.”</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“You might start with a word, a scribble, or a very rough shape.”</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“It doesn’t have to mean anything yet.”</a:t>
            </a:r>
            <a:endParaRPr>
              <a:solidFill>
                <a:schemeClr val="dk1"/>
              </a:solidFill>
            </a:endParaRPr>
          </a:p>
          <a:p>
            <a:pPr indent="0" lvl="0" marL="381000" marR="381000" rtl="0" algn="l">
              <a:lnSpc>
                <a:spcPct val="115000"/>
              </a:lnSpc>
              <a:spcBef>
                <a:spcPts val="1200"/>
              </a:spcBef>
              <a:spcAft>
                <a:spcPts val="1200"/>
              </a:spcAft>
              <a:buNone/>
            </a:pPr>
            <a:r>
              <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SzPts val="1100"/>
              <a:buNone/>
            </a:pPr>
            <a:r>
              <a:rPr lang="en-GB">
                <a:solidFill>
                  <a:schemeClr val="dk1"/>
                </a:solidFill>
              </a:rPr>
              <a:t>Make sure everyone has paper and something to draw or write with.</a:t>
            </a:r>
            <a:endParaRPr>
              <a:solidFill>
                <a:schemeClr val="dk1"/>
              </a:solidFill>
            </a:endParaRPr>
          </a:p>
          <a:p>
            <a:pPr indent="0" lvl="0" marL="0" rtl="0" algn="l">
              <a:lnSpc>
                <a:spcPct val="115000"/>
              </a:lnSpc>
              <a:spcBef>
                <a:spcPts val="1200"/>
              </a:spcBef>
              <a:spcAft>
                <a:spcPts val="0"/>
              </a:spcAft>
              <a:buSzPts val="1100"/>
              <a:buNone/>
            </a:pPr>
            <a:r>
              <a:rPr lang="en-GB">
                <a:solidFill>
                  <a:schemeClr val="dk1"/>
                </a:solidFill>
              </a:rPr>
              <a:t>This is time for participants to </a:t>
            </a:r>
            <a:r>
              <a:rPr i="1" lang="en-GB">
                <a:solidFill>
                  <a:schemeClr val="dk1"/>
                </a:solidFill>
              </a:rPr>
              <a:t>play with ideas</a:t>
            </a:r>
            <a:r>
              <a:rPr lang="en-GB">
                <a:solidFill>
                  <a:schemeClr val="dk1"/>
                </a:solidFill>
              </a:rPr>
              <a:t> for their chosen person and moment.</a:t>
            </a:r>
            <a:br>
              <a:rPr lang="en-GB">
                <a:solidFill>
                  <a:schemeClr val="dk1"/>
                </a:solidFill>
              </a:rPr>
            </a:br>
            <a:r>
              <a:rPr lang="en-GB">
                <a:solidFill>
                  <a:schemeClr val="dk1"/>
                </a:solidFill>
              </a:rPr>
              <a:t>If people are absorbed, let this run a little longer and shorten sharing later.</a:t>
            </a:r>
            <a:endParaRPr>
              <a:solidFill>
                <a:schemeClr val="dk1"/>
              </a:solidFill>
            </a:endParaRPr>
          </a:p>
          <a:p>
            <a:pPr indent="0" lvl="0" marL="0" rtl="0" algn="l">
              <a:lnSpc>
                <a:spcPct val="115000"/>
              </a:lnSpc>
              <a:spcBef>
                <a:spcPts val="1200"/>
              </a:spcBef>
              <a:spcAft>
                <a:spcPts val="0"/>
              </a:spcAft>
              <a:buSzPts val="1100"/>
              <a:buNone/>
            </a:pPr>
            <a:r>
              <a:rPr lang="en-GB">
                <a:solidFill>
                  <a:schemeClr val="dk1"/>
                </a:solidFill>
              </a:rPr>
              <a:t>Ask participants to start their thoughts with this idea:</a:t>
            </a:r>
            <a:endParaRPr>
              <a:solidFill>
                <a:schemeClr val="dk1"/>
              </a:solidFill>
            </a:endParaRPr>
          </a:p>
          <a:p>
            <a:pPr indent="0" lvl="0" marL="381000" marR="381000" rtl="0" algn="l">
              <a:lnSpc>
                <a:spcPct val="115000"/>
              </a:lnSpc>
              <a:spcBef>
                <a:spcPts val="1200"/>
              </a:spcBef>
              <a:spcAft>
                <a:spcPts val="0"/>
              </a:spcAft>
              <a:buSzPts val="1100"/>
              <a:buNone/>
            </a:pPr>
            <a:r>
              <a:rPr b="1" lang="en-GB">
                <a:solidFill>
                  <a:schemeClr val="dk1"/>
                </a:solidFill>
              </a:rPr>
              <a:t>“I’m inventing something that helps </a:t>
            </a:r>
            <a:r>
              <a:rPr b="1" i="1" lang="en-GB">
                <a:solidFill>
                  <a:schemeClr val="dk1"/>
                </a:solidFill>
              </a:rPr>
              <a:t>[person]</a:t>
            </a:r>
            <a:r>
              <a:rPr b="1" lang="en-GB">
                <a:solidFill>
                  <a:schemeClr val="dk1"/>
                </a:solidFill>
              </a:rPr>
              <a:t> when they are </a:t>
            </a:r>
            <a:r>
              <a:rPr b="1" i="1" lang="en-GB">
                <a:solidFill>
                  <a:schemeClr val="dk1"/>
                </a:solidFill>
              </a:rPr>
              <a:t>[moment]</a:t>
            </a:r>
            <a:r>
              <a:rPr b="1" lang="en-GB">
                <a:solidFill>
                  <a:schemeClr val="dk1"/>
                </a:solidFill>
              </a:rPr>
              <a:t>.”</a:t>
            </a:r>
            <a:endParaRPr b="1">
              <a:solidFill>
                <a:schemeClr val="dk1"/>
              </a:solidFill>
            </a:endParaRPr>
          </a:p>
          <a:p>
            <a:pPr indent="0" lvl="0" marL="0" rtl="0" algn="l">
              <a:lnSpc>
                <a:spcPct val="115000"/>
              </a:lnSpc>
              <a:spcBef>
                <a:spcPts val="1200"/>
              </a:spcBef>
              <a:spcAft>
                <a:spcPts val="0"/>
              </a:spcAft>
              <a:buSzPts val="1100"/>
              <a:buNone/>
            </a:pPr>
            <a:r>
              <a:rPr lang="en-GB">
                <a:solidFill>
                  <a:schemeClr val="dk1"/>
                </a:solidFill>
              </a:rPr>
              <a:t>Example you might say:</a:t>
            </a:r>
            <a:endParaRPr>
              <a:solidFill>
                <a:schemeClr val="dk1"/>
              </a:solidFill>
            </a:endParaRPr>
          </a:p>
          <a:p>
            <a:pPr indent="0" lvl="0" marL="381000" marR="381000" rtl="0" algn="l">
              <a:lnSpc>
                <a:spcPct val="115000"/>
              </a:lnSpc>
              <a:spcBef>
                <a:spcPts val="1200"/>
              </a:spcBef>
              <a:spcAft>
                <a:spcPts val="0"/>
              </a:spcAft>
              <a:buSzPts val="1100"/>
              <a:buNone/>
            </a:pPr>
            <a:r>
              <a:rPr lang="en-GB">
                <a:solidFill>
                  <a:schemeClr val="dk1"/>
                </a:solidFill>
              </a:rPr>
              <a:t>“For example:</a:t>
            </a:r>
            <a:br>
              <a:rPr lang="en-GB">
                <a:solidFill>
                  <a:schemeClr val="dk1"/>
                </a:solidFill>
              </a:rPr>
            </a:br>
            <a:r>
              <a:rPr lang="en-GB">
                <a:solidFill>
                  <a:schemeClr val="dk1"/>
                </a:solidFill>
              </a:rPr>
              <a:t>‘I’m inventing something that helps a bus driver at the end of their shift.’</a:t>
            </a:r>
            <a:br>
              <a:rPr lang="en-GB">
                <a:solidFill>
                  <a:schemeClr val="dk1"/>
                </a:solidFill>
              </a:rPr>
            </a:br>
            <a:r>
              <a:rPr lang="en-GB">
                <a:solidFill>
                  <a:schemeClr val="dk1"/>
                </a:solidFill>
              </a:rPr>
              <a:t>or</a:t>
            </a:r>
            <a:br>
              <a:rPr lang="en-GB">
                <a:solidFill>
                  <a:schemeClr val="dk1"/>
                </a:solidFill>
              </a:rPr>
            </a:br>
            <a:r>
              <a:rPr lang="en-GB">
                <a:solidFill>
                  <a:schemeClr val="dk1"/>
                </a:solidFill>
              </a:rPr>
              <a:t>‘I’m inventing something that helps my grandmother when she’s watering plants.’”</a:t>
            </a:r>
            <a:endParaRPr>
              <a:solidFill>
                <a:schemeClr val="dk1"/>
              </a:solidFill>
            </a:endParaRPr>
          </a:p>
          <a:p>
            <a:pPr indent="0" lvl="0" marL="0" rtl="0" algn="l">
              <a:lnSpc>
                <a:spcPct val="115000"/>
              </a:lnSpc>
              <a:spcBef>
                <a:spcPts val="1200"/>
              </a:spcBef>
              <a:spcAft>
                <a:spcPts val="0"/>
              </a:spcAft>
              <a:buSzPts val="1100"/>
              <a:buNone/>
            </a:pPr>
            <a:r>
              <a:rPr lang="en-GB">
                <a:solidFill>
                  <a:schemeClr val="dk1"/>
                </a:solidFill>
              </a:rPr>
              <a:t>Then say:</a:t>
            </a:r>
            <a:endParaRPr>
              <a:solidFill>
                <a:schemeClr val="dk1"/>
              </a:solidFill>
            </a:endParaRPr>
          </a:p>
          <a:p>
            <a:pPr indent="0" lvl="0" marL="381000" marR="381000" rtl="0" algn="l">
              <a:lnSpc>
                <a:spcPct val="115000"/>
              </a:lnSpc>
              <a:spcBef>
                <a:spcPts val="1200"/>
              </a:spcBef>
              <a:spcAft>
                <a:spcPts val="0"/>
              </a:spcAft>
              <a:buSzPts val="1100"/>
              <a:buNone/>
            </a:pPr>
            <a:r>
              <a:rPr lang="en-GB">
                <a:solidFill>
                  <a:schemeClr val="dk1"/>
                </a:solidFill>
              </a:rPr>
              <a:t>“Now draw the invention that could help in that moment.”</a:t>
            </a:r>
            <a:endParaRPr>
              <a:solidFill>
                <a:schemeClr val="dk1"/>
              </a:solidFill>
            </a:endParaRPr>
          </a:p>
          <a:p>
            <a:pPr indent="0" lvl="0" marL="0" rtl="0" algn="l">
              <a:lnSpc>
                <a:spcPct val="115000"/>
              </a:lnSpc>
              <a:spcBef>
                <a:spcPts val="1200"/>
              </a:spcBef>
              <a:spcAft>
                <a:spcPts val="0"/>
              </a:spcAft>
              <a:buSzPts val="1100"/>
              <a:buNone/>
            </a:pPr>
            <a:r>
              <a:rPr lang="en-GB">
                <a:solidFill>
                  <a:schemeClr val="dk1"/>
                </a:solidFill>
              </a:rPr>
              <a:t>Begin by reinforcing:</a:t>
            </a:r>
            <a:endParaRPr>
              <a:solidFill>
                <a:schemeClr val="dk1"/>
              </a:solidFill>
            </a:endParaRPr>
          </a:p>
          <a:p>
            <a:pPr indent="0" lvl="0" marL="381000" marR="381000" rtl="0" algn="l">
              <a:lnSpc>
                <a:spcPct val="115000"/>
              </a:lnSpc>
              <a:spcBef>
                <a:spcPts val="1200"/>
              </a:spcBef>
              <a:spcAft>
                <a:spcPts val="0"/>
              </a:spcAft>
              <a:buSzPts val="1100"/>
              <a:buNone/>
            </a:pPr>
            <a:r>
              <a:rPr lang="en-GB">
                <a:solidFill>
                  <a:schemeClr val="dk1"/>
                </a:solidFill>
              </a:rPr>
              <a:t>“You’re exploring on your own to start with.”</a:t>
            </a:r>
            <a:br>
              <a:rPr lang="en-GB">
                <a:solidFill>
                  <a:schemeClr val="dk1"/>
                </a:solidFill>
              </a:rPr>
            </a:br>
            <a:r>
              <a:rPr lang="en-GB">
                <a:solidFill>
                  <a:schemeClr val="dk1"/>
                </a:solidFill>
              </a:rPr>
              <a:t>“Take a few minutes just to see what might be possible.”</a:t>
            </a:r>
            <a:endParaRPr>
              <a:solidFill>
                <a:schemeClr val="dk1"/>
              </a:solidFill>
            </a:endParaRPr>
          </a:p>
          <a:p>
            <a:pPr indent="0" lvl="0" marL="0" rtl="0" algn="l">
              <a:lnSpc>
                <a:spcPct val="115000"/>
              </a:lnSpc>
              <a:spcBef>
                <a:spcPts val="1200"/>
              </a:spcBef>
              <a:spcAft>
                <a:spcPts val="0"/>
              </a:spcAft>
              <a:buSzPts val="1100"/>
              <a:buNone/>
            </a:pPr>
            <a:r>
              <a:rPr lang="en-GB">
                <a:solidFill>
                  <a:schemeClr val="dk1"/>
                </a:solidFill>
              </a:rPr>
              <a:t>After some individual exploration, you may offer:</a:t>
            </a:r>
            <a:endParaRPr>
              <a:solidFill>
                <a:schemeClr val="dk1"/>
              </a:solidFill>
            </a:endParaRPr>
          </a:p>
          <a:p>
            <a:pPr indent="0" lvl="0" marL="381000" marR="381000" rtl="0" algn="l">
              <a:lnSpc>
                <a:spcPct val="115000"/>
              </a:lnSpc>
              <a:spcBef>
                <a:spcPts val="1200"/>
              </a:spcBef>
              <a:spcAft>
                <a:spcPts val="0"/>
              </a:spcAft>
              <a:buSzPts val="1100"/>
              <a:buNone/>
            </a:pPr>
            <a:r>
              <a:rPr lang="en-GB">
                <a:solidFill>
                  <a:schemeClr val="dk1"/>
                </a:solidFill>
              </a:rPr>
              <a:t>“If it helps, you can turn to the person next to you and say what you’re thinking about.”</a:t>
            </a:r>
            <a:endParaRPr>
              <a:solidFill>
                <a:schemeClr val="dk1"/>
              </a:solidFill>
            </a:endParaRPr>
          </a:p>
          <a:p>
            <a:pPr indent="0" lvl="0" marL="0" rtl="0" algn="l">
              <a:lnSpc>
                <a:spcPct val="115000"/>
              </a:lnSpc>
              <a:spcBef>
                <a:spcPts val="1200"/>
              </a:spcBef>
              <a:spcAft>
                <a:spcPts val="0"/>
              </a:spcAft>
              <a:buNone/>
            </a:pPr>
            <a:r>
              <a:rPr lang="en-GB">
                <a:solidFill>
                  <a:schemeClr val="dk1"/>
                </a:solidFill>
              </a:rPr>
              <a:t>If more prompting needed, possible starting points: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GB">
                <a:solidFill>
                  <a:schemeClr val="dk1"/>
                </a:solidFill>
              </a:rPr>
              <a:t>Create surprise and delight</a:t>
            </a:r>
            <a:br>
              <a:rPr b="1" lang="en-GB">
                <a:solidFill>
                  <a:schemeClr val="dk1"/>
                </a:solidFill>
              </a:rPr>
            </a:br>
            <a:r>
              <a:rPr lang="en-GB">
                <a:solidFill>
                  <a:schemeClr val="dk1"/>
                </a:solidFill>
              </a:rPr>
              <a:t>Small surprises, playful moments, tiny celebrations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GB">
                <a:solidFill>
                  <a:schemeClr val="dk1"/>
                </a:solidFill>
              </a:rPr>
              <a:t>Make someone smile or laugh</a:t>
            </a:r>
            <a:br>
              <a:rPr b="1" lang="en-GB">
                <a:solidFill>
                  <a:schemeClr val="dk1"/>
                </a:solidFill>
              </a:rPr>
            </a:br>
            <a:r>
              <a:rPr lang="en-GB">
                <a:solidFill>
                  <a:schemeClr val="dk1"/>
                </a:solidFill>
              </a:rPr>
              <a:t>Silly ideas, gentle humour, unexpected moments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GB">
                <a:solidFill>
                  <a:schemeClr val="dk1"/>
                </a:solidFill>
              </a:rPr>
              <a:t>Help people feel connected</a:t>
            </a:r>
            <a:br>
              <a:rPr b="1" lang="en-GB">
                <a:solidFill>
                  <a:schemeClr val="dk1"/>
                </a:solidFill>
              </a:rPr>
            </a:br>
            <a:r>
              <a:rPr lang="en-GB">
                <a:solidFill>
                  <a:schemeClr val="dk1"/>
                </a:solidFill>
              </a:rPr>
              <a:t>Families, friends, neighbours, people far apart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GB">
                <a:solidFill>
                  <a:schemeClr val="dk1"/>
                </a:solidFill>
              </a:rPr>
              <a:t>Make kindness easier</a:t>
            </a:r>
            <a:br>
              <a:rPr b="1" lang="en-GB">
                <a:solidFill>
                  <a:schemeClr val="dk1"/>
                </a:solidFill>
              </a:rPr>
            </a:br>
            <a:r>
              <a:rPr lang="en-GB">
                <a:solidFill>
                  <a:schemeClr val="dk1"/>
                </a:solidFill>
              </a:rPr>
              <a:t>Sharing, thanking, helping, cheering someone up</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GB">
                <a:solidFill>
                  <a:schemeClr val="dk1"/>
                </a:solidFill>
              </a:rPr>
              <a:t>Turn boredom into fun</a:t>
            </a:r>
            <a:br>
              <a:rPr b="1" lang="en-GB">
                <a:solidFill>
                  <a:schemeClr val="dk1"/>
                </a:solidFill>
              </a:rPr>
            </a:br>
            <a:r>
              <a:rPr lang="en-GB">
                <a:solidFill>
                  <a:schemeClr val="dk1"/>
                </a:solidFill>
              </a:rPr>
              <a:t>Waiting, queuing, chores, lunch breaks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GB">
                <a:solidFill>
                  <a:schemeClr val="dk1"/>
                </a:solidFill>
              </a:rPr>
              <a:t>Reduce daily frustrations</a:t>
            </a:r>
            <a:br>
              <a:rPr b="1" lang="en-GB">
                <a:solidFill>
                  <a:schemeClr val="dk1"/>
                </a:solidFill>
              </a:rPr>
            </a:br>
            <a:r>
              <a:rPr lang="en-GB">
                <a:solidFill>
                  <a:schemeClr val="dk1"/>
                </a:solidFill>
              </a:rPr>
              <a:t>Mornings, lost items, mess, noise, confusion</a:t>
            </a:r>
            <a:endParaRPr>
              <a:solidFill>
                <a:schemeClr val="dk1"/>
              </a:solidFill>
            </a:endParaRPr>
          </a:p>
          <a:p>
            <a:pPr indent="0" lvl="0" marL="0" rtl="0" algn="l">
              <a:lnSpc>
                <a:spcPct val="115000"/>
              </a:lnSpc>
              <a:spcBef>
                <a:spcPts val="1400"/>
              </a:spcBef>
              <a:spcAft>
                <a:spcPts val="0"/>
              </a:spcAft>
              <a:buNone/>
            </a:pPr>
            <a:r>
              <a:rPr b="1" lang="en-GB" sz="1300">
                <a:solidFill>
                  <a:schemeClr val="dk1"/>
                </a:solidFill>
              </a:rPr>
              <a:t>Using prompt cards (only if really, really stuck)</a:t>
            </a:r>
            <a:endParaRPr b="1" sz="1300">
              <a:solidFill>
                <a:schemeClr val="dk1"/>
              </a:solidFill>
            </a:endParaRPr>
          </a:p>
          <a:p>
            <a:pPr indent="0" lvl="0" marL="0" rtl="0" algn="l">
              <a:lnSpc>
                <a:spcPct val="115000"/>
              </a:lnSpc>
              <a:spcBef>
                <a:spcPts val="1200"/>
              </a:spcBef>
              <a:spcAft>
                <a:spcPts val="0"/>
              </a:spcAft>
              <a:buNone/>
            </a:pPr>
            <a:r>
              <a:rPr lang="en-GB">
                <a:solidFill>
                  <a:schemeClr val="dk1"/>
                </a:solidFill>
              </a:rPr>
              <a:t>Prompt cards are found in the workshop pack.</a:t>
            </a:r>
            <a:endParaRPr>
              <a:solidFill>
                <a:schemeClr val="dk1"/>
              </a:solidFill>
            </a:endParaRPr>
          </a:p>
          <a:p>
            <a:pPr indent="0" lvl="0" marL="0" rtl="0" algn="l">
              <a:lnSpc>
                <a:spcPct val="115000"/>
              </a:lnSpc>
              <a:spcBef>
                <a:spcPts val="1200"/>
              </a:spcBef>
              <a:spcAft>
                <a:spcPts val="0"/>
              </a:spcAft>
              <a:buNone/>
            </a:pPr>
            <a:r>
              <a:rPr lang="en-GB">
                <a:solidFill>
                  <a:schemeClr val="dk1"/>
                </a:solidFill>
              </a:rPr>
              <a:t>Examples include:</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Invent something for someone who misses a person who lives far away.</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Invent something to make someone laugh while they’re waiting.</a:t>
            </a:r>
            <a:endParaRPr>
              <a:solidFill>
                <a:schemeClr val="dk1"/>
              </a:solidFill>
            </a:endParaRPr>
          </a:p>
          <a:p>
            <a:pPr indent="0" lvl="0" marL="381000" marR="381000" rtl="0" algn="l">
              <a:lnSpc>
                <a:spcPct val="115000"/>
              </a:lnSpc>
              <a:spcBef>
                <a:spcPts val="1200"/>
              </a:spcBef>
              <a:spcAft>
                <a:spcPts val="0"/>
              </a:spcAft>
              <a:buNone/>
            </a:pPr>
            <a:r>
              <a:t/>
            </a:r>
            <a:endParaRPr>
              <a:solidFill>
                <a:schemeClr val="dk1"/>
              </a:solidFill>
            </a:endParaRPr>
          </a:p>
          <a:p>
            <a:pPr indent="0" lvl="0" marL="0" rtl="0" algn="l">
              <a:lnSpc>
                <a:spcPct val="115000"/>
              </a:lnSpc>
              <a:spcBef>
                <a:spcPts val="1200"/>
              </a:spcBef>
              <a:spcAft>
                <a:spcPts val="0"/>
              </a:spcAft>
              <a:buNone/>
            </a:pPr>
            <a:r>
              <a:rPr lang="en-GB">
                <a:solidFill>
                  <a:schemeClr val="dk1"/>
                </a:solidFill>
              </a:rPr>
              <a:t>Guidance:</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GB">
                <a:solidFill>
                  <a:schemeClr val="dk1"/>
                </a:solidFill>
              </a:rPr>
              <a:t>Don’t give them to everyone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Offer quietly if someone is stuck</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Let the participant choose one, or hand one out</a:t>
            </a:r>
            <a:endParaRPr>
              <a:solidFill>
                <a:schemeClr val="dk1"/>
              </a:solidFill>
            </a:endParaRPr>
          </a:p>
          <a:p>
            <a:pPr indent="0" lvl="0" marL="0" rtl="0" algn="l">
              <a:lnSpc>
                <a:spcPct val="115000"/>
              </a:lnSpc>
              <a:spcBef>
                <a:spcPts val="1200"/>
              </a:spcBef>
              <a:spcAft>
                <a:spcPts val="0"/>
              </a:spcAft>
              <a:buNone/>
            </a:pPr>
            <a:r>
              <a:rPr lang="en-GB">
                <a:solidFill>
                  <a:schemeClr val="dk1"/>
                </a:solidFill>
              </a:rPr>
              <a:t>Say:</a:t>
            </a:r>
            <a:endParaRPr>
              <a:solidFill>
                <a:schemeClr val="dk1"/>
              </a:solidFill>
            </a:endParaRPr>
          </a:p>
          <a:p>
            <a:pPr indent="0" lvl="0" marL="381000" marR="381000" rtl="0" algn="l">
              <a:lnSpc>
                <a:spcPct val="115000"/>
              </a:lnSpc>
              <a:spcBef>
                <a:spcPts val="1200"/>
              </a:spcBef>
              <a:spcAft>
                <a:spcPts val="0"/>
              </a:spcAft>
              <a:buNone/>
            </a:pPr>
            <a:r>
              <a:rPr lang="en-GB">
                <a:solidFill>
                  <a:schemeClr val="dk1"/>
                </a:solidFill>
              </a:rPr>
              <a:t>“This is just a starting point. You can change it or ignore it.”</a:t>
            </a:r>
            <a:endParaRPr>
              <a:solidFill>
                <a:schemeClr val="dk1"/>
              </a:solidFill>
            </a:endParaRPr>
          </a:p>
          <a:p>
            <a:pPr indent="0" lvl="0" marL="0" rtl="0" algn="l">
              <a:lnSpc>
                <a:spcPct val="115000"/>
              </a:lnSpc>
              <a:spcBef>
                <a:spcPts val="1200"/>
              </a:spcBef>
              <a:spcAft>
                <a:spcPts val="0"/>
              </a:spcAft>
              <a:buNone/>
            </a:pPr>
            <a:r>
              <a:rPr lang="en-GB">
                <a:solidFill>
                  <a:schemeClr val="dk1"/>
                </a:solidFill>
              </a:rPr>
              <a:t>Prompt cards are </a:t>
            </a:r>
            <a:r>
              <a:rPr b="1" lang="en-GB">
                <a:solidFill>
                  <a:schemeClr val="dk1"/>
                </a:solidFill>
              </a:rPr>
              <a:t>confidence aids, not tasks</a:t>
            </a:r>
            <a:r>
              <a:rPr lang="en-GB">
                <a:solidFill>
                  <a:schemeClr val="dk1"/>
                </a:solidFill>
              </a:rPr>
              <a:t>.</a:t>
            </a:r>
            <a:endParaRPr>
              <a:solidFill>
                <a:schemeClr val="dk1"/>
              </a:solidFill>
            </a:endParaRPr>
          </a:p>
          <a:p>
            <a:pPr indent="0" lvl="0" marL="0" marR="381000" rtl="0" algn="l">
              <a:lnSpc>
                <a:spcPct val="115000"/>
              </a:lnSpc>
              <a:spcBef>
                <a:spcPts val="1200"/>
              </a:spcBef>
              <a:spcAft>
                <a:spcPts val="0"/>
              </a:spcAft>
              <a:buSzPts val="1100"/>
              <a:buNone/>
            </a:pPr>
            <a:r>
              <a:t/>
            </a:r>
            <a:endParaRPr>
              <a:solidFill>
                <a:schemeClr val="dk1"/>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 name="Google Shape;5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Play the video introducing the challenge.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b="1" lang="en-GB">
                <a:solidFill>
                  <a:schemeClr val="dk1"/>
                </a:solidFill>
              </a:rPr>
              <a:t>25 minutes: Extend into Sharing ideas time if people need more time.</a:t>
            </a:r>
            <a:endParaRPr b="1">
              <a:solidFill>
                <a:schemeClr val="dk1"/>
              </a:solidFill>
            </a:endParaRPr>
          </a:p>
          <a:p>
            <a:pPr indent="0" lvl="0" marL="0" rtl="0" algn="l">
              <a:lnSpc>
                <a:spcPct val="115000"/>
              </a:lnSpc>
              <a:spcBef>
                <a:spcPts val="0"/>
              </a:spcBef>
              <a:spcAft>
                <a:spcPts val="0"/>
              </a:spcAft>
              <a:buSzPts val="1100"/>
              <a:buNone/>
            </a:pPr>
            <a:r>
              <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Facilitator intent</a:t>
            </a:r>
            <a:br>
              <a:rPr lang="en-GB">
                <a:solidFill>
                  <a:schemeClr val="dk1"/>
                </a:solidFill>
              </a:rPr>
            </a:br>
            <a:r>
              <a:rPr lang="en-GB">
                <a:solidFill>
                  <a:schemeClr val="dk1"/>
                </a:solidFill>
              </a:rPr>
              <a:t>Help participants explain one idea clearly on the idea sheet.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Tone &amp; boundaries</a:t>
            </a:r>
            <a:br>
              <a:rPr lang="en-GB">
                <a:solidFill>
                  <a:schemeClr val="dk1"/>
                </a:solidFill>
              </a:rPr>
            </a:br>
            <a:r>
              <a:rPr lang="en-GB">
                <a:solidFill>
                  <a:schemeClr val="dk1"/>
                </a:solidFill>
              </a:rPr>
              <a:t>Focus on communication, not drawing skill.</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Ask participants to choose:</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the idea they like most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or the one that feels kindest or most fun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Give out the provided drawing sheet</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one main picture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arrows showing what happens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clear labels explaining parts or actions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Add colour.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Give it a name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one or two sentences: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GB">
                <a:solidFill>
                  <a:schemeClr val="dk1"/>
                </a:solidFill>
              </a:rPr>
              <a:t>“My invention is for…”</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GB">
                <a:solidFill>
                  <a:schemeClr val="dk1"/>
                </a:solidFill>
              </a:rPr>
              <a:t>“It brings a bit of happiness by (making them smile, helping them relax, giving them confidence, making them feel included, or making something easier..)”</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cfdbb3629e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cfdbb3629e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t>8 minutes:</a:t>
            </a:r>
            <a:r>
              <a:rPr lang="en-GB"/>
              <a:t> Ask people to share their idea with the group.</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Who did you invent it for, and why that person?</a:t>
            </a:r>
            <a:endParaRPr/>
          </a:p>
          <a:p>
            <a:pPr indent="0" lvl="0" marL="0" rtl="0" algn="l">
              <a:spcBef>
                <a:spcPts val="0"/>
              </a:spcBef>
              <a:spcAft>
                <a:spcPts val="0"/>
              </a:spcAft>
              <a:buNone/>
            </a:pPr>
            <a:r>
              <a:rPr lang="en-GB"/>
              <a:t>How would it make that moment better for them?</a:t>
            </a:r>
            <a:endParaRPr/>
          </a:p>
          <a:p>
            <a:pPr indent="0" lvl="0" marL="0" rtl="0" algn="l">
              <a:spcBef>
                <a:spcPts val="0"/>
              </a:spcBef>
              <a:spcAft>
                <a:spcPts val="0"/>
              </a:spcAft>
              <a:buNone/>
            </a:pPr>
            <a:r>
              <a:rPr lang="en-GB"/>
              <a:t>What do you like most about that idea?</a:t>
            </a:r>
            <a:endParaRPr/>
          </a:p>
          <a:p>
            <a:pPr indent="0" lvl="0" marL="0" rtl="0" algn="l">
              <a:spcBef>
                <a:spcPts val="0"/>
              </a:spcBef>
              <a:spcAft>
                <a:spcPts val="0"/>
              </a:spcAft>
              <a:buNone/>
            </a:pPr>
            <a:r>
              <a:rPr lang="en-GB"/>
              <a:t>Could you imagine it being made? How?</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cfdbb3629e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cfdbb3629e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t>4 minutes:</a:t>
            </a:r>
            <a:r>
              <a:rPr lang="en-GB"/>
              <a:t> Collect all the drawing sheets making sure their name and org is written on the sheets.</a:t>
            </a:r>
            <a:endParaRPr/>
          </a:p>
          <a:p>
            <a:pPr indent="0" lvl="0" marL="0" rtl="0" algn="l">
              <a:spcBef>
                <a:spcPts val="0"/>
              </a:spcBef>
              <a:spcAft>
                <a:spcPts val="0"/>
              </a:spcAft>
              <a:buNone/>
            </a:pPr>
            <a:r>
              <a:rPr lang="en-GB"/>
              <a:t>Ask participants to fill in the short survey for feedback.</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5 minutes: for the children’s invention ideas on this and the next page:</a:t>
            </a:r>
            <a:endParaRPr b="1"/>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rPr lang="en-GB"/>
              <a:t>Here are examples from the very first 2016 INVENTORS! Project that led to Little Inventors.</a:t>
            </a:r>
            <a:endParaRPr/>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rPr b="1" lang="en-GB"/>
              <a:t>A Pringles Hook to make it easier to get Pringles out of the box. Made by FAB Lab, Sunderland</a:t>
            </a:r>
            <a:endParaRPr b="1"/>
          </a:p>
          <a:p>
            <a:pPr indent="0" lvl="0" marL="0" rtl="0" algn="l">
              <a:lnSpc>
                <a:spcPct val="100000"/>
              </a:lnSpc>
              <a:spcBef>
                <a:spcPts val="0"/>
              </a:spcBef>
              <a:spcAft>
                <a:spcPts val="0"/>
              </a:spcAft>
              <a:buSzPts val="1100"/>
              <a:buNone/>
            </a:pPr>
            <a:r>
              <a:rPr b="1" lang="en-GB"/>
              <a:t>An Umbrella for a Ladybird made real. Made by Norman at the National Glass Centre, Sunderland</a:t>
            </a:r>
            <a:endParaRPr b="1"/>
          </a:p>
          <a:p>
            <a:pPr indent="0" lvl="0" marL="0" rtl="0" algn="l">
              <a:lnSpc>
                <a:spcPct val="100000"/>
              </a:lnSpc>
              <a:spcBef>
                <a:spcPts val="0"/>
              </a:spcBef>
              <a:spcAft>
                <a:spcPts val="0"/>
              </a:spcAft>
              <a:buSzPts val="1100"/>
              <a:buNone/>
            </a:pPr>
            <a:r>
              <a:rPr b="1" lang="en-GB"/>
              <a:t>A scooter for all the family. Made by AMAP, University of Sunderland</a:t>
            </a:r>
            <a:endParaRPr b="1"/>
          </a:p>
          <a:p>
            <a:pPr indent="0" lvl="0" marL="0" rtl="0" algn="l">
              <a:lnSpc>
                <a:spcPct val="100000"/>
              </a:lnSpc>
              <a:spcBef>
                <a:spcPts val="0"/>
              </a:spcBef>
              <a:spcAft>
                <a:spcPts val="0"/>
              </a:spcAft>
              <a:buSzPts val="1100"/>
              <a:buNone/>
            </a:pPr>
            <a:r>
              <a:t/>
            </a:r>
            <a:endParaRPr b="1"/>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Some ideas brought to life during the last 10 years of Little Inventors.</a:t>
            </a:r>
            <a:endParaRPr b="1"/>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A device to capture the energy used by Ruby’s family who like to chat. The more the jaw moves up and down the more energy is stored to charge your phone. Part or the Dogger Bank Wind farm project.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Transforming the Angel of the North sculpture by Sir Antony Gormley to a energy generating wind turbine.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5</a:t>
            </a:r>
            <a:r>
              <a:rPr b="1" lang="en-GB"/>
              <a:t> Minutes total time for the 3 object discussion:</a:t>
            </a:r>
            <a:r>
              <a:rPr lang="en-GB"/>
              <a:t> The Lost and Found Office of Oddities is a place where strange things get handed in. No one knows what they are or what they do. The staff ask the public for ideas. </a:t>
            </a:r>
            <a:r>
              <a:rPr lang="en-GB" u="sng">
                <a:solidFill>
                  <a:schemeClr val="hlink"/>
                </a:solidFill>
                <a:hlinkClick r:id="rId2"/>
              </a:rPr>
              <a:t>officeofodd.com</a:t>
            </a:r>
            <a:r>
              <a:rPr lang="en-GB"/>
              <a:t> for more.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 name="Google Shape;9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Discuss for a minute or two. </a:t>
            </a:r>
            <a:r>
              <a:rPr lang="en-GB"/>
              <a:t>There are no right or wrong answers as no one know what the </a:t>
            </a:r>
            <a:r>
              <a:rPr lang="en-GB"/>
              <a:t>objects</a:t>
            </a:r>
            <a:r>
              <a:rPr lang="en-GB"/>
              <a:t> are.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Discuss for a minute or two. There are no right or wrong answers as no one know what the objects are.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Discuss for a minute or two. There are no right or wrong answers as no one know what the objects are.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5 minutes:</a:t>
            </a:r>
            <a:r>
              <a:rPr lang="en-GB"/>
              <a:t> Joining two things together can be a great way to come up with new invention ideas, let’s try it out…</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GB"/>
              <a:t>Funny ideas are encouraged.</a:t>
            </a:r>
            <a:endParaRPr/>
          </a:p>
          <a:p>
            <a:pPr indent="0" lvl="0" marL="0" rtl="0" algn="l">
              <a:lnSpc>
                <a:spcPct val="115000"/>
              </a:lnSpc>
              <a:spcBef>
                <a:spcPts val="1200"/>
              </a:spcBef>
              <a:spcAft>
                <a:spcPts val="0"/>
              </a:spcAft>
              <a:buClr>
                <a:schemeClr val="dk1"/>
              </a:buClr>
              <a:buSzPts val="1100"/>
              <a:buFont typeface="Arial"/>
              <a:buNone/>
            </a:pPr>
            <a:r>
              <a:rPr b="1" lang="en-GB">
                <a:solidFill>
                  <a:schemeClr val="dk1"/>
                </a:solidFill>
              </a:rPr>
              <a:t>Optional warm-up alternatives (if prefered):</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GB">
                <a:solidFill>
                  <a:schemeClr val="dk1"/>
                </a:solidFill>
              </a:rPr>
              <a:t>Object remix</a:t>
            </a:r>
            <a:br>
              <a:rPr b="1" lang="en-GB">
                <a:solidFill>
                  <a:schemeClr val="dk1"/>
                </a:solidFill>
              </a:rPr>
            </a:br>
            <a:r>
              <a:rPr lang="en-GB">
                <a:solidFill>
                  <a:schemeClr val="dk1"/>
                </a:solidFill>
              </a:rPr>
              <a:t>Ask participants to choose an everyday object. How could you change it, add to it, or improve it to invent something new?</a:t>
            </a:r>
            <a:endParaRPr>
              <a:solidFill>
                <a:schemeClr val="dk1"/>
              </a:solidFill>
            </a:endParaRPr>
          </a:p>
          <a:p>
            <a:pPr indent="0" lvl="0" marL="0" rtl="0" algn="l">
              <a:lnSpc>
                <a:spcPct val="115000"/>
              </a:lnSpc>
              <a:spcBef>
                <a:spcPts val="1200"/>
              </a:spcBef>
              <a:spcAft>
                <a:spcPts val="0"/>
              </a:spcAft>
              <a:buNone/>
            </a:pPr>
            <a:r>
              <a:t/>
            </a:r>
            <a:endParaRPr>
              <a:solidFill>
                <a:schemeClr val="dk1"/>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3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2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2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2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2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2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2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2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2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2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2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5.jp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7.jpg"/><Relationship Id="rId4" Type="http://schemas.openxmlformats.org/officeDocument/2006/relationships/image" Target="../media/image24.jpg"/><Relationship Id="rId5"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1.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9.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drive.google.com/file/d/1JgTy-vyBQI7xerDlWhlAkyBnMXIUTgdp/view" TargetMode="Externa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4.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5.jp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www.joylab.org.uk" TargetMode="External"/><Relationship Id="rId4" Type="http://schemas.openxmlformats.org/officeDocument/2006/relationships/image" Target="../media/image33.png"/><Relationship Id="rId5"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26.jpg"/><Relationship Id="rId6" Type="http://schemas.openxmlformats.org/officeDocument/2006/relationships/image" Target="../media/image17.gif"/><Relationship Id="rId7"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9.png"/><Relationship Id="rId4" Type="http://schemas.openxmlformats.org/officeDocument/2006/relationships/image" Target="../media/image10.gif"/><Relationship Id="rId5" Type="http://schemas.openxmlformats.org/officeDocument/2006/relationships/image" Target="../media/image8.png"/><Relationship Id="rId6" Type="http://schemas.openxmlformats.org/officeDocument/2006/relationships/image" Target="../media/image28.gif"/><Relationship Id="rId7"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0.jp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8.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g3d053bf4622_0_12" title="inventhappinessbannerb2.png"/>
          <p:cNvPicPr preferRelativeResize="0"/>
          <p:nvPr/>
        </p:nvPicPr>
        <p:blipFill>
          <a:blip r:embed="rId3">
            <a:alphaModFix/>
          </a:blip>
          <a:stretch>
            <a:fillRect/>
          </a:stretch>
        </p:blipFill>
        <p:spPr>
          <a:xfrm>
            <a:off x="0" y="-13"/>
            <a:ext cx="9144000" cy="51435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9900"/>
        </a:solidFill>
      </p:bgPr>
    </p:bg>
    <p:spTree>
      <p:nvGrpSpPr>
        <p:cNvPr id="122" name="Shape 122"/>
        <p:cNvGrpSpPr/>
        <p:nvPr/>
      </p:nvGrpSpPr>
      <p:grpSpPr>
        <a:xfrm>
          <a:off x="0" y="0"/>
          <a:ext cx="0" cy="0"/>
          <a:chOff x="0" y="0"/>
          <a:chExt cx="0" cy="0"/>
        </a:xfrm>
      </p:grpSpPr>
      <p:pic>
        <p:nvPicPr>
          <p:cNvPr id="123" name="Google Shape;123;p10" title="Bonkers combo challenge.png"/>
          <p:cNvPicPr preferRelativeResize="0"/>
          <p:nvPr/>
        </p:nvPicPr>
        <p:blipFill rotWithShape="1">
          <a:blip r:embed="rId3">
            <a:alphaModFix/>
          </a:blip>
          <a:srcRect b="0" l="0" r="0" t="0"/>
          <a:stretch/>
        </p:blipFill>
        <p:spPr>
          <a:xfrm>
            <a:off x="1039894" y="303512"/>
            <a:ext cx="7021350" cy="4965100"/>
          </a:xfrm>
          <a:prstGeom prst="rect">
            <a:avLst/>
          </a:prstGeom>
          <a:noFill/>
          <a:ln>
            <a:noFill/>
          </a:ln>
        </p:spPr>
      </p:pic>
      <p:sp>
        <p:nvSpPr>
          <p:cNvPr id="124" name="Google Shape;124;p10"/>
          <p:cNvSpPr txBox="1"/>
          <p:nvPr/>
        </p:nvSpPr>
        <p:spPr>
          <a:xfrm>
            <a:off x="1944213" y="78500"/>
            <a:ext cx="6518100" cy="47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lang="en-GB" sz="1800">
                <a:solidFill>
                  <a:schemeClr val="dk1"/>
                </a:solidFill>
              </a:rPr>
              <a:t>Join two things to invent something new!</a:t>
            </a:r>
            <a:endParaRPr b="1" i="0" sz="1800" u="none" cap="none" strike="noStrike">
              <a:solidFill>
                <a:schemeClr val="dk1"/>
              </a:solidFill>
              <a:latin typeface="Arial"/>
              <a:ea typeface="Arial"/>
              <a:cs typeface="Arial"/>
              <a:sym typeface="Arial"/>
            </a:endParaRPr>
          </a:p>
        </p:txBody>
      </p:sp>
      <p:pic>
        <p:nvPicPr>
          <p:cNvPr id="125" name="Google Shape;125;p10"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1"/>
          <p:cNvSpPr txBox="1"/>
          <p:nvPr/>
        </p:nvSpPr>
        <p:spPr>
          <a:xfrm>
            <a:off x="956525" y="1653625"/>
            <a:ext cx="7366200" cy="1320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GB" sz="1800" u="none" cap="none" strike="noStrike">
                <a:solidFill>
                  <a:schemeClr val="dk2"/>
                </a:solidFill>
                <a:latin typeface="Arial"/>
                <a:ea typeface="Arial"/>
                <a:cs typeface="Arial"/>
                <a:sym typeface="Arial"/>
              </a:rPr>
              <a:t>Hand warm up </a:t>
            </a:r>
            <a:endParaRPr sz="1800">
              <a:solidFill>
                <a:schemeClr val="dk2"/>
              </a:solidFill>
            </a:endParaRPr>
          </a:p>
          <a:p>
            <a:pPr indent="0" lvl="0" marL="0" marR="0" rtl="0" algn="l">
              <a:lnSpc>
                <a:spcPct val="115000"/>
              </a:lnSpc>
              <a:spcBef>
                <a:spcPts val="0"/>
              </a:spcBef>
              <a:spcAft>
                <a:spcPts val="0"/>
              </a:spcAft>
              <a:buClr>
                <a:srgbClr val="000000"/>
              </a:buClr>
              <a:buSzPts val="1800"/>
              <a:buFont typeface="Arial"/>
              <a:buNone/>
            </a:pPr>
            <a:r>
              <a:rPr b="0" i="0" lang="en-GB" sz="2400" u="none" cap="none" strike="noStrike">
                <a:solidFill>
                  <a:schemeClr val="dk1"/>
                </a:solidFill>
                <a:latin typeface="Arial"/>
                <a:ea typeface="Arial"/>
                <a:cs typeface="Arial"/>
                <a:sym typeface="Arial"/>
              </a:rPr>
              <a:t>Draw the person next to you (or something nearby) with your </a:t>
            </a:r>
            <a:r>
              <a:rPr b="1" i="0" lang="en-GB" sz="2400" u="none" cap="none" strike="noStrike">
                <a:solidFill>
                  <a:schemeClr val="dk1"/>
                </a:solidFill>
                <a:latin typeface="Arial"/>
                <a:ea typeface="Arial"/>
                <a:cs typeface="Arial"/>
                <a:sym typeface="Arial"/>
              </a:rPr>
              <a:t>non-dominant hand.</a:t>
            </a:r>
            <a:endParaRPr b="1" i="1" sz="3500" u="none" cap="none" strike="noStrike">
              <a:solidFill>
                <a:schemeClr val="dk2"/>
              </a:solidFill>
              <a:latin typeface="Arial"/>
              <a:ea typeface="Arial"/>
              <a:cs typeface="Arial"/>
              <a:sym typeface="Arial"/>
            </a:endParaRPr>
          </a:p>
        </p:txBody>
      </p:sp>
      <p:pic>
        <p:nvPicPr>
          <p:cNvPr id="131" name="Google Shape;131;p11" title="joylablogo.png"/>
          <p:cNvPicPr preferRelativeResize="0"/>
          <p:nvPr/>
        </p:nvPicPr>
        <p:blipFill>
          <a:blip r:embed="rId3">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12" title="better2.png"/>
          <p:cNvPicPr preferRelativeResize="0"/>
          <p:nvPr/>
        </p:nvPicPr>
        <p:blipFill>
          <a:blip r:embed="rId3">
            <a:alphaModFix/>
          </a:blip>
          <a:stretch>
            <a:fillRect/>
          </a:stretch>
        </p:blipFill>
        <p:spPr>
          <a:xfrm>
            <a:off x="152400" y="152400"/>
            <a:ext cx="8602133" cy="4838700"/>
          </a:xfrm>
          <a:prstGeom prst="rect">
            <a:avLst/>
          </a:prstGeom>
          <a:noFill/>
          <a:ln>
            <a:noFill/>
          </a:ln>
        </p:spPr>
      </p:pic>
      <p:pic>
        <p:nvPicPr>
          <p:cNvPr id="137" name="Google Shape;137;p12"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1" name="Shape 141"/>
        <p:cNvGrpSpPr/>
        <p:nvPr/>
      </p:nvGrpSpPr>
      <p:grpSpPr>
        <a:xfrm>
          <a:off x="0" y="0"/>
          <a:ext cx="0" cy="0"/>
          <a:chOff x="0" y="0"/>
          <a:chExt cx="0" cy="0"/>
        </a:xfrm>
      </p:grpSpPr>
      <p:pic>
        <p:nvPicPr>
          <p:cNvPr id="142" name="Google Shape;142;p13" title="Untitled_Artwork 27.png"/>
          <p:cNvPicPr preferRelativeResize="0"/>
          <p:nvPr/>
        </p:nvPicPr>
        <p:blipFill rotWithShape="1">
          <a:blip r:embed="rId3">
            <a:alphaModFix/>
          </a:blip>
          <a:srcRect b="0" l="0" r="0" t="0"/>
          <a:stretch/>
        </p:blipFill>
        <p:spPr>
          <a:xfrm>
            <a:off x="2607976" y="352425"/>
            <a:ext cx="6277852" cy="4438649"/>
          </a:xfrm>
          <a:prstGeom prst="rect">
            <a:avLst/>
          </a:prstGeom>
          <a:noFill/>
          <a:ln>
            <a:noFill/>
          </a:ln>
        </p:spPr>
      </p:pic>
      <p:pic>
        <p:nvPicPr>
          <p:cNvPr id="143" name="Google Shape;143;p13" title="hugscarf2.png"/>
          <p:cNvPicPr preferRelativeResize="0"/>
          <p:nvPr/>
        </p:nvPicPr>
        <p:blipFill>
          <a:blip r:embed="rId4">
            <a:alphaModFix/>
          </a:blip>
          <a:stretch>
            <a:fillRect/>
          </a:stretch>
        </p:blipFill>
        <p:spPr>
          <a:xfrm>
            <a:off x="764268" y="1402076"/>
            <a:ext cx="1678875" cy="2094851"/>
          </a:xfrm>
          <a:prstGeom prst="rect">
            <a:avLst/>
          </a:prstGeom>
          <a:noFill/>
          <a:ln>
            <a:noFill/>
          </a:ln>
        </p:spPr>
      </p:pic>
      <p:pic>
        <p:nvPicPr>
          <p:cNvPr id="144" name="Google Shape;144;p13" title="joylablogo.png"/>
          <p:cNvPicPr preferRelativeResize="0"/>
          <p:nvPr/>
        </p:nvPicPr>
        <p:blipFill>
          <a:blip r:embed="rId5">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48" name="Shape 148"/>
        <p:cNvGrpSpPr/>
        <p:nvPr/>
      </p:nvGrpSpPr>
      <p:grpSpPr>
        <a:xfrm>
          <a:off x="0" y="0"/>
          <a:ext cx="0" cy="0"/>
          <a:chOff x="0" y="0"/>
          <a:chExt cx="0" cy="0"/>
        </a:xfrm>
      </p:grpSpPr>
      <p:pic>
        <p:nvPicPr>
          <p:cNvPr id="149" name="Google Shape;149;p14" title="person 4.jpg"/>
          <p:cNvPicPr preferRelativeResize="0"/>
          <p:nvPr/>
        </p:nvPicPr>
        <p:blipFill rotWithShape="1">
          <a:blip r:embed="rId3">
            <a:alphaModFix/>
          </a:blip>
          <a:srcRect b="0" l="0" r="0" t="0"/>
          <a:stretch/>
        </p:blipFill>
        <p:spPr>
          <a:xfrm>
            <a:off x="0" y="66675"/>
            <a:ext cx="9025450" cy="5076826"/>
          </a:xfrm>
          <a:prstGeom prst="rect">
            <a:avLst/>
          </a:prstGeom>
          <a:noFill/>
          <a:ln>
            <a:noFill/>
          </a:ln>
        </p:spPr>
      </p:pic>
      <p:pic>
        <p:nvPicPr>
          <p:cNvPr id="150" name="Google Shape;150;p14"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54" name="Shape 154"/>
        <p:cNvGrpSpPr/>
        <p:nvPr/>
      </p:nvGrpSpPr>
      <p:grpSpPr>
        <a:xfrm>
          <a:off x="0" y="0"/>
          <a:ext cx="0" cy="0"/>
          <a:chOff x="0" y="0"/>
          <a:chExt cx="0" cy="0"/>
        </a:xfrm>
      </p:grpSpPr>
      <p:pic>
        <p:nvPicPr>
          <p:cNvPr id="155" name="Google Shape;155;p15" title="moment 3.jpg"/>
          <p:cNvPicPr preferRelativeResize="0"/>
          <p:nvPr/>
        </p:nvPicPr>
        <p:blipFill>
          <a:blip r:embed="rId3">
            <a:alphaModFix/>
          </a:blip>
          <a:stretch>
            <a:fillRect/>
          </a:stretch>
        </p:blipFill>
        <p:spPr>
          <a:xfrm>
            <a:off x="-8" y="0"/>
            <a:ext cx="9144010" cy="5143500"/>
          </a:xfrm>
          <a:prstGeom prst="rect">
            <a:avLst/>
          </a:prstGeom>
          <a:noFill/>
          <a:ln>
            <a:noFill/>
          </a:ln>
        </p:spPr>
      </p:pic>
      <p:pic>
        <p:nvPicPr>
          <p:cNvPr id="156" name="Google Shape;156;p15" title="moment 4.jpg"/>
          <p:cNvPicPr preferRelativeResize="0"/>
          <p:nvPr/>
        </p:nvPicPr>
        <p:blipFill>
          <a:blip r:embed="rId4">
            <a:alphaModFix/>
          </a:blip>
          <a:stretch>
            <a:fillRect/>
          </a:stretch>
        </p:blipFill>
        <p:spPr>
          <a:xfrm>
            <a:off x="0" y="0"/>
            <a:ext cx="9144000" cy="5143500"/>
          </a:xfrm>
          <a:prstGeom prst="rect">
            <a:avLst/>
          </a:prstGeom>
          <a:noFill/>
          <a:ln>
            <a:noFill/>
          </a:ln>
        </p:spPr>
      </p:pic>
      <p:pic>
        <p:nvPicPr>
          <p:cNvPr id="157" name="Google Shape;157;p15" title="joylablogo.png"/>
          <p:cNvPicPr preferRelativeResize="0"/>
          <p:nvPr/>
        </p:nvPicPr>
        <p:blipFill>
          <a:blip r:embed="rId5">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61" name="Shape 161"/>
        <p:cNvGrpSpPr/>
        <p:nvPr/>
      </p:nvGrpSpPr>
      <p:grpSpPr>
        <a:xfrm>
          <a:off x="0" y="0"/>
          <a:ext cx="0" cy="0"/>
          <a:chOff x="0" y="0"/>
          <a:chExt cx="0" cy="0"/>
        </a:xfrm>
      </p:grpSpPr>
      <p:sp>
        <p:nvSpPr>
          <p:cNvPr id="162" name="Google Shape;162;p16"/>
          <p:cNvSpPr txBox="1"/>
          <p:nvPr/>
        </p:nvSpPr>
        <p:spPr>
          <a:xfrm>
            <a:off x="1162475" y="539125"/>
            <a:ext cx="7011900" cy="120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2000"/>
              <a:buFont typeface="Arial"/>
              <a:buNone/>
            </a:pPr>
            <a:r>
              <a:rPr b="1" i="0" lang="en-GB" sz="2000" u="none" cap="none" strike="noStrike">
                <a:solidFill>
                  <a:schemeClr val="dk1"/>
                </a:solidFill>
                <a:latin typeface="Arial"/>
                <a:ea typeface="Arial"/>
                <a:cs typeface="Arial"/>
                <a:sym typeface="Arial"/>
              </a:rPr>
              <a:t>Now that you’ve chosen a moment… what could make that moment better?</a:t>
            </a:r>
            <a:endParaRPr b="1" i="0" sz="2000" u="none" cap="none" strike="noStrike">
              <a:solidFill>
                <a:schemeClr val="dk1"/>
              </a:solidFill>
              <a:latin typeface="Arial"/>
              <a:ea typeface="Arial"/>
              <a:cs typeface="Arial"/>
              <a:sym typeface="Arial"/>
            </a:endParaRPr>
          </a:p>
          <a:p>
            <a:pPr indent="0" lvl="0" marL="0" marR="0" rtl="0" algn="ctr">
              <a:lnSpc>
                <a:spcPct val="150000"/>
              </a:lnSpc>
              <a:spcBef>
                <a:spcPts val="0"/>
              </a:spcBef>
              <a:spcAft>
                <a:spcPts val="0"/>
              </a:spcAft>
              <a:buClr>
                <a:srgbClr val="000000"/>
              </a:buClr>
              <a:buSzPts val="2044"/>
              <a:buFont typeface="Arial"/>
              <a:buNone/>
            </a:pPr>
            <a:r>
              <a:t/>
            </a:r>
            <a:endParaRPr b="1" i="0" sz="2044" u="none" cap="none" strike="noStrike">
              <a:solidFill>
                <a:schemeClr val="dk1"/>
              </a:solidFill>
              <a:latin typeface="Arial"/>
              <a:ea typeface="Arial"/>
              <a:cs typeface="Arial"/>
              <a:sym typeface="Arial"/>
            </a:endParaRPr>
          </a:p>
        </p:txBody>
      </p:sp>
      <p:sp>
        <p:nvSpPr>
          <p:cNvPr id="163" name="Google Shape;163;p16"/>
          <p:cNvSpPr txBox="1"/>
          <p:nvPr/>
        </p:nvSpPr>
        <p:spPr>
          <a:xfrm>
            <a:off x="1173191" y="1720488"/>
            <a:ext cx="7849500" cy="9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sz="1100">
                <a:solidFill>
                  <a:schemeClr val="dk1"/>
                </a:solidFill>
              </a:rPr>
              <a:t>Could it:</a:t>
            </a:r>
            <a:r>
              <a:rPr lang="en-GB" sz="1100">
                <a:solidFill>
                  <a:schemeClr val="dk1"/>
                </a:solidFill>
              </a:rPr>
              <a:t> make them smile or feel noticed? make something easier or less stressful? give them a small, unexpected moment of joy?</a:t>
            </a:r>
            <a:endParaRPr sz="1800">
              <a:solidFill>
                <a:schemeClr val="dk2"/>
              </a:solidFill>
            </a:endParaRPr>
          </a:p>
          <a:p>
            <a:pPr indent="0" lvl="0" marL="0" marR="0" rtl="0" algn="l">
              <a:lnSpc>
                <a:spcPct val="100000"/>
              </a:lnSpc>
              <a:spcBef>
                <a:spcPts val="0"/>
              </a:spcBef>
              <a:spcAft>
                <a:spcPts val="0"/>
              </a:spcAft>
              <a:buClr>
                <a:srgbClr val="000000"/>
              </a:buClr>
              <a:buSzPts val="1800"/>
              <a:buFont typeface="Arial"/>
              <a:buNone/>
            </a:pPr>
            <a:r>
              <a:t/>
            </a:r>
            <a:endParaRPr sz="1800">
              <a:solidFill>
                <a:schemeClr val="dk2"/>
              </a:solidFill>
            </a:endParaRPr>
          </a:p>
        </p:txBody>
      </p:sp>
      <p:pic>
        <p:nvPicPr>
          <p:cNvPr id="164" name="Google Shape;164;p16" title="better6 2.png"/>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165" name="Google Shape;165;p16" title="joylablogo.png"/>
          <p:cNvPicPr preferRelativeResize="0"/>
          <p:nvPr/>
        </p:nvPicPr>
        <p:blipFill>
          <a:blip r:embed="rId4">
            <a:alphaModFix/>
          </a:blip>
          <a:stretch>
            <a:fillRect/>
          </a:stretch>
        </p:blipFill>
        <p:spPr>
          <a:xfrm>
            <a:off x="7993350" y="4599400"/>
            <a:ext cx="1029349" cy="394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9" name="Shape 169"/>
        <p:cNvGrpSpPr/>
        <p:nvPr/>
      </p:nvGrpSpPr>
      <p:grpSpPr>
        <a:xfrm>
          <a:off x="0" y="0"/>
          <a:ext cx="0" cy="0"/>
          <a:chOff x="0" y="0"/>
          <a:chExt cx="0" cy="0"/>
        </a:xfrm>
      </p:grpSpPr>
      <p:pic>
        <p:nvPicPr>
          <p:cNvPr id="170" name="Google Shape;170;p17" title="invention.png"/>
          <p:cNvPicPr preferRelativeResize="0"/>
          <p:nvPr/>
        </p:nvPicPr>
        <p:blipFill>
          <a:blip r:embed="rId3">
            <a:alphaModFix/>
          </a:blip>
          <a:stretch>
            <a:fillRect/>
          </a:stretch>
        </p:blipFill>
        <p:spPr>
          <a:xfrm>
            <a:off x="0" y="-35800"/>
            <a:ext cx="9144000" cy="5143500"/>
          </a:xfrm>
          <a:prstGeom prst="rect">
            <a:avLst/>
          </a:prstGeom>
          <a:noFill/>
          <a:ln>
            <a:noFill/>
          </a:ln>
        </p:spPr>
      </p:pic>
      <p:pic>
        <p:nvPicPr>
          <p:cNvPr id="171" name="Google Shape;171;p17"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75" name="Shape 175"/>
        <p:cNvGrpSpPr/>
        <p:nvPr/>
      </p:nvGrpSpPr>
      <p:grpSpPr>
        <a:xfrm>
          <a:off x="0" y="0"/>
          <a:ext cx="0" cy="0"/>
          <a:chOff x="0" y="0"/>
          <a:chExt cx="0" cy="0"/>
        </a:xfrm>
      </p:grpSpPr>
      <p:pic>
        <p:nvPicPr>
          <p:cNvPr id="176" name="Google Shape;176;g3cfdbb3629e_0_9" title="now2.png"/>
          <p:cNvPicPr preferRelativeResize="0"/>
          <p:nvPr/>
        </p:nvPicPr>
        <p:blipFill>
          <a:blip r:embed="rId3">
            <a:alphaModFix/>
          </a:blip>
          <a:stretch>
            <a:fillRect/>
          </a:stretch>
        </p:blipFill>
        <p:spPr>
          <a:xfrm>
            <a:off x="0" y="7"/>
            <a:ext cx="9144000" cy="5143492"/>
          </a:xfrm>
          <a:prstGeom prst="rect">
            <a:avLst/>
          </a:prstGeom>
          <a:noFill/>
          <a:ln>
            <a:noFill/>
          </a:ln>
        </p:spPr>
      </p:pic>
      <p:sp>
        <p:nvSpPr>
          <p:cNvPr id="177" name="Google Shape;177;g3cfdbb3629e_0_9"/>
          <p:cNvSpPr txBox="1"/>
          <p:nvPr/>
        </p:nvSpPr>
        <p:spPr>
          <a:xfrm>
            <a:off x="514350" y="150025"/>
            <a:ext cx="2046600" cy="28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Brainstorming!</a:t>
            </a:r>
            <a:endParaRPr sz="1800">
              <a:solidFill>
                <a:schemeClr val="dk2"/>
              </a:solidFill>
            </a:endParaRPr>
          </a:p>
        </p:txBody>
      </p:sp>
      <p:pic>
        <p:nvPicPr>
          <p:cNvPr id="178" name="Google Shape;178;g3cfdbb3629e_0_9"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2" name="Shape 182"/>
        <p:cNvGrpSpPr/>
        <p:nvPr/>
      </p:nvGrpSpPr>
      <p:grpSpPr>
        <a:xfrm>
          <a:off x="0" y="0"/>
          <a:ext cx="0" cy="0"/>
          <a:chOff x="0" y="0"/>
          <a:chExt cx="0" cy="0"/>
        </a:xfrm>
      </p:grpSpPr>
      <p:pic>
        <p:nvPicPr>
          <p:cNvPr id="183" name="Google Shape;183;p18" title="brainstorm 7.png"/>
          <p:cNvPicPr preferRelativeResize="0"/>
          <p:nvPr/>
        </p:nvPicPr>
        <p:blipFill>
          <a:blip r:embed="rId3">
            <a:alphaModFix/>
          </a:blip>
          <a:stretch>
            <a:fillRect/>
          </a:stretch>
        </p:blipFill>
        <p:spPr>
          <a:xfrm>
            <a:off x="152400" y="152400"/>
            <a:ext cx="8991600" cy="5057778"/>
          </a:xfrm>
          <a:prstGeom prst="rect">
            <a:avLst/>
          </a:prstGeom>
          <a:noFill/>
          <a:ln>
            <a:noFill/>
          </a:ln>
        </p:spPr>
      </p:pic>
      <p:pic>
        <p:nvPicPr>
          <p:cNvPr id="184" name="Google Shape;184;p18"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
        <p:nvSpPr>
          <p:cNvPr id="185" name="Google Shape;185;p18"/>
          <p:cNvSpPr txBox="1"/>
          <p:nvPr/>
        </p:nvSpPr>
        <p:spPr>
          <a:xfrm>
            <a:off x="514350" y="150025"/>
            <a:ext cx="2046600" cy="28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Brainstorming!</a:t>
            </a:r>
            <a:endParaRPr sz="1800">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2" title="joylab-landscape-captionsembedded.mp4">
            <a:hlinkClick r:id="rId3"/>
          </p:cNvPr>
          <p:cNvPicPr preferRelativeResize="0"/>
          <p:nvPr/>
        </p:nvPicPr>
        <p:blipFill>
          <a:blip r:embed="rId4">
            <a:alphaModFix/>
          </a:blip>
          <a:stretch>
            <a:fillRect/>
          </a:stretch>
        </p:blipFill>
        <p:spPr>
          <a:xfrm>
            <a:off x="0" y="-3"/>
            <a:ext cx="9144000" cy="514350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
                                        </p:tgtEl>
                                        <p:attrNameLst>
                                          <p:attrName>style.visibility</p:attrName>
                                        </p:attrNameLst>
                                      </p:cBhvr>
                                      <p:to>
                                        <p:strVal val="visible"/>
                                      </p:to>
                                    </p:set>
                                    <p:animEffect filter="fade" transition="in">
                                      <p:cBhvr>
                                        <p:cTn dur="1000"/>
                                        <p:tgtEl>
                                          <p:spTgt spid="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9" name="Shape 189"/>
        <p:cNvGrpSpPr/>
        <p:nvPr/>
      </p:nvGrpSpPr>
      <p:grpSpPr>
        <a:xfrm>
          <a:off x="0" y="0"/>
          <a:ext cx="0" cy="0"/>
          <a:chOff x="0" y="0"/>
          <a:chExt cx="0" cy="0"/>
        </a:xfrm>
      </p:grpSpPr>
      <p:pic>
        <p:nvPicPr>
          <p:cNvPr id="190" name="Google Shape;190;p19" title="drawyouridea.png"/>
          <p:cNvPicPr preferRelativeResize="0"/>
          <p:nvPr/>
        </p:nvPicPr>
        <p:blipFill rotWithShape="1">
          <a:blip r:embed="rId3">
            <a:alphaModFix/>
          </a:blip>
          <a:srcRect b="0" l="0" r="0" t="0"/>
          <a:stretch/>
        </p:blipFill>
        <p:spPr>
          <a:xfrm>
            <a:off x="152400" y="152400"/>
            <a:ext cx="8602133" cy="4838700"/>
          </a:xfrm>
          <a:prstGeom prst="rect">
            <a:avLst/>
          </a:prstGeom>
          <a:noFill/>
          <a:ln>
            <a:noFill/>
          </a:ln>
        </p:spPr>
      </p:pic>
      <p:pic>
        <p:nvPicPr>
          <p:cNvPr id="191" name="Google Shape;191;p19"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g3cfdbb3629e_1_2" title="share2.jpg"/>
          <p:cNvPicPr preferRelativeResize="0"/>
          <p:nvPr/>
        </p:nvPicPr>
        <p:blipFill>
          <a:blip r:embed="rId3">
            <a:alphaModFix/>
          </a:blip>
          <a:stretch>
            <a:fillRect/>
          </a:stretch>
        </p:blipFill>
        <p:spPr>
          <a:xfrm>
            <a:off x="152400" y="152400"/>
            <a:ext cx="8602133" cy="4838700"/>
          </a:xfrm>
          <a:prstGeom prst="rect">
            <a:avLst/>
          </a:prstGeom>
          <a:noFill/>
          <a:ln>
            <a:noFill/>
          </a:ln>
        </p:spPr>
      </p:pic>
      <p:pic>
        <p:nvPicPr>
          <p:cNvPr id="197" name="Google Shape;197;g3cfdbb3629e_1_2"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pic>
        <p:nvPicPr>
          <p:cNvPr id="202" name="Google Shape;202;g3cfdbb3629e_0_3" title="share.png">
            <a:hlinkClick r:id="rId3"/>
          </p:cNvPr>
          <p:cNvPicPr preferRelativeResize="0"/>
          <p:nvPr/>
        </p:nvPicPr>
        <p:blipFill>
          <a:blip r:embed="rId4">
            <a:alphaModFix/>
          </a:blip>
          <a:stretch>
            <a:fillRect/>
          </a:stretch>
        </p:blipFill>
        <p:spPr>
          <a:xfrm>
            <a:off x="270925" y="0"/>
            <a:ext cx="8602133" cy="4838700"/>
          </a:xfrm>
          <a:prstGeom prst="rect">
            <a:avLst/>
          </a:prstGeom>
          <a:noFill/>
          <a:ln>
            <a:noFill/>
          </a:ln>
        </p:spPr>
      </p:pic>
      <p:pic>
        <p:nvPicPr>
          <p:cNvPr id="203" name="Google Shape;203;g3cfdbb3629e_0_3" title="joylablogo.png"/>
          <p:cNvPicPr preferRelativeResize="0"/>
          <p:nvPr/>
        </p:nvPicPr>
        <p:blipFill>
          <a:blip r:embed="rId5">
            <a:alphaModFix/>
          </a:blip>
          <a:stretch>
            <a:fillRect/>
          </a:stretch>
        </p:blipFill>
        <p:spPr>
          <a:xfrm>
            <a:off x="7932475" y="4597000"/>
            <a:ext cx="1029349" cy="394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9900"/>
        </a:solidFill>
      </p:bgPr>
    </p:bg>
    <p:spTree>
      <p:nvGrpSpPr>
        <p:cNvPr id="63" name="Shape 63"/>
        <p:cNvGrpSpPr/>
        <p:nvPr/>
      </p:nvGrpSpPr>
      <p:grpSpPr>
        <a:xfrm>
          <a:off x="0" y="0"/>
          <a:ext cx="0" cy="0"/>
          <a:chOff x="0" y="0"/>
          <a:chExt cx="0" cy="0"/>
        </a:xfrm>
      </p:grpSpPr>
      <p:pic>
        <p:nvPicPr>
          <p:cNvPr id="64" name="Google Shape;64;p3" title="Scooter invention and made real.jpg"/>
          <p:cNvPicPr preferRelativeResize="0"/>
          <p:nvPr/>
        </p:nvPicPr>
        <p:blipFill rotWithShape="1">
          <a:blip r:embed="rId3">
            <a:alphaModFix/>
          </a:blip>
          <a:srcRect b="0" l="0" r="0" t="0"/>
          <a:stretch/>
        </p:blipFill>
        <p:spPr>
          <a:xfrm>
            <a:off x="4650575" y="2700850"/>
            <a:ext cx="4332698" cy="1887100"/>
          </a:xfrm>
          <a:prstGeom prst="rect">
            <a:avLst/>
          </a:prstGeom>
          <a:noFill/>
          <a:ln>
            <a:noFill/>
          </a:ln>
          <a:effectLst>
            <a:outerShdw blurRad="57150" rotWithShape="0" algn="bl" dir="5400000" dist="19050">
              <a:srgbClr val="000000">
                <a:alpha val="50196"/>
              </a:srgbClr>
            </a:outerShdw>
          </a:effectLst>
        </p:spPr>
      </p:pic>
      <p:pic>
        <p:nvPicPr>
          <p:cNvPr id="65" name="Google Shape;65;p3" title="ladybird.jpg"/>
          <p:cNvPicPr preferRelativeResize="0"/>
          <p:nvPr/>
        </p:nvPicPr>
        <p:blipFill rotWithShape="1">
          <a:blip r:embed="rId4">
            <a:alphaModFix/>
          </a:blip>
          <a:srcRect b="0" l="0" r="0" t="0"/>
          <a:stretch/>
        </p:blipFill>
        <p:spPr>
          <a:xfrm>
            <a:off x="182535" y="2700838"/>
            <a:ext cx="2429972" cy="1718074"/>
          </a:xfrm>
          <a:prstGeom prst="rect">
            <a:avLst/>
          </a:prstGeom>
          <a:noFill/>
          <a:ln>
            <a:noFill/>
          </a:ln>
          <a:effectLst>
            <a:outerShdw blurRad="57150" rotWithShape="0" algn="bl" dir="5400000" dist="19050">
              <a:srgbClr val="000000">
                <a:alpha val="50196"/>
              </a:srgbClr>
            </a:outerShdw>
          </a:effectLst>
        </p:spPr>
      </p:pic>
      <p:pic>
        <p:nvPicPr>
          <p:cNvPr id="66" name="Google Shape;66;p3" title="ladybirdumbrella2.jpg"/>
          <p:cNvPicPr preferRelativeResize="0"/>
          <p:nvPr/>
        </p:nvPicPr>
        <p:blipFill rotWithShape="1">
          <a:blip r:embed="rId5">
            <a:alphaModFix/>
          </a:blip>
          <a:srcRect b="0" l="0" r="0" t="0"/>
          <a:stretch/>
        </p:blipFill>
        <p:spPr>
          <a:xfrm>
            <a:off x="2612500" y="2700851"/>
            <a:ext cx="1390057" cy="1718052"/>
          </a:xfrm>
          <a:prstGeom prst="rect">
            <a:avLst/>
          </a:prstGeom>
          <a:noFill/>
          <a:ln>
            <a:noFill/>
          </a:ln>
          <a:effectLst>
            <a:outerShdw blurRad="57150" rotWithShape="0" algn="bl" dir="5400000" dist="19050">
              <a:srgbClr val="000000">
                <a:alpha val="50196"/>
              </a:srgbClr>
            </a:outerShdw>
          </a:effectLst>
        </p:spPr>
      </p:pic>
      <p:sp>
        <p:nvSpPr>
          <p:cNvPr id="67" name="Google Shape;67;p3"/>
          <p:cNvSpPr txBox="1"/>
          <p:nvPr/>
        </p:nvSpPr>
        <p:spPr>
          <a:xfrm>
            <a:off x="4704150" y="2253941"/>
            <a:ext cx="4136100" cy="40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Family Scooter</a:t>
            </a:r>
            <a:r>
              <a:rPr b="0" i="0" lang="en-GB" sz="1800" u="none" cap="none" strike="noStrike">
                <a:solidFill>
                  <a:schemeClr val="dk1"/>
                </a:solidFill>
                <a:latin typeface="Arial"/>
                <a:ea typeface="Arial"/>
                <a:cs typeface="Arial"/>
                <a:sym typeface="Arial"/>
              </a:rPr>
              <a:t> by Wendy age 9</a:t>
            </a:r>
            <a:endParaRPr b="0" i="0" sz="1800" u="none" cap="none" strike="noStrike">
              <a:solidFill>
                <a:schemeClr val="dk1"/>
              </a:solidFill>
              <a:latin typeface="Arial"/>
              <a:ea typeface="Arial"/>
              <a:cs typeface="Arial"/>
              <a:sym typeface="Arial"/>
            </a:endParaRPr>
          </a:p>
        </p:txBody>
      </p:sp>
      <p:sp>
        <p:nvSpPr>
          <p:cNvPr id="68" name="Google Shape;68;p3"/>
          <p:cNvSpPr txBox="1"/>
          <p:nvPr/>
        </p:nvSpPr>
        <p:spPr>
          <a:xfrm>
            <a:off x="171819" y="2247358"/>
            <a:ext cx="39624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Ladybird Umbrella </a:t>
            </a:r>
            <a:r>
              <a:rPr b="0" i="0" lang="en-GB" sz="1800" u="none" cap="none" strike="noStrike">
                <a:solidFill>
                  <a:schemeClr val="dk1"/>
                </a:solidFill>
                <a:latin typeface="Arial"/>
                <a:ea typeface="Arial"/>
                <a:cs typeface="Arial"/>
                <a:sym typeface="Arial"/>
              </a:rPr>
              <a:t>by Sophie age 5</a:t>
            </a:r>
            <a:endParaRPr b="0" i="0" sz="1800" u="none" cap="none" strike="noStrike">
              <a:solidFill>
                <a:schemeClr val="dk1"/>
              </a:solidFill>
              <a:latin typeface="Arial"/>
              <a:ea typeface="Arial"/>
              <a:cs typeface="Arial"/>
              <a:sym typeface="Arial"/>
            </a:endParaRPr>
          </a:p>
        </p:txBody>
      </p:sp>
      <p:pic>
        <p:nvPicPr>
          <p:cNvPr id="69" name="Google Shape;69;p3" title="pringlesinvention.gif"/>
          <p:cNvPicPr preferRelativeResize="0"/>
          <p:nvPr/>
        </p:nvPicPr>
        <p:blipFill rotWithShape="1">
          <a:blip r:embed="rId6">
            <a:alphaModFix/>
          </a:blip>
          <a:srcRect b="0" l="0" r="0" t="0"/>
          <a:stretch/>
        </p:blipFill>
        <p:spPr>
          <a:xfrm>
            <a:off x="5948325" y="83876"/>
            <a:ext cx="2698925" cy="1520400"/>
          </a:xfrm>
          <a:prstGeom prst="rect">
            <a:avLst/>
          </a:prstGeom>
          <a:noFill/>
          <a:ln>
            <a:noFill/>
          </a:ln>
          <a:effectLst>
            <a:outerShdw blurRad="57150" rotWithShape="0" algn="bl" dir="5400000" dist="19050">
              <a:srgbClr val="000000">
                <a:alpha val="50196"/>
              </a:srgbClr>
            </a:outerShdw>
          </a:effectLst>
        </p:spPr>
      </p:pic>
      <p:pic>
        <p:nvPicPr>
          <p:cNvPr id="70" name="Google Shape;70;p3" title="pringles-830x587.jpg"/>
          <p:cNvPicPr preferRelativeResize="0"/>
          <p:nvPr/>
        </p:nvPicPr>
        <p:blipFill rotWithShape="1">
          <a:blip r:embed="rId7">
            <a:alphaModFix/>
          </a:blip>
          <a:srcRect b="0" l="0" r="0" t="0"/>
          <a:stretch/>
        </p:blipFill>
        <p:spPr>
          <a:xfrm>
            <a:off x="3686525" y="83875"/>
            <a:ext cx="2149785" cy="1520400"/>
          </a:xfrm>
          <a:prstGeom prst="rect">
            <a:avLst/>
          </a:prstGeom>
          <a:noFill/>
          <a:ln>
            <a:noFill/>
          </a:ln>
          <a:effectLst>
            <a:outerShdw blurRad="57150" rotWithShape="0" algn="bl" dir="5400000" dist="19050">
              <a:srgbClr val="000000">
                <a:alpha val="50196"/>
              </a:srgbClr>
            </a:outerShdw>
          </a:effectLst>
        </p:spPr>
      </p:pic>
      <p:sp>
        <p:nvSpPr>
          <p:cNvPr id="71" name="Google Shape;71;p3"/>
          <p:cNvSpPr txBox="1"/>
          <p:nvPr/>
        </p:nvSpPr>
        <p:spPr>
          <a:xfrm>
            <a:off x="3632947" y="1582844"/>
            <a:ext cx="5408400" cy="6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Pringles hook</a:t>
            </a:r>
            <a:r>
              <a:rPr b="0" i="0" lang="en-GB" sz="1800" u="none" cap="none" strike="noStrike">
                <a:solidFill>
                  <a:schemeClr val="dk1"/>
                </a:solidFill>
                <a:latin typeface="Arial"/>
                <a:ea typeface="Arial"/>
                <a:cs typeface="Arial"/>
                <a:sym typeface="Arial"/>
              </a:rPr>
              <a:t> by Georgia Dinsley age 11</a:t>
            </a:r>
            <a:endParaRPr b="0" i="0" sz="1800" u="none" cap="none" strike="noStrike">
              <a:solidFill>
                <a:schemeClr val="dk1"/>
              </a:solidFill>
              <a:latin typeface="Arial"/>
              <a:ea typeface="Arial"/>
              <a:cs typeface="Arial"/>
              <a:sym typeface="Arial"/>
            </a:endParaRPr>
          </a:p>
        </p:txBody>
      </p:sp>
      <p:sp>
        <p:nvSpPr>
          <p:cNvPr id="72" name="Google Shape;72;p3"/>
          <p:cNvSpPr txBox="1"/>
          <p:nvPr/>
        </p:nvSpPr>
        <p:spPr>
          <a:xfrm>
            <a:off x="289350" y="249425"/>
            <a:ext cx="3075300" cy="1604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rPr b="1" i="0" lang="en-GB" sz="1900" u="none" cap="none" strike="noStrike">
                <a:solidFill>
                  <a:schemeClr val="dk1"/>
                </a:solidFill>
                <a:latin typeface="Arial"/>
                <a:ea typeface="Arial"/>
                <a:cs typeface="Arial"/>
                <a:sym typeface="Arial"/>
              </a:rPr>
              <a:t>Check out some of the children’s ideas brought to life by skilled makers over the years….</a:t>
            </a:r>
            <a:endParaRPr b="1" i="0" sz="19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9900"/>
        </a:solidFill>
      </p:bgPr>
    </p:bg>
    <p:spTree>
      <p:nvGrpSpPr>
        <p:cNvPr id="76" name="Shape 76"/>
        <p:cNvGrpSpPr/>
        <p:nvPr/>
      </p:nvGrpSpPr>
      <p:grpSpPr>
        <a:xfrm>
          <a:off x="0" y="0"/>
          <a:ext cx="0" cy="0"/>
          <a:chOff x="0" y="0"/>
          <a:chExt cx="0" cy="0"/>
        </a:xfrm>
      </p:grpSpPr>
      <p:pic>
        <p:nvPicPr>
          <p:cNvPr id="77" name="Google Shape;77;p4" title="Screenshot 2026-03-11 at 21.05.47.png"/>
          <p:cNvPicPr preferRelativeResize="0"/>
          <p:nvPr/>
        </p:nvPicPr>
        <p:blipFill rotWithShape="1">
          <a:blip r:embed="rId3">
            <a:alphaModFix/>
          </a:blip>
          <a:srcRect b="0" l="0" r="0" t="0"/>
          <a:stretch/>
        </p:blipFill>
        <p:spPr>
          <a:xfrm>
            <a:off x="6160025" y="2371025"/>
            <a:ext cx="2983976" cy="2231424"/>
          </a:xfrm>
          <a:prstGeom prst="rect">
            <a:avLst/>
          </a:prstGeom>
          <a:noFill/>
          <a:ln>
            <a:noFill/>
          </a:ln>
          <a:effectLst>
            <a:outerShdw blurRad="57150" rotWithShape="0" algn="bl" dir="5400000" dist="19050">
              <a:srgbClr val="000000">
                <a:alpha val="50196"/>
              </a:srgbClr>
            </a:outerShdw>
          </a:effectLst>
        </p:spPr>
      </p:pic>
      <p:sp>
        <p:nvSpPr>
          <p:cNvPr id="78" name="Google Shape;78;p4"/>
          <p:cNvSpPr txBox="1"/>
          <p:nvPr/>
        </p:nvSpPr>
        <p:spPr>
          <a:xfrm>
            <a:off x="3850266" y="4275509"/>
            <a:ext cx="3789900" cy="605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Angel of the North </a:t>
            </a:r>
            <a:endParaRPr b="1"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wind turbine</a:t>
            </a:r>
            <a:r>
              <a:rPr b="0" i="0" lang="en-GB" sz="1800" u="none" cap="none" strike="noStrike">
                <a:solidFill>
                  <a:schemeClr val="dk1"/>
                </a:solidFill>
                <a:latin typeface="Arial"/>
                <a:ea typeface="Arial"/>
                <a:cs typeface="Arial"/>
                <a:sym typeface="Arial"/>
              </a:rPr>
              <a:t> by James age 9.</a:t>
            </a:r>
            <a:endParaRPr b="0" i="0" sz="1800" u="none" cap="none" strike="noStrike">
              <a:solidFill>
                <a:schemeClr val="dk1"/>
              </a:solidFill>
              <a:latin typeface="Arial"/>
              <a:ea typeface="Arial"/>
              <a:cs typeface="Arial"/>
              <a:sym typeface="Arial"/>
            </a:endParaRPr>
          </a:p>
        </p:txBody>
      </p:sp>
      <p:pic>
        <p:nvPicPr>
          <p:cNvPr id="79" name="Google Shape;79;p4" title="jawOMeter.[rs_1000_1000_fit].gif"/>
          <p:cNvPicPr preferRelativeResize="0"/>
          <p:nvPr/>
        </p:nvPicPr>
        <p:blipFill rotWithShape="1">
          <a:blip r:embed="rId4">
            <a:alphaModFix/>
          </a:blip>
          <a:srcRect b="0" l="0" r="0" t="0"/>
          <a:stretch/>
        </p:blipFill>
        <p:spPr>
          <a:xfrm>
            <a:off x="2343875" y="0"/>
            <a:ext cx="2231424" cy="2231424"/>
          </a:xfrm>
          <a:prstGeom prst="rect">
            <a:avLst/>
          </a:prstGeom>
          <a:noFill/>
          <a:ln>
            <a:noFill/>
          </a:ln>
          <a:effectLst>
            <a:outerShdw blurRad="57150" rotWithShape="0" algn="bl" dir="5400000" dist="19050">
              <a:srgbClr val="000000">
                <a:alpha val="50196"/>
              </a:srgbClr>
            </a:outerShdw>
          </a:effectLst>
        </p:spPr>
      </p:pic>
      <p:pic>
        <p:nvPicPr>
          <p:cNvPr id="80" name="Google Shape;80;p4" title="Screenshot 2026-03-11 at 21.22.01.png"/>
          <p:cNvPicPr preferRelativeResize="0"/>
          <p:nvPr/>
        </p:nvPicPr>
        <p:blipFill rotWithShape="1">
          <a:blip r:embed="rId5">
            <a:alphaModFix/>
          </a:blip>
          <a:srcRect b="0" l="0" r="0" t="0"/>
          <a:stretch/>
        </p:blipFill>
        <p:spPr>
          <a:xfrm>
            <a:off x="-2" y="-12"/>
            <a:ext cx="2343876" cy="1718049"/>
          </a:xfrm>
          <a:prstGeom prst="rect">
            <a:avLst/>
          </a:prstGeom>
          <a:noFill/>
          <a:ln>
            <a:noFill/>
          </a:ln>
          <a:effectLst>
            <a:outerShdw blurRad="57150" rotWithShape="0" algn="bl" dir="5400000" dist="19050">
              <a:srgbClr val="000000">
                <a:alpha val="50196"/>
              </a:srgbClr>
            </a:outerShdw>
          </a:effectLst>
        </p:spPr>
      </p:pic>
      <p:sp>
        <p:nvSpPr>
          <p:cNvPr id="81" name="Google Shape;81;p4"/>
          <p:cNvSpPr txBox="1"/>
          <p:nvPr/>
        </p:nvSpPr>
        <p:spPr>
          <a:xfrm>
            <a:off x="118125" y="1831875"/>
            <a:ext cx="4212600" cy="1293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750"/>
              <a:buFont typeface="Arial"/>
              <a:buNone/>
            </a:pPr>
            <a:r>
              <a:rPr b="1" i="0" lang="en-GB" sz="1750" u="none" cap="none" strike="noStrike">
                <a:solidFill>
                  <a:srgbClr val="171717"/>
                </a:solidFill>
                <a:latin typeface="Arial"/>
                <a:ea typeface="Arial"/>
                <a:cs typeface="Arial"/>
                <a:sym typeface="Arial"/>
              </a:rPr>
              <a:t>Jaw-O-Meter 2000</a:t>
            </a:r>
            <a:endParaRPr b="1" i="0" sz="1750" u="none" cap="none" strike="noStrike">
              <a:solidFill>
                <a:srgbClr val="171717"/>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750"/>
              <a:buFont typeface="Arial"/>
              <a:buNone/>
            </a:pPr>
            <a:r>
              <a:rPr b="0" i="0" lang="en-GB" sz="1750" u="none" cap="none" strike="noStrike">
                <a:solidFill>
                  <a:srgbClr val="171717"/>
                </a:solidFill>
                <a:latin typeface="Arial"/>
                <a:ea typeface="Arial"/>
                <a:cs typeface="Arial"/>
                <a:sym typeface="Arial"/>
              </a:rPr>
              <a:t>By Ruby age 9.</a:t>
            </a:r>
            <a:endParaRPr b="0" i="0" sz="1750" u="none" cap="none" strike="noStrike">
              <a:solidFill>
                <a:srgbClr val="171717"/>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GB" sz="1750" u="none" cap="none" strike="noStrike">
                <a:solidFill>
                  <a:srgbClr val="171717"/>
                </a:solidFill>
                <a:latin typeface="Arial"/>
                <a:ea typeface="Arial"/>
                <a:cs typeface="Arial"/>
                <a:sym typeface="Arial"/>
              </a:rPr>
              <a:t>Captures energy from chatting family.</a:t>
            </a:r>
            <a:endParaRPr b="0" i="0" sz="1750" u="none" cap="none" strike="noStrike">
              <a:solidFill>
                <a:srgbClr val="171717"/>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pic>
        <p:nvPicPr>
          <p:cNvPr id="82" name="Google Shape;82;p4" title="angel.gif"/>
          <p:cNvPicPr preferRelativeResize="0"/>
          <p:nvPr/>
        </p:nvPicPr>
        <p:blipFill rotWithShape="1">
          <a:blip r:embed="rId6">
            <a:alphaModFix/>
          </a:blip>
          <a:srcRect b="0" l="0" r="0" t="0"/>
          <a:stretch/>
        </p:blipFill>
        <p:spPr>
          <a:xfrm>
            <a:off x="4931524" y="0"/>
            <a:ext cx="4212481" cy="2371025"/>
          </a:xfrm>
          <a:prstGeom prst="rect">
            <a:avLst/>
          </a:prstGeom>
          <a:noFill/>
          <a:ln>
            <a:noFill/>
          </a:ln>
          <a:effectLst>
            <a:outerShdw blurRad="57150" rotWithShape="0" algn="bl" dir="5400000" dist="19050">
              <a:srgbClr val="000000">
                <a:alpha val="50196"/>
              </a:srgbClr>
            </a:outerShdw>
          </a:effectLst>
        </p:spPr>
      </p:pic>
      <p:pic>
        <p:nvPicPr>
          <p:cNvPr id="83" name="Google Shape;83;p4" title="Little Inventors Logo2022.png"/>
          <p:cNvPicPr preferRelativeResize="0"/>
          <p:nvPr/>
        </p:nvPicPr>
        <p:blipFill rotWithShape="1">
          <a:blip r:embed="rId7">
            <a:alphaModFix/>
          </a:blip>
          <a:srcRect b="0" l="0" r="0" t="0"/>
          <a:stretch/>
        </p:blipFill>
        <p:spPr>
          <a:xfrm>
            <a:off x="375075" y="3238720"/>
            <a:ext cx="2882499" cy="1215375"/>
          </a:xfrm>
          <a:prstGeom prst="rect">
            <a:avLst/>
          </a:prstGeom>
          <a:noFill/>
          <a:ln>
            <a:noFill/>
          </a:ln>
        </p:spPr>
      </p:pic>
      <p:sp>
        <p:nvSpPr>
          <p:cNvPr id="84" name="Google Shape;84;p4"/>
          <p:cNvSpPr txBox="1"/>
          <p:nvPr/>
        </p:nvSpPr>
        <p:spPr>
          <a:xfrm>
            <a:off x="691166" y="4401416"/>
            <a:ext cx="3129000" cy="37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2"/>
                </a:solidFill>
                <a:latin typeface="Arial"/>
                <a:ea typeface="Arial"/>
                <a:cs typeface="Arial"/>
                <a:sym typeface="Arial"/>
              </a:rPr>
              <a:t>littleinventors.org</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5"/>
          <p:cNvSpPr txBox="1"/>
          <p:nvPr/>
        </p:nvSpPr>
        <p:spPr>
          <a:xfrm>
            <a:off x="1863331" y="4122613"/>
            <a:ext cx="6292500" cy="1320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GB" sz="1800" u="none" cap="none" strike="noStrike">
                <a:solidFill>
                  <a:schemeClr val="dk2"/>
                </a:solidFill>
                <a:latin typeface="Arial"/>
                <a:ea typeface="Arial"/>
                <a:cs typeface="Arial"/>
                <a:sym typeface="Arial"/>
              </a:rPr>
              <a:t>Warm up number 1:</a:t>
            </a:r>
            <a:endParaRPr b="0" i="0" sz="18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200"/>
              <a:buFont typeface="Arial"/>
              <a:buNone/>
            </a:pPr>
            <a:r>
              <a:rPr b="1" i="0" lang="en-GB" sz="2200" u="none" cap="none" strike="noStrike">
                <a:solidFill>
                  <a:schemeClr val="dk2"/>
                </a:solidFill>
                <a:latin typeface="Arial"/>
                <a:ea typeface="Arial"/>
                <a:cs typeface="Arial"/>
                <a:sym typeface="Arial"/>
              </a:rPr>
              <a:t>The Lost and Found Office of Oddities</a:t>
            </a:r>
            <a:endParaRPr b="1" i="0" sz="2200" u="none" cap="none" strike="noStrike">
              <a:solidFill>
                <a:schemeClr val="dk2"/>
              </a:solidFill>
              <a:latin typeface="Arial"/>
              <a:ea typeface="Arial"/>
              <a:cs typeface="Arial"/>
              <a:sym typeface="Arial"/>
            </a:endParaRPr>
          </a:p>
        </p:txBody>
      </p:sp>
      <p:pic>
        <p:nvPicPr>
          <p:cNvPr id="90" name="Google Shape;90;p5" title="IMG_1716 (1).JPG"/>
          <p:cNvPicPr preferRelativeResize="0"/>
          <p:nvPr/>
        </p:nvPicPr>
        <p:blipFill rotWithShape="1">
          <a:blip r:embed="rId3">
            <a:alphaModFix/>
          </a:blip>
          <a:srcRect b="0" l="0" r="0" t="0"/>
          <a:stretch/>
        </p:blipFill>
        <p:spPr>
          <a:xfrm>
            <a:off x="1981200" y="286400"/>
            <a:ext cx="5000627" cy="3750474"/>
          </a:xfrm>
          <a:prstGeom prst="rect">
            <a:avLst/>
          </a:prstGeom>
          <a:noFill/>
          <a:ln>
            <a:noFill/>
          </a:ln>
          <a:effectLst>
            <a:outerShdw blurRad="57150" rotWithShape="0" algn="bl" dir="5400000" dist="19050">
              <a:srgbClr val="000000">
                <a:alpha val="50196"/>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9900"/>
        </a:solidFill>
      </p:bgPr>
    </p:bg>
    <p:spTree>
      <p:nvGrpSpPr>
        <p:cNvPr id="94" name="Shape 94"/>
        <p:cNvGrpSpPr/>
        <p:nvPr/>
      </p:nvGrpSpPr>
      <p:grpSpPr>
        <a:xfrm>
          <a:off x="0" y="0"/>
          <a:ext cx="0" cy="0"/>
          <a:chOff x="0" y="0"/>
          <a:chExt cx="0" cy="0"/>
        </a:xfrm>
      </p:grpSpPr>
      <p:sp>
        <p:nvSpPr>
          <p:cNvPr id="95" name="Google Shape;95;p6"/>
          <p:cNvSpPr txBox="1"/>
          <p:nvPr/>
        </p:nvSpPr>
        <p:spPr>
          <a:xfrm>
            <a:off x="311375" y="150325"/>
            <a:ext cx="6743400" cy="47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What could this strange object be?</a:t>
            </a:r>
            <a:endParaRPr b="0" i="0" sz="1800" u="none" cap="none" strike="noStrike">
              <a:solidFill>
                <a:schemeClr val="dk1"/>
              </a:solidFill>
              <a:latin typeface="Arial"/>
              <a:ea typeface="Arial"/>
              <a:cs typeface="Arial"/>
              <a:sym typeface="Arial"/>
            </a:endParaRPr>
          </a:p>
        </p:txBody>
      </p:sp>
      <p:pic>
        <p:nvPicPr>
          <p:cNvPr id="96" name="Google Shape;96;p6" title="hat1200-2.jpg"/>
          <p:cNvPicPr preferRelativeResize="0"/>
          <p:nvPr/>
        </p:nvPicPr>
        <p:blipFill rotWithShape="1">
          <a:blip r:embed="rId3">
            <a:alphaModFix/>
          </a:blip>
          <a:srcRect b="0" l="0" r="0" t="0"/>
          <a:stretch/>
        </p:blipFill>
        <p:spPr>
          <a:xfrm>
            <a:off x="4743800" y="807423"/>
            <a:ext cx="4097751" cy="4097751"/>
          </a:xfrm>
          <a:prstGeom prst="rect">
            <a:avLst/>
          </a:prstGeom>
          <a:noFill/>
          <a:ln>
            <a:noFill/>
          </a:ln>
          <a:effectLst>
            <a:outerShdw blurRad="57150" rotWithShape="0" algn="bl" dir="5400000" dist="19050">
              <a:srgbClr val="000000">
                <a:alpha val="50196"/>
              </a:srgbClr>
            </a:outerShdw>
          </a:effectLst>
        </p:spPr>
      </p:pic>
      <p:pic>
        <p:nvPicPr>
          <p:cNvPr id="97" name="Google Shape;97;p6" title="image-6.jpeg"/>
          <p:cNvPicPr preferRelativeResize="0"/>
          <p:nvPr/>
        </p:nvPicPr>
        <p:blipFill rotWithShape="1">
          <a:blip r:embed="rId4">
            <a:alphaModFix/>
          </a:blip>
          <a:srcRect b="0" l="0" r="0" t="0"/>
          <a:stretch/>
        </p:blipFill>
        <p:spPr>
          <a:xfrm>
            <a:off x="311376" y="807423"/>
            <a:ext cx="4097751" cy="4097751"/>
          </a:xfrm>
          <a:prstGeom prst="rect">
            <a:avLst/>
          </a:prstGeom>
          <a:noFill/>
          <a:ln>
            <a:noFill/>
          </a:ln>
          <a:effectLst>
            <a:outerShdw blurRad="57150" rotWithShape="0" algn="bl" dir="5400000" dist="19050">
              <a:srgbClr val="000000">
                <a:alpha val="50196"/>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9900"/>
        </a:solidFill>
      </p:bgPr>
    </p:bg>
    <p:spTree>
      <p:nvGrpSpPr>
        <p:cNvPr id="101" name="Shape 101"/>
        <p:cNvGrpSpPr/>
        <p:nvPr/>
      </p:nvGrpSpPr>
      <p:grpSpPr>
        <a:xfrm>
          <a:off x="0" y="0"/>
          <a:ext cx="0" cy="0"/>
          <a:chOff x="0" y="0"/>
          <a:chExt cx="0" cy="0"/>
        </a:xfrm>
      </p:grpSpPr>
      <p:pic>
        <p:nvPicPr>
          <p:cNvPr id="102" name="Google Shape;102;p7" title="image-4.jpeg"/>
          <p:cNvPicPr preferRelativeResize="0"/>
          <p:nvPr/>
        </p:nvPicPr>
        <p:blipFill rotWithShape="1">
          <a:blip r:embed="rId3">
            <a:alphaModFix/>
          </a:blip>
          <a:srcRect b="0" l="0" r="0" t="0"/>
          <a:stretch/>
        </p:blipFill>
        <p:spPr>
          <a:xfrm>
            <a:off x="398050" y="764500"/>
            <a:ext cx="4097751" cy="4097751"/>
          </a:xfrm>
          <a:prstGeom prst="rect">
            <a:avLst/>
          </a:prstGeom>
          <a:noFill/>
          <a:ln>
            <a:noFill/>
          </a:ln>
          <a:effectLst>
            <a:outerShdw blurRad="57150" rotWithShape="0" algn="bl" dir="5400000" dist="19050">
              <a:srgbClr val="000000">
                <a:alpha val="50196"/>
              </a:srgbClr>
            </a:outerShdw>
          </a:effectLst>
        </p:spPr>
      </p:pic>
      <p:pic>
        <p:nvPicPr>
          <p:cNvPr id="103" name="Google Shape;103;p7" title="shoe1200.jpg"/>
          <p:cNvPicPr preferRelativeResize="0"/>
          <p:nvPr/>
        </p:nvPicPr>
        <p:blipFill rotWithShape="1">
          <a:blip r:embed="rId4">
            <a:alphaModFix/>
          </a:blip>
          <a:srcRect b="0" l="0" r="0" t="0"/>
          <a:stretch/>
        </p:blipFill>
        <p:spPr>
          <a:xfrm>
            <a:off x="4648201" y="764500"/>
            <a:ext cx="4097751" cy="4097751"/>
          </a:xfrm>
          <a:prstGeom prst="rect">
            <a:avLst/>
          </a:prstGeom>
          <a:noFill/>
          <a:ln>
            <a:noFill/>
          </a:ln>
          <a:effectLst>
            <a:outerShdw blurRad="57150" rotWithShape="0" algn="bl" dir="5400000" dist="19050">
              <a:srgbClr val="000000">
                <a:alpha val="50196"/>
              </a:srgbClr>
            </a:outerShdw>
          </a:effectLst>
        </p:spPr>
      </p:pic>
      <p:sp>
        <p:nvSpPr>
          <p:cNvPr id="104" name="Google Shape;104;p7"/>
          <p:cNvSpPr txBox="1"/>
          <p:nvPr/>
        </p:nvSpPr>
        <p:spPr>
          <a:xfrm>
            <a:off x="311375" y="150325"/>
            <a:ext cx="7183800" cy="47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What could this strange object be?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9900"/>
        </a:solidFill>
      </p:bgPr>
    </p:bg>
    <p:spTree>
      <p:nvGrpSpPr>
        <p:cNvPr id="108" name="Shape 108"/>
        <p:cNvGrpSpPr/>
        <p:nvPr/>
      </p:nvGrpSpPr>
      <p:grpSpPr>
        <a:xfrm>
          <a:off x="0" y="0"/>
          <a:ext cx="0" cy="0"/>
          <a:chOff x="0" y="0"/>
          <a:chExt cx="0" cy="0"/>
        </a:xfrm>
      </p:grpSpPr>
      <p:pic>
        <p:nvPicPr>
          <p:cNvPr id="109" name="Google Shape;109;p8" title="device1200-2.jpg"/>
          <p:cNvPicPr preferRelativeResize="0"/>
          <p:nvPr/>
        </p:nvPicPr>
        <p:blipFill rotWithShape="1">
          <a:blip r:embed="rId3">
            <a:alphaModFix/>
          </a:blip>
          <a:srcRect b="0" l="0" r="0" t="0"/>
          <a:stretch/>
        </p:blipFill>
        <p:spPr>
          <a:xfrm>
            <a:off x="4724037" y="732275"/>
            <a:ext cx="4078350" cy="4078350"/>
          </a:xfrm>
          <a:prstGeom prst="rect">
            <a:avLst/>
          </a:prstGeom>
          <a:noFill/>
          <a:ln>
            <a:noFill/>
          </a:ln>
          <a:effectLst>
            <a:outerShdw blurRad="57150" rotWithShape="0" algn="bl" dir="5400000" dist="19050">
              <a:srgbClr val="000000">
                <a:alpha val="50196"/>
              </a:srgbClr>
            </a:outerShdw>
          </a:effectLst>
        </p:spPr>
      </p:pic>
      <p:pic>
        <p:nvPicPr>
          <p:cNvPr id="110" name="Google Shape;110;p8" title="image-3.jpeg"/>
          <p:cNvPicPr preferRelativeResize="0"/>
          <p:nvPr/>
        </p:nvPicPr>
        <p:blipFill rotWithShape="1">
          <a:blip r:embed="rId4">
            <a:alphaModFix/>
          </a:blip>
          <a:srcRect b="0" l="0" r="0" t="0"/>
          <a:stretch/>
        </p:blipFill>
        <p:spPr>
          <a:xfrm>
            <a:off x="341612" y="732275"/>
            <a:ext cx="4078351" cy="4078351"/>
          </a:xfrm>
          <a:prstGeom prst="rect">
            <a:avLst/>
          </a:prstGeom>
          <a:noFill/>
          <a:ln>
            <a:noFill/>
          </a:ln>
          <a:effectLst>
            <a:outerShdw blurRad="57150" rotWithShape="0" algn="bl" dir="5400000" dist="19050">
              <a:srgbClr val="000000">
                <a:alpha val="50196"/>
              </a:srgbClr>
            </a:outerShdw>
          </a:effectLst>
        </p:spPr>
      </p:pic>
      <p:sp>
        <p:nvSpPr>
          <p:cNvPr id="111" name="Google Shape;111;p8"/>
          <p:cNvSpPr txBox="1"/>
          <p:nvPr/>
        </p:nvSpPr>
        <p:spPr>
          <a:xfrm>
            <a:off x="311375" y="150325"/>
            <a:ext cx="6593100" cy="47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Arial"/>
                <a:ea typeface="Arial"/>
                <a:cs typeface="Arial"/>
                <a:sym typeface="Arial"/>
              </a:rPr>
              <a:t>What could this strange object be?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9"/>
          <p:cNvSpPr txBox="1"/>
          <p:nvPr/>
        </p:nvSpPr>
        <p:spPr>
          <a:xfrm>
            <a:off x="2776475" y="2853775"/>
            <a:ext cx="6292500" cy="1320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GB" sz="1800" u="none" cap="none" strike="noStrike">
                <a:solidFill>
                  <a:schemeClr val="dk2"/>
                </a:solidFill>
                <a:latin typeface="Arial"/>
                <a:ea typeface="Arial"/>
                <a:cs typeface="Arial"/>
                <a:sym typeface="Arial"/>
              </a:rPr>
              <a:t>Warm up number 2:</a:t>
            </a:r>
            <a:endParaRPr b="0" i="0" sz="1800" u="none" cap="none" strike="noStrike">
              <a:solidFill>
                <a:schemeClr val="dk2"/>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200"/>
              <a:buFont typeface="Arial"/>
              <a:buNone/>
            </a:pPr>
            <a:r>
              <a:rPr b="1" i="0" lang="en-GB" sz="2200" u="none" cap="none" strike="noStrike">
                <a:solidFill>
                  <a:schemeClr val="dk2"/>
                </a:solidFill>
                <a:latin typeface="Arial"/>
                <a:ea typeface="Arial"/>
                <a:cs typeface="Arial"/>
                <a:sym typeface="Arial"/>
              </a:rPr>
              <a:t>Bonkers Combo Creations</a:t>
            </a:r>
            <a:endParaRPr b="1" i="0" sz="2200" u="none" cap="none" strike="noStrike">
              <a:solidFill>
                <a:schemeClr val="dk2"/>
              </a:solidFill>
              <a:latin typeface="Arial"/>
              <a:ea typeface="Arial"/>
              <a:cs typeface="Arial"/>
              <a:sym typeface="Arial"/>
            </a:endParaRPr>
          </a:p>
        </p:txBody>
      </p:sp>
      <p:pic>
        <p:nvPicPr>
          <p:cNvPr id="117" name="Google Shape;117;p9" title="toothmaraca.png"/>
          <p:cNvPicPr preferRelativeResize="0"/>
          <p:nvPr/>
        </p:nvPicPr>
        <p:blipFill rotWithShape="1">
          <a:blip r:embed="rId3">
            <a:alphaModFix/>
          </a:blip>
          <a:srcRect b="0" l="0" r="0" t="0"/>
          <a:stretch/>
        </p:blipFill>
        <p:spPr>
          <a:xfrm>
            <a:off x="2946776" y="528600"/>
            <a:ext cx="2920926" cy="2325175"/>
          </a:xfrm>
          <a:prstGeom prst="rect">
            <a:avLst/>
          </a:prstGeom>
          <a:noFill/>
          <a:ln>
            <a:noFill/>
          </a:ln>
        </p:spPr>
      </p:pic>
      <p:pic>
        <p:nvPicPr>
          <p:cNvPr id="118" name="Google Shape;118;p9" title="joylablogo.png"/>
          <p:cNvPicPr preferRelativeResize="0"/>
          <p:nvPr/>
        </p:nvPicPr>
        <p:blipFill>
          <a:blip r:embed="rId4">
            <a:alphaModFix/>
          </a:blip>
          <a:stretch>
            <a:fillRect/>
          </a:stretch>
        </p:blipFill>
        <p:spPr>
          <a:xfrm>
            <a:off x="7932475" y="4597000"/>
            <a:ext cx="1029349" cy="394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