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14" r:id="rId2"/>
    <p:sldId id="341" r:id="rId3"/>
    <p:sldId id="332" r:id="rId4"/>
    <p:sldId id="334" r:id="rId5"/>
    <p:sldId id="272" r:id="rId6"/>
    <p:sldId id="308" r:id="rId7"/>
    <p:sldId id="274" r:id="rId8"/>
    <p:sldId id="285" r:id="rId9"/>
    <p:sldId id="283" r:id="rId10"/>
    <p:sldId id="327" r:id="rId11"/>
    <p:sldId id="330" r:id="rId12"/>
    <p:sldId id="328" r:id="rId13"/>
    <p:sldId id="331" r:id="rId14"/>
    <p:sldId id="279" r:id="rId15"/>
    <p:sldId id="335" r:id="rId16"/>
    <p:sldId id="284" r:id="rId17"/>
    <p:sldId id="336" r:id="rId18"/>
    <p:sldId id="337" r:id="rId19"/>
    <p:sldId id="269" r:id="rId20"/>
    <p:sldId id="270" r:id="rId21"/>
    <p:sldId id="323" r:id="rId22"/>
    <p:sldId id="271" r:id="rId23"/>
    <p:sldId id="339" r:id="rId24"/>
    <p:sldId id="342" r:id="rId25"/>
    <p:sldId id="329" r:id="rId26"/>
    <p:sldId id="350" r:id="rId27"/>
    <p:sldId id="343" r:id="rId28"/>
    <p:sldId id="345" r:id="rId29"/>
    <p:sldId id="346" r:id="rId30"/>
    <p:sldId id="35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009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01" autoAdjust="0"/>
    <p:restoredTop sz="96070" autoAdjust="0"/>
  </p:normalViewPr>
  <p:slideViewPr>
    <p:cSldViewPr snapToGrid="0">
      <p:cViewPr varScale="1">
        <p:scale>
          <a:sx n="114" d="100"/>
          <a:sy n="114" d="100"/>
        </p:scale>
        <p:origin x="488" y="192"/>
      </p:cViewPr>
      <p:guideLst/>
    </p:cSldViewPr>
  </p:slideViewPr>
  <p:notesTextViewPr>
    <p:cViewPr>
      <p:scale>
        <a:sx n="100" d="100"/>
        <a:sy n="100" d="100"/>
      </p:scale>
      <p:origin x="0" y="-752"/>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B39F25-1002-43BB-9B7A-379384EE6599}" type="datetimeFigureOut">
              <a:rPr lang="en-GB" smtClean="0"/>
              <a:t>06/01/2021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A4B978-9943-4380-9E81-F275D8CEDA11}" type="slidenum">
              <a:rPr lang="en-GB" smtClean="0"/>
              <a:t>‹#›</a:t>
            </a:fld>
            <a:endParaRPr lang="en-GB"/>
          </a:p>
        </p:txBody>
      </p:sp>
    </p:spTree>
    <p:extLst>
      <p:ext uri="{BB962C8B-B14F-4D97-AF65-F5344CB8AC3E}">
        <p14:creationId xmlns:p14="http://schemas.microsoft.com/office/powerpoint/2010/main" val="3633518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381000" y="685800"/>
            <a:ext cx="6096000" cy="3429000"/>
          </a:xfrm>
          <a:prstGeom prst="rect">
            <a:avLst/>
          </a:prstGeom>
        </p:spPr>
        <p:txBody>
          <a:bodyPr/>
          <a:lstStyle/>
          <a:p>
            <a:endParaRPr/>
          </a:p>
        </p:txBody>
      </p:sp>
      <p:sp>
        <p:nvSpPr>
          <p:cNvPr id="127" name="Shape 127"/>
          <p:cNvSpPr>
            <a:spLocks noGrp="1"/>
          </p:cNvSpPr>
          <p:nvPr>
            <p:ph type="body" sz="quarter" idx="1"/>
          </p:nvPr>
        </p:nvSpPr>
        <p:spPr>
          <a:prstGeom prst="rect">
            <a:avLst/>
          </a:prstGeom>
        </p:spPr>
        <p:txBody>
          <a:bodyPr/>
          <a:lstStyle/>
          <a:p>
            <a:pPr>
              <a:defRPr>
                <a:solidFill>
                  <a:srgbClr val="FF0000"/>
                </a:solidFill>
              </a:defRPr>
            </a:pPr>
            <a:r>
              <a:rPr dirty="0"/>
              <a:t>SLOOOOOOOOW DOWN</a:t>
            </a:r>
          </a:p>
          <a:p>
            <a:endParaRPr lang="en-GB" dirty="0"/>
          </a:p>
          <a:p>
            <a:r>
              <a:rPr lang="en-GB" dirty="0"/>
              <a:t>Hello, I’m </a:t>
            </a:r>
            <a:r>
              <a:rPr lang="en-GB" dirty="0" err="1"/>
              <a:t>xxxxxxx</a:t>
            </a:r>
            <a:r>
              <a:rPr lang="en-GB" baseline="0" dirty="0"/>
              <a:t> and I work in </a:t>
            </a:r>
            <a:r>
              <a:rPr lang="en-GB" baseline="0" dirty="0" err="1"/>
              <a:t>xxxxxx</a:t>
            </a:r>
            <a:r>
              <a:rPr lang="en-GB" baseline="0" dirty="0"/>
              <a:t>  at Sanger on the Human Cell Atlas.  This can be considered as a ‘follow-on’ project to the Human Genome project.  Instead of studying DNA and genes, we study how genes are expressed in different cells in your body and how that makes all your organs different e.g. kidney, brain, bladder, lungs etc.</a:t>
            </a:r>
            <a:endParaRPr lang="en-GB" dirty="0"/>
          </a:p>
          <a:p>
            <a:endParaRPr dirty="0"/>
          </a:p>
        </p:txBody>
      </p:sp>
    </p:spTree>
    <p:extLst>
      <p:ext uri="{BB962C8B-B14F-4D97-AF65-F5344CB8AC3E}">
        <p14:creationId xmlns:p14="http://schemas.microsoft.com/office/powerpoint/2010/main" val="959563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Can students name these organs (kidney, lungs, heart, digestive system with stomach,</a:t>
            </a:r>
            <a:r>
              <a:rPr lang="en-GB" baseline="0" dirty="0"/>
              <a:t> large / small intestine)?</a:t>
            </a:r>
          </a:p>
          <a:p>
            <a:r>
              <a:rPr lang="en-GB" baseline="0" dirty="0"/>
              <a:t>- Do they know what these organs do?</a:t>
            </a:r>
          </a:p>
          <a:p>
            <a:pPr marL="171450" indent="-171450">
              <a:buFontTx/>
              <a:buChar char="-"/>
            </a:pPr>
            <a:r>
              <a:rPr lang="en-GB" baseline="0" dirty="0"/>
              <a:t>Can they see how the structure of these organs might be useful for their function(e.g. thick muscle walls in heart for contraction; tubes / airways in lungs to transport air; blood vessels to bring oxygen / remove waste; small intestine is coiled up to pack as much surface area in for absorbing nutrients into a small space (in fact the cell sheets within the intestines are folded into finger-like structures, also to increase surface area).</a:t>
            </a:r>
          </a:p>
          <a:p>
            <a:pPr marL="171450" indent="-171450">
              <a:buFontTx/>
              <a:buChar char="-"/>
            </a:pPr>
            <a:r>
              <a:rPr lang="en-GB" baseline="0" dirty="0"/>
              <a:t>Do students know any of the cell types present in any of these organs (some examples for lung were on a previous slide; also almost all tissues contain muscle, red blood cells, white blood cells (to fight infection), ‘stromal’ cells that provide structural support; many contain neurons to send electrical signals out to the brain.</a:t>
            </a:r>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13</a:t>
            </a:fld>
            <a:endParaRPr lang="en-GB"/>
          </a:p>
        </p:txBody>
      </p:sp>
    </p:spTree>
    <p:extLst>
      <p:ext uri="{BB962C8B-B14F-4D97-AF65-F5344CB8AC3E}">
        <p14:creationId xmlns:p14="http://schemas.microsoft.com/office/powerpoint/2010/main" val="2631978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Human body outline</a:t>
            </a:r>
          </a:p>
          <a:p>
            <a:r>
              <a:rPr lang="en-GB" dirty="0"/>
              <a:t>Cell</a:t>
            </a:r>
            <a:r>
              <a:rPr lang="en-GB" baseline="0" dirty="0"/>
              <a:t> facts cards</a:t>
            </a:r>
          </a:p>
          <a:p>
            <a:r>
              <a:rPr lang="en-GB" baseline="0" dirty="0"/>
              <a:t>Cell picture cards</a:t>
            </a:r>
          </a:p>
          <a:p>
            <a:r>
              <a:rPr lang="en-GB" baseline="0" dirty="0"/>
              <a:t>Blue tack</a:t>
            </a:r>
          </a:p>
          <a:p>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14</a:t>
            </a:fld>
            <a:endParaRPr lang="en-GB"/>
          </a:p>
        </p:txBody>
      </p:sp>
    </p:spTree>
    <p:extLst>
      <p:ext uri="{BB962C8B-B14F-4D97-AF65-F5344CB8AC3E}">
        <p14:creationId xmlns:p14="http://schemas.microsoft.com/office/powerpoint/2010/main" val="2107278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2" name="Google Shape;1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0008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Fact:</a:t>
            </a:r>
            <a:r>
              <a:rPr lang="en-GB" baseline="0" dirty="0"/>
              <a:t> the DNA inside one cell is 2 metres long!</a:t>
            </a:r>
            <a:endParaRPr dirty="0"/>
          </a:p>
        </p:txBody>
      </p:sp>
      <p:sp>
        <p:nvSpPr>
          <p:cNvPr id="227" name="Google Shape;22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32636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9044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To figure</a:t>
            </a:r>
            <a:r>
              <a:rPr lang="en-GB" baseline="0" dirty="0"/>
              <a:t> this out we have to go back to DNA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cap="none" dirty="0">
                <a:solidFill>
                  <a:srgbClr val="0070C0"/>
                </a:solidFill>
                <a:ea typeface="Arial"/>
                <a:cs typeface="Arial"/>
                <a:sym typeface="Arial"/>
              </a:rPr>
              <a:t>DNA has a unique ‘double helix’ shape, like a twisted ladder.</a:t>
            </a:r>
            <a:endParaRPr lang="en-GB" sz="1200" dirty="0">
              <a:solidFill>
                <a:srgbClr val="0070C0"/>
              </a:solidFill>
            </a:endParaRPr>
          </a:p>
          <a:p>
            <a:pPr marL="0" lvl="0" indent="0" algn="l" rtl="0">
              <a:spcBef>
                <a:spcPts val="0"/>
              </a:spcBef>
              <a:spcAft>
                <a:spcPts val="0"/>
              </a:spcAft>
              <a:buNone/>
            </a:pPr>
            <a:endParaRPr dirty="0"/>
          </a:p>
        </p:txBody>
      </p:sp>
      <p:sp>
        <p:nvSpPr>
          <p:cNvPr id="99" name="Google Shape;9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7953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1902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114300" algn="l" rtl="0">
              <a:spcBef>
                <a:spcPts val="0"/>
              </a:spcBef>
              <a:spcAft>
                <a:spcPts val="0"/>
              </a:spcAft>
              <a:buClr>
                <a:srgbClr val="2791A6"/>
              </a:buClr>
              <a:buSzPts val="1800"/>
              <a:buFont typeface="Arial"/>
              <a:buChar char="•"/>
            </a:pPr>
            <a:r>
              <a:rPr lang="en-GB" sz="1200" dirty="0">
                <a:solidFill>
                  <a:srgbClr val="0070C0"/>
                </a:solidFill>
                <a:ea typeface="Arial"/>
                <a:cs typeface="Arial"/>
                <a:sym typeface="Arial"/>
              </a:rPr>
              <a:t> The human genome contains 20,687 protein-coding genes.</a:t>
            </a:r>
          </a:p>
          <a:p>
            <a:pPr marL="0" marR="0" lvl="0" indent="-114300" algn="l" rtl="0">
              <a:spcBef>
                <a:spcPts val="0"/>
              </a:spcBef>
              <a:spcAft>
                <a:spcPts val="0"/>
              </a:spcAft>
              <a:buClr>
                <a:srgbClr val="2791A6"/>
              </a:buClr>
              <a:buSzPts val="1800"/>
              <a:buFont typeface="Arial"/>
              <a:buChar char="•"/>
            </a:pPr>
            <a:r>
              <a:rPr lang="en-GB" sz="1200" dirty="0">
                <a:solidFill>
                  <a:srgbClr val="0070C0"/>
                </a:solidFill>
                <a:cs typeface="Arial"/>
                <a:sym typeface="Arial"/>
              </a:rPr>
              <a:t>Proteins are the building blocks</a:t>
            </a:r>
            <a:r>
              <a:rPr lang="en-GB" sz="1200" baseline="0" dirty="0">
                <a:solidFill>
                  <a:srgbClr val="0070C0"/>
                </a:solidFill>
                <a:cs typeface="Arial"/>
                <a:sym typeface="Arial"/>
              </a:rPr>
              <a:t> of cells</a:t>
            </a:r>
            <a:endParaRPr lang="en-GB" sz="1200" dirty="0">
              <a:solidFill>
                <a:srgbClr val="0070C0"/>
              </a:solidFill>
            </a:endParaRPr>
          </a:p>
          <a:p>
            <a:pPr marL="0" marR="0" lvl="0" indent="0" algn="l" rtl="0">
              <a:spcBef>
                <a:spcPts val="0"/>
              </a:spcBef>
              <a:spcAft>
                <a:spcPts val="0"/>
              </a:spcAft>
              <a:buClr>
                <a:schemeClr val="dk1"/>
              </a:buClr>
              <a:buSzPts val="1800"/>
              <a:buFont typeface="Arial"/>
              <a:buNone/>
            </a:pPr>
            <a:endParaRPr lang="en-GB" sz="1200" dirty="0">
              <a:solidFill>
                <a:srgbClr val="0070C0"/>
              </a:solidFill>
              <a:ea typeface="Arial"/>
              <a:cs typeface="Arial"/>
              <a:sym typeface="Arial"/>
            </a:endParaRPr>
          </a:p>
          <a:p>
            <a:pPr marL="0" marR="0" lvl="0" indent="-114300" algn="l" rtl="0">
              <a:spcBef>
                <a:spcPts val="0"/>
              </a:spcBef>
              <a:spcAft>
                <a:spcPts val="0"/>
              </a:spcAft>
              <a:buClr>
                <a:srgbClr val="2791A6"/>
              </a:buClr>
              <a:buSzPts val="1800"/>
              <a:buFont typeface="Arial"/>
              <a:buChar char="•"/>
            </a:pPr>
            <a:r>
              <a:rPr lang="en-GB" sz="1200" dirty="0">
                <a:solidFill>
                  <a:srgbClr val="0070C0"/>
                </a:solidFill>
                <a:ea typeface="Arial"/>
                <a:cs typeface="Arial"/>
                <a:sym typeface="Arial"/>
              </a:rPr>
              <a:t> Different types of cells in your body ‘express’ (have turned on) different genes – this is what makes a brain cell different to a heart cell etc…</a:t>
            </a:r>
            <a:endParaRPr lang="en-GB" sz="1200" dirty="0">
              <a:solidFill>
                <a:srgbClr val="0070C0"/>
              </a:solidFill>
            </a:endParaRPr>
          </a:p>
          <a:p>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21</a:t>
            </a:fld>
            <a:endParaRPr lang="en-GB"/>
          </a:p>
        </p:txBody>
      </p:sp>
    </p:spTree>
    <p:extLst>
      <p:ext uri="{BB962C8B-B14F-4D97-AF65-F5344CB8AC3E}">
        <p14:creationId xmlns:p14="http://schemas.microsoft.com/office/powerpoint/2010/main" val="15437968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A heart cell would switch</a:t>
            </a:r>
            <a:r>
              <a:rPr lang="en-GB" baseline="0" dirty="0"/>
              <a:t> on the genes to make a heart cell</a:t>
            </a:r>
          </a:p>
          <a:p>
            <a:pPr marL="0" lvl="0" indent="0" algn="l" rtl="0">
              <a:spcBef>
                <a:spcPts val="0"/>
              </a:spcBef>
              <a:spcAft>
                <a:spcPts val="0"/>
              </a:spcAft>
              <a:buNone/>
            </a:pPr>
            <a:r>
              <a:rPr lang="en-GB" baseline="0" dirty="0"/>
              <a:t>A brain cell would switch on the genes to make a brain cell</a:t>
            </a:r>
            <a:endParaRPr dirty="0"/>
          </a:p>
        </p:txBody>
      </p:sp>
      <p:sp>
        <p:nvSpPr>
          <p:cNvPr id="122" name="Google Shape;1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3610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 name="Shape 790"/>
          <p:cNvSpPr>
            <a:spLocks noGrp="1" noRot="1" noChangeAspect="1"/>
          </p:cNvSpPr>
          <p:nvPr>
            <p:ph type="sldImg"/>
          </p:nvPr>
        </p:nvSpPr>
        <p:spPr>
          <a:xfrm>
            <a:off x="381000" y="685800"/>
            <a:ext cx="6096000" cy="3429000"/>
          </a:xfrm>
          <a:prstGeom prst="rect">
            <a:avLst/>
          </a:prstGeom>
        </p:spPr>
        <p:txBody>
          <a:bodyPr/>
          <a:lstStyle/>
          <a:p>
            <a:endParaRPr/>
          </a:p>
        </p:txBody>
      </p:sp>
      <p:sp>
        <p:nvSpPr>
          <p:cNvPr id="791" name="Shape 791"/>
          <p:cNvSpPr>
            <a:spLocks noGrp="1"/>
          </p:cNvSpPr>
          <p:nvPr>
            <p:ph type="body" sz="quarter" idx="1"/>
          </p:nvPr>
        </p:nvSpPr>
        <p:spPr>
          <a:prstGeom prst="rect">
            <a:avLst/>
          </a:prstGeom>
        </p:spPr>
        <p:txBody>
          <a:bodyPr/>
          <a:lstStyle>
            <a:lvl1pPr defTabSz="457200">
              <a:defRPr sz="2400"/>
            </a:lvl1pPr>
          </a:lstStyle>
          <a:p>
            <a:endParaRPr dirty="0"/>
          </a:p>
        </p:txBody>
      </p:sp>
    </p:spTree>
    <p:extLst>
      <p:ext uri="{BB962C8B-B14F-4D97-AF65-F5344CB8AC3E}">
        <p14:creationId xmlns:p14="http://schemas.microsoft.com/office/powerpoint/2010/main" val="2498281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 name="Shape 790"/>
          <p:cNvSpPr>
            <a:spLocks noGrp="1" noRot="1" noChangeAspect="1"/>
          </p:cNvSpPr>
          <p:nvPr>
            <p:ph type="sldImg"/>
          </p:nvPr>
        </p:nvSpPr>
        <p:spPr>
          <a:xfrm>
            <a:off x="381000" y="685800"/>
            <a:ext cx="6096000" cy="3429000"/>
          </a:xfrm>
          <a:prstGeom prst="rect">
            <a:avLst/>
          </a:prstGeom>
        </p:spPr>
        <p:txBody>
          <a:bodyPr/>
          <a:lstStyle/>
          <a:p>
            <a:endParaRPr/>
          </a:p>
        </p:txBody>
      </p:sp>
      <p:sp>
        <p:nvSpPr>
          <p:cNvPr id="791" name="Shape 791"/>
          <p:cNvSpPr>
            <a:spLocks noGrp="1"/>
          </p:cNvSpPr>
          <p:nvPr>
            <p:ph type="body" sz="quarter" idx="1"/>
          </p:nvPr>
        </p:nvSpPr>
        <p:spPr>
          <a:prstGeom prst="rect">
            <a:avLst/>
          </a:prstGeom>
        </p:spPr>
        <p:txBody>
          <a:bodyPr/>
          <a:lstStyle>
            <a:lvl1pPr defTabSz="457200">
              <a:defRPr sz="2400"/>
            </a:lvl1pPr>
          </a:lstStyle>
          <a:p>
            <a:endParaRPr dirty="0"/>
          </a:p>
        </p:txBody>
      </p:sp>
    </p:spTree>
    <p:extLst>
      <p:ext uri="{BB962C8B-B14F-4D97-AF65-F5344CB8AC3E}">
        <p14:creationId xmlns:p14="http://schemas.microsoft.com/office/powerpoint/2010/main" val="4148708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171450" marR="342900">
              <a:lnSpc>
                <a:spcPct val="150000"/>
              </a:lnSpc>
            </a:pPr>
            <a:r>
              <a:rPr lang="en-GB" sz="1200" b="1" dirty="0">
                <a:solidFill>
                  <a:schemeClr val="dk1"/>
                </a:solidFill>
                <a:latin typeface="Avenir"/>
                <a:ea typeface="Avenir"/>
                <a:cs typeface="Avenir"/>
                <a:sym typeface="Avenir"/>
              </a:rPr>
              <a:t>Drug discovery and toxicity: </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It helps us to understand what is ‘normal’ compared to what goes wrong in disease </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It helps us figure out how to target particular cell types with</a:t>
            </a:r>
            <a:r>
              <a:rPr lang="en-GB" sz="1200" baseline="0" dirty="0">
                <a:solidFill>
                  <a:schemeClr val="dk1"/>
                </a:solidFill>
                <a:latin typeface="Avenir"/>
                <a:ea typeface="Avenir"/>
                <a:cs typeface="Avenir"/>
                <a:sym typeface="Avenir"/>
              </a:rPr>
              <a:t> medicines</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It helps us better predict where a new medicine might have side-effects</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It helps us understand why cells become resistant to some</a:t>
            </a:r>
            <a:r>
              <a:rPr lang="en-GB" sz="1200" baseline="0" dirty="0">
                <a:solidFill>
                  <a:schemeClr val="dk1"/>
                </a:solidFill>
                <a:latin typeface="Avenir"/>
                <a:ea typeface="Avenir"/>
                <a:cs typeface="Avenir"/>
                <a:sym typeface="Avenir"/>
              </a:rPr>
              <a:t> medicines (e.g. in cancer why are some cells drug resistant; what happens when cancer becomes ‘metastatic’?</a:t>
            </a:r>
            <a:endParaRPr lang="en-GB" dirty="0"/>
          </a:p>
          <a:p>
            <a:pPr marL="171450" marR="342900">
              <a:lnSpc>
                <a:spcPct val="150000"/>
              </a:lnSpc>
            </a:pPr>
            <a:r>
              <a:rPr lang="en-GB" sz="1200" b="1" dirty="0">
                <a:solidFill>
                  <a:schemeClr val="dk1"/>
                </a:solidFill>
                <a:latin typeface="Avenir"/>
                <a:ea typeface="Avenir"/>
                <a:cs typeface="Avenir"/>
                <a:sym typeface="Avenir"/>
              </a:rPr>
              <a:t>Medicine &amp; diagnostics: </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Can we compare a patient sample against the Human Cell Atlas reference?</a:t>
            </a:r>
            <a:endParaRPr lang="en-GB" dirty="0"/>
          </a:p>
          <a:p>
            <a:pPr marL="171450" marR="342900">
              <a:lnSpc>
                <a:spcPct val="150000"/>
              </a:lnSpc>
            </a:pPr>
            <a:r>
              <a:rPr lang="en-GB" sz="1200" dirty="0">
                <a:solidFill>
                  <a:schemeClr val="dk1"/>
                </a:solidFill>
                <a:latin typeface="Avenir"/>
                <a:ea typeface="Avenir"/>
                <a:cs typeface="Avenir"/>
                <a:sym typeface="Avenir"/>
              </a:rPr>
              <a:t>For example if you go to hospital they may do a complete blood count.</a:t>
            </a:r>
            <a:endParaRPr lang="en-GB" dirty="0"/>
          </a:p>
          <a:p>
            <a:pPr marL="171450" marR="342900">
              <a:lnSpc>
                <a:spcPct val="150000"/>
              </a:lnSpc>
            </a:pPr>
            <a:r>
              <a:rPr lang="en-GB" sz="1200" dirty="0">
                <a:solidFill>
                  <a:schemeClr val="dk1"/>
                </a:solidFill>
                <a:latin typeface="Avenir"/>
                <a:ea typeface="Avenir"/>
                <a:cs typeface="Avenir"/>
                <a:sym typeface="Avenir"/>
              </a:rPr>
              <a:t>This looks at the number of red and white cells in your blood, but it’s not that detailed.</a:t>
            </a:r>
            <a:endParaRPr lang="en-GB" dirty="0"/>
          </a:p>
          <a:p>
            <a:pPr marL="171450" marR="342900">
              <a:lnSpc>
                <a:spcPct val="150000"/>
              </a:lnSpc>
            </a:pPr>
            <a:r>
              <a:rPr lang="en-GB" sz="1200" dirty="0">
                <a:solidFill>
                  <a:schemeClr val="dk1"/>
                </a:solidFill>
                <a:latin typeface="Avenir"/>
                <a:ea typeface="Avenir"/>
                <a:cs typeface="Avenir"/>
                <a:sym typeface="Avenir"/>
              </a:rPr>
              <a:t>Imagine being able to look at ALL the cell types in YOUR blood, and compare it to a ‘healthy’ reference.</a:t>
            </a:r>
            <a:endParaRPr lang="en-GB" dirty="0"/>
          </a:p>
          <a:p>
            <a:pPr marL="171450" marR="342900">
              <a:lnSpc>
                <a:spcPct val="150000"/>
              </a:lnSpc>
            </a:pPr>
            <a:r>
              <a:rPr lang="en-GB" sz="1200" b="1" dirty="0">
                <a:solidFill>
                  <a:schemeClr val="dk1"/>
                </a:solidFill>
                <a:latin typeface="Avenir"/>
                <a:ea typeface="Avenir"/>
                <a:cs typeface="Avenir"/>
                <a:sym typeface="Avenir"/>
              </a:rPr>
              <a:t>Basic biology: </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For scientific researchers this atlas will be an amazing tool to help understand how our cells, and our bodies, work.</a:t>
            </a:r>
            <a:endParaRPr lang="en-GB" dirty="0"/>
          </a:p>
          <a:p>
            <a:pPr marL="171450" marR="342900">
              <a:lnSpc>
                <a:spcPct val="150000"/>
              </a:lnSpc>
            </a:pPr>
            <a:r>
              <a:rPr lang="en-GB" sz="1200" b="1" dirty="0">
                <a:solidFill>
                  <a:schemeClr val="dk1"/>
                </a:solidFill>
                <a:latin typeface="Avenir"/>
                <a:ea typeface="Avenir"/>
                <a:cs typeface="Avenir"/>
                <a:sym typeface="Avenir"/>
              </a:rPr>
              <a:t>Technology development: </a:t>
            </a:r>
            <a:endParaRPr lang="en-GB" dirty="0"/>
          </a:p>
          <a:p>
            <a:pPr marL="514350" marR="342900" indent="-342900">
              <a:lnSpc>
                <a:spcPct val="150000"/>
              </a:lnSpc>
              <a:buClr>
                <a:schemeClr val="dk1"/>
              </a:buClr>
              <a:buSzPts val="2100"/>
              <a:buFont typeface="Avenir"/>
              <a:buChar char="•"/>
            </a:pPr>
            <a:r>
              <a:rPr lang="en-GB" sz="1200" dirty="0">
                <a:solidFill>
                  <a:schemeClr val="dk1"/>
                </a:solidFill>
                <a:latin typeface="Avenir"/>
                <a:ea typeface="Avenir"/>
                <a:cs typeface="Avenir"/>
                <a:sym typeface="Avenir"/>
              </a:rPr>
              <a:t>Large scale projects like the Human Cell Atlas will push more rapid technology development.</a:t>
            </a:r>
            <a:endParaRPr lang="en-GB" dirty="0"/>
          </a:p>
          <a:p>
            <a:pPr marL="0" lvl="0" indent="0" algn="l" rtl="0">
              <a:spcBef>
                <a:spcPts val="0"/>
              </a:spcBef>
              <a:spcAft>
                <a:spcPts val="0"/>
              </a:spcAft>
              <a:buNone/>
            </a:pPr>
            <a:endParaRPr dirty="0"/>
          </a:p>
        </p:txBody>
      </p:sp>
      <p:sp>
        <p:nvSpPr>
          <p:cNvPr id="289" name="Google Shape;28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7821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7999"/>
              </a:lnSpc>
              <a:spcBef>
                <a:spcPts val="0"/>
              </a:spcBef>
              <a:spcAft>
                <a:spcPts val="0"/>
              </a:spcAft>
              <a:buClr>
                <a:schemeClr val="dk1"/>
              </a:buClr>
              <a:buSzPts val="2400"/>
              <a:buFont typeface="Calibri"/>
              <a:buNone/>
            </a:pPr>
            <a:r>
              <a:rPr lang="en-US" sz="2400" b="0" i="0" u="none" strike="noStrike" cap="none">
                <a:solidFill>
                  <a:schemeClr val="dk1"/>
                </a:solidFill>
                <a:latin typeface="Calibri"/>
                <a:ea typeface="Calibri"/>
                <a:cs typeface="Calibri"/>
                <a:sym typeface="Calibri"/>
              </a:rPr>
              <a:t>We’ve hosted hundreds of scientists at our meetings this year and people are starting work on the first experiments. [CLICK]</a:t>
            </a:r>
            <a:endParaRPr/>
          </a:p>
          <a:p>
            <a:pPr marL="0" lvl="0" indent="0" algn="l" rtl="0">
              <a:spcBef>
                <a:spcPts val="0"/>
              </a:spcBef>
              <a:spcAft>
                <a:spcPts val="0"/>
              </a:spcAft>
              <a:buNone/>
            </a:pPr>
            <a:endParaRPr sz="24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1552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 name="Shape 897"/>
          <p:cNvSpPr>
            <a:spLocks noGrp="1" noRot="1" noChangeAspect="1"/>
          </p:cNvSpPr>
          <p:nvPr>
            <p:ph type="sldImg"/>
          </p:nvPr>
        </p:nvSpPr>
        <p:spPr>
          <a:xfrm>
            <a:off x="381000" y="685800"/>
            <a:ext cx="6096000" cy="3429000"/>
          </a:xfrm>
          <a:prstGeom prst="rect">
            <a:avLst/>
          </a:prstGeom>
        </p:spPr>
        <p:txBody>
          <a:bodyPr/>
          <a:lstStyle/>
          <a:p>
            <a:endParaRPr/>
          </a:p>
        </p:txBody>
      </p:sp>
      <p:sp>
        <p:nvSpPr>
          <p:cNvPr id="898" name="Shape 898"/>
          <p:cNvSpPr>
            <a:spLocks noGrp="1"/>
          </p:cNvSpPr>
          <p:nvPr>
            <p:ph type="body" sz="quarter" idx="1"/>
          </p:nvPr>
        </p:nvSpPr>
        <p:spPr>
          <a:prstGeom prst="rect">
            <a:avLst/>
          </a:prstGeom>
        </p:spPr>
        <p:txBody>
          <a:bodyPr/>
          <a:lstStyle>
            <a:lvl1pPr defTabSz="457200">
              <a:defRPr sz="2400"/>
            </a:lvl1pPr>
          </a:lstStyle>
          <a:p>
            <a:endParaRPr dirty="0"/>
          </a:p>
        </p:txBody>
      </p:sp>
    </p:spTree>
    <p:extLst>
      <p:ext uri="{BB962C8B-B14F-4D97-AF65-F5344CB8AC3E}">
        <p14:creationId xmlns:p14="http://schemas.microsoft.com/office/powerpoint/2010/main" val="1574197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Encourage students to think about what aspects of what they’ve learnt could be built into a card game.</a:t>
            </a:r>
          </a:p>
          <a:p>
            <a:r>
              <a:rPr lang="en-GB" sz="1200" kern="1200" dirty="0">
                <a:solidFill>
                  <a:schemeClr val="tx1"/>
                </a:solidFill>
                <a:effectLst/>
                <a:latin typeface="+mn-lt"/>
                <a:ea typeface="+mn-ea"/>
                <a:cs typeface="+mn-cs"/>
              </a:rPr>
              <a:t>Starting points for game ideas:</a:t>
            </a:r>
          </a:p>
          <a:p>
            <a:pPr lvl="0"/>
            <a:r>
              <a:rPr lang="en-GB" sz="1200" kern="1200" dirty="0">
                <a:solidFill>
                  <a:schemeClr val="tx1"/>
                </a:solidFill>
                <a:effectLst/>
                <a:latin typeface="+mn-lt"/>
                <a:ea typeface="+mn-ea"/>
                <a:cs typeface="+mn-cs"/>
              </a:rPr>
              <a:t>What makes different cell types different?</a:t>
            </a:r>
          </a:p>
          <a:p>
            <a:pPr lvl="0"/>
            <a:r>
              <a:rPr lang="en-GB" sz="1200" kern="1200" dirty="0">
                <a:solidFill>
                  <a:schemeClr val="tx1"/>
                </a:solidFill>
                <a:effectLst/>
                <a:latin typeface="+mn-lt"/>
                <a:ea typeface="+mn-ea"/>
                <a:cs typeface="+mn-cs"/>
              </a:rPr>
              <a:t>Do any of the cells or tissues in your game have special features or super powers?</a:t>
            </a:r>
          </a:p>
          <a:p>
            <a:pPr lvl="0"/>
            <a:r>
              <a:rPr lang="en-GB" sz="1200" kern="1200" dirty="0">
                <a:solidFill>
                  <a:schemeClr val="tx1"/>
                </a:solidFill>
                <a:effectLst/>
                <a:latin typeface="+mn-lt"/>
                <a:ea typeface="+mn-ea"/>
                <a:cs typeface="+mn-cs"/>
              </a:rPr>
              <a:t>Which cell types are shared between tissues and why are they found everywhere?</a:t>
            </a:r>
          </a:p>
          <a:p>
            <a:pPr lvl="0"/>
            <a:r>
              <a:rPr lang="en-GB" sz="1200" kern="1200" dirty="0">
                <a:solidFill>
                  <a:schemeClr val="tx1"/>
                </a:solidFill>
                <a:effectLst/>
                <a:latin typeface="+mn-lt"/>
                <a:ea typeface="+mn-ea"/>
                <a:cs typeface="+mn-cs"/>
              </a:rPr>
              <a:t>Do any of the cells or tissues in your game have to work together to achieve a goal (e.g. to make an organ work correctly)?</a:t>
            </a:r>
          </a:p>
          <a:p>
            <a:pPr lvl="0"/>
            <a:r>
              <a:rPr lang="en-GB" sz="1200" kern="1200" dirty="0">
                <a:solidFill>
                  <a:schemeClr val="tx1"/>
                </a:solidFill>
                <a:effectLst/>
                <a:latin typeface="+mn-lt"/>
                <a:ea typeface="+mn-ea"/>
                <a:cs typeface="+mn-cs"/>
              </a:rPr>
              <a:t>Do any of the cells or tissues in your game need to be physically close together, or do they need to join together to form particular structures to work?</a:t>
            </a:r>
          </a:p>
          <a:p>
            <a:pPr lvl="0"/>
            <a:r>
              <a:rPr lang="en-GB" sz="1200" kern="1200" dirty="0">
                <a:solidFill>
                  <a:schemeClr val="tx1"/>
                </a:solidFill>
                <a:effectLst/>
                <a:latin typeface="+mn-lt"/>
                <a:ea typeface="+mn-ea"/>
                <a:cs typeface="+mn-cs"/>
              </a:rPr>
              <a:t>The Human Cell Atlas is looking at all tissues in the human body – does your game cover the whole body, or do you want to focus on particular organ system(s) or an individual organ?</a:t>
            </a:r>
          </a:p>
          <a:p>
            <a:pPr lvl="0"/>
            <a:r>
              <a:rPr lang="en-GB" sz="1200" kern="1200" dirty="0">
                <a:solidFill>
                  <a:schemeClr val="tx1"/>
                </a:solidFill>
                <a:effectLst/>
                <a:latin typeface="+mn-lt"/>
                <a:ea typeface="+mn-ea"/>
                <a:cs typeface="+mn-cs"/>
              </a:rPr>
              <a:t>The Human Cell Atlas is exploring how tissues / cells change with age</a:t>
            </a:r>
            <a:endParaRPr lang="en-GB" dirty="0"/>
          </a:p>
          <a:p>
            <a:r>
              <a:rPr lang="en-GB" dirty="0"/>
              <a:t>For teachers: You</a:t>
            </a:r>
            <a:r>
              <a:rPr lang="en-GB" baseline="0" dirty="0"/>
              <a:t> can find additional resources for the card game challenge on the Little Inventors website [https://</a:t>
            </a:r>
            <a:r>
              <a:rPr lang="en-GB" baseline="0" dirty="0" err="1"/>
              <a:t>hca.littleinventors.org</a:t>
            </a:r>
            <a:r>
              <a:rPr lang="en-GB" baseline="0" dirty="0"/>
              <a:t>/] (including an overview presentation, information on game design and more detailed information on the cells in some tissues).</a:t>
            </a:r>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30</a:t>
            </a:fld>
            <a:endParaRPr lang="en-GB"/>
          </a:p>
        </p:txBody>
      </p:sp>
    </p:spTree>
    <p:extLst>
      <p:ext uri="{BB962C8B-B14F-4D97-AF65-F5344CB8AC3E}">
        <p14:creationId xmlns:p14="http://schemas.microsoft.com/office/powerpoint/2010/main" val="2392820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182880" lvl="0" indent="-182880" algn="l" rtl="0">
              <a:lnSpc>
                <a:spcPct val="90000"/>
              </a:lnSpc>
              <a:spcBef>
                <a:spcPts val="1200"/>
              </a:spcBef>
              <a:spcAft>
                <a:spcPts val="0"/>
              </a:spcAft>
              <a:buSzPts val="1800"/>
              <a:buChar char="●"/>
            </a:pPr>
            <a:r>
              <a:rPr lang="en-GB" sz="1200" dirty="0">
                <a:solidFill>
                  <a:srgbClr val="0070C0"/>
                </a:solidFill>
                <a:ea typeface="Arial"/>
                <a:cs typeface="Arial"/>
                <a:sym typeface="Arial"/>
              </a:rPr>
              <a:t>Cells are the basic structures of all living organisms.</a:t>
            </a:r>
            <a:endParaRPr lang="en-GB" sz="1800" dirty="0">
              <a:solidFill>
                <a:srgbClr val="0070C0"/>
              </a:solidFill>
            </a:endParaRPr>
          </a:p>
          <a:p>
            <a:pPr marL="182880" lvl="0" indent="-182880" algn="l" rtl="0">
              <a:lnSpc>
                <a:spcPct val="90000"/>
              </a:lnSpc>
              <a:spcBef>
                <a:spcPts val="1200"/>
              </a:spcBef>
              <a:spcAft>
                <a:spcPts val="0"/>
              </a:spcAft>
              <a:buSzPts val="1800"/>
              <a:buChar char="●"/>
            </a:pPr>
            <a:r>
              <a:rPr lang="en-GB" sz="1200" dirty="0">
                <a:solidFill>
                  <a:srgbClr val="0070C0"/>
                </a:solidFill>
                <a:ea typeface="Arial"/>
                <a:cs typeface="Arial"/>
                <a:sym typeface="Arial"/>
              </a:rPr>
              <a:t>Cells provide structure for the body, take in nutrients from food and carry out important functions.</a:t>
            </a:r>
            <a:endParaRPr lang="en-GB" sz="1800" dirty="0">
              <a:solidFill>
                <a:srgbClr val="0070C0"/>
              </a:solidFill>
            </a:endParaRPr>
          </a:p>
          <a:p>
            <a:pPr marL="182880" lvl="0" indent="-182880" algn="l" rtl="0">
              <a:lnSpc>
                <a:spcPct val="90000"/>
              </a:lnSpc>
              <a:spcBef>
                <a:spcPts val="1200"/>
              </a:spcBef>
              <a:spcAft>
                <a:spcPts val="0"/>
              </a:spcAft>
              <a:buSzPts val="1800"/>
              <a:buChar char="●"/>
            </a:pPr>
            <a:r>
              <a:rPr lang="en-GB" sz="1200" dirty="0">
                <a:solidFill>
                  <a:srgbClr val="0070C0"/>
                </a:solidFill>
                <a:ea typeface="Arial"/>
                <a:cs typeface="Arial"/>
                <a:sym typeface="Arial"/>
              </a:rPr>
              <a:t>The nucleus is based at the centre of the cell and is the ‘control room’ for the cell.</a:t>
            </a:r>
            <a:endParaRPr lang="en-GB" sz="1800" dirty="0">
              <a:solidFill>
                <a:srgbClr val="0070C0"/>
              </a:solidFill>
            </a:endParaRPr>
          </a:p>
          <a:p>
            <a:pPr marL="182880" lvl="0" indent="-182880" algn="l" rtl="0">
              <a:lnSpc>
                <a:spcPct val="90000"/>
              </a:lnSpc>
              <a:spcBef>
                <a:spcPts val="1200"/>
              </a:spcBef>
              <a:spcAft>
                <a:spcPts val="0"/>
              </a:spcAft>
              <a:buSzPts val="1800"/>
              <a:buChar char="●"/>
            </a:pPr>
            <a:r>
              <a:rPr lang="en-GB" sz="1200" dirty="0">
                <a:solidFill>
                  <a:srgbClr val="0070C0"/>
                </a:solidFill>
                <a:ea typeface="Arial"/>
                <a:cs typeface="Arial"/>
                <a:sym typeface="Arial"/>
              </a:rPr>
              <a:t>The cell’s DNA, or genome is found within the nucleus</a:t>
            </a:r>
            <a:r>
              <a:rPr lang="en-GB" sz="1200" baseline="0" dirty="0">
                <a:solidFill>
                  <a:srgbClr val="0070C0"/>
                </a:solidFill>
                <a:ea typeface="Arial"/>
                <a:cs typeface="Arial"/>
                <a:sym typeface="Arial"/>
              </a:rPr>
              <a:t> of the cell (purple in picture).</a:t>
            </a:r>
            <a:endParaRPr lang="en-GB" sz="1200" dirty="0">
              <a:solidFill>
                <a:srgbClr val="0070C0"/>
              </a:solidFill>
              <a:ea typeface="Arial"/>
              <a:cs typeface="Arial"/>
              <a:sym typeface="Arial"/>
            </a:endParaRPr>
          </a:p>
          <a:p>
            <a:pPr marL="182880" lvl="0" indent="-182880" algn="l" rtl="0">
              <a:lnSpc>
                <a:spcPct val="90000"/>
              </a:lnSpc>
              <a:spcBef>
                <a:spcPts val="1200"/>
              </a:spcBef>
              <a:spcAft>
                <a:spcPts val="0"/>
              </a:spcAft>
              <a:buSzPts val="1800"/>
              <a:buChar char="●"/>
            </a:pPr>
            <a:r>
              <a:rPr lang="en-GB" sz="1200" dirty="0">
                <a:solidFill>
                  <a:srgbClr val="0070C0"/>
                </a:solidFill>
                <a:cs typeface="Arial"/>
                <a:sym typeface="Arial"/>
              </a:rPr>
              <a:t>The</a:t>
            </a:r>
            <a:r>
              <a:rPr lang="en-GB" sz="1200" baseline="0" dirty="0">
                <a:solidFill>
                  <a:srgbClr val="0070C0"/>
                </a:solidFill>
                <a:cs typeface="Arial"/>
                <a:sym typeface="Arial"/>
              </a:rPr>
              <a:t> Human Cell Atlas is interested in what makes our cells different and how they are </a:t>
            </a:r>
            <a:r>
              <a:rPr lang="en-GB" sz="1200" dirty="0">
                <a:solidFill>
                  <a:srgbClr val="0070C0"/>
                </a:solidFill>
                <a:cs typeface="Arial"/>
                <a:sym typeface="Arial"/>
              </a:rPr>
              <a:t>put</a:t>
            </a:r>
            <a:r>
              <a:rPr lang="en-GB" sz="1200" baseline="0" dirty="0">
                <a:solidFill>
                  <a:srgbClr val="0070C0"/>
                </a:solidFill>
                <a:cs typeface="Arial"/>
                <a:sym typeface="Arial"/>
              </a:rPr>
              <a:t> </a:t>
            </a:r>
            <a:r>
              <a:rPr lang="en-GB" sz="1200" dirty="0">
                <a:solidFill>
                  <a:srgbClr val="0070C0"/>
                </a:solidFill>
                <a:cs typeface="Arial"/>
                <a:sym typeface="Arial"/>
              </a:rPr>
              <a:t>together</a:t>
            </a:r>
            <a:r>
              <a:rPr lang="en-GB" sz="1200" baseline="0" dirty="0">
                <a:solidFill>
                  <a:srgbClr val="0070C0"/>
                </a:solidFill>
                <a:cs typeface="Arial"/>
                <a:sym typeface="Arial"/>
              </a:rPr>
              <a:t> to build a human</a:t>
            </a:r>
            <a:endParaRPr lang="en-GB" sz="1800" dirty="0">
              <a:solidFill>
                <a:srgbClr val="0070C0"/>
              </a:solidFill>
            </a:endParaRPr>
          </a:p>
          <a:p>
            <a:pPr marL="0" lvl="0" indent="0" algn="l" rtl="0">
              <a:spcBef>
                <a:spcPts val="0"/>
              </a:spcBef>
              <a:spcAft>
                <a:spcPts val="0"/>
              </a:spcAft>
              <a:buNone/>
            </a:pPr>
            <a:endParaRPr dirty="0"/>
          </a:p>
        </p:txBody>
      </p:sp>
      <p:sp>
        <p:nvSpPr>
          <p:cNvPr id="122" name="Google Shape;12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1511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noRot="1" noChangeAspect="1"/>
          </p:cNvSpPr>
          <p:nvPr>
            <p:ph type="sldImg"/>
          </p:nvPr>
        </p:nvSpPr>
        <p:spPr>
          <a:xfrm>
            <a:off x="381000" y="685800"/>
            <a:ext cx="6096000" cy="3429000"/>
          </a:xfrm>
          <a:prstGeom prst="rect">
            <a:avLst/>
          </a:prstGeom>
        </p:spPr>
        <p:txBody>
          <a:bodyPr/>
          <a:lstStyle/>
          <a:p>
            <a:endParaRPr/>
          </a:p>
        </p:txBody>
      </p:sp>
      <p:sp>
        <p:nvSpPr>
          <p:cNvPr id="161" name="Shape 161"/>
          <p:cNvSpPr>
            <a:spLocks noGrp="1"/>
          </p:cNvSpPr>
          <p:nvPr>
            <p:ph type="body" sz="quarter" idx="1"/>
          </p:nvPr>
        </p:nvSpPr>
        <p:spPr>
          <a:prstGeom prst="rect">
            <a:avLst/>
          </a:prstGeom>
        </p:spPr>
        <p:txBody>
          <a:bodyPr/>
          <a:lstStyle/>
          <a:p>
            <a:r>
              <a:rPr lang="en-GB" dirty="0"/>
              <a:t>We also look at cells as they are inside the body</a:t>
            </a:r>
          </a:p>
          <a:p>
            <a:r>
              <a:rPr dirty="0"/>
              <a:t>This is a cross-section through some gut, intestines. There are </a:t>
            </a:r>
            <a:r>
              <a:rPr lang="en-GB" dirty="0"/>
              <a:t>lots of</a:t>
            </a:r>
            <a:r>
              <a:rPr dirty="0"/>
              <a:t> different types of cell here, </a:t>
            </a:r>
            <a:endParaRPr lang="en-GB" dirty="0"/>
          </a:p>
          <a:p>
            <a:r>
              <a:rPr lang="en-GB" dirty="0"/>
              <a:t>The purple dots are the nuclei inside</a:t>
            </a:r>
            <a:r>
              <a:rPr lang="en-GB" baseline="0" dirty="0"/>
              <a:t> the cells, so you can see how many cells there are in this picture</a:t>
            </a:r>
            <a:endParaRPr lang="en-GB" dirty="0"/>
          </a:p>
          <a:p>
            <a:r>
              <a:rPr lang="en-GB" dirty="0"/>
              <a:t>E</a:t>
            </a:r>
            <a:r>
              <a:rPr dirty="0"/>
              <a:t>ach with a specific function. Some help to move food along, some make mucus, some provide structural support, others (the stem cells) make more of all the other types. </a:t>
            </a:r>
          </a:p>
          <a:p>
            <a:br>
              <a:rPr dirty="0"/>
            </a:br>
            <a:endParaRPr dirty="0"/>
          </a:p>
        </p:txBody>
      </p:sp>
    </p:spTree>
    <p:extLst>
      <p:ext uri="{BB962C8B-B14F-4D97-AF65-F5344CB8AC3E}">
        <p14:creationId xmlns:p14="http://schemas.microsoft.com/office/powerpoint/2010/main" val="3868055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would need a couple</a:t>
            </a:r>
            <a:r>
              <a:rPr lang="en-GB" baseline="0" dirty="0"/>
              <a:t> of big white bricks to make the body</a:t>
            </a:r>
          </a:p>
          <a:p>
            <a:r>
              <a:rPr lang="en-GB" baseline="0" dirty="0"/>
              <a:t>These different coloured bricks to put together for the tail</a:t>
            </a:r>
          </a:p>
          <a:p>
            <a:r>
              <a:rPr lang="en-GB" baseline="0" dirty="0"/>
              <a:t>Some triangles for the multi-coloured mane</a:t>
            </a:r>
          </a:p>
          <a:p>
            <a:r>
              <a:rPr lang="en-GB" baseline="0" dirty="0"/>
              <a:t>And some really special gold pointy bricks for the horn.</a:t>
            </a:r>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7</a:t>
            </a:fld>
            <a:endParaRPr lang="en-GB"/>
          </a:p>
        </p:txBody>
      </p:sp>
    </p:spTree>
    <p:extLst>
      <p:ext uri="{BB962C8B-B14F-4D97-AF65-F5344CB8AC3E}">
        <p14:creationId xmlns:p14="http://schemas.microsoft.com/office/powerpoint/2010/main" val="4051962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Same for cells really</a:t>
            </a:r>
          </a:p>
          <a:p>
            <a:r>
              <a:rPr lang="en-GB" dirty="0"/>
              <a:t>These are some of the cells you would need</a:t>
            </a:r>
            <a:r>
              <a:rPr lang="en-GB" baseline="0" dirty="0"/>
              <a:t> to make a human lung</a:t>
            </a:r>
          </a:p>
          <a:p>
            <a:r>
              <a:rPr lang="en-GB" baseline="0" dirty="0"/>
              <a:t>You need some to make the structure of the lung.</a:t>
            </a:r>
          </a:p>
          <a:p>
            <a:r>
              <a:rPr lang="en-GB" baseline="0" dirty="0"/>
              <a:t>Some block shaped cells with hairs called cilia – these line the inside of the lungs, CLICK</a:t>
            </a:r>
          </a:p>
          <a:p>
            <a:r>
              <a:rPr lang="en-GB" baseline="0" dirty="0"/>
              <a:t>What do you think the cilia or bristles might do?</a:t>
            </a:r>
          </a:p>
          <a:p>
            <a:r>
              <a:rPr lang="en-GB" baseline="0" dirty="0"/>
              <a:t>You also find these cells inside your guts – they help to move the food along!</a:t>
            </a:r>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8</a:t>
            </a:fld>
            <a:endParaRPr lang="en-GB"/>
          </a:p>
        </p:txBody>
      </p:sp>
    </p:spTree>
    <p:extLst>
      <p:ext uri="{BB962C8B-B14F-4D97-AF65-F5344CB8AC3E}">
        <p14:creationId xmlns:p14="http://schemas.microsoft.com/office/powerpoint/2010/main" val="3988723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 of some types of cells used to build your lungs.  They all have a specific job to do.</a:t>
            </a:r>
          </a:p>
          <a:p>
            <a:r>
              <a:rPr lang="en-GB" dirty="0"/>
              <a:t>Goblet cells produce mucus.  </a:t>
            </a:r>
          </a:p>
          <a:p>
            <a:r>
              <a:rPr lang="en-GB" dirty="0"/>
              <a:t>Muscle</a:t>
            </a:r>
            <a:r>
              <a:rPr lang="en-GB" baseline="0" dirty="0"/>
              <a:t> cells contract and expand the airways inside your lungs.</a:t>
            </a:r>
          </a:p>
          <a:p>
            <a:r>
              <a:rPr lang="en-GB" baseline="0" dirty="0"/>
              <a:t>Basal cells can turn themselves into some of the other cell types to regenerate parts of the tissue when your lung is injured.</a:t>
            </a:r>
            <a:endParaRPr lang="en-GB" dirty="0"/>
          </a:p>
          <a:p>
            <a:r>
              <a:rPr lang="en-GB" dirty="0"/>
              <a:t>Immune cells that help to</a:t>
            </a:r>
            <a:r>
              <a:rPr lang="en-GB" baseline="0" dirty="0"/>
              <a:t> fight against any infectious particles that you might breathe in</a:t>
            </a:r>
          </a:p>
          <a:p>
            <a:r>
              <a:rPr lang="en-GB" baseline="0" dirty="0"/>
              <a:t>And you need red blood cells – to pick up the oxygen that you breathe in and take it round the body to feed it to all your cells so that they can function properly</a:t>
            </a:r>
            <a:endParaRPr lang="en-GB" dirty="0"/>
          </a:p>
          <a:p>
            <a:r>
              <a:rPr lang="en-GB" baseline="0" dirty="0"/>
              <a:t>Put all these cells together in a specific order to build an organ like a lung</a:t>
            </a:r>
          </a:p>
          <a:p>
            <a:r>
              <a:rPr lang="en-GB" baseline="0" dirty="0"/>
              <a:t>Just like you might follow the instructions to build a </a:t>
            </a:r>
            <a:r>
              <a:rPr lang="en-GB" baseline="0" dirty="0" err="1"/>
              <a:t>lego</a:t>
            </a:r>
            <a:r>
              <a:rPr lang="en-GB" baseline="0" dirty="0"/>
              <a:t> unicorn</a:t>
            </a:r>
          </a:p>
          <a:p>
            <a:endParaRPr lang="en-GB" baseline="0" dirty="0"/>
          </a:p>
          <a:p>
            <a:endParaRPr lang="en-GB" baseline="0" dirty="0"/>
          </a:p>
          <a:p>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9</a:t>
            </a:fld>
            <a:endParaRPr lang="en-GB"/>
          </a:p>
        </p:txBody>
      </p:sp>
    </p:spTree>
    <p:extLst>
      <p:ext uri="{BB962C8B-B14F-4D97-AF65-F5344CB8AC3E}">
        <p14:creationId xmlns:p14="http://schemas.microsoft.com/office/powerpoint/2010/main" val="1500193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 all</a:t>
            </a:r>
            <a:r>
              <a:rPr lang="en-GB" baseline="0" dirty="0"/>
              <a:t> cells are round.  They have many different shapes that are important for what they do.</a:t>
            </a:r>
          </a:p>
          <a:p>
            <a:endParaRPr lang="en-GB" dirty="0"/>
          </a:p>
        </p:txBody>
      </p:sp>
      <p:sp>
        <p:nvSpPr>
          <p:cNvPr id="4" name="Slide Number Placeholder 3"/>
          <p:cNvSpPr>
            <a:spLocks noGrp="1"/>
          </p:cNvSpPr>
          <p:nvPr>
            <p:ph type="sldNum" sz="quarter" idx="10"/>
          </p:nvPr>
        </p:nvSpPr>
        <p:spPr/>
        <p:txBody>
          <a:bodyPr/>
          <a:lstStyle/>
          <a:p>
            <a:fld id="{0CA4B978-9943-4380-9E81-F275D8CEDA11}" type="slidenum">
              <a:rPr lang="en-GB" smtClean="0"/>
              <a:t>10</a:t>
            </a:fld>
            <a:endParaRPr lang="en-GB"/>
          </a:p>
        </p:txBody>
      </p:sp>
    </p:spTree>
    <p:extLst>
      <p:ext uri="{BB962C8B-B14F-4D97-AF65-F5344CB8AC3E}">
        <p14:creationId xmlns:p14="http://schemas.microsoft.com/office/powerpoint/2010/main" val="992212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Cells are amazing!</a:t>
            </a:r>
          </a:p>
        </p:txBody>
      </p:sp>
      <p:sp>
        <p:nvSpPr>
          <p:cNvPr id="4" name="Slide Number Placeholder 3"/>
          <p:cNvSpPr>
            <a:spLocks noGrp="1"/>
          </p:cNvSpPr>
          <p:nvPr>
            <p:ph type="sldNum" sz="quarter" idx="10"/>
          </p:nvPr>
        </p:nvSpPr>
        <p:spPr/>
        <p:txBody>
          <a:bodyPr/>
          <a:lstStyle/>
          <a:p>
            <a:fld id="{0CA4B978-9943-4380-9E81-F275D8CEDA11}" type="slidenum">
              <a:rPr lang="en-GB" smtClean="0"/>
              <a:t>11</a:t>
            </a:fld>
            <a:endParaRPr lang="en-GB"/>
          </a:p>
        </p:txBody>
      </p:sp>
    </p:spTree>
    <p:extLst>
      <p:ext uri="{BB962C8B-B14F-4D97-AF65-F5344CB8AC3E}">
        <p14:creationId xmlns:p14="http://schemas.microsoft.com/office/powerpoint/2010/main" val="24799599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8276C40-7621-4168-8920-55A180176396}" type="datetimeFigureOut">
              <a:rPr lang="en-GB" smtClean="0"/>
              <a:t>06/01/2021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149974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8276C40-7621-4168-8920-55A180176396}" type="datetimeFigureOut">
              <a:rPr lang="en-GB" smtClean="0"/>
              <a:t>06/01/2021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699062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8276C40-7621-4168-8920-55A180176396}" type="datetimeFigureOut">
              <a:rPr lang="en-GB" smtClean="0"/>
              <a:t>06/01/2021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0324626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2400"/>
            </a:lvl1pPr>
            <a:lvl2pPr>
              <a:defRPr sz="2400"/>
            </a:lvl2pPr>
            <a:lvl3pPr>
              <a:defRPr sz="2400"/>
            </a:lvl3pPr>
            <a:lvl4pPr>
              <a:defRPr sz="2400"/>
            </a:lvl4pPr>
            <a:lvl5pPr>
              <a:defRPr sz="24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0741426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8276C40-7621-4168-8920-55A180176396}" type="datetimeFigureOut">
              <a:rPr lang="en-GB" smtClean="0"/>
              <a:t>06/01/2021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995825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8276C40-7621-4168-8920-55A180176396}" type="datetimeFigureOut">
              <a:rPr lang="en-GB" smtClean="0"/>
              <a:t>06/01/2021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1383899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8276C40-7621-4168-8920-55A180176396}" type="datetimeFigureOut">
              <a:rPr lang="en-GB" smtClean="0"/>
              <a:t>06/01/2021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722245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8276C40-7621-4168-8920-55A180176396}" type="datetimeFigureOut">
              <a:rPr lang="en-GB" smtClean="0"/>
              <a:t>06/01/2021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603951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8276C40-7621-4168-8920-55A180176396}" type="datetimeFigureOut">
              <a:rPr lang="en-GB" smtClean="0"/>
              <a:t>06/01/2021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940273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76C40-7621-4168-8920-55A180176396}" type="datetimeFigureOut">
              <a:rPr lang="en-GB" smtClean="0"/>
              <a:t>06/01/2021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445361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276C40-7621-4168-8920-55A180176396}" type="datetimeFigureOut">
              <a:rPr lang="en-GB" smtClean="0"/>
              <a:t>06/01/2021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2010226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8276C40-7621-4168-8920-55A180176396}" type="datetimeFigureOut">
              <a:rPr lang="en-GB" smtClean="0"/>
              <a:t>06/01/2021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D722DEB-F382-4C4F-B1CE-90BE5A932640}" type="slidenum">
              <a:rPr lang="en-GB" smtClean="0"/>
              <a:t>‹#›</a:t>
            </a:fld>
            <a:endParaRPr lang="en-GB"/>
          </a:p>
        </p:txBody>
      </p:sp>
    </p:spTree>
    <p:extLst>
      <p:ext uri="{BB962C8B-B14F-4D97-AF65-F5344CB8AC3E}">
        <p14:creationId xmlns:p14="http://schemas.microsoft.com/office/powerpoint/2010/main" val="978145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276C40-7621-4168-8920-55A180176396}" type="datetimeFigureOut">
              <a:rPr lang="en-GB" smtClean="0"/>
              <a:t>06/01/2021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722DEB-F382-4C4F-B1CE-90BE5A932640}" type="slidenum">
              <a:rPr lang="en-GB" smtClean="0"/>
              <a:t>‹#›</a:t>
            </a:fld>
            <a:endParaRPr lang="en-GB"/>
          </a:p>
        </p:txBody>
      </p:sp>
    </p:spTree>
    <p:extLst>
      <p:ext uri="{BB962C8B-B14F-4D97-AF65-F5344CB8AC3E}">
        <p14:creationId xmlns:p14="http://schemas.microsoft.com/office/powerpoint/2010/main" val="2090409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10" Type="http://schemas.openxmlformats.org/officeDocument/2006/relationships/image" Target="../media/image22.png"/><Relationship Id="rId4" Type="http://schemas.openxmlformats.org/officeDocument/2006/relationships/image" Target="../media/image16.emf"/><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49.emf"/><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17.emf"/></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youtube.com/watch?v=nkGeWvLm9Mc"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s://hca.littleinventors.org/"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9" name="GettyImages-85757027_skin.jpg" descr="GettyImages-85757027_ski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4" y="-715946"/>
            <a:ext cx="12205368" cy="8289891"/>
          </a:xfrm>
          <a:prstGeom prst="rect">
            <a:avLst/>
          </a:prstGeom>
          <a:ln w="12700">
            <a:miter lim="400000"/>
          </a:ln>
        </p:spPr>
      </p:pic>
      <p:sp>
        <p:nvSpPr>
          <p:cNvPr id="120" name="Rectangle"/>
          <p:cNvSpPr/>
          <p:nvPr/>
        </p:nvSpPr>
        <p:spPr>
          <a:xfrm>
            <a:off x="2394880" y="904066"/>
            <a:ext cx="7648280" cy="5514308"/>
          </a:xfrm>
          <a:prstGeom prst="rect">
            <a:avLst/>
          </a:prstGeom>
          <a:solidFill>
            <a:srgbClr val="FFFFFF">
              <a:alpha val="79787"/>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p>
        </p:txBody>
      </p:sp>
      <p:pic>
        <p:nvPicPr>
          <p:cNvPr id="121" name="HCA logo screen | RGB colour.pdf" descr="HCA logo screen | RGB colour.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8510" y="1146089"/>
            <a:ext cx="5154981" cy="2104553"/>
          </a:xfrm>
          <a:prstGeom prst="rect">
            <a:avLst/>
          </a:prstGeom>
          <a:ln w="12700">
            <a:miter lim="400000"/>
          </a:ln>
        </p:spPr>
      </p:pic>
      <p:sp>
        <p:nvSpPr>
          <p:cNvPr id="122" name="HOW TO BUILD A HUMAN"/>
          <p:cNvSpPr txBox="1"/>
          <p:nvPr/>
        </p:nvSpPr>
        <p:spPr>
          <a:xfrm>
            <a:off x="2828652" y="3253343"/>
            <a:ext cx="6780735" cy="3167534"/>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b">
            <a:spAutoFit/>
          </a:bodyPr>
          <a:lstStyle/>
          <a:p>
            <a:pPr lvl="1" algn="ctr">
              <a:lnSpc>
                <a:spcPct val="90000"/>
              </a:lnSpc>
              <a:defRPr sz="15000">
                <a:solidFill>
                  <a:srgbClr val="182985"/>
                </a:solidFill>
                <a:latin typeface="DIN 2014"/>
                <a:ea typeface="DIN 2014"/>
                <a:cs typeface="DIN 2014"/>
                <a:sym typeface="DIN 2014"/>
              </a:defRPr>
            </a:pPr>
            <a:r>
              <a:rPr sz="7500" b="1" dirty="0">
                <a:solidFill>
                  <a:srgbClr val="0070C0"/>
                </a:solidFill>
              </a:rPr>
              <a:t>HOW TO BUILD A HUMAN</a:t>
            </a:r>
          </a:p>
        </p:txBody>
      </p:sp>
      <p:sp>
        <p:nvSpPr>
          <p:cNvPr id="124" name="@mjtstubbington"/>
          <p:cNvSpPr txBox="1"/>
          <p:nvPr/>
        </p:nvSpPr>
        <p:spPr>
          <a:xfrm>
            <a:off x="9710266" y="6418375"/>
            <a:ext cx="2542048" cy="383695"/>
          </a:xfrm>
          <a:prstGeom prst="rect">
            <a:avLst/>
          </a:prstGeom>
          <a:ln w="12700">
            <a:miter lim="400000"/>
          </a:ln>
          <a:extLst>
            <a:ext uri="{C572A759-6A51-4108-AA02-DFA0A04FC94B}">
              <ma14:wrappingTextBoxFlag xmlns:ma14="http://schemas.microsoft.com/office/mac/drawingml/2011/main" xmlns="" val="1"/>
            </a:ext>
          </a:extLst>
        </p:spPr>
        <p:txBody>
          <a:bodyPr lIns="25400" tIns="25400" rIns="25400" bIns="25400" anchor="b">
            <a:spAutoFit/>
          </a:bodyPr>
          <a:lstStyle/>
          <a:p>
            <a:pPr lvl="1">
              <a:lnSpc>
                <a:spcPct val="90000"/>
              </a:lnSpc>
              <a:defRPr sz="4800">
                <a:solidFill>
                  <a:srgbClr val="182985"/>
                </a:solidFill>
                <a:latin typeface="DIN 2014"/>
                <a:ea typeface="DIN 2014"/>
                <a:cs typeface="DIN 2014"/>
                <a:sym typeface="DIN 2014"/>
              </a:defRPr>
            </a:pPr>
            <a:endParaRPr sz="2400" dirty="0"/>
          </a:p>
        </p:txBody>
      </p:sp>
    </p:spTree>
    <p:extLst>
      <p:ext uri="{BB962C8B-B14F-4D97-AF65-F5344CB8AC3E}">
        <p14:creationId xmlns:p14="http://schemas.microsoft.com/office/powerpoint/2010/main" val="1472375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6;p5"/>
          <p:cNvSpPr txBox="1"/>
          <p:nvPr/>
        </p:nvSpPr>
        <p:spPr>
          <a:xfrm>
            <a:off x="194136" y="155582"/>
            <a:ext cx="4377864"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alibri" panose="020F0502020204030204" pitchFamily="34" charset="0"/>
                <a:ea typeface="Corbel"/>
                <a:cs typeface="Calibri" panose="020F0502020204030204" pitchFamily="34" charset="0"/>
                <a:sym typeface="Corbel"/>
              </a:rPr>
              <a:t>Cells are not all round…</a:t>
            </a:r>
            <a:endParaRPr sz="2800" b="1" dirty="0">
              <a:solidFill>
                <a:srgbClr val="0070C0"/>
              </a:solidFill>
              <a:latin typeface="Calibri" panose="020F0502020204030204" pitchFamily="34" charset="0"/>
              <a:ea typeface="Corbel"/>
              <a:cs typeface="Calibri" panose="020F0502020204030204" pitchFamily="34" charset="0"/>
              <a:sym typeface="Corbel"/>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4135" y="1155699"/>
            <a:ext cx="2030509" cy="1320801"/>
          </a:xfrm>
          <a:prstGeom prst="rect">
            <a:avLst/>
          </a:prstGeom>
        </p:spPr>
      </p:pic>
      <p:sp>
        <p:nvSpPr>
          <p:cNvPr id="6" name="Google Shape;126;p5"/>
          <p:cNvSpPr txBox="1"/>
          <p:nvPr/>
        </p:nvSpPr>
        <p:spPr>
          <a:xfrm>
            <a:off x="4423144" y="539062"/>
            <a:ext cx="776885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alibri" panose="020F0502020204030204" pitchFamily="34" charset="0"/>
                <a:ea typeface="Corbel"/>
                <a:cs typeface="Calibri" panose="020F0502020204030204" pitchFamily="34" charset="0"/>
                <a:sym typeface="Corbel"/>
              </a:rPr>
              <a:t>…and their shape is often related to what they do</a:t>
            </a:r>
            <a:endParaRPr sz="2800" b="1" dirty="0">
              <a:solidFill>
                <a:srgbClr val="0070C0"/>
              </a:solidFill>
              <a:latin typeface="Calibri" panose="020F0502020204030204" pitchFamily="34" charset="0"/>
              <a:ea typeface="Corbel"/>
              <a:cs typeface="Calibri" panose="020F0502020204030204" pitchFamily="34" charset="0"/>
              <a:sym typeface="Corbe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326" y="2659657"/>
            <a:ext cx="1167788" cy="78770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6334" y="5333542"/>
            <a:ext cx="947451" cy="831773"/>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27246" y="1367028"/>
            <a:ext cx="567733" cy="2080336"/>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27200" y="1301828"/>
            <a:ext cx="504831" cy="2145535"/>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4135" y="3487802"/>
            <a:ext cx="3133265" cy="1649572"/>
          </a:xfrm>
          <a:prstGeom prst="rect">
            <a:avLst/>
          </a:prstGeom>
        </p:spPr>
      </p:pic>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30164" y="5432579"/>
            <a:ext cx="3788959" cy="299172"/>
          </a:xfrm>
          <a:prstGeom prst="rect">
            <a:avLst/>
          </a:prstGeom>
        </p:spPr>
      </p:pic>
      <p:pic>
        <p:nvPicPr>
          <p:cNvPr id="15" name="Picture 14"/>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927246" y="3892956"/>
            <a:ext cx="1136539" cy="847238"/>
          </a:xfrm>
          <a:prstGeom prst="rect">
            <a:avLst/>
          </a:prstGeom>
        </p:spPr>
      </p:pic>
      <p:sp>
        <p:nvSpPr>
          <p:cNvPr id="16" name="TextBox 15"/>
          <p:cNvSpPr txBox="1"/>
          <p:nvPr/>
        </p:nvSpPr>
        <p:spPr>
          <a:xfrm>
            <a:off x="7063785" y="3793755"/>
            <a:ext cx="4798015" cy="1200329"/>
          </a:xfrm>
          <a:prstGeom prst="rect">
            <a:avLst/>
          </a:prstGeom>
          <a:noFill/>
        </p:spPr>
        <p:txBody>
          <a:bodyPr wrap="square" rtlCol="0">
            <a:spAutoFit/>
          </a:bodyPr>
          <a:lstStyle/>
          <a:p>
            <a:r>
              <a:rPr lang="en-GB" dirty="0"/>
              <a:t>Dendritic cells have lots of processes that stick out.  This helps them grab and eat bacteria and foreign particles so they can warn the rest of the immune system about invaders!</a:t>
            </a:r>
          </a:p>
        </p:txBody>
      </p:sp>
      <p:sp>
        <p:nvSpPr>
          <p:cNvPr id="19" name="TextBox 18"/>
          <p:cNvSpPr txBox="1"/>
          <p:nvPr/>
        </p:nvSpPr>
        <p:spPr>
          <a:xfrm>
            <a:off x="1981282" y="1294377"/>
            <a:ext cx="3473903" cy="646331"/>
          </a:xfrm>
          <a:prstGeom prst="rect">
            <a:avLst/>
          </a:prstGeom>
          <a:noFill/>
        </p:spPr>
        <p:txBody>
          <a:bodyPr wrap="square" rtlCol="0">
            <a:spAutoFit/>
          </a:bodyPr>
          <a:lstStyle/>
          <a:p>
            <a:r>
              <a:rPr lang="en-GB" dirty="0"/>
              <a:t>Ciliated cells have hair-like structures to move mucous around</a:t>
            </a:r>
          </a:p>
        </p:txBody>
      </p:sp>
      <p:sp>
        <p:nvSpPr>
          <p:cNvPr id="20" name="TextBox 19"/>
          <p:cNvSpPr txBox="1"/>
          <p:nvPr/>
        </p:nvSpPr>
        <p:spPr>
          <a:xfrm>
            <a:off x="2061879" y="2659657"/>
            <a:ext cx="3473903" cy="646331"/>
          </a:xfrm>
          <a:prstGeom prst="rect">
            <a:avLst/>
          </a:prstGeom>
          <a:noFill/>
        </p:spPr>
        <p:txBody>
          <a:bodyPr wrap="square" rtlCol="0">
            <a:spAutoFit/>
          </a:bodyPr>
          <a:lstStyle/>
          <a:p>
            <a:r>
              <a:rPr lang="en-GB" dirty="0"/>
              <a:t>Red blood cells are concave to squeeze through tiny gaps</a:t>
            </a:r>
          </a:p>
        </p:txBody>
      </p:sp>
      <p:sp>
        <p:nvSpPr>
          <p:cNvPr id="21" name="TextBox 20"/>
          <p:cNvSpPr txBox="1"/>
          <p:nvPr/>
        </p:nvSpPr>
        <p:spPr>
          <a:xfrm>
            <a:off x="7287379" y="5408585"/>
            <a:ext cx="4307721" cy="1200329"/>
          </a:xfrm>
          <a:prstGeom prst="rect">
            <a:avLst/>
          </a:prstGeom>
          <a:noFill/>
        </p:spPr>
        <p:txBody>
          <a:bodyPr wrap="square" rtlCol="0">
            <a:spAutoFit/>
          </a:bodyPr>
          <a:lstStyle/>
          <a:p>
            <a:r>
              <a:rPr lang="en-GB" dirty="0"/>
              <a:t>Neutrophils are round, but contain granules that can kill bacteria and have a segmented nucleus so they can squeeze through small gaps</a:t>
            </a:r>
          </a:p>
        </p:txBody>
      </p:sp>
      <p:sp>
        <p:nvSpPr>
          <p:cNvPr id="22" name="TextBox 21"/>
          <p:cNvSpPr txBox="1"/>
          <p:nvPr/>
        </p:nvSpPr>
        <p:spPr>
          <a:xfrm>
            <a:off x="2066080" y="3612250"/>
            <a:ext cx="3473903" cy="923330"/>
          </a:xfrm>
          <a:prstGeom prst="rect">
            <a:avLst/>
          </a:prstGeom>
          <a:noFill/>
        </p:spPr>
        <p:txBody>
          <a:bodyPr wrap="square" rtlCol="0">
            <a:spAutoFit/>
          </a:bodyPr>
          <a:lstStyle/>
          <a:p>
            <a:r>
              <a:rPr lang="en-GB" dirty="0"/>
              <a:t>Neurons are long and thin to transmit messages over long distances</a:t>
            </a:r>
          </a:p>
        </p:txBody>
      </p:sp>
      <p:sp>
        <p:nvSpPr>
          <p:cNvPr id="23" name="TextBox 22"/>
          <p:cNvSpPr txBox="1"/>
          <p:nvPr/>
        </p:nvSpPr>
        <p:spPr>
          <a:xfrm>
            <a:off x="1683114" y="5937761"/>
            <a:ext cx="3733800" cy="646331"/>
          </a:xfrm>
          <a:prstGeom prst="rect">
            <a:avLst/>
          </a:prstGeom>
          <a:noFill/>
        </p:spPr>
        <p:txBody>
          <a:bodyPr wrap="square" rtlCol="0">
            <a:spAutoFit/>
          </a:bodyPr>
          <a:lstStyle/>
          <a:p>
            <a:r>
              <a:rPr lang="en-GB" dirty="0"/>
              <a:t>Muscle cells are long and thin  but get short and fat when they contract</a:t>
            </a:r>
          </a:p>
        </p:txBody>
      </p:sp>
      <p:sp>
        <p:nvSpPr>
          <p:cNvPr id="25" name="TextBox 24"/>
          <p:cNvSpPr txBox="1"/>
          <p:nvPr/>
        </p:nvSpPr>
        <p:spPr>
          <a:xfrm>
            <a:off x="7420835" y="1433408"/>
            <a:ext cx="3473903" cy="923330"/>
          </a:xfrm>
          <a:prstGeom prst="rect">
            <a:avLst/>
          </a:prstGeom>
          <a:noFill/>
        </p:spPr>
        <p:txBody>
          <a:bodyPr wrap="square" rtlCol="0">
            <a:spAutoFit/>
          </a:bodyPr>
          <a:lstStyle/>
          <a:p>
            <a:r>
              <a:rPr lang="en-GB" dirty="0"/>
              <a:t>Rod and cone cells in the eye are specialized for receiving light and sending signals to neurons</a:t>
            </a:r>
          </a:p>
        </p:txBody>
      </p:sp>
    </p:spTree>
    <p:extLst>
      <p:ext uri="{BB962C8B-B14F-4D97-AF65-F5344CB8AC3E}">
        <p14:creationId xmlns:p14="http://schemas.microsoft.com/office/powerpoint/2010/main" val="2325562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29392" y="463138"/>
            <a:ext cx="5494453" cy="523220"/>
          </a:xfrm>
          <a:prstGeom prst="rect">
            <a:avLst/>
          </a:prstGeom>
          <a:noFill/>
        </p:spPr>
        <p:txBody>
          <a:bodyPr wrap="none" rtlCol="0">
            <a:spAutoFit/>
          </a:bodyPr>
          <a:lstStyle/>
          <a:p>
            <a:r>
              <a:rPr lang="en-GB" sz="2800" dirty="0">
                <a:solidFill>
                  <a:srgbClr val="0070C0"/>
                </a:solidFill>
              </a:rPr>
              <a:t>What is the largest cell in the world?</a:t>
            </a:r>
          </a:p>
        </p:txBody>
      </p:sp>
      <p:sp>
        <p:nvSpPr>
          <p:cNvPr id="5" name="TextBox 4"/>
          <p:cNvSpPr txBox="1"/>
          <p:nvPr/>
        </p:nvSpPr>
        <p:spPr>
          <a:xfrm>
            <a:off x="629391" y="1173678"/>
            <a:ext cx="2640531" cy="954107"/>
          </a:xfrm>
          <a:prstGeom prst="rect">
            <a:avLst/>
          </a:prstGeom>
          <a:noFill/>
        </p:spPr>
        <p:txBody>
          <a:bodyPr wrap="none" rtlCol="0">
            <a:spAutoFit/>
          </a:bodyPr>
          <a:lstStyle/>
          <a:p>
            <a:r>
              <a:rPr lang="en-GB" sz="2800" dirty="0">
                <a:solidFill>
                  <a:srgbClr val="FF0000"/>
                </a:solidFill>
              </a:rPr>
              <a:t>An Ostrich egg</a:t>
            </a:r>
          </a:p>
          <a:p>
            <a:r>
              <a:rPr lang="en-GB" sz="2800" dirty="0">
                <a:solidFill>
                  <a:srgbClr val="FF0000"/>
                </a:solidFill>
              </a:rPr>
              <a:t>Can weigh 1.5 kg</a:t>
            </a:r>
          </a:p>
        </p:txBody>
      </p:sp>
      <p:pic>
        <p:nvPicPr>
          <p:cNvPr id="6" name="Picture 2" descr="Image result for person holding an ostrich eg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376618" y="986358"/>
            <a:ext cx="2028884" cy="257411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376618" y="4263241"/>
            <a:ext cx="2211567" cy="1892497"/>
          </a:xfrm>
          <a:prstGeom prst="rect">
            <a:avLst/>
          </a:prstGeom>
        </p:spPr>
      </p:pic>
      <p:sp>
        <p:nvSpPr>
          <p:cNvPr id="8" name="TextBox 7"/>
          <p:cNvSpPr txBox="1"/>
          <p:nvPr/>
        </p:nvSpPr>
        <p:spPr>
          <a:xfrm>
            <a:off x="330529" y="3650247"/>
            <a:ext cx="6177460" cy="523220"/>
          </a:xfrm>
          <a:prstGeom prst="rect">
            <a:avLst/>
          </a:prstGeom>
          <a:noFill/>
        </p:spPr>
        <p:txBody>
          <a:bodyPr wrap="none" rtlCol="0">
            <a:spAutoFit/>
          </a:bodyPr>
          <a:lstStyle/>
          <a:p>
            <a:r>
              <a:rPr lang="en-GB" sz="2800" dirty="0">
                <a:solidFill>
                  <a:srgbClr val="0070C0"/>
                </a:solidFill>
              </a:rPr>
              <a:t>What is the largest cell in a human body?</a:t>
            </a:r>
          </a:p>
        </p:txBody>
      </p:sp>
      <p:sp>
        <p:nvSpPr>
          <p:cNvPr id="9" name="TextBox 8"/>
          <p:cNvSpPr txBox="1"/>
          <p:nvPr/>
        </p:nvSpPr>
        <p:spPr>
          <a:xfrm>
            <a:off x="508659" y="4173467"/>
            <a:ext cx="2646045" cy="1815882"/>
          </a:xfrm>
          <a:prstGeom prst="rect">
            <a:avLst/>
          </a:prstGeom>
          <a:noFill/>
        </p:spPr>
        <p:txBody>
          <a:bodyPr wrap="none" rtlCol="0">
            <a:spAutoFit/>
          </a:bodyPr>
          <a:lstStyle/>
          <a:p>
            <a:r>
              <a:rPr lang="en-GB" sz="2800" dirty="0">
                <a:solidFill>
                  <a:srgbClr val="FF0000"/>
                </a:solidFill>
              </a:rPr>
              <a:t>An egg cell</a:t>
            </a:r>
          </a:p>
          <a:p>
            <a:endParaRPr lang="en-GB" sz="2800" dirty="0">
              <a:solidFill>
                <a:srgbClr val="0070C0"/>
              </a:solidFill>
            </a:endParaRPr>
          </a:p>
          <a:p>
            <a:r>
              <a:rPr lang="en-GB" sz="2800" dirty="0">
                <a:solidFill>
                  <a:srgbClr val="0070C0"/>
                </a:solidFill>
              </a:rPr>
              <a:t>The smallest is a </a:t>
            </a:r>
          </a:p>
          <a:p>
            <a:r>
              <a:rPr lang="en-GB" sz="2800" dirty="0">
                <a:solidFill>
                  <a:srgbClr val="0070C0"/>
                </a:solidFill>
              </a:rPr>
              <a:t>Sperm cell</a:t>
            </a:r>
          </a:p>
        </p:txBody>
      </p:sp>
      <p:sp>
        <p:nvSpPr>
          <p:cNvPr id="10" name="TextBox 9"/>
          <p:cNvSpPr txBox="1"/>
          <p:nvPr/>
        </p:nvSpPr>
        <p:spPr>
          <a:xfrm>
            <a:off x="6315693" y="463138"/>
            <a:ext cx="3821174" cy="523220"/>
          </a:xfrm>
          <a:prstGeom prst="rect">
            <a:avLst/>
          </a:prstGeom>
          <a:noFill/>
        </p:spPr>
        <p:txBody>
          <a:bodyPr wrap="none" rtlCol="0">
            <a:spAutoFit/>
          </a:bodyPr>
          <a:lstStyle/>
          <a:p>
            <a:r>
              <a:rPr lang="en-GB" sz="2800" dirty="0">
                <a:solidFill>
                  <a:srgbClr val="0070C0"/>
                </a:solidFill>
              </a:rPr>
              <a:t>What is the longest cell?</a:t>
            </a:r>
          </a:p>
        </p:txBody>
      </p:sp>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338545" y="986358"/>
            <a:ext cx="2872394" cy="3412891"/>
          </a:xfrm>
          <a:prstGeom prst="rect">
            <a:avLst/>
          </a:prstGeom>
        </p:spPr>
      </p:pic>
      <p:sp>
        <p:nvSpPr>
          <p:cNvPr id="12" name="TextBox 11"/>
          <p:cNvSpPr txBox="1"/>
          <p:nvPr/>
        </p:nvSpPr>
        <p:spPr>
          <a:xfrm>
            <a:off x="6677819" y="1219844"/>
            <a:ext cx="2660725" cy="3970318"/>
          </a:xfrm>
          <a:prstGeom prst="rect">
            <a:avLst/>
          </a:prstGeom>
          <a:noFill/>
        </p:spPr>
        <p:txBody>
          <a:bodyPr wrap="square" rtlCol="0">
            <a:spAutoFit/>
          </a:bodyPr>
          <a:lstStyle/>
          <a:p>
            <a:r>
              <a:rPr lang="en-GB" sz="2800" dirty="0">
                <a:solidFill>
                  <a:srgbClr val="0070C0"/>
                </a:solidFill>
              </a:rPr>
              <a:t>A giraffe neuron (nerve cell).</a:t>
            </a:r>
          </a:p>
          <a:p>
            <a:endParaRPr lang="en-GB" sz="2800" dirty="0">
              <a:solidFill>
                <a:srgbClr val="0070C0"/>
              </a:solidFill>
            </a:endParaRPr>
          </a:p>
          <a:p>
            <a:r>
              <a:rPr lang="en-GB" sz="2800" dirty="0">
                <a:solidFill>
                  <a:srgbClr val="0070C0"/>
                </a:solidFill>
              </a:rPr>
              <a:t>Any ideas how long?</a:t>
            </a:r>
          </a:p>
          <a:p>
            <a:endParaRPr lang="en-GB" sz="2800" dirty="0">
              <a:solidFill>
                <a:srgbClr val="0070C0"/>
              </a:solidFill>
            </a:endParaRPr>
          </a:p>
          <a:p>
            <a:r>
              <a:rPr lang="en-GB" sz="2800" dirty="0">
                <a:solidFill>
                  <a:srgbClr val="FF0000"/>
                </a:solidFill>
              </a:rPr>
              <a:t>	4.5 m</a:t>
            </a:r>
          </a:p>
          <a:p>
            <a:endParaRPr lang="en-GB" sz="2800" dirty="0">
              <a:solidFill>
                <a:srgbClr val="0070C0"/>
              </a:solidFill>
            </a:endParaRPr>
          </a:p>
          <a:p>
            <a:endParaRPr lang="en-GB" sz="2800" dirty="0">
              <a:solidFill>
                <a:srgbClr val="0070C0"/>
              </a:solidFill>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79873" y="4768089"/>
            <a:ext cx="2857500" cy="1819275"/>
          </a:xfrm>
          <a:prstGeom prst="rect">
            <a:avLst/>
          </a:prstGeom>
        </p:spPr>
      </p:pic>
      <p:sp>
        <p:nvSpPr>
          <p:cNvPr id="16" name="TextBox 15"/>
          <p:cNvSpPr txBox="1"/>
          <p:nvPr/>
        </p:nvSpPr>
        <p:spPr>
          <a:xfrm>
            <a:off x="6746392" y="4248560"/>
            <a:ext cx="4195396" cy="1815882"/>
          </a:xfrm>
          <a:prstGeom prst="rect">
            <a:avLst/>
          </a:prstGeom>
          <a:noFill/>
        </p:spPr>
        <p:txBody>
          <a:bodyPr wrap="square" rtlCol="0">
            <a:spAutoFit/>
          </a:bodyPr>
          <a:lstStyle/>
          <a:p>
            <a:r>
              <a:rPr lang="en-GB" sz="2800" dirty="0">
                <a:solidFill>
                  <a:srgbClr val="0070C0"/>
                </a:solidFill>
              </a:rPr>
              <a:t>How many red blood cells are there in a drop of blood?</a:t>
            </a:r>
          </a:p>
          <a:p>
            <a:endParaRPr lang="en-GB" sz="2800" dirty="0">
              <a:solidFill>
                <a:srgbClr val="0070C0"/>
              </a:solidFill>
            </a:endParaRPr>
          </a:p>
        </p:txBody>
      </p:sp>
      <p:sp>
        <p:nvSpPr>
          <p:cNvPr id="14" name="TextBox 13"/>
          <p:cNvSpPr txBox="1"/>
          <p:nvPr/>
        </p:nvSpPr>
        <p:spPr>
          <a:xfrm>
            <a:off x="6935190" y="5866410"/>
            <a:ext cx="1806905" cy="800219"/>
          </a:xfrm>
          <a:prstGeom prst="rect">
            <a:avLst/>
          </a:prstGeom>
          <a:noFill/>
        </p:spPr>
        <p:txBody>
          <a:bodyPr wrap="none" rtlCol="0">
            <a:spAutoFit/>
          </a:bodyPr>
          <a:lstStyle/>
          <a:p>
            <a:r>
              <a:rPr lang="en-GB" sz="2800" dirty="0">
                <a:solidFill>
                  <a:srgbClr val="FF0000"/>
                </a:solidFill>
              </a:rPr>
              <a:t>250 million</a:t>
            </a:r>
          </a:p>
          <a:p>
            <a:endParaRPr lang="en-GB" dirty="0"/>
          </a:p>
        </p:txBody>
      </p:sp>
    </p:spTree>
    <p:extLst>
      <p:ext uri="{BB962C8B-B14F-4D97-AF65-F5344CB8AC3E}">
        <p14:creationId xmlns:p14="http://schemas.microsoft.com/office/powerpoint/2010/main" val="208166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6"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lded Corner 10"/>
          <p:cNvSpPr/>
          <p:nvPr/>
        </p:nvSpPr>
        <p:spPr>
          <a:xfrm>
            <a:off x="194136" y="5178392"/>
            <a:ext cx="1692416" cy="1477477"/>
          </a:xfrm>
          <a:prstGeom prst="foldedCorner">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Google Shape;126;p5"/>
          <p:cNvSpPr txBox="1"/>
          <p:nvPr/>
        </p:nvSpPr>
        <p:spPr>
          <a:xfrm>
            <a:off x="194136" y="155582"/>
            <a:ext cx="4377864"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dirty="0">
                <a:solidFill>
                  <a:srgbClr val="0070C0"/>
                </a:solidFill>
                <a:latin typeface="Calibri" panose="020F0502020204030204" pitchFamily="34" charset="0"/>
                <a:ea typeface="Corbel"/>
                <a:cs typeface="Calibri" panose="020F0502020204030204" pitchFamily="34" charset="0"/>
                <a:sym typeface="Corbel"/>
              </a:rPr>
              <a:t>Cells talk to each other</a:t>
            </a:r>
            <a:endParaRPr sz="3200" b="1" dirty="0">
              <a:solidFill>
                <a:srgbClr val="0070C0"/>
              </a:solidFill>
              <a:latin typeface="Calibri" panose="020F0502020204030204" pitchFamily="34" charset="0"/>
              <a:ea typeface="Corbel"/>
              <a:cs typeface="Calibri" panose="020F0502020204030204" pitchFamily="34" charset="0"/>
              <a:sym typeface="Corbel"/>
            </a:endParaRPr>
          </a:p>
        </p:txBody>
      </p:sp>
      <p:sp>
        <p:nvSpPr>
          <p:cNvPr id="6" name="TextBox 5"/>
          <p:cNvSpPr txBox="1"/>
          <p:nvPr/>
        </p:nvSpPr>
        <p:spPr>
          <a:xfrm>
            <a:off x="2324100" y="1346200"/>
            <a:ext cx="7937500" cy="4401205"/>
          </a:xfrm>
          <a:prstGeom prst="rect">
            <a:avLst/>
          </a:prstGeom>
          <a:noFill/>
        </p:spPr>
        <p:txBody>
          <a:bodyPr wrap="square" rtlCol="0">
            <a:spAutoFit/>
          </a:bodyPr>
          <a:lstStyle/>
          <a:p>
            <a:r>
              <a:rPr lang="en-GB" sz="2800" dirty="0">
                <a:solidFill>
                  <a:srgbClr val="0070C0"/>
                </a:solidFill>
              </a:rPr>
              <a:t>Cells have to talk to each other to do their jobs!</a:t>
            </a:r>
          </a:p>
          <a:p>
            <a:r>
              <a:rPr lang="en-GB" sz="2800" dirty="0">
                <a:solidFill>
                  <a:srgbClr val="0070C0"/>
                </a:solidFill>
              </a:rPr>
              <a:t>They are great team workers!</a:t>
            </a:r>
          </a:p>
          <a:p>
            <a:endParaRPr lang="en-GB" sz="2800" dirty="0"/>
          </a:p>
          <a:p>
            <a:r>
              <a:rPr lang="en-GB" sz="2800" dirty="0"/>
              <a:t>Some interact directly (like shaking hands)</a:t>
            </a:r>
          </a:p>
          <a:p>
            <a:endParaRPr lang="en-GB" sz="2800" dirty="0"/>
          </a:p>
          <a:p>
            <a:r>
              <a:rPr lang="en-GB" sz="2800" dirty="0"/>
              <a:t>Some make molecules that travel through your tissues or bloodstream to tell other cells to do things (e.g. hormones).</a:t>
            </a:r>
          </a:p>
          <a:p>
            <a:endParaRPr lang="en-GB" sz="2800" dirty="0"/>
          </a:p>
          <a:p>
            <a:r>
              <a:rPr lang="en-GB" sz="2800" dirty="0"/>
              <a:t>Cells even send messages to themselves.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8606" y="288082"/>
            <a:ext cx="2249094" cy="2116236"/>
          </a:xfrm>
          <a:prstGeom prst="rect">
            <a:avLst/>
          </a:prstGeom>
        </p:spPr>
      </p:pic>
      <p:sp>
        <p:nvSpPr>
          <p:cNvPr id="8" name="TextBox 7"/>
          <p:cNvSpPr txBox="1"/>
          <p:nvPr/>
        </p:nvSpPr>
        <p:spPr>
          <a:xfrm>
            <a:off x="7228572" y="288082"/>
            <a:ext cx="3474720" cy="246221"/>
          </a:xfrm>
          <a:prstGeom prst="rect">
            <a:avLst/>
          </a:prstGeom>
          <a:noFill/>
        </p:spPr>
        <p:txBody>
          <a:bodyPr wrap="square" rtlCol="0">
            <a:spAutoFit/>
          </a:bodyPr>
          <a:lstStyle/>
          <a:p>
            <a:r>
              <a:rPr lang="en-GB" sz="1000" dirty="0"/>
              <a:t>Image from http://clipart-library.com/images/pT5dzpzpc.jpg</a:t>
            </a:r>
          </a:p>
        </p:txBody>
      </p:sp>
      <p:sp>
        <p:nvSpPr>
          <p:cNvPr id="10" name="TextBox 9"/>
          <p:cNvSpPr txBox="1"/>
          <p:nvPr/>
        </p:nvSpPr>
        <p:spPr>
          <a:xfrm>
            <a:off x="424327" y="5593964"/>
            <a:ext cx="1232034" cy="646331"/>
          </a:xfrm>
          <a:prstGeom prst="rect">
            <a:avLst/>
          </a:prstGeom>
          <a:noFill/>
        </p:spPr>
        <p:txBody>
          <a:bodyPr wrap="square" rtlCol="0">
            <a:spAutoFit/>
          </a:bodyPr>
          <a:lstStyle/>
          <a:p>
            <a:pPr algn="ctr"/>
            <a:r>
              <a:rPr lang="en-GB" dirty="0"/>
              <a:t>Note to self…</a:t>
            </a:r>
          </a:p>
        </p:txBody>
      </p:sp>
    </p:spTree>
    <p:extLst>
      <p:ext uri="{BB962C8B-B14F-4D97-AF65-F5344CB8AC3E}">
        <p14:creationId xmlns:p14="http://schemas.microsoft.com/office/powerpoint/2010/main" val="1480560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6;p5"/>
          <p:cNvSpPr txBox="1"/>
          <p:nvPr/>
        </p:nvSpPr>
        <p:spPr>
          <a:xfrm>
            <a:off x="194136" y="155582"/>
            <a:ext cx="8875436"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200" b="1" dirty="0">
                <a:solidFill>
                  <a:srgbClr val="0070C0"/>
                </a:solidFill>
                <a:latin typeface="Calibri" panose="020F0502020204030204" pitchFamily="34" charset="0"/>
                <a:ea typeface="Corbel"/>
                <a:cs typeface="Calibri" panose="020F0502020204030204" pitchFamily="34" charset="0"/>
                <a:sym typeface="Corbel"/>
              </a:rPr>
              <a:t>Cells fit together in 3D</a:t>
            </a:r>
            <a:endParaRPr sz="3200" b="1" dirty="0">
              <a:solidFill>
                <a:srgbClr val="0070C0"/>
              </a:solidFill>
              <a:latin typeface="Calibri" panose="020F0502020204030204" pitchFamily="34" charset="0"/>
              <a:ea typeface="Corbel"/>
              <a:cs typeface="Calibri" panose="020F0502020204030204" pitchFamily="34" charset="0"/>
              <a:sym typeface="Corbel"/>
            </a:endParaRPr>
          </a:p>
        </p:txBody>
      </p:sp>
      <p:sp>
        <p:nvSpPr>
          <p:cNvPr id="5" name="TextBox 4"/>
          <p:cNvSpPr txBox="1"/>
          <p:nvPr/>
        </p:nvSpPr>
        <p:spPr>
          <a:xfrm>
            <a:off x="2324100" y="1005958"/>
            <a:ext cx="7937500" cy="1815882"/>
          </a:xfrm>
          <a:prstGeom prst="rect">
            <a:avLst/>
          </a:prstGeom>
          <a:noFill/>
        </p:spPr>
        <p:txBody>
          <a:bodyPr wrap="square" rtlCol="0">
            <a:spAutoFit/>
          </a:bodyPr>
          <a:lstStyle/>
          <a:p>
            <a:r>
              <a:rPr lang="en-GB" sz="2800" dirty="0">
                <a:solidFill>
                  <a:srgbClr val="0070C0"/>
                </a:solidFill>
              </a:rPr>
              <a:t>Organs are made of groups of cells</a:t>
            </a:r>
          </a:p>
          <a:p>
            <a:endParaRPr lang="en-GB" sz="2800" dirty="0">
              <a:solidFill>
                <a:srgbClr val="0070C0"/>
              </a:solidFill>
            </a:endParaRPr>
          </a:p>
          <a:p>
            <a:r>
              <a:rPr lang="en-GB" sz="2800" dirty="0">
                <a:solidFill>
                  <a:srgbClr val="0070C0"/>
                </a:solidFill>
              </a:rPr>
              <a:t>How those cells are arranged in 3D space is important for organs to work properly!</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9116" y="3349255"/>
            <a:ext cx="2576873" cy="3182679"/>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41340"/>
          <a:stretch/>
        </p:blipFill>
        <p:spPr>
          <a:xfrm>
            <a:off x="8793590" y="2419774"/>
            <a:ext cx="3278275" cy="4438226"/>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977117" y="3189767"/>
            <a:ext cx="3114747" cy="3179135"/>
          </a:xfrm>
          <a:prstGeom prst="rect">
            <a:avLst/>
          </a:prstGeom>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091864" y="3514059"/>
            <a:ext cx="2472039" cy="2530549"/>
          </a:xfrm>
          <a:prstGeom prst="rect">
            <a:avLst/>
          </a:prstGeom>
        </p:spPr>
      </p:pic>
    </p:spTree>
    <p:extLst>
      <p:ext uri="{BB962C8B-B14F-4D97-AF65-F5344CB8AC3E}">
        <p14:creationId xmlns:p14="http://schemas.microsoft.com/office/powerpoint/2010/main" val="4080279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b="1" dirty="0">
                <a:solidFill>
                  <a:schemeClr val="bg1"/>
                </a:solidFill>
                <a:latin typeface="+mn-lt"/>
              </a:rPr>
              <a:t>Activity: Pin the cell on the Human</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772641" y="2426958"/>
            <a:ext cx="2175669" cy="4351338"/>
          </a:xfrm>
        </p:spPr>
      </p:pic>
      <p:pic>
        <p:nvPicPr>
          <p:cNvPr id="5" name="Picture 2"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43499" y="3174078"/>
            <a:ext cx="1599044" cy="15990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143499" y="5055760"/>
            <a:ext cx="1607524" cy="117729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3583" y="3226480"/>
            <a:ext cx="4196272" cy="2977057"/>
          </a:xfrm>
          <a:prstGeom prst="rect">
            <a:avLst/>
          </a:prstGeom>
        </p:spPr>
      </p:pic>
      <p:sp>
        <p:nvSpPr>
          <p:cNvPr id="8" name="TextBox 7"/>
          <p:cNvSpPr txBox="1"/>
          <p:nvPr/>
        </p:nvSpPr>
        <p:spPr>
          <a:xfrm>
            <a:off x="985652" y="1472540"/>
            <a:ext cx="8205849" cy="1508166"/>
          </a:xfrm>
          <a:prstGeom prst="rect">
            <a:avLst/>
          </a:prstGeom>
          <a:noFill/>
        </p:spPr>
        <p:txBody>
          <a:bodyPr wrap="square" rtlCol="0">
            <a:spAutoFit/>
          </a:bodyPr>
          <a:lstStyle/>
          <a:p>
            <a:pPr marL="342900" indent="-342900">
              <a:buFont typeface="+mj-lt"/>
              <a:buAutoNum type="arabicPeriod"/>
            </a:pPr>
            <a:r>
              <a:rPr lang="en-GB" sz="2400" dirty="0">
                <a:solidFill>
                  <a:schemeClr val="bg1"/>
                </a:solidFill>
              </a:rPr>
              <a:t>Match the Cell Facts with the picture cards</a:t>
            </a:r>
          </a:p>
          <a:p>
            <a:pPr marL="342900" indent="-342900">
              <a:buFont typeface="+mj-lt"/>
              <a:buAutoNum type="arabicPeriod"/>
            </a:pPr>
            <a:r>
              <a:rPr lang="en-GB" sz="2400" dirty="0">
                <a:solidFill>
                  <a:schemeClr val="bg1"/>
                </a:solidFill>
              </a:rPr>
              <a:t>Stick the picture cards on the outline of the human where you think you might find the cells</a:t>
            </a:r>
          </a:p>
          <a:p>
            <a:endParaRPr lang="en-GB" dirty="0"/>
          </a:p>
        </p:txBody>
      </p:sp>
    </p:spTree>
    <p:extLst>
      <p:ext uri="{BB962C8B-B14F-4D97-AF65-F5344CB8AC3E}">
        <p14:creationId xmlns:p14="http://schemas.microsoft.com/office/powerpoint/2010/main" val="2178967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73273" y="2138864"/>
            <a:ext cx="6652014" cy="1415772"/>
          </a:xfrm>
          <a:prstGeom prst="rect">
            <a:avLst/>
          </a:prstGeom>
        </p:spPr>
        <p:txBody>
          <a:bodyPr wrap="none">
            <a:spAutoFit/>
          </a:bodyPr>
          <a:lstStyle/>
          <a:p>
            <a:pPr algn="ctr"/>
            <a:r>
              <a:rPr lang="en-GB" sz="5400" b="1" dirty="0">
                <a:solidFill>
                  <a:srgbClr val="0070C0"/>
                </a:solidFill>
                <a:ea typeface="Arial"/>
                <a:cs typeface="Arial"/>
                <a:sym typeface="Arial"/>
              </a:rPr>
              <a:t>Genes</a:t>
            </a:r>
          </a:p>
          <a:p>
            <a:r>
              <a:rPr lang="en-GB" sz="3200" dirty="0">
                <a:solidFill>
                  <a:srgbClr val="0070C0"/>
                </a:solidFill>
                <a:ea typeface="Arial"/>
                <a:cs typeface="Arial"/>
                <a:sym typeface="Arial"/>
              </a:rPr>
              <a:t>and how they make cell types different</a:t>
            </a:r>
            <a:endParaRPr lang="en-GB" sz="3200" dirty="0"/>
          </a:p>
        </p:txBody>
      </p:sp>
      <p:pic>
        <p:nvPicPr>
          <p:cNvPr id="4" name="Google Shape;103;p2"/>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109182" y="750627"/>
            <a:ext cx="3452884" cy="5349922"/>
          </a:xfrm>
          <a:prstGeom prst="rect">
            <a:avLst/>
          </a:prstGeom>
          <a:noFill/>
          <a:ln>
            <a:noFill/>
          </a:ln>
        </p:spPr>
      </p:pic>
    </p:spTree>
    <p:extLst>
      <p:ext uri="{BB962C8B-B14F-4D97-AF65-F5344CB8AC3E}">
        <p14:creationId xmlns:p14="http://schemas.microsoft.com/office/powerpoint/2010/main" val="3507495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body" idx="1"/>
          </p:nvPr>
        </p:nvSpPr>
        <p:spPr>
          <a:xfrm>
            <a:off x="3901541" y="155583"/>
            <a:ext cx="7853312" cy="3359513"/>
          </a:xfrm>
          <a:prstGeom prst="rect">
            <a:avLst/>
          </a:prstGeom>
          <a:noFill/>
          <a:ln>
            <a:noFill/>
          </a:ln>
        </p:spPr>
        <p:txBody>
          <a:bodyPr spcFirstLastPara="1" wrap="square" lIns="91425" tIns="45700" rIns="91425" bIns="45700" anchor="ctr" anchorCtr="0">
            <a:normAutofit/>
          </a:bodyPr>
          <a:lstStyle/>
          <a:p>
            <a:pPr marL="182880" lvl="0" indent="-68579" algn="l" rtl="0">
              <a:lnSpc>
                <a:spcPct val="90000"/>
              </a:lnSpc>
              <a:spcBef>
                <a:spcPts val="1200"/>
              </a:spcBef>
              <a:spcAft>
                <a:spcPts val="0"/>
              </a:spcAft>
              <a:buSzPts val="1800"/>
              <a:buNone/>
            </a:pPr>
            <a:r>
              <a:rPr lang="en-GB" sz="3200" b="1" dirty="0">
                <a:solidFill>
                  <a:srgbClr val="0070C0"/>
                </a:solidFill>
                <a:ea typeface="Arial"/>
                <a:cs typeface="Arial"/>
                <a:sym typeface="Arial"/>
              </a:rPr>
              <a:t>How do we make so many different types of cells?</a:t>
            </a:r>
          </a:p>
          <a:p>
            <a:pPr marL="182880" lvl="0" indent="-68579" algn="l" rtl="0">
              <a:lnSpc>
                <a:spcPct val="90000"/>
              </a:lnSpc>
              <a:spcBef>
                <a:spcPts val="1200"/>
              </a:spcBef>
              <a:spcAft>
                <a:spcPts val="0"/>
              </a:spcAft>
              <a:buSzPts val="1800"/>
              <a:buNone/>
            </a:pPr>
            <a:endParaRPr lang="en-GB" sz="3200" b="1" dirty="0">
              <a:solidFill>
                <a:srgbClr val="0070C0"/>
              </a:solidFill>
              <a:ea typeface="Arial"/>
              <a:cs typeface="Arial"/>
              <a:sym typeface="Arial"/>
            </a:endParaRPr>
          </a:p>
          <a:p>
            <a:pPr marL="571501" lvl="0" indent="-457200" algn="l" rtl="0">
              <a:lnSpc>
                <a:spcPct val="90000"/>
              </a:lnSpc>
              <a:spcBef>
                <a:spcPts val="1200"/>
              </a:spcBef>
              <a:spcAft>
                <a:spcPts val="0"/>
              </a:spcAft>
              <a:buSzPts val="1800"/>
              <a:buFontTx/>
              <a:buChar char="-"/>
            </a:pPr>
            <a:r>
              <a:rPr lang="en-GB" sz="3200" dirty="0">
                <a:solidFill>
                  <a:srgbClr val="0070C0"/>
                </a:solidFill>
                <a:ea typeface="Arial"/>
                <a:cs typeface="Arial"/>
                <a:sym typeface="Arial"/>
              </a:rPr>
              <a:t>The instructions are written in your DNA</a:t>
            </a:r>
            <a:endParaRPr lang="en-GB" sz="2800" dirty="0">
              <a:solidFill>
                <a:srgbClr val="0070C0"/>
              </a:solidFill>
              <a:ea typeface="Arial"/>
              <a:cs typeface="Arial"/>
              <a:sym typeface="Arial"/>
            </a:endParaRPr>
          </a:p>
          <a:p>
            <a:pPr marL="1028701" lvl="1" indent="-457200">
              <a:spcBef>
                <a:spcPts val="1200"/>
              </a:spcBef>
              <a:buSzPts val="1800"/>
              <a:buFontTx/>
              <a:buChar char="-"/>
            </a:pPr>
            <a:r>
              <a:rPr lang="en-GB" sz="2800" dirty="0">
                <a:solidFill>
                  <a:srgbClr val="0070C0"/>
                </a:solidFill>
                <a:ea typeface="Arial"/>
                <a:cs typeface="Arial"/>
                <a:sym typeface="Arial"/>
              </a:rPr>
              <a:t>DNA is found in the nucleus of the cell</a:t>
            </a:r>
          </a:p>
        </p:txBody>
      </p:sp>
      <p:pic>
        <p:nvPicPr>
          <p:cNvPr id="125" name="Google Shape;125;p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6431300" y="3717918"/>
            <a:ext cx="2793793" cy="2416631"/>
          </a:xfrm>
          <a:prstGeom prst="rect">
            <a:avLst/>
          </a:prstGeom>
          <a:noFill/>
          <a:ln>
            <a:noFill/>
          </a:ln>
        </p:spPr>
      </p:pic>
      <p:sp>
        <p:nvSpPr>
          <p:cNvPr id="127" name="Google Shape;127;p5"/>
          <p:cNvSpPr txBox="1"/>
          <p:nvPr/>
        </p:nvSpPr>
        <p:spPr>
          <a:xfrm>
            <a:off x="8371946" y="6509187"/>
            <a:ext cx="3730405" cy="348813"/>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600"/>
              <a:buFont typeface="Helvetica Neue"/>
              <a:buNone/>
            </a:pPr>
            <a:r>
              <a:rPr lang="en-GB" sz="1600" b="0" i="0" u="none" strike="noStrike" cap="none">
                <a:solidFill>
                  <a:srgbClr val="000000"/>
                </a:solidFill>
                <a:latin typeface="Helvetica Neue"/>
                <a:ea typeface="Helvetica Neue"/>
                <a:cs typeface="Helvetica Neue"/>
                <a:sym typeface="Helvetica Neue"/>
              </a:rPr>
              <a:t>Resources from ‘Your Genome’ website</a:t>
            </a:r>
            <a:endParaRPr sz="1600" b="0" i="0" u="none" strike="noStrike" cap="none">
              <a:solidFill>
                <a:srgbClr val="000000"/>
              </a:solidFill>
              <a:latin typeface="Helvetica Neue"/>
              <a:ea typeface="Helvetica Neue"/>
              <a:cs typeface="Helvetica Neue"/>
              <a:sym typeface="Helvetica Neue"/>
            </a:endParaRPr>
          </a:p>
        </p:txBody>
      </p:sp>
      <p:sp>
        <p:nvSpPr>
          <p:cNvPr id="129" name="Google Shape;129;p5"/>
          <p:cNvSpPr txBox="1"/>
          <p:nvPr/>
        </p:nvSpPr>
        <p:spPr>
          <a:xfrm>
            <a:off x="2333625" y="1019175"/>
            <a:ext cx="107632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Your lungs…</a:t>
            </a:r>
            <a:endParaRPr sz="1800">
              <a:solidFill>
                <a:schemeClr val="lt1"/>
              </a:solidFill>
              <a:latin typeface="Arial"/>
              <a:ea typeface="Arial"/>
              <a:cs typeface="Arial"/>
              <a:sym typeface="Arial"/>
            </a:endParaRPr>
          </a:p>
        </p:txBody>
      </p:sp>
      <p:pic>
        <p:nvPicPr>
          <p:cNvPr id="7" name="Google Shape;103;p2"/>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0" y="545145"/>
            <a:ext cx="4344170" cy="5792226"/>
          </a:xfrm>
          <a:prstGeom prst="rect">
            <a:avLst/>
          </a:prstGeom>
          <a:noFill/>
          <a:ln>
            <a:noFill/>
          </a:ln>
        </p:spPr>
      </p:pic>
      <p:cxnSp>
        <p:nvCxnSpPr>
          <p:cNvPr id="3" name="Straight Arrow Connector 2"/>
          <p:cNvCxnSpPr/>
          <p:nvPr/>
        </p:nvCxnSpPr>
        <p:spPr>
          <a:xfrm flipV="1">
            <a:off x="5964072" y="4708478"/>
            <a:ext cx="1323832" cy="95534"/>
          </a:xfrm>
          <a:prstGeom prst="straightConnector1">
            <a:avLst/>
          </a:prstGeom>
          <a:ln w="38100">
            <a:solidFill>
              <a:srgbClr val="000099"/>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Google Shape;124;p5"/>
          <p:cNvSpPr txBox="1">
            <a:spLocks/>
          </p:cNvSpPr>
          <p:nvPr/>
        </p:nvSpPr>
        <p:spPr>
          <a:xfrm>
            <a:off x="4247287" y="4237990"/>
            <a:ext cx="2280896" cy="940975"/>
          </a:xfrm>
          <a:prstGeom prst="rect">
            <a:avLst/>
          </a:prstGeom>
          <a:noFill/>
          <a:ln>
            <a:noFill/>
          </a:ln>
        </p:spPr>
        <p:txBody>
          <a:bodyPr spcFirstLastPara="1" vert="horz" wrap="square" lIns="91425" tIns="45700" rIns="91425" bIns="4570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1" indent="-457200">
              <a:spcBef>
                <a:spcPts val="1200"/>
              </a:spcBef>
              <a:buSzPts val="1800"/>
              <a:buFontTx/>
              <a:buChar char="-"/>
            </a:pPr>
            <a:r>
              <a:rPr lang="en-GB" sz="2400" dirty="0">
                <a:solidFill>
                  <a:srgbClr val="0070C0"/>
                </a:solidFill>
                <a:ea typeface="Arial"/>
                <a:cs typeface="Arial"/>
                <a:sym typeface="Arial"/>
              </a:rPr>
              <a:t>nucleus</a:t>
            </a:r>
          </a:p>
        </p:txBody>
      </p:sp>
    </p:spTree>
    <p:extLst>
      <p:ext uri="{BB962C8B-B14F-4D97-AF65-F5344CB8AC3E}">
        <p14:creationId xmlns:p14="http://schemas.microsoft.com/office/powerpoint/2010/main" val="1592076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36" name="Google Shape;236;p17"/>
          <p:cNvSpPr txBox="1"/>
          <p:nvPr/>
        </p:nvSpPr>
        <p:spPr>
          <a:xfrm>
            <a:off x="4193985" y="1146003"/>
            <a:ext cx="7424303" cy="4131870"/>
          </a:xfrm>
          <a:prstGeom prst="rect">
            <a:avLst/>
          </a:prstGeom>
          <a:solidFill>
            <a:srgbClr val="FFFFFF">
              <a:alpha val="82745"/>
            </a:srgbClr>
          </a:solidFill>
          <a:ln>
            <a:noFill/>
          </a:ln>
        </p:spPr>
        <p:txBody>
          <a:bodyPr spcFirstLastPara="1" wrap="square" lIns="34275" tIns="34275" rIns="34275" bIns="34275" anchor="t" anchorCtr="0">
            <a:spAutoFit/>
          </a:bodyPr>
          <a:lstStyle/>
          <a:p>
            <a:pPr marL="171450" marR="342900">
              <a:lnSpc>
                <a:spcPct val="150000"/>
              </a:lnSpc>
              <a:buClr>
                <a:schemeClr val="dk1"/>
              </a:buClr>
              <a:buSzPts val="2100"/>
            </a:pPr>
            <a:r>
              <a:rPr lang="en-US" sz="2800" dirty="0">
                <a:solidFill>
                  <a:schemeClr val="dk1"/>
                </a:solidFill>
                <a:ea typeface="Avenir"/>
                <a:cs typeface="Avenir"/>
                <a:sym typeface="Avenir"/>
              </a:rPr>
              <a:t>- Your DNA is a recipe book to make </a:t>
            </a:r>
            <a:r>
              <a:rPr lang="en-US" sz="2800" dirty="0">
                <a:solidFill>
                  <a:srgbClr val="0070C0"/>
                </a:solidFill>
                <a:ea typeface="Avenir"/>
                <a:cs typeface="Avenir"/>
                <a:sym typeface="Avenir"/>
              </a:rPr>
              <a:t>YOU</a:t>
            </a:r>
          </a:p>
          <a:p>
            <a:pPr marL="514350" marR="342900" indent="-342900">
              <a:lnSpc>
                <a:spcPct val="150000"/>
              </a:lnSpc>
              <a:buClr>
                <a:schemeClr val="dk1"/>
              </a:buClr>
              <a:buSzPts val="2100"/>
              <a:buFont typeface="Avenir"/>
              <a:buChar char="•"/>
            </a:pPr>
            <a:endParaRPr sz="2800" dirty="0"/>
          </a:p>
          <a:p>
            <a:pPr marL="171450" marR="342900">
              <a:lnSpc>
                <a:spcPct val="150000"/>
              </a:lnSpc>
              <a:buClr>
                <a:schemeClr val="dk1"/>
              </a:buClr>
              <a:buSzPts val="2100"/>
            </a:pPr>
            <a:r>
              <a:rPr lang="en-US" sz="2800" dirty="0">
                <a:solidFill>
                  <a:schemeClr val="dk1"/>
                </a:solidFill>
                <a:ea typeface="Avenir"/>
                <a:cs typeface="Avenir"/>
                <a:sym typeface="Avenir"/>
              </a:rPr>
              <a:t>- Every cell in your body contains the same recipe book</a:t>
            </a:r>
          </a:p>
          <a:p>
            <a:pPr marL="171450" marR="342900">
              <a:lnSpc>
                <a:spcPct val="150000"/>
              </a:lnSpc>
              <a:buClr>
                <a:schemeClr val="dk1"/>
              </a:buClr>
              <a:buSzPts val="2100"/>
            </a:pPr>
            <a:endParaRPr sz="3200" dirty="0">
              <a:solidFill>
                <a:srgbClr val="0070C0"/>
              </a:solidFill>
            </a:endParaRPr>
          </a:p>
          <a:p>
            <a:pPr marL="171450" marR="342900">
              <a:lnSpc>
                <a:spcPct val="150000"/>
              </a:lnSpc>
              <a:buClr>
                <a:srgbClr val="000099"/>
              </a:buClr>
              <a:buSzPts val="2100"/>
            </a:pPr>
            <a:r>
              <a:rPr lang="en-US" sz="3200" b="1" dirty="0">
                <a:solidFill>
                  <a:srgbClr val="0070C0"/>
                </a:solidFill>
                <a:ea typeface="Avenir"/>
                <a:cs typeface="Avenir"/>
                <a:sym typeface="Avenir"/>
              </a:rPr>
              <a:t>So what makes cell types different?</a:t>
            </a:r>
            <a:endParaRPr sz="3200" b="1" dirty="0">
              <a:solidFill>
                <a:srgbClr val="0070C0"/>
              </a:solidFill>
            </a:endParaRPr>
          </a:p>
        </p:txBody>
      </p:sp>
      <p:pic>
        <p:nvPicPr>
          <p:cNvPr id="237" name="Google Shape;237;p1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365792" y="1633380"/>
            <a:ext cx="3328566" cy="2510234"/>
          </a:xfrm>
          <a:prstGeom prst="rect">
            <a:avLst/>
          </a:prstGeom>
          <a:noFill/>
          <a:ln>
            <a:noFill/>
          </a:ln>
        </p:spPr>
      </p:pic>
      <p:pic>
        <p:nvPicPr>
          <p:cNvPr id="13" name="Google Shape;103;p2"/>
          <p:cNvPicPr preferRelativeResize="0"/>
          <p:nvPr/>
        </p:nvPicPr>
        <p:blipFill rotWithShape="1">
          <a:blip r:embed="rId4" cstate="print">
            <a:alphaModFix/>
            <a:extLst>
              <a:ext uri="{28A0092B-C50C-407E-A947-70E740481C1C}">
                <a14:useLocalDpi xmlns:a14="http://schemas.microsoft.com/office/drawing/2010/main" val="0"/>
              </a:ext>
            </a:extLst>
          </a:blip>
          <a:srcRect/>
          <a:stretch/>
        </p:blipFill>
        <p:spPr>
          <a:xfrm>
            <a:off x="193100" y="1146003"/>
            <a:ext cx="2345384" cy="3484988"/>
          </a:xfrm>
          <a:prstGeom prst="rect">
            <a:avLst/>
          </a:prstGeom>
          <a:noFill/>
          <a:ln>
            <a:noFill/>
          </a:ln>
        </p:spPr>
      </p:pic>
    </p:spTree>
    <p:extLst>
      <p:ext uri="{BB962C8B-B14F-4D97-AF65-F5344CB8AC3E}">
        <p14:creationId xmlns:p14="http://schemas.microsoft.com/office/powerpoint/2010/main" val="1182376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4" name="Google Shape;244;p18"/>
          <p:cNvSpPr txBox="1"/>
          <p:nvPr/>
        </p:nvSpPr>
        <p:spPr>
          <a:xfrm>
            <a:off x="1664050" y="311992"/>
            <a:ext cx="8863902" cy="956790"/>
          </a:xfrm>
          <a:prstGeom prst="rect">
            <a:avLst/>
          </a:prstGeom>
          <a:noFill/>
          <a:ln>
            <a:noFill/>
          </a:ln>
        </p:spPr>
        <p:txBody>
          <a:bodyPr spcFirstLastPara="1" wrap="square" lIns="68550" tIns="34275" rIns="68550" bIns="34275" anchor="ctr" anchorCtr="0">
            <a:noAutofit/>
          </a:bodyPr>
          <a:lstStyle/>
          <a:p>
            <a:pPr algn="ctr">
              <a:buClr>
                <a:srgbClr val="000099"/>
              </a:buClr>
              <a:buSzPts val="6400"/>
            </a:pPr>
            <a:r>
              <a:rPr lang="en-US" sz="3200" dirty="0">
                <a:solidFill>
                  <a:srgbClr val="0070C0"/>
                </a:solidFill>
                <a:latin typeface="Avenir"/>
                <a:ea typeface="Avenir"/>
                <a:cs typeface="Avenir"/>
                <a:sym typeface="Avenir"/>
              </a:rPr>
              <a:t>What makes cells different?</a:t>
            </a:r>
            <a:endParaRPr sz="3200" dirty="0">
              <a:solidFill>
                <a:srgbClr val="0070C0"/>
              </a:solidFill>
            </a:endParaRPr>
          </a:p>
          <a:p>
            <a:pPr algn="ctr">
              <a:buClr>
                <a:srgbClr val="000099"/>
              </a:buClr>
              <a:buSzPts val="6400"/>
            </a:pPr>
            <a:r>
              <a:rPr lang="en-US" sz="3200" b="1" dirty="0">
                <a:solidFill>
                  <a:srgbClr val="0070C0"/>
                </a:solidFill>
                <a:latin typeface="Avenir"/>
                <a:ea typeface="Avenir"/>
                <a:cs typeface="Avenir"/>
                <a:sym typeface="Avenir"/>
              </a:rPr>
              <a:t>Reading the recipe book of life</a:t>
            </a:r>
            <a:endParaRPr sz="3200" b="1" dirty="0">
              <a:solidFill>
                <a:srgbClr val="0070C0"/>
              </a:solidFill>
              <a:latin typeface="Calibri"/>
              <a:ea typeface="Calibri"/>
              <a:cs typeface="Calibri"/>
              <a:sym typeface="Calibri"/>
            </a:endParaRPr>
          </a:p>
        </p:txBody>
      </p:sp>
      <p:sp>
        <p:nvSpPr>
          <p:cNvPr id="247" name="Google Shape;247;p18"/>
          <p:cNvSpPr txBox="1"/>
          <p:nvPr/>
        </p:nvSpPr>
        <p:spPr>
          <a:xfrm>
            <a:off x="361954" y="1630257"/>
            <a:ext cx="5446112" cy="3947204"/>
          </a:xfrm>
          <a:prstGeom prst="rect">
            <a:avLst/>
          </a:prstGeom>
          <a:solidFill>
            <a:srgbClr val="FFFFFF">
              <a:alpha val="82745"/>
            </a:srgbClr>
          </a:solidFill>
          <a:ln>
            <a:noFill/>
          </a:ln>
        </p:spPr>
        <p:txBody>
          <a:bodyPr spcFirstLastPara="1" wrap="square" lIns="34275" tIns="34275" rIns="34275" bIns="34275" anchor="t" anchorCtr="0">
            <a:spAutoFit/>
          </a:bodyPr>
          <a:lstStyle/>
          <a:p>
            <a:pPr marL="514350" marR="342900" indent="-342900">
              <a:lnSpc>
                <a:spcPct val="150000"/>
              </a:lnSpc>
              <a:buClr>
                <a:schemeClr val="dk1"/>
              </a:buClr>
              <a:buSzPts val="1800"/>
              <a:buFont typeface="Avenir"/>
              <a:buChar char="•"/>
            </a:pPr>
            <a:r>
              <a:rPr lang="en-GB" sz="2400" dirty="0">
                <a:solidFill>
                  <a:schemeClr val="dk1"/>
                </a:solidFill>
                <a:latin typeface="Avenir"/>
                <a:ea typeface="Avenir"/>
                <a:cs typeface="Avenir"/>
                <a:sym typeface="Avenir"/>
              </a:rPr>
              <a:t>Every cell in your body contains the </a:t>
            </a:r>
            <a:r>
              <a:rPr lang="en-GB" sz="2400" dirty="0">
                <a:solidFill>
                  <a:srgbClr val="0070C0"/>
                </a:solidFill>
                <a:latin typeface="Avenir"/>
                <a:ea typeface="Avenir"/>
                <a:cs typeface="Avenir"/>
                <a:sym typeface="Avenir"/>
              </a:rPr>
              <a:t>same DNA recipe book</a:t>
            </a:r>
            <a:endParaRPr lang="en-GB" sz="2400" dirty="0">
              <a:solidFill>
                <a:srgbClr val="0070C0"/>
              </a:solidFill>
            </a:endParaRPr>
          </a:p>
          <a:p>
            <a:pPr marL="514350" marR="342900" indent="-342900">
              <a:lnSpc>
                <a:spcPct val="150000"/>
              </a:lnSpc>
              <a:buClr>
                <a:schemeClr val="dk1"/>
              </a:buClr>
              <a:buSzPts val="1800"/>
              <a:buFont typeface="Avenir"/>
              <a:buChar char="•"/>
            </a:pPr>
            <a:endParaRPr lang="en-US" sz="2400" dirty="0">
              <a:solidFill>
                <a:schemeClr val="dk1"/>
              </a:solidFill>
              <a:latin typeface="Avenir"/>
              <a:ea typeface="Avenir"/>
              <a:cs typeface="Avenir"/>
              <a:sym typeface="Avenir"/>
            </a:endParaRPr>
          </a:p>
          <a:p>
            <a:pPr marL="514350" marR="342900" indent="-342900">
              <a:lnSpc>
                <a:spcPct val="150000"/>
              </a:lnSpc>
              <a:buClr>
                <a:schemeClr val="dk1"/>
              </a:buClr>
              <a:buSzPts val="1800"/>
              <a:buFont typeface="Avenir"/>
              <a:buChar char="•"/>
            </a:pPr>
            <a:r>
              <a:rPr lang="en-US" sz="2400" dirty="0">
                <a:solidFill>
                  <a:schemeClr val="dk1"/>
                </a:solidFill>
                <a:latin typeface="Avenir"/>
                <a:ea typeface="Avenir"/>
                <a:cs typeface="Avenir"/>
                <a:sym typeface="Avenir"/>
              </a:rPr>
              <a:t>Instead of recipes for cakes, biscuits and bread </a:t>
            </a:r>
            <a:r>
              <a:rPr lang="en-US" sz="2400" b="1" dirty="0">
                <a:solidFill>
                  <a:schemeClr val="dk1"/>
                </a:solidFill>
                <a:latin typeface="Avenir"/>
                <a:ea typeface="Avenir"/>
                <a:cs typeface="Avenir"/>
                <a:sym typeface="Avenir"/>
              </a:rPr>
              <a:t>YOUR</a:t>
            </a:r>
            <a:r>
              <a:rPr lang="en-US" sz="2400" dirty="0">
                <a:solidFill>
                  <a:schemeClr val="dk1"/>
                </a:solidFill>
                <a:latin typeface="Avenir"/>
                <a:ea typeface="Avenir"/>
                <a:cs typeface="Avenir"/>
                <a:sym typeface="Avenir"/>
              </a:rPr>
              <a:t> recipe book makes</a:t>
            </a:r>
            <a:r>
              <a:rPr lang="en-US" sz="2400" dirty="0">
                <a:solidFill>
                  <a:srgbClr val="0070C0"/>
                </a:solidFill>
                <a:latin typeface="Avenir"/>
                <a:ea typeface="Avenir"/>
                <a:cs typeface="Avenir"/>
                <a:sym typeface="Avenir"/>
              </a:rPr>
              <a:t> the building blocks of cells!</a:t>
            </a:r>
            <a:endParaRPr sz="2400" dirty="0">
              <a:solidFill>
                <a:srgbClr val="0070C0"/>
              </a:solidFill>
            </a:endParaRPr>
          </a:p>
        </p:txBody>
      </p:sp>
      <p:pic>
        <p:nvPicPr>
          <p:cNvPr id="248" name="Google Shape;248;p1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7691803" y="4612378"/>
            <a:ext cx="2559905" cy="1930166"/>
          </a:xfrm>
          <a:prstGeom prst="rect">
            <a:avLst/>
          </a:prstGeom>
          <a:noFill/>
          <a:ln>
            <a:noFill/>
          </a:ln>
        </p:spPr>
      </p:pic>
      <p:sp>
        <p:nvSpPr>
          <p:cNvPr id="249" name="Google Shape;249;p18"/>
          <p:cNvSpPr txBox="1"/>
          <p:nvPr/>
        </p:nvSpPr>
        <p:spPr>
          <a:xfrm>
            <a:off x="6059606" y="1630257"/>
            <a:ext cx="6132394" cy="2839208"/>
          </a:xfrm>
          <a:prstGeom prst="rect">
            <a:avLst/>
          </a:prstGeom>
          <a:solidFill>
            <a:srgbClr val="FFFFFF">
              <a:alpha val="82745"/>
            </a:srgbClr>
          </a:solidFill>
          <a:ln>
            <a:noFill/>
          </a:ln>
        </p:spPr>
        <p:txBody>
          <a:bodyPr spcFirstLastPara="1" wrap="square" lIns="34275" tIns="34275" rIns="34275" bIns="34275" anchor="t" anchorCtr="0">
            <a:spAutoFit/>
          </a:bodyPr>
          <a:lstStyle/>
          <a:p>
            <a:pPr marL="514350" marR="342900" indent="-342900">
              <a:lnSpc>
                <a:spcPct val="150000"/>
              </a:lnSpc>
              <a:buClr>
                <a:schemeClr val="dk1"/>
              </a:buClr>
              <a:buSzPts val="1800"/>
              <a:buFont typeface="Avenir"/>
              <a:buChar char="•"/>
            </a:pPr>
            <a:r>
              <a:rPr lang="en-US" sz="2400" dirty="0">
                <a:solidFill>
                  <a:srgbClr val="0070C0"/>
                </a:solidFill>
                <a:latin typeface="Avenir"/>
                <a:ea typeface="Avenir"/>
                <a:cs typeface="Avenir"/>
                <a:sym typeface="Avenir"/>
              </a:rPr>
              <a:t>BUT your cells only use the pages of the book they’re interested in</a:t>
            </a:r>
          </a:p>
          <a:p>
            <a:pPr marL="514350" marR="342900" indent="-342900">
              <a:lnSpc>
                <a:spcPct val="150000"/>
              </a:lnSpc>
              <a:buClr>
                <a:schemeClr val="dk1"/>
              </a:buClr>
              <a:buSzPts val="1800"/>
              <a:buFont typeface="Avenir"/>
              <a:buChar char="•"/>
            </a:pPr>
            <a:endParaRPr sz="2400" dirty="0">
              <a:solidFill>
                <a:srgbClr val="0070C0"/>
              </a:solidFill>
            </a:endParaRPr>
          </a:p>
          <a:p>
            <a:pPr marL="514350" marR="342900" indent="-342900">
              <a:lnSpc>
                <a:spcPct val="150000"/>
              </a:lnSpc>
              <a:buClr>
                <a:schemeClr val="dk1"/>
              </a:buClr>
              <a:buSzPts val="1800"/>
              <a:buFont typeface="Avenir"/>
              <a:buChar char="•"/>
            </a:pPr>
            <a:r>
              <a:rPr lang="en-US" sz="2400" dirty="0">
                <a:solidFill>
                  <a:schemeClr val="dk1"/>
                </a:solidFill>
                <a:latin typeface="Avenir"/>
                <a:ea typeface="Avenir"/>
                <a:cs typeface="Avenir"/>
                <a:sym typeface="Avenir"/>
              </a:rPr>
              <a:t>So a liver cell only ‘reads’ the pages on how to build a liver</a:t>
            </a:r>
            <a:endParaRPr sz="2400" dirty="0"/>
          </a:p>
        </p:txBody>
      </p:sp>
      <p:pic>
        <p:nvPicPr>
          <p:cNvPr id="246" name="Google Shape;246;p18"/>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485469" y="4977199"/>
            <a:ext cx="2551028" cy="1923473"/>
          </a:xfrm>
          <a:prstGeom prst="rect">
            <a:avLst/>
          </a:prstGeom>
          <a:noFill/>
          <a:ln>
            <a:noFill/>
          </a:ln>
        </p:spPr>
      </p:pic>
      <p:pic>
        <p:nvPicPr>
          <p:cNvPr id="9" name="Google Shape;103;p2"/>
          <p:cNvPicPr preferRelativeResize="0"/>
          <p:nvPr/>
        </p:nvPicPr>
        <p:blipFill rotWithShape="1">
          <a:blip r:embed="rId5" cstate="print">
            <a:alphaModFix/>
            <a:extLst>
              <a:ext uri="{28A0092B-C50C-407E-A947-70E740481C1C}">
                <a14:useLocalDpi xmlns:a14="http://schemas.microsoft.com/office/drawing/2010/main" val="0"/>
              </a:ext>
            </a:extLst>
          </a:blip>
          <a:srcRect/>
          <a:stretch/>
        </p:blipFill>
        <p:spPr>
          <a:xfrm>
            <a:off x="10527952" y="4767731"/>
            <a:ext cx="1037230" cy="1487606"/>
          </a:xfrm>
          <a:prstGeom prst="rect">
            <a:avLst/>
          </a:prstGeom>
          <a:noFill/>
          <a:ln>
            <a:noFill/>
          </a:ln>
        </p:spPr>
      </p:pic>
    </p:spTree>
    <p:extLst>
      <p:ext uri="{BB962C8B-B14F-4D97-AF65-F5344CB8AC3E}">
        <p14:creationId xmlns:p14="http://schemas.microsoft.com/office/powerpoint/2010/main" val="3013387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
          <p:cNvSpPr/>
          <p:nvPr/>
        </p:nvSpPr>
        <p:spPr>
          <a:xfrm>
            <a:off x="4525605" y="385012"/>
            <a:ext cx="7576745" cy="4216499"/>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3200" b="1" u="none" strike="noStrike" cap="none" dirty="0">
                <a:solidFill>
                  <a:srgbClr val="0070C0"/>
                </a:solidFill>
                <a:ea typeface="Arial"/>
                <a:cs typeface="Arial"/>
                <a:sym typeface="Arial"/>
              </a:rPr>
              <a:t>Your DNA recipe book is written in code</a:t>
            </a:r>
            <a:endParaRPr lang="en-GB" sz="3200" b="1" dirty="0">
              <a:solidFill>
                <a:srgbClr val="0070C0"/>
              </a:solidFill>
              <a:ea typeface="Arial"/>
              <a:cs typeface="Arial"/>
              <a:sym typeface="Arial"/>
            </a:endParaRPr>
          </a:p>
          <a:p>
            <a:pPr marL="0" marR="0" lvl="0" indent="0" rtl="0">
              <a:spcBef>
                <a:spcPts val="0"/>
              </a:spcBef>
              <a:spcAft>
                <a:spcPts val="0"/>
              </a:spcAft>
              <a:buNone/>
            </a:pPr>
            <a:endParaRPr lang="en-GB" sz="3200" u="none" strike="noStrike" cap="none" dirty="0">
              <a:solidFill>
                <a:srgbClr val="0070C0"/>
              </a:solidFill>
              <a:ea typeface="Arial"/>
              <a:cs typeface="Arial"/>
              <a:sym typeface="Arial"/>
            </a:endParaRPr>
          </a:p>
          <a:p>
            <a:pPr marR="0" lvl="0" rtl="0">
              <a:spcBef>
                <a:spcPts val="0"/>
              </a:spcBef>
              <a:spcAft>
                <a:spcPts val="0"/>
              </a:spcAft>
            </a:pPr>
            <a:r>
              <a:rPr lang="en-GB" sz="3200" dirty="0">
                <a:solidFill>
                  <a:srgbClr val="0070C0"/>
                </a:solidFill>
                <a:cs typeface="Arial"/>
                <a:sym typeface="Arial"/>
              </a:rPr>
              <a:t>The code uses only the letters </a:t>
            </a:r>
            <a:r>
              <a:rPr lang="en-GB" sz="3200" dirty="0">
                <a:solidFill>
                  <a:srgbClr val="92D050"/>
                </a:solidFill>
                <a:cs typeface="Arial"/>
                <a:sym typeface="Arial"/>
              </a:rPr>
              <a:t>A</a:t>
            </a:r>
            <a:r>
              <a:rPr lang="en-GB" sz="3200" dirty="0">
                <a:solidFill>
                  <a:srgbClr val="0070C0"/>
                </a:solidFill>
                <a:cs typeface="Arial"/>
                <a:sym typeface="Arial"/>
              </a:rPr>
              <a:t>, </a:t>
            </a:r>
            <a:r>
              <a:rPr lang="en-GB" sz="3200" dirty="0">
                <a:solidFill>
                  <a:srgbClr val="FF0000"/>
                </a:solidFill>
                <a:cs typeface="Arial"/>
                <a:sym typeface="Arial"/>
              </a:rPr>
              <a:t>T</a:t>
            </a:r>
            <a:r>
              <a:rPr lang="en-GB" sz="3200" dirty="0">
                <a:solidFill>
                  <a:srgbClr val="0070C0"/>
                </a:solidFill>
                <a:cs typeface="Arial"/>
                <a:sym typeface="Arial"/>
              </a:rPr>
              <a:t>, C and </a:t>
            </a:r>
            <a:r>
              <a:rPr lang="en-GB" sz="3200" dirty="0">
                <a:solidFill>
                  <a:schemeClr val="accent4"/>
                </a:solidFill>
                <a:cs typeface="Arial"/>
                <a:sym typeface="Arial"/>
              </a:rPr>
              <a:t>G</a:t>
            </a:r>
          </a:p>
          <a:p>
            <a:endParaRPr lang="en-GB" sz="3200" dirty="0">
              <a:solidFill>
                <a:srgbClr val="0070C0"/>
              </a:solidFill>
              <a:cs typeface="Arial"/>
              <a:sym typeface="Arial"/>
            </a:endParaRPr>
          </a:p>
          <a:p>
            <a:r>
              <a:rPr lang="en-GB" sz="3200" dirty="0">
                <a:solidFill>
                  <a:srgbClr val="0070C0"/>
                </a:solidFill>
                <a:cs typeface="Arial"/>
                <a:sym typeface="Arial"/>
              </a:rPr>
              <a:t>These letters are called ‘bases’: </a:t>
            </a:r>
          </a:p>
          <a:p>
            <a:r>
              <a:rPr lang="en-GB" sz="3200" dirty="0">
                <a:solidFill>
                  <a:srgbClr val="92D050"/>
                </a:solidFill>
                <a:ea typeface="Arial"/>
                <a:cs typeface="Arial"/>
                <a:sym typeface="Arial"/>
              </a:rPr>
              <a:t>adenine (A)</a:t>
            </a:r>
            <a:r>
              <a:rPr lang="en-GB" sz="3200" dirty="0">
                <a:solidFill>
                  <a:srgbClr val="0070C0"/>
                </a:solidFill>
                <a:ea typeface="Arial"/>
                <a:cs typeface="Arial"/>
                <a:sym typeface="Arial"/>
              </a:rPr>
              <a:t>, cytosine (C), </a:t>
            </a:r>
            <a:r>
              <a:rPr lang="en-GB" sz="3200" dirty="0">
                <a:solidFill>
                  <a:schemeClr val="accent4"/>
                </a:solidFill>
                <a:ea typeface="Arial"/>
                <a:cs typeface="Arial"/>
                <a:sym typeface="Arial"/>
              </a:rPr>
              <a:t>guanine (G) </a:t>
            </a:r>
            <a:r>
              <a:rPr lang="en-GB" sz="3200" dirty="0">
                <a:solidFill>
                  <a:srgbClr val="0070C0"/>
                </a:solidFill>
                <a:ea typeface="Arial"/>
                <a:cs typeface="Arial"/>
                <a:sym typeface="Arial"/>
              </a:rPr>
              <a:t>and </a:t>
            </a:r>
            <a:r>
              <a:rPr lang="en-GB" sz="3200" dirty="0">
                <a:solidFill>
                  <a:srgbClr val="FF0000"/>
                </a:solidFill>
                <a:ea typeface="Arial"/>
                <a:cs typeface="Arial"/>
                <a:sym typeface="Arial"/>
              </a:rPr>
              <a:t>thymine (T)</a:t>
            </a:r>
          </a:p>
          <a:p>
            <a:pPr marR="0" lvl="0" rtl="0">
              <a:spcBef>
                <a:spcPts val="0"/>
              </a:spcBef>
              <a:spcAft>
                <a:spcPts val="0"/>
              </a:spcAft>
            </a:pPr>
            <a:endParaRPr sz="2400" dirty="0">
              <a:solidFill>
                <a:schemeClr val="accent4"/>
              </a:solidFill>
            </a:endParaRPr>
          </a:p>
          <a:p>
            <a:pPr marL="0" marR="0" lvl="0" indent="0" algn="l" rtl="0">
              <a:spcBef>
                <a:spcPts val="0"/>
              </a:spcBef>
              <a:spcAft>
                <a:spcPts val="0"/>
              </a:spcAft>
              <a:buClr>
                <a:schemeClr val="dk1"/>
              </a:buClr>
              <a:buSzPts val="1600"/>
              <a:buFont typeface="Arial"/>
              <a:buNone/>
            </a:pPr>
            <a:endParaRPr sz="2000" b="0" i="0" u="none" strike="noStrike" cap="none" dirty="0">
              <a:solidFill>
                <a:srgbClr val="0070C0"/>
              </a:solidFill>
              <a:ea typeface="Arial"/>
              <a:cs typeface="Arial"/>
              <a:sym typeface="Arial"/>
            </a:endParaRPr>
          </a:p>
        </p:txBody>
      </p:sp>
      <p:sp>
        <p:nvSpPr>
          <p:cNvPr id="102" name="Google Shape;102;p2"/>
          <p:cNvSpPr txBox="1"/>
          <p:nvPr/>
        </p:nvSpPr>
        <p:spPr>
          <a:xfrm>
            <a:off x="181436" y="163938"/>
            <a:ext cx="1219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i="0" u="none" strike="noStrike" cap="none" dirty="0">
                <a:solidFill>
                  <a:srgbClr val="0070C0"/>
                </a:solidFill>
                <a:latin typeface="Corbel"/>
                <a:ea typeface="Corbel"/>
                <a:cs typeface="Corbel"/>
                <a:sym typeface="Corbel"/>
              </a:rPr>
              <a:t>DNA</a:t>
            </a:r>
            <a:endParaRPr sz="2800" b="1" dirty="0">
              <a:solidFill>
                <a:srgbClr val="0070C0"/>
              </a:solidFill>
              <a:latin typeface="Corbel"/>
              <a:ea typeface="Corbel"/>
              <a:cs typeface="Corbel"/>
              <a:sym typeface="Corbel"/>
            </a:endParaRPr>
          </a:p>
        </p:txBody>
      </p:sp>
      <p:pic>
        <p:nvPicPr>
          <p:cNvPr id="103" name="Google Shape;103;p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545145"/>
            <a:ext cx="4344170" cy="5792226"/>
          </a:xfrm>
          <a:prstGeom prst="rect">
            <a:avLst/>
          </a:prstGeom>
          <a:noFill/>
          <a:ln>
            <a:noFill/>
          </a:ln>
        </p:spPr>
      </p:pic>
      <p:sp>
        <p:nvSpPr>
          <p:cNvPr id="104" name="Google Shape;104;p2"/>
          <p:cNvSpPr txBox="1"/>
          <p:nvPr/>
        </p:nvSpPr>
        <p:spPr>
          <a:xfrm>
            <a:off x="8371946" y="6509187"/>
            <a:ext cx="3730405" cy="348813"/>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600"/>
              <a:buFont typeface="Helvetica Neue"/>
              <a:buNone/>
            </a:pPr>
            <a:r>
              <a:rPr lang="en-GB" sz="1600" b="0" i="0" u="none" strike="noStrike" cap="none">
                <a:solidFill>
                  <a:srgbClr val="000000"/>
                </a:solidFill>
                <a:latin typeface="Helvetica Neue"/>
                <a:ea typeface="Helvetica Neue"/>
                <a:cs typeface="Helvetica Neue"/>
                <a:sym typeface="Helvetica Neue"/>
              </a:rPr>
              <a:t>Resources from ‘Your Genome’ website</a:t>
            </a:r>
            <a:endParaRPr sz="1600" b="0" i="0" u="none" strike="noStrike" cap="none">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539346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HCA logo screen | RGB colour.png" descr="HCA logo screen | RGB colour.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55406" y="874148"/>
            <a:ext cx="2624760" cy="2443779"/>
          </a:xfrm>
          <a:prstGeom prst="rect">
            <a:avLst/>
          </a:prstGeom>
          <a:ln w="12700">
            <a:miter lim="400000"/>
          </a:ln>
        </p:spPr>
      </p:pic>
      <p:sp>
        <p:nvSpPr>
          <p:cNvPr id="7" name="The Immune Cell Atlas 1.0"/>
          <p:cNvSpPr txBox="1">
            <a:spLocks noGrp="1"/>
          </p:cNvSpPr>
          <p:nvPr>
            <p:ph type="title" idx="4294967295"/>
          </p:nvPr>
        </p:nvSpPr>
        <p:spPr>
          <a:xfrm>
            <a:off x="1594644" y="422086"/>
            <a:ext cx="9002713" cy="590929"/>
          </a:xfrm>
          <a:prstGeom prst="rect">
            <a:avLst/>
          </a:prstGeom>
          <a:ln w="25400">
            <a:miter lim="400000"/>
          </a:ln>
          <a:extLst>
            <a:ext uri="{C572A759-6A51-4108-AA02-DFA0A04FC94B}">
              <ma14:wrappingTextBoxFlag xmlns:ma14="http://schemas.microsoft.com/office/mac/drawingml/2011/main" xmlns="" val="1"/>
            </a:ext>
          </a:extLst>
        </p:spPr>
        <p:txBody>
          <a:bodyPr vert="horz" lIns="45719" tIns="45719" rIns="45719" bIns="45719" rtlCol="0" anchor="ctr">
            <a:spAutoFit/>
          </a:bodyPr>
          <a:lstStyle>
            <a:lvl1pPr algn="ctr">
              <a:defRPr sz="6400">
                <a:solidFill>
                  <a:srgbClr val="000099"/>
                </a:solidFill>
                <a:latin typeface="Avenir Black"/>
                <a:ea typeface="Avenir Black"/>
                <a:cs typeface="Avenir Black"/>
                <a:sym typeface="Avenir Black"/>
              </a:defRPr>
            </a:lvl1pPr>
          </a:lstStyle>
          <a:p>
            <a:r>
              <a:rPr lang="en-GB" sz="3600" b="1" dirty="0">
                <a:solidFill>
                  <a:srgbClr val="0070C0"/>
                </a:solidFill>
              </a:rPr>
              <a:t>The Human Cell Atlas mission</a:t>
            </a:r>
            <a:endParaRPr sz="3600" b="1" dirty="0">
              <a:solidFill>
                <a:srgbClr val="0070C0"/>
              </a:solidFill>
            </a:endParaRPr>
          </a:p>
        </p:txBody>
      </p:sp>
      <p:pic>
        <p:nvPicPr>
          <p:cNvPr id="2" name="Picture 1" descr="Diário de um sociólogo: África enquanto produção cognitiva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293" y="1076803"/>
            <a:ext cx="2177335" cy="2177335"/>
          </a:xfrm>
          <a:prstGeom prst="rect">
            <a:avLst/>
          </a:prstGeom>
        </p:spPr>
      </p:pic>
      <p:sp>
        <p:nvSpPr>
          <p:cNvPr id="3" name="TextBox 2">
            <a:extLst>
              <a:ext uri="{FF2B5EF4-FFF2-40B4-BE49-F238E27FC236}">
                <a16:creationId xmlns:a16="http://schemas.microsoft.com/office/drawing/2014/main" id="{14B90E2B-A46E-254E-A246-D11B1A31BD05}"/>
              </a:ext>
            </a:extLst>
          </p:cNvPr>
          <p:cNvSpPr txBox="1"/>
          <p:nvPr/>
        </p:nvSpPr>
        <p:spPr>
          <a:xfrm>
            <a:off x="109183" y="3152879"/>
            <a:ext cx="11896770" cy="35907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a:r>
              <a:rPr lang="en-GB" sz="2200" dirty="0"/>
              <a:t>To create a </a:t>
            </a:r>
            <a:r>
              <a:rPr lang="en-GB" sz="2200" u="sng" dirty="0"/>
              <a:t>comprehensive reference map</a:t>
            </a:r>
            <a:r>
              <a:rPr lang="en-GB" sz="2200" dirty="0"/>
              <a:t> of the types and properties of all human cells, the fundamental unit of life, as a basis for understanding, diagnosing, monitoring, and treating health and disease</a:t>
            </a:r>
          </a:p>
          <a:p>
            <a:pPr algn="ctr"/>
            <a:endParaRPr lang="en-GB" sz="2200" dirty="0"/>
          </a:p>
          <a:p>
            <a:pPr algn="ctr"/>
            <a:endParaRPr lang="en-GB" sz="2200" b="1" dirty="0">
              <a:solidFill>
                <a:srgbClr val="000000"/>
              </a:solidFill>
              <a:sym typeface="Helvetica Neue"/>
            </a:endParaRPr>
          </a:p>
          <a:p>
            <a:pPr algn="ctr"/>
            <a:r>
              <a:rPr lang="en-GB" sz="2400" b="1" dirty="0">
                <a:solidFill>
                  <a:srgbClr val="0070C0"/>
                </a:solidFill>
                <a:sym typeface="Helvetica Neue"/>
              </a:rPr>
              <a:t>What does this mean?</a:t>
            </a:r>
          </a:p>
          <a:p>
            <a:pPr algn="ctr"/>
            <a:r>
              <a:rPr lang="en-GB" sz="2400" dirty="0">
                <a:solidFill>
                  <a:srgbClr val="0070C0"/>
                </a:solidFill>
                <a:sym typeface="Helvetica Neue"/>
              </a:rPr>
              <a:t>- The Human Cell Atlas aims to discover all the cell types in your body and where they are.</a:t>
            </a:r>
          </a:p>
          <a:p>
            <a:pPr algn="ctr"/>
            <a:r>
              <a:rPr lang="en-GB" sz="2400" dirty="0">
                <a:solidFill>
                  <a:srgbClr val="0070C0"/>
                </a:solidFill>
                <a:sym typeface="Helvetica Neue"/>
              </a:rPr>
              <a:t>- We do this by looking at which genes are turned on in different cells (‘gene expression’)</a:t>
            </a:r>
          </a:p>
          <a:p>
            <a:pPr algn="ctr"/>
            <a:r>
              <a:rPr lang="en-GB" sz="2400" dirty="0">
                <a:solidFill>
                  <a:srgbClr val="0070C0"/>
                </a:solidFill>
                <a:sym typeface="Helvetica Neue"/>
              </a:rPr>
              <a:t>- This information will help us better understand ourselves, what goes wrong in disease and how to develop better medicines</a:t>
            </a:r>
            <a:endParaRPr lang="en-US" sz="2400" dirty="0">
              <a:solidFill>
                <a:srgbClr val="0070C0"/>
              </a:solidFill>
              <a:sym typeface="Helvetica Neue"/>
            </a:endParaRPr>
          </a:p>
        </p:txBody>
      </p:sp>
    </p:spTree>
    <p:extLst>
      <p:ext uri="{BB962C8B-B14F-4D97-AF65-F5344CB8AC3E}">
        <p14:creationId xmlns:p14="http://schemas.microsoft.com/office/powerpoint/2010/main" val="17609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424286" y="562122"/>
            <a:ext cx="4282190" cy="5709586"/>
          </a:xfrm>
          <a:prstGeom prst="rect">
            <a:avLst/>
          </a:prstGeom>
          <a:noFill/>
          <a:ln>
            <a:noFill/>
          </a:ln>
        </p:spPr>
      </p:pic>
      <p:sp>
        <p:nvSpPr>
          <p:cNvPr id="117" name="Google Shape;117;p4"/>
          <p:cNvSpPr/>
          <p:nvPr/>
        </p:nvSpPr>
        <p:spPr>
          <a:xfrm>
            <a:off x="3857904" y="348916"/>
            <a:ext cx="8244447" cy="575538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endParaRPr lang="en-GB" sz="3200" b="1" dirty="0">
              <a:solidFill>
                <a:srgbClr val="0070C0"/>
              </a:solidFill>
              <a:ea typeface="Arial"/>
              <a:cs typeface="Arial"/>
              <a:sym typeface="Arial"/>
            </a:endParaRPr>
          </a:p>
          <a:p>
            <a:pPr marL="0" marR="0" lvl="0" indent="0" algn="just" rtl="0">
              <a:spcBef>
                <a:spcPts val="0"/>
              </a:spcBef>
              <a:spcAft>
                <a:spcPts val="0"/>
              </a:spcAft>
              <a:buNone/>
            </a:pPr>
            <a:r>
              <a:rPr lang="en-GB" sz="3200" b="1" dirty="0">
                <a:solidFill>
                  <a:srgbClr val="0070C0"/>
                </a:solidFill>
                <a:ea typeface="Arial"/>
                <a:cs typeface="Arial"/>
                <a:sym typeface="Arial"/>
              </a:rPr>
              <a:t>These letters make words called ‘genes’.  </a:t>
            </a:r>
          </a:p>
          <a:p>
            <a:pPr marL="0" marR="0" lvl="0" indent="0" algn="just" rtl="0">
              <a:spcBef>
                <a:spcPts val="0"/>
              </a:spcBef>
              <a:spcAft>
                <a:spcPts val="0"/>
              </a:spcAft>
              <a:buNone/>
            </a:pPr>
            <a:endParaRPr lang="en-GB" sz="3200" b="1" dirty="0">
              <a:solidFill>
                <a:srgbClr val="0070C0"/>
              </a:solidFill>
              <a:ea typeface="Arial"/>
              <a:cs typeface="Arial"/>
              <a:sym typeface="Arial"/>
            </a:endParaRPr>
          </a:p>
          <a:p>
            <a:pPr marL="0" marR="0" lvl="0" indent="-114300" algn="l" rtl="0">
              <a:spcBef>
                <a:spcPts val="0"/>
              </a:spcBef>
              <a:spcAft>
                <a:spcPts val="0"/>
              </a:spcAft>
              <a:buClr>
                <a:srgbClr val="2791A6"/>
              </a:buClr>
              <a:buSzPts val="1800"/>
              <a:buFont typeface="Arial"/>
              <a:buChar char="•"/>
            </a:pPr>
            <a:r>
              <a:rPr lang="en-GB" sz="3200" dirty="0">
                <a:solidFill>
                  <a:srgbClr val="0070C0"/>
                </a:solidFill>
                <a:ea typeface="Arial"/>
                <a:cs typeface="Arial"/>
                <a:sym typeface="Arial"/>
              </a:rPr>
              <a:t> A gene is a small section of DNA that contains the instructions to make a specific a protein</a:t>
            </a:r>
          </a:p>
          <a:p>
            <a:pPr marL="0" marR="0" lvl="0" indent="-114300" algn="l" rtl="0">
              <a:spcBef>
                <a:spcPts val="0"/>
              </a:spcBef>
              <a:spcAft>
                <a:spcPts val="0"/>
              </a:spcAft>
              <a:buClr>
                <a:srgbClr val="2791A6"/>
              </a:buClr>
              <a:buSzPts val="1800"/>
              <a:buFont typeface="Arial"/>
              <a:buChar char="•"/>
            </a:pPr>
            <a:r>
              <a:rPr lang="en-GB" sz="3200" dirty="0">
                <a:solidFill>
                  <a:srgbClr val="0070C0"/>
                </a:solidFill>
                <a:ea typeface="Arial"/>
                <a:cs typeface="Arial"/>
                <a:sym typeface="Arial"/>
              </a:rPr>
              <a:t> Proteins are the building blocks of cells</a:t>
            </a:r>
          </a:p>
          <a:p>
            <a:pPr marL="0" marR="0" lvl="0" indent="-114300" algn="l" rtl="0">
              <a:spcBef>
                <a:spcPts val="0"/>
              </a:spcBef>
              <a:spcAft>
                <a:spcPts val="0"/>
              </a:spcAft>
              <a:buClr>
                <a:srgbClr val="2791A6"/>
              </a:buClr>
              <a:buSzPts val="1800"/>
              <a:buFont typeface="Arial"/>
              <a:buChar char="•"/>
            </a:pPr>
            <a:endParaRPr lang="en-GB" sz="3200" dirty="0">
              <a:solidFill>
                <a:srgbClr val="0070C0"/>
              </a:solidFill>
              <a:cs typeface="Arial"/>
              <a:sym typeface="Arial"/>
            </a:endParaRPr>
          </a:p>
          <a:p>
            <a:pPr lvl="0" indent="-114300">
              <a:buClr>
                <a:srgbClr val="2791A6"/>
              </a:buClr>
              <a:buSzPts val="1800"/>
              <a:buFont typeface="Arial"/>
              <a:buChar char="•"/>
            </a:pPr>
            <a:r>
              <a:rPr lang="en-GB" sz="3200" dirty="0">
                <a:solidFill>
                  <a:srgbClr val="0070C0"/>
                </a:solidFill>
                <a:cs typeface="Arial"/>
                <a:sym typeface="Arial"/>
              </a:rPr>
              <a:t>Our genes give our cells their characteristics and functions</a:t>
            </a:r>
          </a:p>
          <a:p>
            <a:pPr lvl="1" indent="-114300">
              <a:buClr>
                <a:srgbClr val="2791A6"/>
              </a:buClr>
              <a:buSzPts val="1800"/>
              <a:buFont typeface="Arial"/>
              <a:buChar char="•"/>
            </a:pPr>
            <a:r>
              <a:rPr lang="en-GB" sz="2000" dirty="0">
                <a:solidFill>
                  <a:srgbClr val="0070C0"/>
                </a:solidFill>
                <a:cs typeface="Arial"/>
                <a:sym typeface="Arial"/>
              </a:rPr>
              <a:t> square or round</a:t>
            </a:r>
          </a:p>
          <a:p>
            <a:pPr lvl="1" indent="-114300">
              <a:buClr>
                <a:srgbClr val="2791A6"/>
              </a:buClr>
              <a:buSzPts val="1800"/>
              <a:buFont typeface="Arial"/>
              <a:buChar char="•"/>
            </a:pPr>
            <a:r>
              <a:rPr lang="en-GB" sz="2000" dirty="0">
                <a:solidFill>
                  <a:srgbClr val="0070C0"/>
                </a:solidFill>
                <a:cs typeface="Arial"/>
                <a:sym typeface="Arial"/>
              </a:rPr>
              <a:t> ciliated</a:t>
            </a:r>
          </a:p>
          <a:p>
            <a:pPr lvl="1" indent="-114300">
              <a:buClr>
                <a:srgbClr val="2791A6"/>
              </a:buClr>
              <a:buSzPts val="1800"/>
              <a:buFont typeface="Arial"/>
              <a:buChar char="•"/>
            </a:pPr>
            <a:r>
              <a:rPr lang="en-GB" sz="2000" dirty="0">
                <a:solidFill>
                  <a:srgbClr val="0070C0"/>
                </a:solidFill>
                <a:cs typeface="Arial"/>
                <a:sym typeface="Arial"/>
              </a:rPr>
              <a:t> immune cells – cells that can fight infection</a:t>
            </a:r>
            <a:endParaRPr sz="2000" dirty="0">
              <a:solidFill>
                <a:srgbClr val="0070C0"/>
              </a:solidFill>
              <a:ea typeface="Arial"/>
              <a:cs typeface="Arial"/>
              <a:sym typeface="Arial"/>
            </a:endParaRPr>
          </a:p>
          <a:p>
            <a:pPr marL="0" marR="0" lvl="0" indent="0" algn="l" rtl="0">
              <a:spcBef>
                <a:spcPts val="0"/>
              </a:spcBef>
              <a:spcAft>
                <a:spcPts val="0"/>
              </a:spcAft>
              <a:buClr>
                <a:schemeClr val="dk1"/>
              </a:buClr>
              <a:buSzPts val="1800"/>
              <a:buFont typeface="Arial"/>
              <a:buNone/>
            </a:pPr>
            <a:endParaRPr sz="2000" dirty="0">
              <a:solidFill>
                <a:srgbClr val="0070C0"/>
              </a:solidFill>
              <a:ea typeface="Arial"/>
              <a:cs typeface="Arial"/>
              <a:sym typeface="Arial"/>
            </a:endParaRPr>
          </a:p>
        </p:txBody>
      </p:sp>
      <p:sp>
        <p:nvSpPr>
          <p:cNvPr id="118" name="Google Shape;118;p4"/>
          <p:cNvSpPr txBox="1"/>
          <p:nvPr/>
        </p:nvSpPr>
        <p:spPr>
          <a:xfrm>
            <a:off x="181436" y="163938"/>
            <a:ext cx="1219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orbel"/>
                <a:ea typeface="Corbel"/>
                <a:cs typeface="Corbel"/>
                <a:sym typeface="Corbel"/>
              </a:rPr>
              <a:t>Genes</a:t>
            </a:r>
            <a:endParaRPr sz="2800" b="1" dirty="0">
              <a:solidFill>
                <a:srgbClr val="0070C0"/>
              </a:solidFill>
              <a:latin typeface="Corbel"/>
              <a:ea typeface="Corbel"/>
              <a:cs typeface="Corbel"/>
              <a:sym typeface="Corbel"/>
            </a:endParaRPr>
          </a:p>
        </p:txBody>
      </p:sp>
      <p:sp>
        <p:nvSpPr>
          <p:cNvPr id="119" name="Google Shape;119;p4"/>
          <p:cNvSpPr txBox="1"/>
          <p:nvPr/>
        </p:nvSpPr>
        <p:spPr>
          <a:xfrm>
            <a:off x="7444292" y="6509187"/>
            <a:ext cx="4658059" cy="348813"/>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600"/>
              <a:buFont typeface="Helvetica Neue"/>
              <a:buNone/>
            </a:pPr>
            <a:r>
              <a:rPr lang="en-GB" sz="1600" b="0" i="0" u="none" strike="noStrike" cap="none">
                <a:solidFill>
                  <a:srgbClr val="000000"/>
                </a:solidFill>
                <a:latin typeface="Helvetica Neue"/>
                <a:ea typeface="Helvetica Neue"/>
                <a:cs typeface="Helvetica Neue"/>
                <a:sym typeface="Helvetica Neue"/>
              </a:rPr>
              <a:t>Resources adapted from ‘Your Genome’ website</a:t>
            </a:r>
            <a:endParaRPr sz="1600" b="0" i="0" u="none" strike="noStrike" cap="none">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4957049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07310" y="152720"/>
            <a:ext cx="5248400" cy="6403395"/>
          </a:xfrm>
        </p:spPr>
        <p:txBody>
          <a:bodyPr>
            <a:normAutofit/>
          </a:bodyPr>
          <a:lstStyle/>
          <a:p>
            <a:pPr marL="0" indent="0">
              <a:buNone/>
            </a:pPr>
            <a:r>
              <a:rPr lang="en-GB" sz="3200" b="1" i="1" dirty="0">
                <a:solidFill>
                  <a:srgbClr val="0070C0"/>
                </a:solidFill>
              </a:rPr>
              <a:t>How do we build a human?</a:t>
            </a:r>
          </a:p>
          <a:p>
            <a:r>
              <a:rPr lang="en-GB" sz="3200" dirty="0">
                <a:solidFill>
                  <a:srgbClr val="0070C0"/>
                </a:solidFill>
              </a:rPr>
              <a:t>Genes are made of DNA, </a:t>
            </a:r>
          </a:p>
          <a:p>
            <a:pPr marL="0" indent="0">
              <a:buNone/>
            </a:pPr>
            <a:endParaRPr lang="en-GB" sz="3200" dirty="0">
              <a:solidFill>
                <a:srgbClr val="0070C0"/>
              </a:solidFill>
            </a:endParaRPr>
          </a:p>
          <a:p>
            <a:pPr marL="0" indent="0">
              <a:buNone/>
            </a:pPr>
            <a:endParaRPr lang="en-GB" sz="3200" dirty="0">
              <a:solidFill>
                <a:srgbClr val="0070C0"/>
              </a:solidFill>
            </a:endParaRPr>
          </a:p>
          <a:p>
            <a:r>
              <a:rPr lang="en-GB" sz="3200" dirty="0">
                <a:solidFill>
                  <a:srgbClr val="0070C0"/>
                </a:solidFill>
              </a:rPr>
              <a:t>genes make proteins, </a:t>
            </a:r>
          </a:p>
          <a:p>
            <a:endParaRPr lang="en-GB" sz="3200" dirty="0">
              <a:solidFill>
                <a:srgbClr val="0070C0"/>
              </a:solidFill>
            </a:endParaRPr>
          </a:p>
          <a:p>
            <a:pPr marL="0" indent="0">
              <a:buNone/>
            </a:pPr>
            <a:endParaRPr lang="en-GB" sz="3200" dirty="0">
              <a:solidFill>
                <a:srgbClr val="0070C0"/>
              </a:solidFill>
            </a:endParaRPr>
          </a:p>
          <a:p>
            <a:r>
              <a:rPr lang="en-GB" sz="3200" dirty="0">
                <a:solidFill>
                  <a:srgbClr val="0070C0"/>
                </a:solidFill>
              </a:rPr>
              <a:t>proteins make cells </a:t>
            </a:r>
          </a:p>
          <a:p>
            <a:endParaRPr lang="en-GB" sz="3200" dirty="0">
              <a:solidFill>
                <a:srgbClr val="0070C0"/>
              </a:solidFill>
            </a:endParaRPr>
          </a:p>
          <a:p>
            <a:endParaRPr lang="en-GB" sz="3200" dirty="0">
              <a:solidFill>
                <a:srgbClr val="0070C0"/>
              </a:solidFill>
            </a:endParaRPr>
          </a:p>
          <a:p>
            <a:r>
              <a:rPr lang="en-GB" sz="3200" dirty="0">
                <a:solidFill>
                  <a:srgbClr val="0070C0"/>
                </a:solidFill>
              </a:rPr>
              <a:t>cells make PEOPLE!</a:t>
            </a:r>
            <a:endParaRPr lang="en-GB" dirty="0"/>
          </a:p>
          <a:p>
            <a:endParaRPr lang="en-GB"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920950">
            <a:off x="1217535" y="1410398"/>
            <a:ext cx="1609125" cy="2246871"/>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6293" b="8696"/>
          <a:stretch/>
        </p:blipFill>
        <p:spPr>
          <a:xfrm>
            <a:off x="935029" y="519496"/>
            <a:ext cx="3536111" cy="87732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0033" y="1832123"/>
            <a:ext cx="1666818" cy="1467738"/>
          </a:xfrm>
          <a:prstGeom prst="rect">
            <a:avLst/>
          </a:prstGeom>
        </p:spPr>
      </p:pic>
      <p:pic>
        <p:nvPicPr>
          <p:cNvPr id="9" name="Google Shape;125;p5"/>
          <p:cNvPicPr preferRelativeResize="0"/>
          <p:nvPr/>
        </p:nvPicPr>
        <p:blipFill rotWithShape="1">
          <a:blip r:embed="rId6" cstate="print">
            <a:alphaModFix/>
            <a:extLst>
              <a:ext uri="{28A0092B-C50C-407E-A947-70E740481C1C}">
                <a14:useLocalDpi xmlns:a14="http://schemas.microsoft.com/office/drawing/2010/main" val="0"/>
              </a:ext>
            </a:extLst>
          </a:blip>
          <a:srcRect/>
          <a:stretch/>
        </p:blipFill>
        <p:spPr>
          <a:xfrm>
            <a:off x="1684669" y="3531455"/>
            <a:ext cx="2640932" cy="2359644"/>
          </a:xfrm>
          <a:prstGeom prst="rect">
            <a:avLst/>
          </a:prstGeom>
          <a:noFill/>
          <a:ln>
            <a:noFill/>
          </a:ln>
        </p:spPr>
      </p:pic>
      <p:sp>
        <p:nvSpPr>
          <p:cNvPr id="11" name="Down Arrow 10"/>
          <p:cNvSpPr/>
          <p:nvPr/>
        </p:nvSpPr>
        <p:spPr>
          <a:xfrm>
            <a:off x="2538949" y="1715576"/>
            <a:ext cx="178741" cy="219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Down Arrow 13"/>
          <p:cNvSpPr/>
          <p:nvPr/>
        </p:nvSpPr>
        <p:spPr>
          <a:xfrm>
            <a:off x="2532070" y="3197291"/>
            <a:ext cx="178741" cy="219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4602383" y="436369"/>
            <a:ext cx="683200" cy="369332"/>
          </a:xfrm>
          <a:prstGeom prst="rect">
            <a:avLst/>
          </a:prstGeom>
          <a:noFill/>
        </p:spPr>
        <p:txBody>
          <a:bodyPr wrap="none" rtlCol="0">
            <a:spAutoFit/>
          </a:bodyPr>
          <a:lstStyle/>
          <a:p>
            <a:r>
              <a:rPr lang="en-GB" dirty="0"/>
              <a:t>Gene</a:t>
            </a:r>
          </a:p>
        </p:txBody>
      </p:sp>
      <p:sp>
        <p:nvSpPr>
          <p:cNvPr id="18" name="TextBox 17"/>
          <p:cNvSpPr txBox="1"/>
          <p:nvPr/>
        </p:nvSpPr>
        <p:spPr>
          <a:xfrm>
            <a:off x="4602383" y="2269016"/>
            <a:ext cx="866135" cy="369332"/>
          </a:xfrm>
          <a:prstGeom prst="rect">
            <a:avLst/>
          </a:prstGeom>
          <a:noFill/>
        </p:spPr>
        <p:txBody>
          <a:bodyPr wrap="none" rtlCol="0">
            <a:spAutoFit/>
          </a:bodyPr>
          <a:lstStyle/>
          <a:p>
            <a:r>
              <a:rPr lang="en-GB" dirty="0"/>
              <a:t>Protein</a:t>
            </a:r>
          </a:p>
        </p:txBody>
      </p:sp>
      <p:sp>
        <p:nvSpPr>
          <p:cNvPr id="19" name="TextBox 18"/>
          <p:cNvSpPr txBox="1"/>
          <p:nvPr/>
        </p:nvSpPr>
        <p:spPr>
          <a:xfrm>
            <a:off x="4602383" y="4258818"/>
            <a:ext cx="529312" cy="369332"/>
          </a:xfrm>
          <a:prstGeom prst="rect">
            <a:avLst/>
          </a:prstGeom>
          <a:noFill/>
        </p:spPr>
        <p:txBody>
          <a:bodyPr wrap="none" rtlCol="0">
            <a:spAutoFit/>
          </a:bodyPr>
          <a:lstStyle/>
          <a:p>
            <a:r>
              <a:rPr lang="en-GB" dirty="0"/>
              <a:t>Cell</a:t>
            </a:r>
          </a:p>
        </p:txBody>
      </p:sp>
      <p:pic>
        <p:nvPicPr>
          <p:cNvPr id="12" name="Content Placeholder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235821" y="3223696"/>
            <a:ext cx="1790662" cy="3581324"/>
          </a:xfrm>
          <a:prstGeom prst="rect">
            <a:avLst/>
          </a:prstGeom>
        </p:spPr>
      </p:pic>
    </p:spTree>
    <p:extLst>
      <p:ext uri="{BB962C8B-B14F-4D97-AF65-F5344CB8AC3E}">
        <p14:creationId xmlns:p14="http://schemas.microsoft.com/office/powerpoint/2010/main" val="3203504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body" idx="1"/>
          </p:nvPr>
        </p:nvSpPr>
        <p:spPr>
          <a:xfrm>
            <a:off x="5618747" y="155582"/>
            <a:ext cx="6340641" cy="6123338"/>
          </a:xfrm>
          <a:prstGeom prst="rect">
            <a:avLst/>
          </a:prstGeom>
          <a:noFill/>
          <a:ln>
            <a:noFill/>
          </a:ln>
        </p:spPr>
        <p:txBody>
          <a:bodyPr spcFirstLastPara="1" wrap="square" lIns="91425" tIns="45700" rIns="91425" bIns="45700" anchor="ctr" anchorCtr="0">
            <a:normAutofit/>
          </a:bodyPr>
          <a:lstStyle/>
          <a:p>
            <a:pPr marL="0" lvl="0" indent="0">
              <a:spcBef>
                <a:spcPts val="0"/>
              </a:spcBef>
              <a:buClr>
                <a:srgbClr val="2791A6"/>
              </a:buClr>
              <a:buSzPts val="1800"/>
              <a:buNone/>
            </a:pPr>
            <a:r>
              <a:rPr lang="en-GB" sz="3200" b="1" dirty="0">
                <a:solidFill>
                  <a:srgbClr val="0070C0"/>
                </a:solidFill>
                <a:ea typeface="Arial"/>
                <a:cs typeface="Arial"/>
                <a:sym typeface="Arial"/>
              </a:rPr>
              <a:t>How do we make different cells?</a:t>
            </a:r>
          </a:p>
          <a:p>
            <a:pPr>
              <a:spcBef>
                <a:spcPts val="0"/>
              </a:spcBef>
              <a:buClr>
                <a:srgbClr val="2791A6"/>
              </a:buClr>
              <a:buSzPts val="1800"/>
            </a:pPr>
            <a:endParaRPr lang="en-GB" sz="3200" dirty="0">
              <a:solidFill>
                <a:srgbClr val="0070C0"/>
              </a:solidFill>
              <a:cs typeface="Arial"/>
              <a:sym typeface="Arial"/>
            </a:endParaRPr>
          </a:p>
          <a:p>
            <a:pPr marL="0" lvl="0" indent="-114300">
              <a:spcBef>
                <a:spcPts val="0"/>
              </a:spcBef>
              <a:buClr>
                <a:srgbClr val="2791A6"/>
              </a:buClr>
              <a:buSzPts val="1800"/>
              <a:buFont typeface="Arial"/>
              <a:buChar char="•"/>
            </a:pPr>
            <a:r>
              <a:rPr lang="en-GB" sz="3200" dirty="0">
                <a:solidFill>
                  <a:srgbClr val="0070C0"/>
                </a:solidFill>
                <a:cs typeface="Arial"/>
                <a:sym typeface="Arial"/>
              </a:rPr>
              <a:t> Every cell of your body contains the full set of instructions </a:t>
            </a:r>
          </a:p>
          <a:p>
            <a:pPr marL="457200" lvl="1" indent="-114300">
              <a:spcBef>
                <a:spcPts val="0"/>
              </a:spcBef>
              <a:buClr>
                <a:srgbClr val="2791A6"/>
              </a:buClr>
              <a:buSzPts val="1800"/>
              <a:buFont typeface="Arial"/>
              <a:buChar char="•"/>
            </a:pPr>
            <a:r>
              <a:rPr lang="en-GB" sz="2800" dirty="0">
                <a:solidFill>
                  <a:srgbClr val="0070C0"/>
                </a:solidFill>
                <a:cs typeface="Arial"/>
                <a:sym typeface="Arial"/>
              </a:rPr>
              <a:t>(over </a:t>
            </a:r>
            <a:r>
              <a:rPr lang="en-GB" sz="2800" dirty="0">
                <a:solidFill>
                  <a:srgbClr val="0070C0"/>
                </a:solidFill>
                <a:ea typeface="Arial"/>
                <a:cs typeface="Arial"/>
                <a:sym typeface="Arial"/>
              </a:rPr>
              <a:t>20,000 genes).</a:t>
            </a:r>
            <a:endParaRPr lang="en-GB" sz="2800" dirty="0">
              <a:solidFill>
                <a:srgbClr val="0070C0"/>
              </a:solidFill>
            </a:endParaRPr>
          </a:p>
          <a:p>
            <a:pPr>
              <a:spcBef>
                <a:spcPts val="0"/>
              </a:spcBef>
              <a:buClr>
                <a:schemeClr val="dk1"/>
              </a:buClr>
              <a:buSzPts val="1800"/>
            </a:pPr>
            <a:endParaRPr lang="en-GB" sz="3200" dirty="0">
              <a:solidFill>
                <a:srgbClr val="0070C0"/>
              </a:solidFill>
              <a:ea typeface="Arial"/>
              <a:cs typeface="Arial"/>
              <a:sym typeface="Arial"/>
            </a:endParaRPr>
          </a:p>
          <a:p>
            <a:pPr marL="0" lvl="0" indent="-114300">
              <a:spcBef>
                <a:spcPts val="0"/>
              </a:spcBef>
              <a:buClr>
                <a:srgbClr val="2791A6"/>
              </a:buClr>
              <a:buSzPts val="1800"/>
              <a:buFont typeface="Arial"/>
              <a:buChar char="•"/>
            </a:pPr>
            <a:r>
              <a:rPr lang="en-GB" sz="3200" dirty="0">
                <a:solidFill>
                  <a:srgbClr val="0070C0"/>
                </a:solidFill>
                <a:ea typeface="Arial"/>
                <a:cs typeface="Arial"/>
                <a:sym typeface="Arial"/>
              </a:rPr>
              <a:t> Different types of cells in your body switch on different genes;</a:t>
            </a:r>
          </a:p>
          <a:p>
            <a:pPr marL="457200" lvl="1" indent="-114300">
              <a:spcBef>
                <a:spcPts val="0"/>
              </a:spcBef>
              <a:buClr>
                <a:srgbClr val="2791A6"/>
              </a:buClr>
              <a:buSzPts val="1800"/>
              <a:buFont typeface="Arial"/>
              <a:buChar char="•"/>
            </a:pPr>
            <a:r>
              <a:rPr lang="en-GB" sz="2800" dirty="0">
                <a:solidFill>
                  <a:srgbClr val="0070C0"/>
                </a:solidFill>
                <a:ea typeface="Arial"/>
                <a:cs typeface="Arial"/>
                <a:sym typeface="Arial"/>
              </a:rPr>
              <a:t>make a different set of proteins</a:t>
            </a:r>
          </a:p>
          <a:p>
            <a:pPr marL="457200" lvl="1" indent="-114300">
              <a:spcBef>
                <a:spcPts val="0"/>
              </a:spcBef>
              <a:buClr>
                <a:srgbClr val="2791A6"/>
              </a:buClr>
              <a:buSzPts val="1800"/>
              <a:buFont typeface="Arial"/>
              <a:buChar char="•"/>
            </a:pPr>
            <a:r>
              <a:rPr lang="en-GB" sz="2800" dirty="0">
                <a:solidFill>
                  <a:srgbClr val="0070C0"/>
                </a:solidFill>
                <a:ea typeface="Arial"/>
                <a:cs typeface="Arial"/>
                <a:sym typeface="Arial"/>
              </a:rPr>
              <a:t>This makes cells different</a:t>
            </a:r>
            <a:endParaRPr lang="en-GB" dirty="0">
              <a:solidFill>
                <a:srgbClr val="0070C0"/>
              </a:solidFill>
              <a:ea typeface="Arial"/>
              <a:cs typeface="Arial"/>
              <a:sym typeface="Arial"/>
            </a:endParaRPr>
          </a:p>
          <a:p>
            <a:pPr marL="0" lvl="0" indent="0">
              <a:spcBef>
                <a:spcPts val="0"/>
              </a:spcBef>
              <a:buClr>
                <a:schemeClr val="dk1"/>
              </a:buClr>
              <a:buSzPts val="1800"/>
              <a:buNone/>
            </a:pPr>
            <a:endParaRPr lang="en-GB" sz="3200" dirty="0">
              <a:solidFill>
                <a:srgbClr val="0070C0"/>
              </a:solidFill>
              <a:ea typeface="Arial"/>
              <a:cs typeface="Arial"/>
              <a:sym typeface="Arial"/>
            </a:endParaRPr>
          </a:p>
          <a:p>
            <a:pPr marL="182880" lvl="0" indent="-68579" algn="l" rtl="0">
              <a:lnSpc>
                <a:spcPct val="90000"/>
              </a:lnSpc>
              <a:spcBef>
                <a:spcPts val="1200"/>
              </a:spcBef>
              <a:spcAft>
                <a:spcPts val="0"/>
              </a:spcAft>
              <a:buSzPts val="1800"/>
              <a:buNone/>
            </a:pPr>
            <a:endParaRPr sz="1800" dirty="0">
              <a:solidFill>
                <a:srgbClr val="2791A6"/>
              </a:solidFill>
              <a:latin typeface="Arial"/>
              <a:ea typeface="Arial"/>
              <a:cs typeface="Arial"/>
              <a:sym typeface="Arial"/>
            </a:endParaRPr>
          </a:p>
        </p:txBody>
      </p:sp>
      <p:sp>
        <p:nvSpPr>
          <p:cNvPr id="126" name="Google Shape;126;p5"/>
          <p:cNvSpPr txBox="1"/>
          <p:nvPr/>
        </p:nvSpPr>
        <p:spPr>
          <a:xfrm>
            <a:off x="181436" y="163938"/>
            <a:ext cx="1219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alibri" panose="020F0502020204030204" pitchFamily="34" charset="0"/>
                <a:ea typeface="Corbel"/>
                <a:cs typeface="Calibri" panose="020F0502020204030204" pitchFamily="34" charset="0"/>
                <a:sym typeface="Corbel"/>
              </a:rPr>
              <a:t>Cells</a:t>
            </a:r>
            <a:endParaRPr sz="2800" b="1" dirty="0">
              <a:solidFill>
                <a:srgbClr val="0070C0"/>
              </a:solidFill>
              <a:latin typeface="Calibri" panose="020F0502020204030204" pitchFamily="34" charset="0"/>
              <a:ea typeface="Corbel"/>
              <a:cs typeface="Calibri" panose="020F0502020204030204" pitchFamily="34" charset="0"/>
              <a:sym typeface="Corbel"/>
            </a:endParaRPr>
          </a:p>
        </p:txBody>
      </p:sp>
      <p:sp>
        <p:nvSpPr>
          <p:cNvPr id="127" name="Google Shape;127;p5"/>
          <p:cNvSpPr txBox="1"/>
          <p:nvPr/>
        </p:nvSpPr>
        <p:spPr>
          <a:xfrm>
            <a:off x="8371946" y="6509187"/>
            <a:ext cx="3730405" cy="348813"/>
          </a:xfrm>
          <a:prstGeom prst="rect">
            <a:avLst/>
          </a:prstGeom>
          <a:noFill/>
          <a:ln>
            <a:noFill/>
          </a:ln>
        </p:spPr>
        <p:txBody>
          <a:bodyPr spcFirstLastPara="1" wrap="square" lIns="50800" tIns="50800" rIns="50800" bIns="50800" anchor="ctr" anchorCtr="0">
            <a:spAutoFit/>
          </a:bodyPr>
          <a:lstStyle/>
          <a:p>
            <a:pPr marL="0" marR="0" lvl="0" indent="0" algn="ctr" rtl="0">
              <a:lnSpc>
                <a:spcPct val="100000"/>
              </a:lnSpc>
              <a:spcBef>
                <a:spcPts val="0"/>
              </a:spcBef>
              <a:spcAft>
                <a:spcPts val="0"/>
              </a:spcAft>
              <a:buClr>
                <a:srgbClr val="000000"/>
              </a:buClr>
              <a:buSzPts val="1600"/>
              <a:buFont typeface="Helvetica Neue"/>
              <a:buNone/>
            </a:pPr>
            <a:r>
              <a:rPr lang="en-GB" sz="1600" b="0" i="0" u="none" strike="noStrike" cap="none">
                <a:solidFill>
                  <a:srgbClr val="000000"/>
                </a:solidFill>
                <a:latin typeface="Helvetica Neue"/>
                <a:ea typeface="Helvetica Neue"/>
                <a:cs typeface="Helvetica Neue"/>
                <a:sym typeface="Helvetica Neue"/>
              </a:rPr>
              <a:t>Resources from ‘Your Genome’ website</a:t>
            </a:r>
            <a:endParaRPr sz="1600" b="0" i="0" u="none" strike="noStrike" cap="none">
              <a:solidFill>
                <a:srgbClr val="000000"/>
              </a:solidFill>
              <a:latin typeface="Helvetica Neue"/>
              <a:ea typeface="Helvetica Neue"/>
              <a:cs typeface="Helvetica Neue"/>
              <a:sym typeface="Helvetica Neue"/>
            </a:endParaRPr>
          </a:p>
        </p:txBody>
      </p:sp>
      <p:sp>
        <p:nvSpPr>
          <p:cNvPr id="129" name="Google Shape;129;p5"/>
          <p:cNvSpPr txBox="1"/>
          <p:nvPr/>
        </p:nvSpPr>
        <p:spPr>
          <a:xfrm>
            <a:off x="2333625" y="1019175"/>
            <a:ext cx="107632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Your lungs…</a:t>
            </a:r>
            <a:endParaRPr sz="1800">
              <a:solidFill>
                <a:schemeClr val="lt1"/>
              </a:solidFill>
              <a:latin typeface="Arial"/>
              <a:ea typeface="Arial"/>
              <a:cs typeface="Arial"/>
              <a:sym typeface="Arial"/>
            </a:endParaRPr>
          </a:p>
        </p:txBody>
      </p:sp>
      <p:pic>
        <p:nvPicPr>
          <p:cNvPr id="131" name="Google Shape;131;p5"/>
          <p:cNvPicPr preferRelativeResize="0"/>
          <p:nvPr/>
        </p:nvPicPr>
        <p:blipFill rotWithShape="1">
          <a:blip r:embed="rId3" cstate="print">
            <a:alphaModFix/>
            <a:extLst>
              <a:ext uri="{28A0092B-C50C-407E-A947-70E740481C1C}">
                <a14:useLocalDpi xmlns:a14="http://schemas.microsoft.com/office/drawing/2010/main" val="0"/>
              </a:ext>
            </a:extLst>
          </a:blip>
          <a:srcRect/>
          <a:stretch/>
        </p:blipFill>
        <p:spPr>
          <a:xfrm>
            <a:off x="181436" y="3292511"/>
            <a:ext cx="4893495" cy="2986409"/>
          </a:xfrm>
          <a:prstGeom prst="rect">
            <a:avLst/>
          </a:prstGeom>
          <a:noFill/>
          <a:ln>
            <a:noFill/>
          </a:ln>
        </p:spPr>
      </p:pic>
      <p:pic>
        <p:nvPicPr>
          <p:cNvPr id="7" name="Google Shape;125;p5"/>
          <p:cNvPicPr preferRelativeResize="0"/>
          <p:nvPr/>
        </p:nvPicPr>
        <p:blipFill rotWithShape="1">
          <a:blip r:embed="rId4" cstate="print">
            <a:alphaModFix/>
            <a:extLst>
              <a:ext uri="{28A0092B-C50C-407E-A947-70E740481C1C}">
                <a14:useLocalDpi xmlns:a14="http://schemas.microsoft.com/office/drawing/2010/main" val="0"/>
              </a:ext>
            </a:extLst>
          </a:blip>
          <a:srcRect/>
          <a:stretch/>
        </p:blipFill>
        <p:spPr>
          <a:xfrm>
            <a:off x="1307717" y="437283"/>
            <a:ext cx="2640932" cy="2359644"/>
          </a:xfrm>
          <a:prstGeom prst="rect">
            <a:avLst/>
          </a:prstGeom>
          <a:noFill/>
          <a:ln>
            <a:noFill/>
          </a:ln>
        </p:spPr>
      </p:pic>
    </p:spTree>
    <p:extLst>
      <p:ext uri="{BB962C8B-B14F-4D97-AF65-F5344CB8AC3E}">
        <p14:creationId xmlns:p14="http://schemas.microsoft.com/office/powerpoint/2010/main" val="8125459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5218" y="2093878"/>
            <a:ext cx="10631606" cy="1908215"/>
          </a:xfrm>
          <a:prstGeom prst="rect">
            <a:avLst/>
          </a:prstGeom>
        </p:spPr>
        <p:txBody>
          <a:bodyPr wrap="square">
            <a:spAutoFit/>
          </a:bodyPr>
          <a:lstStyle/>
          <a:p>
            <a:pPr algn="ctr">
              <a:buSzPts val="1800"/>
            </a:pPr>
            <a:r>
              <a:rPr lang="en-GB" sz="5400" b="1" dirty="0">
                <a:solidFill>
                  <a:srgbClr val="0070C0"/>
                </a:solidFill>
                <a:ea typeface="Arial"/>
                <a:cs typeface="Arial"/>
                <a:sym typeface="Arial"/>
              </a:rPr>
              <a:t>The Human Cell Atlas</a:t>
            </a:r>
          </a:p>
          <a:p>
            <a:pPr algn="ctr">
              <a:buSzPts val="1800"/>
            </a:pPr>
            <a:r>
              <a:rPr lang="en-GB" sz="3200" dirty="0">
                <a:solidFill>
                  <a:srgbClr val="0070C0"/>
                </a:solidFill>
                <a:ea typeface="Arial"/>
                <a:cs typeface="Arial"/>
                <a:sym typeface="Arial"/>
              </a:rPr>
              <a:t>How scientists are using our understanding of cells and genes to make new discoveries in science and medicine.</a:t>
            </a:r>
            <a:endParaRPr lang="en-GB" sz="3200" b="1" dirty="0">
              <a:solidFill>
                <a:srgbClr val="0070C0"/>
              </a:solidFill>
              <a:ea typeface="Arial"/>
              <a:cs typeface="Arial"/>
              <a:sym typeface="Arial"/>
            </a:endParaRPr>
          </a:p>
        </p:txBody>
      </p:sp>
      <p:pic>
        <p:nvPicPr>
          <p:cNvPr id="5" name="HCA logo screen | RGB colour.pdf" descr="HCA logo screen | RGB colour.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2976" y="4175892"/>
            <a:ext cx="5154981" cy="2104553"/>
          </a:xfrm>
          <a:prstGeom prst="rect">
            <a:avLst/>
          </a:prstGeom>
          <a:ln w="12700">
            <a:miter lim="400000"/>
          </a:ln>
        </p:spPr>
      </p:pic>
    </p:spTree>
    <p:extLst>
      <p:ext uri="{BB962C8B-B14F-4D97-AF65-F5344CB8AC3E}">
        <p14:creationId xmlns:p14="http://schemas.microsoft.com/office/powerpoint/2010/main" val="2321323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HCA logo screen | RGB colour.png" descr="HCA logo screen | RGB colour.pn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455406" y="874148"/>
            <a:ext cx="2624760" cy="2443779"/>
          </a:xfrm>
          <a:prstGeom prst="rect">
            <a:avLst/>
          </a:prstGeom>
          <a:ln w="12700">
            <a:miter lim="400000"/>
          </a:ln>
        </p:spPr>
      </p:pic>
      <p:sp>
        <p:nvSpPr>
          <p:cNvPr id="7" name="The Immune Cell Atlas 1.0"/>
          <p:cNvSpPr txBox="1">
            <a:spLocks noGrp="1"/>
          </p:cNvSpPr>
          <p:nvPr>
            <p:ph type="title" idx="4294967295"/>
          </p:nvPr>
        </p:nvSpPr>
        <p:spPr>
          <a:xfrm>
            <a:off x="1594644" y="422086"/>
            <a:ext cx="9002713" cy="590929"/>
          </a:xfrm>
          <a:prstGeom prst="rect">
            <a:avLst/>
          </a:prstGeom>
          <a:ln w="25400">
            <a:miter lim="400000"/>
          </a:ln>
          <a:extLst>
            <a:ext uri="{C572A759-6A51-4108-AA02-DFA0A04FC94B}">
              <ma14:wrappingTextBoxFlag xmlns:ma14="http://schemas.microsoft.com/office/mac/drawingml/2011/main" xmlns="" val="1"/>
            </a:ext>
          </a:extLst>
        </p:spPr>
        <p:txBody>
          <a:bodyPr vert="horz" lIns="45719" tIns="45719" rIns="45719" bIns="45719" rtlCol="0" anchor="ctr">
            <a:spAutoFit/>
          </a:bodyPr>
          <a:lstStyle>
            <a:lvl1pPr algn="ctr">
              <a:defRPr sz="6400">
                <a:solidFill>
                  <a:srgbClr val="000099"/>
                </a:solidFill>
                <a:latin typeface="Avenir Black"/>
                <a:ea typeface="Avenir Black"/>
                <a:cs typeface="Avenir Black"/>
                <a:sym typeface="Avenir Black"/>
              </a:defRPr>
            </a:lvl1pPr>
          </a:lstStyle>
          <a:p>
            <a:r>
              <a:rPr lang="en-GB" sz="3600" b="1" dirty="0">
                <a:solidFill>
                  <a:srgbClr val="0070C0"/>
                </a:solidFill>
              </a:rPr>
              <a:t>The Human Cell Atlas mission</a:t>
            </a:r>
            <a:endParaRPr sz="3600" b="1" dirty="0">
              <a:solidFill>
                <a:srgbClr val="0070C0"/>
              </a:solidFill>
            </a:endParaRPr>
          </a:p>
        </p:txBody>
      </p:sp>
      <p:pic>
        <p:nvPicPr>
          <p:cNvPr id="2" name="Picture 1" descr="Diário de um sociólogo: África enquanto produção cognitiva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1293" y="1076803"/>
            <a:ext cx="2177335" cy="2177335"/>
          </a:xfrm>
          <a:prstGeom prst="rect">
            <a:avLst/>
          </a:prstGeom>
        </p:spPr>
      </p:pic>
      <p:sp>
        <p:nvSpPr>
          <p:cNvPr id="3" name="TextBox 2">
            <a:extLst>
              <a:ext uri="{FF2B5EF4-FFF2-40B4-BE49-F238E27FC236}">
                <a16:creationId xmlns:a16="http://schemas.microsoft.com/office/drawing/2014/main" id="{14B90E2B-A46E-254E-A246-D11B1A31BD05}"/>
              </a:ext>
            </a:extLst>
          </p:cNvPr>
          <p:cNvSpPr txBox="1"/>
          <p:nvPr/>
        </p:nvSpPr>
        <p:spPr>
          <a:xfrm>
            <a:off x="109183" y="3152879"/>
            <a:ext cx="11896770" cy="35907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a:r>
              <a:rPr lang="en-GB" sz="2200" dirty="0"/>
              <a:t>To create a </a:t>
            </a:r>
            <a:r>
              <a:rPr lang="en-GB" sz="2200" u="sng" dirty="0"/>
              <a:t>comprehensive reference map</a:t>
            </a:r>
            <a:r>
              <a:rPr lang="en-GB" sz="2200" dirty="0"/>
              <a:t> of the types and properties of all human cells, the fundamental unit of life, as a basis for understanding, diagnosing, monitoring, and treating health and disease</a:t>
            </a:r>
          </a:p>
          <a:p>
            <a:pPr algn="ctr"/>
            <a:endParaRPr lang="en-GB" sz="2200" dirty="0"/>
          </a:p>
          <a:p>
            <a:pPr algn="ctr"/>
            <a:endParaRPr lang="en-GB" sz="2200" b="1" dirty="0">
              <a:solidFill>
                <a:srgbClr val="000000"/>
              </a:solidFill>
              <a:sym typeface="Helvetica Neue"/>
            </a:endParaRPr>
          </a:p>
          <a:p>
            <a:pPr algn="ctr"/>
            <a:r>
              <a:rPr lang="en-GB" sz="2400" b="1" dirty="0">
                <a:solidFill>
                  <a:srgbClr val="0070C0"/>
                </a:solidFill>
                <a:sym typeface="Helvetica Neue"/>
              </a:rPr>
              <a:t>What does this mean?</a:t>
            </a:r>
          </a:p>
          <a:p>
            <a:pPr algn="ctr"/>
            <a:r>
              <a:rPr lang="en-GB" sz="2400" dirty="0">
                <a:solidFill>
                  <a:srgbClr val="0070C0"/>
                </a:solidFill>
                <a:sym typeface="Helvetica Neue"/>
              </a:rPr>
              <a:t>- The Human Cell Atlas aims to discover all the cell types in your body and where they are.</a:t>
            </a:r>
          </a:p>
          <a:p>
            <a:pPr algn="ctr"/>
            <a:r>
              <a:rPr lang="en-GB" sz="2400" dirty="0">
                <a:solidFill>
                  <a:srgbClr val="0070C0"/>
                </a:solidFill>
                <a:sym typeface="Helvetica Neue"/>
              </a:rPr>
              <a:t>- We do this by looking at which genes are turned on in different cells (‘gene expression’)</a:t>
            </a:r>
          </a:p>
          <a:p>
            <a:pPr algn="ctr"/>
            <a:r>
              <a:rPr lang="en-GB" sz="2400" dirty="0">
                <a:solidFill>
                  <a:srgbClr val="0070C0"/>
                </a:solidFill>
                <a:sym typeface="Helvetica Neue"/>
              </a:rPr>
              <a:t>- This information will help us better understand ourselves, what goes wrong in disease and how to develop better medicines</a:t>
            </a:r>
            <a:endParaRPr lang="en-US" sz="2400" dirty="0">
              <a:solidFill>
                <a:srgbClr val="0070C0"/>
              </a:solidFill>
              <a:sym typeface="Helvetica Neue"/>
            </a:endParaRPr>
          </a:p>
        </p:txBody>
      </p:sp>
    </p:spTree>
    <p:extLst>
      <p:ext uri="{BB962C8B-B14F-4D97-AF65-F5344CB8AC3E}">
        <p14:creationId xmlns:p14="http://schemas.microsoft.com/office/powerpoint/2010/main" val="35166737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24;p5"/>
          <p:cNvSpPr txBox="1">
            <a:spLocks/>
          </p:cNvSpPr>
          <p:nvPr/>
        </p:nvSpPr>
        <p:spPr>
          <a:xfrm>
            <a:off x="3586947" y="210172"/>
            <a:ext cx="8836868" cy="6606884"/>
          </a:xfrm>
          <a:prstGeom prst="rect">
            <a:avLst/>
          </a:prstGeom>
          <a:noFill/>
          <a:ln>
            <a:noFill/>
          </a:ln>
        </p:spPr>
        <p:txBody>
          <a:bodyPr spcFirstLastPara="1" vert="horz" wrap="square" lIns="91425" tIns="45700" rIns="91425" bIns="45700" rtlCol="0" anchor="ctr" anchorCtr="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2791A6"/>
              </a:buClr>
              <a:buSzPts val="1800"/>
              <a:buNone/>
            </a:pPr>
            <a:r>
              <a:rPr lang="en-GB" sz="4800" b="1" dirty="0">
                <a:solidFill>
                  <a:srgbClr val="0070C0"/>
                </a:solidFill>
                <a:ea typeface="Arial"/>
                <a:cs typeface="Arial"/>
                <a:sym typeface="Arial"/>
              </a:rPr>
              <a:t>The Human Cell Atlas project asks:</a:t>
            </a:r>
          </a:p>
          <a:p>
            <a:pPr marL="0" indent="0">
              <a:spcBef>
                <a:spcPts val="0"/>
              </a:spcBef>
              <a:buClr>
                <a:srgbClr val="2791A6"/>
              </a:buClr>
              <a:buSzPts val="1800"/>
              <a:buNone/>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500" dirty="0">
                <a:solidFill>
                  <a:srgbClr val="0070C0"/>
                </a:solidFill>
                <a:ea typeface="Arial"/>
                <a:cs typeface="Arial"/>
                <a:sym typeface="Arial"/>
              </a:rPr>
              <a:t>What cell types make a liver?</a:t>
            </a:r>
          </a:p>
          <a:p>
            <a:pPr marL="0" indent="0">
              <a:spcBef>
                <a:spcPts val="0"/>
              </a:spcBef>
              <a:buClr>
                <a:srgbClr val="2791A6"/>
              </a:buClr>
              <a:buSzPts val="1800"/>
              <a:buNone/>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Which genes are turned on to make a muscle cell?</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How is a muscle cell different to a ciliated cell?</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Where are these cells located?</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Do they ‘talk’ to each other?</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How do cells fit together in space to build organs?</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How is that 3D structure important for organ function?</a:t>
            </a:r>
          </a:p>
          <a:p>
            <a:pPr>
              <a:spcBef>
                <a:spcPts val="0"/>
              </a:spcBef>
              <a:buClr>
                <a:srgbClr val="2791A6"/>
              </a:buClr>
              <a:buSzPts val="1800"/>
            </a:pPr>
            <a:endParaRPr lang="en-GB" sz="3200" dirty="0">
              <a:solidFill>
                <a:srgbClr val="0070C0"/>
              </a:solidFill>
              <a:ea typeface="Arial"/>
              <a:cs typeface="Arial"/>
              <a:sym typeface="Arial"/>
            </a:endParaRPr>
          </a:p>
          <a:p>
            <a:pPr marL="0" indent="0">
              <a:spcBef>
                <a:spcPts val="0"/>
              </a:spcBef>
              <a:buClr>
                <a:srgbClr val="2791A6"/>
              </a:buClr>
              <a:buSzPts val="1800"/>
              <a:buNone/>
            </a:pPr>
            <a:r>
              <a:rPr lang="en-GB" sz="3200" dirty="0">
                <a:solidFill>
                  <a:srgbClr val="0070C0"/>
                </a:solidFill>
                <a:ea typeface="Arial"/>
                <a:cs typeface="Arial"/>
                <a:sym typeface="Arial"/>
              </a:rPr>
              <a:t>How do your cells change over your life?</a:t>
            </a:r>
          </a:p>
          <a:p>
            <a:pPr marL="0" indent="0">
              <a:spcBef>
                <a:spcPts val="0"/>
              </a:spcBef>
              <a:buClr>
                <a:srgbClr val="2791A6"/>
              </a:buClr>
              <a:buSzPts val="1800"/>
              <a:buNone/>
            </a:pPr>
            <a:endParaRPr lang="en-GB" sz="3200" dirty="0">
              <a:solidFill>
                <a:srgbClr val="0070C0"/>
              </a:solidFill>
              <a:ea typeface="Arial"/>
              <a:cs typeface="Arial"/>
              <a:sym typeface="Arial"/>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0944" y="6509882"/>
            <a:ext cx="3890304" cy="307174"/>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21932" y="623436"/>
            <a:ext cx="2030509" cy="1320801"/>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1932" y="4684410"/>
            <a:ext cx="947451" cy="831773"/>
          </a:xfrm>
          <a:prstGeom prst="rect">
            <a:avLst/>
          </a:prstGeom>
        </p:spPr>
      </p:pic>
      <p:pic>
        <p:nvPicPr>
          <p:cNvPr id="2" name="Picture 1"/>
          <p:cNvPicPr>
            <a:picLocks noChangeAspect="1"/>
          </p:cNvPicPr>
          <p:nvPr/>
        </p:nvPicPr>
        <p:blipFill>
          <a:blip r:embed="rId5"/>
          <a:stretch>
            <a:fillRect/>
          </a:stretch>
        </p:blipFill>
        <p:spPr>
          <a:xfrm>
            <a:off x="1556438" y="4065220"/>
            <a:ext cx="859316" cy="638978"/>
          </a:xfrm>
          <a:prstGeom prst="rect">
            <a:avLst/>
          </a:prstGeom>
        </p:spPr>
      </p:pic>
      <p:pic>
        <p:nvPicPr>
          <p:cNvPr id="3" name="Picture 2"/>
          <p:cNvPicPr>
            <a:picLocks noChangeAspect="1"/>
          </p:cNvPicPr>
          <p:nvPr/>
        </p:nvPicPr>
        <p:blipFill>
          <a:blip r:embed="rId6"/>
          <a:stretch>
            <a:fillRect/>
          </a:stretch>
        </p:blipFill>
        <p:spPr>
          <a:xfrm>
            <a:off x="1673928" y="5342603"/>
            <a:ext cx="837282" cy="710588"/>
          </a:xfrm>
          <a:prstGeom prst="rect">
            <a:avLst/>
          </a:prstGeom>
        </p:spPr>
      </p:pic>
      <p:pic>
        <p:nvPicPr>
          <p:cNvPr id="11" name="Picture 10"/>
          <p:cNvPicPr>
            <a:picLocks noChangeAspect="1"/>
          </p:cNvPicPr>
          <p:nvPr/>
        </p:nvPicPr>
        <p:blipFill>
          <a:blip r:embed="rId7"/>
          <a:stretch>
            <a:fillRect/>
          </a:stretch>
        </p:blipFill>
        <p:spPr>
          <a:xfrm>
            <a:off x="561224" y="1997996"/>
            <a:ext cx="3062689" cy="1817783"/>
          </a:xfrm>
          <a:prstGeom prst="rect">
            <a:avLst/>
          </a:prstGeom>
        </p:spPr>
      </p:pic>
    </p:spTree>
    <p:extLst>
      <p:ext uri="{BB962C8B-B14F-4D97-AF65-F5344CB8AC3E}">
        <p14:creationId xmlns:p14="http://schemas.microsoft.com/office/powerpoint/2010/main" val="33659003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24"/>
          <p:cNvSpPr/>
          <p:nvPr/>
        </p:nvSpPr>
        <p:spPr>
          <a:xfrm>
            <a:off x="4599304" y="3342784"/>
            <a:ext cx="420300" cy="276428"/>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292" name="Google Shape;292;p24"/>
          <p:cNvSpPr/>
          <p:nvPr/>
        </p:nvSpPr>
        <p:spPr>
          <a:xfrm>
            <a:off x="120981" y="3576779"/>
            <a:ext cx="1243143" cy="270459"/>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Calibri"/>
                <a:cs typeface="Calibri"/>
                <a:sym typeface="Avenir"/>
              </a:rPr>
              <a:t>Variants of medicines</a:t>
            </a:r>
            <a:endParaRPr sz="1600" dirty="0">
              <a:solidFill>
                <a:schemeClr val="dk1"/>
              </a:solidFill>
              <a:latin typeface="Calibri"/>
              <a:ea typeface="Calibri"/>
              <a:cs typeface="Calibri"/>
              <a:sym typeface="Calibri"/>
            </a:endParaRPr>
          </a:p>
        </p:txBody>
      </p:sp>
      <p:sp>
        <p:nvSpPr>
          <p:cNvPr id="293" name="Google Shape;293;p24"/>
          <p:cNvSpPr/>
          <p:nvPr/>
        </p:nvSpPr>
        <p:spPr>
          <a:xfrm>
            <a:off x="550060" y="4587969"/>
            <a:ext cx="1055470" cy="772226"/>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Calibri"/>
                <a:cs typeface="Calibri"/>
                <a:sym typeface="Avenir"/>
              </a:rPr>
              <a:t>Tools to diagnose disease</a:t>
            </a:r>
            <a:endParaRPr sz="1600" dirty="0">
              <a:solidFill>
                <a:schemeClr val="dk1"/>
              </a:solidFill>
              <a:latin typeface="Calibri"/>
              <a:ea typeface="Calibri"/>
              <a:cs typeface="Calibri"/>
              <a:sym typeface="Calibri"/>
            </a:endParaRPr>
          </a:p>
        </p:txBody>
      </p:sp>
      <p:sp>
        <p:nvSpPr>
          <p:cNvPr id="294" name="Google Shape;294;p24"/>
          <p:cNvSpPr/>
          <p:nvPr/>
        </p:nvSpPr>
        <p:spPr>
          <a:xfrm>
            <a:off x="422776" y="2545846"/>
            <a:ext cx="1840772" cy="270459"/>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Avenir"/>
                <a:cs typeface="Avenir"/>
                <a:sym typeface="Avenir"/>
              </a:rPr>
              <a:t>Regenerative biology</a:t>
            </a:r>
            <a:endParaRPr sz="1600" dirty="0">
              <a:solidFill>
                <a:schemeClr val="dk1"/>
              </a:solidFill>
              <a:latin typeface="Calibri"/>
              <a:ea typeface="Calibri"/>
              <a:cs typeface="Calibri"/>
              <a:sym typeface="Calibri"/>
            </a:endParaRPr>
          </a:p>
        </p:txBody>
      </p:sp>
      <p:sp>
        <p:nvSpPr>
          <p:cNvPr id="295" name="Google Shape;295;p24"/>
          <p:cNvSpPr/>
          <p:nvPr/>
        </p:nvSpPr>
        <p:spPr>
          <a:xfrm>
            <a:off x="4100316" y="4618015"/>
            <a:ext cx="1065209" cy="270459"/>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Calibri"/>
                <a:cs typeface="Calibri"/>
                <a:sym typeface="Avenir"/>
              </a:rPr>
              <a:t>Side effects of medicines</a:t>
            </a:r>
            <a:endParaRPr sz="1600" dirty="0">
              <a:solidFill>
                <a:schemeClr val="dk1"/>
              </a:solidFill>
              <a:latin typeface="Calibri"/>
              <a:ea typeface="Calibri"/>
              <a:cs typeface="Calibri"/>
              <a:sym typeface="Calibri"/>
            </a:endParaRPr>
          </a:p>
        </p:txBody>
      </p:sp>
      <p:sp>
        <p:nvSpPr>
          <p:cNvPr id="296" name="Google Shape;296;p24"/>
          <p:cNvSpPr/>
          <p:nvPr/>
        </p:nvSpPr>
        <p:spPr>
          <a:xfrm>
            <a:off x="3743291" y="2579735"/>
            <a:ext cx="1507047" cy="270459"/>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Avenir"/>
                <a:cs typeface="Avenir"/>
                <a:sym typeface="Avenir"/>
              </a:rPr>
              <a:t>Disease mechanisms</a:t>
            </a:r>
            <a:endParaRPr sz="1600" dirty="0">
              <a:solidFill>
                <a:schemeClr val="dk1"/>
              </a:solidFill>
              <a:latin typeface="Calibri"/>
              <a:ea typeface="Calibri"/>
              <a:cs typeface="Calibri"/>
              <a:sym typeface="Calibri"/>
            </a:endParaRPr>
          </a:p>
        </p:txBody>
      </p:sp>
      <p:sp>
        <p:nvSpPr>
          <p:cNvPr id="297" name="Google Shape;297;p24"/>
          <p:cNvSpPr/>
          <p:nvPr/>
        </p:nvSpPr>
        <p:spPr>
          <a:xfrm>
            <a:off x="4365563" y="3232507"/>
            <a:ext cx="1111192" cy="270459"/>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Avenir"/>
                <a:cs typeface="Avenir"/>
                <a:sym typeface="Avenir"/>
              </a:rPr>
              <a:t>New medicine discovery</a:t>
            </a:r>
            <a:endParaRPr sz="1600" dirty="0">
              <a:solidFill>
                <a:schemeClr val="dk1"/>
              </a:solidFill>
              <a:latin typeface="Calibri"/>
              <a:ea typeface="Calibri"/>
              <a:cs typeface="Calibri"/>
              <a:sym typeface="Calibri"/>
            </a:endParaRPr>
          </a:p>
        </p:txBody>
      </p:sp>
      <p:sp>
        <p:nvSpPr>
          <p:cNvPr id="298" name="Google Shape;298;p24"/>
          <p:cNvSpPr/>
          <p:nvPr/>
        </p:nvSpPr>
        <p:spPr>
          <a:xfrm>
            <a:off x="3010077" y="2444165"/>
            <a:ext cx="605550" cy="117840"/>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pic>
        <p:nvPicPr>
          <p:cNvPr id="299" name="Google Shape;299;p24" descr="Orit 2017_final_corrected.pdf"/>
          <p:cNvPicPr preferRelativeResize="0"/>
          <p:nvPr/>
        </p:nvPicPr>
        <p:blipFill rotWithShape="1">
          <a:blip r:embed="rId3">
            <a:alphaModFix/>
          </a:blip>
          <a:srcRect/>
          <a:stretch/>
        </p:blipFill>
        <p:spPr>
          <a:xfrm>
            <a:off x="1358901" y="2482066"/>
            <a:ext cx="2928196" cy="3428630"/>
          </a:xfrm>
          <a:prstGeom prst="rect">
            <a:avLst/>
          </a:prstGeom>
          <a:noFill/>
          <a:ln>
            <a:noFill/>
          </a:ln>
        </p:spPr>
      </p:pic>
      <p:sp>
        <p:nvSpPr>
          <p:cNvPr id="300" name="Google Shape;300;p24"/>
          <p:cNvSpPr/>
          <p:nvPr/>
        </p:nvSpPr>
        <p:spPr>
          <a:xfrm>
            <a:off x="1330201" y="3073171"/>
            <a:ext cx="559868" cy="197712"/>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301" name="Google Shape;301;p24"/>
          <p:cNvSpPr/>
          <p:nvPr/>
        </p:nvSpPr>
        <p:spPr>
          <a:xfrm>
            <a:off x="3712467" y="3073171"/>
            <a:ext cx="559868" cy="197712"/>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302" name="Google Shape;302;p24"/>
          <p:cNvSpPr/>
          <p:nvPr/>
        </p:nvSpPr>
        <p:spPr>
          <a:xfrm>
            <a:off x="3377800" y="5162483"/>
            <a:ext cx="559868" cy="197712"/>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303" name="Google Shape;303;p24"/>
          <p:cNvSpPr/>
          <p:nvPr/>
        </p:nvSpPr>
        <p:spPr>
          <a:xfrm>
            <a:off x="1683996" y="5162483"/>
            <a:ext cx="559868" cy="197712"/>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304" name="Google Shape;304;p24"/>
          <p:cNvSpPr/>
          <p:nvPr/>
        </p:nvSpPr>
        <p:spPr>
          <a:xfrm>
            <a:off x="2543065" y="5586779"/>
            <a:ext cx="559868" cy="197712"/>
          </a:xfrm>
          <a:prstGeom prst="rect">
            <a:avLst/>
          </a:prstGeom>
          <a:solidFill>
            <a:srgbClr val="FFFFFF"/>
          </a:solidFill>
          <a:ln>
            <a:noFill/>
          </a:ln>
        </p:spPr>
        <p:txBody>
          <a:bodyPr spcFirstLastPara="1" wrap="square" lIns="45700" tIns="45700" rIns="45700" bIns="45700" anchor="ctr" anchorCtr="0">
            <a:noAutofit/>
          </a:bodyPr>
          <a:lstStyle/>
          <a:p>
            <a:pPr>
              <a:buClr>
                <a:srgbClr val="000000"/>
              </a:buClr>
              <a:buSzPts val="2000"/>
            </a:pPr>
            <a:endParaRPr sz="1600">
              <a:solidFill>
                <a:schemeClr val="dk1"/>
              </a:solidFill>
              <a:latin typeface="Calibri"/>
              <a:ea typeface="Calibri"/>
              <a:cs typeface="Calibri"/>
              <a:sym typeface="Calibri"/>
            </a:endParaRPr>
          </a:p>
        </p:txBody>
      </p:sp>
      <p:sp>
        <p:nvSpPr>
          <p:cNvPr id="305" name="Google Shape;305;p24"/>
          <p:cNvSpPr/>
          <p:nvPr/>
        </p:nvSpPr>
        <p:spPr>
          <a:xfrm>
            <a:off x="2020899" y="5583049"/>
            <a:ext cx="2079417" cy="707884"/>
          </a:xfrm>
          <a:prstGeom prst="rect">
            <a:avLst/>
          </a:prstGeom>
          <a:solidFill>
            <a:srgbClr val="FFFFFF"/>
          </a:solidFill>
          <a:ln>
            <a:noFill/>
          </a:ln>
        </p:spPr>
        <p:txBody>
          <a:bodyPr spcFirstLastPara="1" wrap="square" lIns="45700" tIns="45700" rIns="45700" bIns="45700" anchor="t" anchorCtr="0">
            <a:noAutofit/>
          </a:bodyPr>
          <a:lstStyle/>
          <a:p>
            <a:pPr>
              <a:buClr>
                <a:srgbClr val="000000"/>
              </a:buClr>
              <a:buSzPts val="2000"/>
            </a:pPr>
            <a:r>
              <a:rPr lang="en-US" sz="1600" dirty="0">
                <a:solidFill>
                  <a:schemeClr val="dk1"/>
                </a:solidFill>
                <a:latin typeface="Avenir"/>
                <a:ea typeface="Avenir"/>
                <a:cs typeface="Avenir"/>
                <a:sym typeface="Avenir"/>
              </a:rPr>
              <a:t>Medicine efficacy &amp; resistance</a:t>
            </a:r>
            <a:br>
              <a:rPr lang="en-US" sz="2000" dirty="0">
                <a:solidFill>
                  <a:schemeClr val="dk1"/>
                </a:solidFill>
                <a:latin typeface="Avenir"/>
                <a:ea typeface="Avenir"/>
                <a:cs typeface="Avenir"/>
                <a:sym typeface="Avenir"/>
              </a:rPr>
            </a:br>
            <a:endParaRPr sz="2000" dirty="0">
              <a:solidFill>
                <a:schemeClr val="dk1"/>
              </a:solidFill>
              <a:latin typeface="Avenir"/>
              <a:ea typeface="Avenir"/>
              <a:cs typeface="Avenir"/>
              <a:sym typeface="Avenir"/>
            </a:endParaRPr>
          </a:p>
        </p:txBody>
      </p:sp>
      <p:sp>
        <p:nvSpPr>
          <p:cNvPr id="306" name="Google Shape;306;p24"/>
          <p:cNvSpPr/>
          <p:nvPr/>
        </p:nvSpPr>
        <p:spPr>
          <a:xfrm>
            <a:off x="-180053" y="6374778"/>
            <a:ext cx="6336543" cy="307777"/>
          </a:xfrm>
          <a:prstGeom prst="rect">
            <a:avLst/>
          </a:prstGeom>
          <a:noFill/>
          <a:ln>
            <a:noFill/>
          </a:ln>
        </p:spPr>
        <p:txBody>
          <a:bodyPr spcFirstLastPara="1" wrap="square" lIns="0" tIns="0" rIns="0" bIns="0" anchor="t" anchorCtr="0">
            <a:noAutofit/>
          </a:bodyPr>
          <a:lstStyle/>
          <a:p>
            <a:pPr algn="ctr">
              <a:buClr>
                <a:srgbClr val="000000"/>
              </a:buClr>
              <a:buSzPts val="900"/>
            </a:pPr>
            <a:r>
              <a:rPr lang="en-US" sz="900" dirty="0">
                <a:solidFill>
                  <a:schemeClr val="dk1"/>
                </a:solidFill>
                <a:latin typeface="Avenir"/>
                <a:ea typeface="Avenir"/>
                <a:cs typeface="Avenir"/>
                <a:sym typeface="Avenir"/>
              </a:rPr>
              <a:t>Human Cell Atlas Consortium White Paper, Section 1</a:t>
            </a:r>
            <a:endParaRPr sz="900" dirty="0">
              <a:solidFill>
                <a:schemeClr val="dk1"/>
              </a:solidFill>
              <a:latin typeface="Calibri"/>
              <a:ea typeface="Calibri"/>
              <a:cs typeface="Calibri"/>
              <a:sym typeface="Calibri"/>
            </a:endParaRPr>
          </a:p>
        </p:txBody>
      </p:sp>
      <p:sp>
        <p:nvSpPr>
          <p:cNvPr id="22" name="Google Shape;124;p5"/>
          <p:cNvSpPr txBox="1">
            <a:spLocks/>
          </p:cNvSpPr>
          <p:nvPr/>
        </p:nvSpPr>
        <p:spPr>
          <a:xfrm>
            <a:off x="120981" y="156187"/>
            <a:ext cx="12071019" cy="2041235"/>
          </a:xfrm>
          <a:prstGeom prst="rect">
            <a:avLst/>
          </a:prstGeom>
          <a:noFill/>
          <a:ln>
            <a:noFill/>
          </a:ln>
        </p:spPr>
        <p:txBody>
          <a:bodyPr spcFirstLastPara="1" vert="horz" wrap="square" lIns="91425" tIns="45700" rIns="91425" bIns="4570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2791A6"/>
              </a:buClr>
              <a:buSzPts val="1800"/>
              <a:buNone/>
            </a:pPr>
            <a:r>
              <a:rPr lang="en-GB" sz="4800" b="1" dirty="0">
                <a:solidFill>
                  <a:srgbClr val="0070C0"/>
                </a:solidFill>
                <a:ea typeface="Arial"/>
                <a:cs typeface="Arial"/>
                <a:sym typeface="Arial"/>
              </a:rPr>
              <a:t>Why build a Human Cell Atlas?</a:t>
            </a:r>
          </a:p>
          <a:p>
            <a:pPr marL="0" indent="0">
              <a:spcBef>
                <a:spcPts val="0"/>
              </a:spcBef>
              <a:buClr>
                <a:srgbClr val="2791A6"/>
              </a:buClr>
              <a:buSzPts val="1800"/>
              <a:buNone/>
            </a:pPr>
            <a:r>
              <a:rPr lang="en-GB" sz="2400" dirty="0">
                <a:solidFill>
                  <a:srgbClr val="0070C0"/>
                </a:solidFill>
                <a:ea typeface="Arial"/>
                <a:cs typeface="Arial"/>
                <a:sym typeface="Arial"/>
              </a:rPr>
              <a:t>Imagine we know every cell type in our bodies, where they are and the genes they express.</a:t>
            </a:r>
          </a:p>
          <a:p>
            <a:pPr marL="0" indent="0">
              <a:spcBef>
                <a:spcPts val="0"/>
              </a:spcBef>
              <a:buClr>
                <a:srgbClr val="2791A6"/>
              </a:buClr>
              <a:buSzPts val="1800"/>
              <a:buNone/>
            </a:pPr>
            <a:r>
              <a:rPr lang="en-GB" sz="2400" dirty="0">
                <a:solidFill>
                  <a:srgbClr val="0070C0"/>
                </a:solidFill>
                <a:ea typeface="Arial"/>
                <a:cs typeface="Arial"/>
                <a:sym typeface="Arial"/>
              </a:rPr>
              <a:t>Why is that useful?</a:t>
            </a:r>
          </a:p>
          <a:p>
            <a:pPr marL="0" indent="0">
              <a:spcBef>
                <a:spcPts val="0"/>
              </a:spcBef>
              <a:buClr>
                <a:srgbClr val="2791A6"/>
              </a:buClr>
              <a:buSzPts val="1800"/>
              <a:buNone/>
            </a:pPr>
            <a:endParaRPr lang="en-GB" sz="3200" dirty="0">
              <a:solidFill>
                <a:srgbClr val="0070C0"/>
              </a:solidFill>
              <a:ea typeface="Arial"/>
              <a:cs typeface="Arial"/>
              <a:sym typeface="Arial"/>
            </a:endParaRPr>
          </a:p>
        </p:txBody>
      </p:sp>
      <p:sp>
        <p:nvSpPr>
          <p:cNvPr id="23" name="Google Shape;124;p5"/>
          <p:cNvSpPr txBox="1">
            <a:spLocks/>
          </p:cNvSpPr>
          <p:nvPr/>
        </p:nvSpPr>
        <p:spPr>
          <a:xfrm>
            <a:off x="5597719" y="1886885"/>
            <a:ext cx="6340641" cy="4971115"/>
          </a:xfrm>
          <a:prstGeom prst="rect">
            <a:avLst/>
          </a:prstGeom>
          <a:noFill/>
          <a:ln>
            <a:noFill/>
          </a:ln>
        </p:spPr>
        <p:txBody>
          <a:bodyPr spcFirstLastPara="1" vert="horz" wrap="square" lIns="91425" tIns="45700" rIns="91425" bIns="45700" rtlCol="0" anchor="ctr" anchorCtr="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2791A6"/>
              </a:buClr>
              <a:buSzPts val="1800"/>
              <a:buNone/>
            </a:pPr>
            <a:r>
              <a:rPr lang="en-GB" sz="3000" dirty="0">
                <a:cs typeface="Arial"/>
                <a:sym typeface="Arial"/>
              </a:rPr>
              <a:t>For Scientists, this will be an amazing tool to understand how our cells, and bodies, work.</a:t>
            </a:r>
          </a:p>
          <a:p>
            <a:pPr marL="0" indent="0">
              <a:spcBef>
                <a:spcPts val="0"/>
              </a:spcBef>
              <a:buClr>
                <a:srgbClr val="2791A6"/>
              </a:buClr>
              <a:buSzPts val="1800"/>
              <a:buNone/>
            </a:pPr>
            <a:endParaRPr lang="en-GB" sz="3000" dirty="0">
              <a:ea typeface="Arial"/>
              <a:cs typeface="Arial"/>
              <a:sym typeface="Arial"/>
            </a:endParaRPr>
          </a:p>
          <a:p>
            <a:pPr marL="0" indent="0">
              <a:spcBef>
                <a:spcPts val="0"/>
              </a:spcBef>
              <a:buClr>
                <a:srgbClr val="2791A6"/>
              </a:buClr>
              <a:buSzPts val="1800"/>
              <a:buNone/>
            </a:pPr>
            <a:r>
              <a:rPr lang="en-GB" sz="3000" dirty="0">
                <a:ea typeface="Arial"/>
                <a:cs typeface="Arial"/>
                <a:sym typeface="Arial"/>
              </a:rPr>
              <a:t>To help us understand what is ‘normal’ compared to what goes wrong in disease</a:t>
            </a:r>
          </a:p>
          <a:p>
            <a:pPr marL="0" indent="0">
              <a:spcBef>
                <a:spcPts val="0"/>
              </a:spcBef>
              <a:buClr>
                <a:srgbClr val="2791A6"/>
              </a:buClr>
              <a:buSzPts val="1800"/>
              <a:buNone/>
            </a:pPr>
            <a:endParaRPr lang="en-GB" sz="3000" dirty="0">
              <a:ea typeface="Arial"/>
              <a:cs typeface="Arial"/>
              <a:sym typeface="Arial"/>
            </a:endParaRPr>
          </a:p>
          <a:p>
            <a:pPr marL="0" indent="0">
              <a:spcBef>
                <a:spcPts val="0"/>
              </a:spcBef>
              <a:buClr>
                <a:srgbClr val="2791A6"/>
              </a:buClr>
              <a:buSzPts val="1800"/>
              <a:buNone/>
            </a:pPr>
            <a:r>
              <a:rPr lang="en-GB" sz="3000" dirty="0">
                <a:ea typeface="Arial"/>
                <a:cs typeface="Arial"/>
                <a:sym typeface="Arial"/>
              </a:rPr>
              <a:t>To understand how to target particular cells with medicines, and where there might be side effects</a:t>
            </a:r>
          </a:p>
          <a:p>
            <a:pPr marL="0" indent="0">
              <a:spcBef>
                <a:spcPts val="0"/>
              </a:spcBef>
              <a:buClr>
                <a:srgbClr val="2791A6"/>
              </a:buClr>
              <a:buSzPts val="1800"/>
              <a:buNone/>
            </a:pPr>
            <a:endParaRPr lang="en-GB" sz="3000" dirty="0">
              <a:ea typeface="Arial"/>
              <a:cs typeface="Arial"/>
              <a:sym typeface="Arial"/>
            </a:endParaRPr>
          </a:p>
          <a:p>
            <a:pPr marL="0" indent="0">
              <a:spcBef>
                <a:spcPts val="0"/>
              </a:spcBef>
              <a:buClr>
                <a:srgbClr val="2791A6"/>
              </a:buClr>
              <a:buSzPts val="1800"/>
              <a:buNone/>
            </a:pPr>
            <a:r>
              <a:rPr lang="en-GB" sz="3000" dirty="0">
                <a:ea typeface="Arial"/>
                <a:cs typeface="Arial"/>
                <a:sym typeface="Arial"/>
              </a:rPr>
              <a:t>To understand why some cells become resistant to some medicines</a:t>
            </a:r>
          </a:p>
          <a:p>
            <a:pPr marL="0" indent="0">
              <a:spcBef>
                <a:spcPts val="0"/>
              </a:spcBef>
              <a:buClr>
                <a:srgbClr val="2791A6"/>
              </a:buClr>
              <a:buSzPts val="1800"/>
              <a:buNone/>
            </a:pPr>
            <a:endParaRPr lang="en-GB" sz="3000" dirty="0">
              <a:ea typeface="Arial"/>
              <a:cs typeface="Arial"/>
              <a:sym typeface="Arial"/>
            </a:endParaRPr>
          </a:p>
          <a:p>
            <a:pPr marL="0" indent="0">
              <a:spcBef>
                <a:spcPts val="0"/>
              </a:spcBef>
              <a:buClr>
                <a:srgbClr val="2791A6"/>
              </a:buClr>
              <a:buSzPts val="1800"/>
              <a:buNone/>
            </a:pPr>
            <a:r>
              <a:rPr lang="en-GB" sz="3000" dirty="0">
                <a:ea typeface="Arial"/>
                <a:cs typeface="Arial"/>
                <a:sym typeface="Arial"/>
              </a:rPr>
              <a:t>New tools to diagnose disease</a:t>
            </a:r>
          </a:p>
          <a:p>
            <a:pPr marL="0" indent="0">
              <a:spcBef>
                <a:spcPts val="0"/>
              </a:spcBef>
              <a:buClr>
                <a:srgbClr val="2791A6"/>
              </a:buClr>
              <a:buSzPts val="1800"/>
              <a:buNone/>
            </a:pPr>
            <a:endParaRPr lang="en-GB" sz="2400" dirty="0">
              <a:ea typeface="Arial"/>
              <a:cs typeface="Arial"/>
              <a:sym typeface="Arial"/>
            </a:endParaRPr>
          </a:p>
          <a:p>
            <a:pPr marL="182880" indent="-68579">
              <a:spcBef>
                <a:spcPts val="1200"/>
              </a:spcBef>
              <a:buSzPts val="1800"/>
              <a:buFont typeface="Arial" panose="020B0604020202020204" pitchFamily="34" charset="0"/>
              <a:buNone/>
            </a:pPr>
            <a:endParaRPr lang="en-GB" sz="1800" dirty="0">
              <a:latin typeface="Arial"/>
              <a:ea typeface="Arial"/>
              <a:cs typeface="Arial"/>
              <a:sym typeface="Arial"/>
            </a:endParaRPr>
          </a:p>
        </p:txBody>
      </p:sp>
    </p:spTree>
    <p:extLst>
      <p:ext uri="{BB962C8B-B14F-4D97-AF65-F5344CB8AC3E}">
        <p14:creationId xmlns:p14="http://schemas.microsoft.com/office/powerpoint/2010/main" val="2797982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he Immune Cell Atlas 1.0"/>
          <p:cNvSpPr txBox="1">
            <a:spLocks noGrp="1"/>
          </p:cNvSpPr>
          <p:nvPr>
            <p:ph type="title" idx="4294967295"/>
          </p:nvPr>
        </p:nvSpPr>
        <p:spPr>
          <a:xfrm>
            <a:off x="1594644" y="422086"/>
            <a:ext cx="9002713" cy="590929"/>
          </a:xfrm>
          <a:prstGeom prst="rect">
            <a:avLst/>
          </a:prstGeom>
          <a:ln w="25400">
            <a:miter lim="400000"/>
          </a:ln>
          <a:extLst>
            <a:ext uri="{C572A759-6A51-4108-AA02-DFA0A04FC94B}">
              <ma14:wrappingTextBoxFlag xmlns:ma14="http://schemas.microsoft.com/office/mac/drawingml/2011/main" xmlns="" val="1"/>
            </a:ext>
          </a:extLst>
        </p:spPr>
        <p:txBody>
          <a:bodyPr vert="horz" lIns="45719" tIns="45719" rIns="45719" bIns="45719" rtlCol="0" anchor="ctr">
            <a:spAutoFit/>
          </a:bodyPr>
          <a:lstStyle>
            <a:lvl1pPr algn="ctr">
              <a:defRPr sz="6400">
                <a:solidFill>
                  <a:srgbClr val="000099"/>
                </a:solidFill>
                <a:latin typeface="Avenir Black"/>
                <a:ea typeface="Avenir Black"/>
                <a:cs typeface="Avenir Black"/>
                <a:sym typeface="Avenir Black"/>
              </a:defRPr>
            </a:lvl1pPr>
          </a:lstStyle>
          <a:p>
            <a:r>
              <a:rPr lang="en-GB" sz="3600" b="1" dirty="0">
                <a:solidFill>
                  <a:srgbClr val="0070C0"/>
                </a:solidFill>
              </a:rPr>
              <a:t>Watch this 2 minute video…</a:t>
            </a:r>
            <a:endParaRPr sz="3600" b="1" dirty="0">
              <a:solidFill>
                <a:srgbClr val="0070C0"/>
              </a:solidFill>
            </a:endParaRPr>
          </a:p>
        </p:txBody>
      </p:sp>
      <p:sp>
        <p:nvSpPr>
          <p:cNvPr id="5" name="Rectangle 4"/>
          <p:cNvSpPr/>
          <p:nvPr/>
        </p:nvSpPr>
        <p:spPr>
          <a:xfrm>
            <a:off x="2812151" y="2985027"/>
            <a:ext cx="6789423" cy="830997"/>
          </a:xfrm>
          <a:prstGeom prst="rect">
            <a:avLst/>
          </a:prstGeom>
        </p:spPr>
        <p:txBody>
          <a:bodyPr wrap="none">
            <a:spAutoFit/>
          </a:bodyPr>
          <a:lstStyle/>
          <a:p>
            <a:r>
              <a:rPr lang="en-GB" sz="2400" dirty="0">
                <a:hlinkClick r:id="rId2"/>
              </a:rPr>
              <a:t>https://www.youtube.com/watch?v=nkGeWvLm9Mc</a:t>
            </a:r>
            <a:endParaRPr lang="en-GB" sz="2400" dirty="0"/>
          </a:p>
          <a:p>
            <a:endParaRPr lang="en-GB" sz="2400" dirty="0"/>
          </a:p>
        </p:txBody>
      </p:sp>
    </p:spTree>
    <p:extLst>
      <p:ext uri="{BB962C8B-B14F-4D97-AF65-F5344CB8AC3E}">
        <p14:creationId xmlns:p14="http://schemas.microsoft.com/office/powerpoint/2010/main" val="37653003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14"/>
          <p:cNvPicPr preferRelativeResize="0"/>
          <p:nvPr/>
        </p:nvPicPr>
        <p:blipFill rotWithShape="1">
          <a:blip r:embed="rId3">
            <a:alphaModFix/>
          </a:blip>
          <a:srcRect/>
          <a:stretch/>
        </p:blipFill>
        <p:spPr>
          <a:xfrm>
            <a:off x="321556" y="1799595"/>
            <a:ext cx="6465881" cy="5058405"/>
          </a:xfrm>
          <a:prstGeom prst="rect">
            <a:avLst/>
          </a:prstGeom>
          <a:noFill/>
          <a:ln>
            <a:noFill/>
          </a:ln>
        </p:spPr>
      </p:pic>
      <p:pic>
        <p:nvPicPr>
          <p:cNvPr id="207" name="Google Shape;207;p14"/>
          <p:cNvPicPr preferRelativeResize="0"/>
          <p:nvPr/>
        </p:nvPicPr>
        <p:blipFill rotWithShape="1">
          <a:blip r:embed="rId4">
            <a:alphaModFix/>
          </a:blip>
          <a:srcRect/>
          <a:stretch/>
        </p:blipFill>
        <p:spPr>
          <a:xfrm>
            <a:off x="1392071" y="246834"/>
            <a:ext cx="4613378" cy="1552761"/>
          </a:xfrm>
          <a:prstGeom prst="rect">
            <a:avLst/>
          </a:prstGeom>
          <a:noFill/>
          <a:ln>
            <a:noFill/>
          </a:ln>
        </p:spPr>
      </p:pic>
      <p:sp>
        <p:nvSpPr>
          <p:cNvPr id="208" name="Google Shape;208;p14"/>
          <p:cNvSpPr txBox="1"/>
          <p:nvPr/>
        </p:nvSpPr>
        <p:spPr>
          <a:xfrm>
            <a:off x="6892120" y="2044313"/>
            <a:ext cx="5190698" cy="3190648"/>
          </a:xfrm>
          <a:prstGeom prst="rect">
            <a:avLst/>
          </a:prstGeom>
          <a:noFill/>
          <a:ln>
            <a:noFill/>
          </a:ln>
        </p:spPr>
        <p:txBody>
          <a:bodyPr spcFirstLastPara="1" wrap="square" lIns="68550" tIns="34275" rIns="68550" bIns="34275" anchor="ctr" anchorCtr="0">
            <a:noAutofit/>
          </a:bodyPr>
          <a:lstStyle/>
          <a:p>
            <a:pPr algn="ctr">
              <a:buClr>
                <a:srgbClr val="000099"/>
              </a:buClr>
              <a:buSzPts val="6400"/>
            </a:pPr>
            <a:r>
              <a:rPr lang="en-US" sz="2800" dirty="0">
                <a:solidFill>
                  <a:srgbClr val="0070C0"/>
                </a:solidFill>
                <a:ea typeface="Avenir"/>
                <a:cs typeface="Avenir"/>
                <a:sym typeface="Avenir"/>
              </a:rPr>
              <a:t>We are studying almost every tissue in your body</a:t>
            </a:r>
            <a:endParaRPr sz="2800" dirty="0">
              <a:solidFill>
                <a:srgbClr val="0070C0"/>
              </a:solidFill>
            </a:endParaRPr>
          </a:p>
          <a:p>
            <a:pPr algn="ctr">
              <a:buClr>
                <a:srgbClr val="000099"/>
              </a:buClr>
              <a:buSzPts val="6400"/>
            </a:pPr>
            <a:endParaRPr sz="2800" dirty="0">
              <a:solidFill>
                <a:srgbClr val="0070C0"/>
              </a:solidFill>
              <a:ea typeface="Avenir"/>
              <a:cs typeface="Avenir"/>
              <a:sym typeface="Avenir"/>
            </a:endParaRPr>
          </a:p>
          <a:p>
            <a:pPr algn="ctr">
              <a:buClr>
                <a:srgbClr val="000099"/>
              </a:buClr>
              <a:buSzPts val="6400"/>
            </a:pPr>
            <a:r>
              <a:rPr lang="en-US" sz="2800" dirty="0">
                <a:solidFill>
                  <a:srgbClr val="0070C0"/>
                </a:solidFill>
                <a:ea typeface="Avenir"/>
                <a:cs typeface="Avenir"/>
                <a:sym typeface="Avenir"/>
              </a:rPr>
              <a:t>To understand what cells they contain</a:t>
            </a:r>
            <a:endParaRPr sz="2800" dirty="0">
              <a:solidFill>
                <a:srgbClr val="0070C0"/>
              </a:solidFill>
            </a:endParaRPr>
          </a:p>
          <a:p>
            <a:pPr algn="ctr">
              <a:buClr>
                <a:srgbClr val="000099"/>
              </a:buClr>
              <a:buSzPts val="6400"/>
            </a:pPr>
            <a:endParaRPr sz="2800" dirty="0">
              <a:solidFill>
                <a:srgbClr val="0070C0"/>
              </a:solidFill>
              <a:ea typeface="Avenir"/>
              <a:cs typeface="Avenir"/>
              <a:sym typeface="Avenir"/>
            </a:endParaRPr>
          </a:p>
          <a:p>
            <a:pPr algn="ctr">
              <a:buClr>
                <a:srgbClr val="000099"/>
              </a:buClr>
              <a:buSzPts val="6400"/>
            </a:pPr>
            <a:r>
              <a:rPr lang="en-US" sz="2800" dirty="0">
                <a:solidFill>
                  <a:srgbClr val="0070C0"/>
                </a:solidFill>
                <a:ea typeface="Avenir"/>
                <a:cs typeface="Avenir"/>
                <a:sym typeface="Avenir"/>
              </a:rPr>
              <a:t>How they change over your life</a:t>
            </a:r>
            <a:endParaRPr sz="2800" dirty="0">
              <a:solidFill>
                <a:srgbClr val="0070C0"/>
              </a:solidFill>
            </a:endParaRPr>
          </a:p>
          <a:p>
            <a:pPr algn="ctr">
              <a:buClr>
                <a:srgbClr val="000099"/>
              </a:buClr>
              <a:buSzPts val="6400"/>
            </a:pPr>
            <a:endParaRPr sz="2800" dirty="0">
              <a:solidFill>
                <a:srgbClr val="0070C0"/>
              </a:solidFill>
              <a:ea typeface="Avenir"/>
              <a:cs typeface="Avenir"/>
              <a:sym typeface="Avenir"/>
            </a:endParaRPr>
          </a:p>
          <a:p>
            <a:pPr algn="ctr">
              <a:buClr>
                <a:srgbClr val="000099"/>
              </a:buClr>
              <a:buSzPts val="6400"/>
            </a:pPr>
            <a:r>
              <a:rPr lang="en-US" sz="2800" dirty="0">
                <a:solidFill>
                  <a:srgbClr val="0070C0"/>
                </a:solidFill>
                <a:ea typeface="Avenir"/>
                <a:cs typeface="Avenir"/>
                <a:sym typeface="Avenir"/>
              </a:rPr>
              <a:t>To build a ‘reference map’ to compare diseased cells against e.g. in cancer</a:t>
            </a:r>
            <a:endParaRPr sz="2800" dirty="0">
              <a:solidFill>
                <a:srgbClr val="0070C0"/>
              </a:solidFill>
              <a:ea typeface="Calibri"/>
              <a:cs typeface="Calibri"/>
              <a:sym typeface="Calibri"/>
            </a:endParaRPr>
          </a:p>
        </p:txBody>
      </p:sp>
    </p:spTree>
    <p:extLst>
      <p:ext uri="{BB962C8B-B14F-4D97-AF65-F5344CB8AC3E}">
        <p14:creationId xmlns:p14="http://schemas.microsoft.com/office/powerpoint/2010/main" val="341101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94FE4F-4CD8-C747-B48B-DB48C0E0D563}"/>
              </a:ext>
            </a:extLst>
          </p:cNvPr>
          <p:cNvPicPr>
            <a:picLocks noChangeAspect="1"/>
          </p:cNvPicPr>
          <p:nvPr/>
        </p:nvPicPr>
        <p:blipFill rotWithShape="1">
          <a:blip r:embed="rId3">
            <a:extLst>
              <a:ext uri="{28A0092B-C50C-407E-A947-70E740481C1C}">
                <a14:useLocalDpi xmlns:a14="http://schemas.microsoft.com/office/drawing/2010/main" val="0"/>
              </a:ext>
            </a:extLst>
          </a:blip>
          <a:srcRect t="26798" b="43639"/>
          <a:stretch/>
        </p:blipFill>
        <p:spPr>
          <a:xfrm>
            <a:off x="2103838" y="1940607"/>
            <a:ext cx="8304836" cy="4325815"/>
          </a:xfrm>
          <a:prstGeom prst="rect">
            <a:avLst/>
          </a:prstGeom>
        </p:spPr>
      </p:pic>
      <p:sp>
        <p:nvSpPr>
          <p:cNvPr id="4" name="Google Shape;208;p14"/>
          <p:cNvSpPr txBox="1"/>
          <p:nvPr/>
        </p:nvSpPr>
        <p:spPr>
          <a:xfrm>
            <a:off x="968991" y="-576057"/>
            <a:ext cx="10308609" cy="3190648"/>
          </a:xfrm>
          <a:prstGeom prst="rect">
            <a:avLst/>
          </a:prstGeom>
          <a:noFill/>
          <a:ln>
            <a:noFill/>
          </a:ln>
        </p:spPr>
        <p:txBody>
          <a:bodyPr spcFirstLastPara="1" wrap="square" lIns="68550" tIns="34275" rIns="68550" bIns="34275" anchor="ctr" anchorCtr="0">
            <a:noAutofit/>
          </a:bodyPr>
          <a:lstStyle/>
          <a:p>
            <a:pPr algn="ctr">
              <a:buClr>
                <a:srgbClr val="000099"/>
              </a:buClr>
              <a:buSzPts val="6400"/>
            </a:pPr>
            <a:r>
              <a:rPr lang="en-GB" sz="3200" dirty="0">
                <a:solidFill>
                  <a:srgbClr val="0070C0"/>
                </a:solidFill>
                <a:ea typeface="Avenir"/>
                <a:cs typeface="Avenir"/>
                <a:sym typeface="Avenir"/>
              </a:rPr>
              <a:t>Human Cell Atlas is a team of over 1000 Scientists from across the world working together…</a:t>
            </a:r>
          </a:p>
        </p:txBody>
      </p:sp>
    </p:spTree>
    <p:extLst>
      <p:ext uri="{BB962C8B-B14F-4D97-AF65-F5344CB8AC3E}">
        <p14:creationId xmlns:p14="http://schemas.microsoft.com/office/powerpoint/2010/main" val="5825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4;p5"/>
          <p:cNvSpPr txBox="1">
            <a:spLocks/>
          </p:cNvSpPr>
          <p:nvPr/>
        </p:nvSpPr>
        <p:spPr>
          <a:xfrm>
            <a:off x="372139" y="432029"/>
            <a:ext cx="11557591" cy="5787422"/>
          </a:xfrm>
          <a:prstGeom prst="rect">
            <a:avLst/>
          </a:prstGeom>
          <a:noFill/>
          <a:ln>
            <a:noFill/>
          </a:ln>
        </p:spPr>
        <p:txBody>
          <a:bodyPr spcFirstLastPara="1" wrap="square" lIns="91425" tIns="45700" rIns="91425" bIns="4570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SzPts val="1800"/>
              <a:buFont typeface="Arial" panose="020B0604020202020204" pitchFamily="34" charset="0"/>
              <a:buNone/>
            </a:pPr>
            <a:r>
              <a:rPr lang="en-GB" sz="3200" b="1" dirty="0">
                <a:solidFill>
                  <a:srgbClr val="0070C0"/>
                </a:solidFill>
                <a:ea typeface="Arial"/>
                <a:cs typeface="Arial"/>
                <a:sym typeface="Arial"/>
              </a:rPr>
              <a:t>What you’re going to learn about:</a:t>
            </a: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r>
              <a:rPr lang="en-GB" sz="3200" b="1" dirty="0">
                <a:solidFill>
                  <a:srgbClr val="0070C0"/>
                </a:solidFill>
                <a:ea typeface="Arial"/>
                <a:cs typeface="Arial"/>
                <a:sym typeface="Arial"/>
              </a:rPr>
              <a:t>(1) Cells </a:t>
            </a:r>
            <a:r>
              <a:rPr lang="en-GB" sz="3200" dirty="0">
                <a:solidFill>
                  <a:srgbClr val="0070C0"/>
                </a:solidFill>
                <a:ea typeface="Arial"/>
                <a:cs typeface="Arial"/>
                <a:sym typeface="Arial"/>
              </a:rPr>
              <a:t>and how they build our bodies</a:t>
            </a: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r>
              <a:rPr lang="en-GB" sz="3200" b="1" dirty="0">
                <a:solidFill>
                  <a:srgbClr val="0070C0"/>
                </a:solidFill>
                <a:ea typeface="Arial"/>
                <a:cs typeface="Arial"/>
                <a:sym typeface="Arial"/>
              </a:rPr>
              <a:t>(2) Genes </a:t>
            </a:r>
            <a:r>
              <a:rPr lang="en-GB" sz="3200" dirty="0">
                <a:solidFill>
                  <a:srgbClr val="0070C0"/>
                </a:solidFill>
                <a:ea typeface="Arial"/>
                <a:cs typeface="Arial"/>
                <a:sym typeface="Arial"/>
              </a:rPr>
              <a:t>and how they make cell types different</a:t>
            </a: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endParaRPr lang="en-GB" sz="3200" b="1" dirty="0">
              <a:solidFill>
                <a:srgbClr val="0070C0"/>
              </a:solidFill>
              <a:ea typeface="Arial"/>
              <a:cs typeface="Arial"/>
              <a:sym typeface="Arial"/>
            </a:endParaRPr>
          </a:p>
          <a:p>
            <a:pPr marL="0" indent="0">
              <a:spcBef>
                <a:spcPts val="0"/>
              </a:spcBef>
              <a:buSzPts val="1800"/>
              <a:buFont typeface="Arial" panose="020B0604020202020204" pitchFamily="34" charset="0"/>
              <a:buNone/>
            </a:pPr>
            <a:r>
              <a:rPr lang="en-GB" sz="3200" b="1" dirty="0">
                <a:solidFill>
                  <a:srgbClr val="0070C0"/>
                </a:solidFill>
                <a:ea typeface="Arial"/>
                <a:cs typeface="Arial"/>
                <a:sym typeface="Arial"/>
              </a:rPr>
              <a:t>(3) The Human Cell Atlas.  </a:t>
            </a:r>
          </a:p>
          <a:p>
            <a:pPr marL="0" indent="0">
              <a:spcBef>
                <a:spcPts val="0"/>
              </a:spcBef>
              <a:buSzPts val="1800"/>
              <a:buFont typeface="Arial" panose="020B0604020202020204" pitchFamily="34" charset="0"/>
              <a:buNone/>
            </a:pPr>
            <a:r>
              <a:rPr lang="en-GB" sz="3200" dirty="0">
                <a:solidFill>
                  <a:srgbClr val="0070C0"/>
                </a:solidFill>
                <a:ea typeface="Arial"/>
                <a:cs typeface="Arial"/>
                <a:sym typeface="Arial"/>
              </a:rPr>
              <a:t>How scientists are using our understanding of cells and genes to make new discoveries in science and medicine.</a:t>
            </a:r>
            <a:endParaRPr lang="en-GB" sz="3200" b="1" dirty="0">
              <a:solidFill>
                <a:srgbClr val="0070C0"/>
              </a:solidFill>
              <a:ea typeface="Arial"/>
              <a:cs typeface="Arial"/>
              <a:sym typeface="Arial"/>
            </a:endParaRPr>
          </a:p>
        </p:txBody>
      </p:sp>
    </p:spTree>
    <p:extLst>
      <p:ext uri="{BB962C8B-B14F-4D97-AF65-F5344CB8AC3E}">
        <p14:creationId xmlns:p14="http://schemas.microsoft.com/office/powerpoint/2010/main" val="1757824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8;p14"/>
          <p:cNvSpPr txBox="1"/>
          <p:nvPr/>
        </p:nvSpPr>
        <p:spPr>
          <a:xfrm>
            <a:off x="883930" y="-852503"/>
            <a:ext cx="10308609" cy="3190648"/>
          </a:xfrm>
          <a:prstGeom prst="rect">
            <a:avLst/>
          </a:prstGeom>
          <a:noFill/>
          <a:ln>
            <a:noFill/>
          </a:ln>
        </p:spPr>
        <p:txBody>
          <a:bodyPr spcFirstLastPara="1" wrap="square" lIns="68550" tIns="34275" rIns="68550" bIns="34275" anchor="ctr" anchorCtr="0">
            <a:noAutofit/>
          </a:bodyPr>
          <a:lstStyle/>
          <a:p>
            <a:pPr algn="ctr">
              <a:buClr>
                <a:srgbClr val="000099"/>
              </a:buClr>
              <a:buSzPts val="6400"/>
            </a:pPr>
            <a:r>
              <a:rPr lang="en-GB" sz="3200" dirty="0">
                <a:solidFill>
                  <a:srgbClr val="0070C0"/>
                </a:solidFill>
                <a:ea typeface="Avenir"/>
                <a:cs typeface="Avenir"/>
                <a:sym typeface="Avenir"/>
              </a:rPr>
              <a:t>…and we want YOU to be involved!</a:t>
            </a:r>
          </a:p>
        </p:txBody>
      </p:sp>
      <p:pic>
        <p:nvPicPr>
          <p:cNvPr id="1026" name="Picture 2" descr="https://lh5.googleusercontent.com/qj0bq-FTpB9FJsXUTURJvyHoj2A1gWI1LMEPp7Ch11oo2Y83fnpUZDqJjybPMJEtoQWg0FhpYrFEeu7pW31UBh7OzwCMOzUWu1flVcNtxS5K6EEBnAeRt4-pdi71zaM4RgIr5plZGK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1575" y="1150125"/>
            <a:ext cx="7458075" cy="4838701"/>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124;p5"/>
          <p:cNvSpPr txBox="1">
            <a:spLocks/>
          </p:cNvSpPr>
          <p:nvPr/>
        </p:nvSpPr>
        <p:spPr>
          <a:xfrm>
            <a:off x="2377801" y="6178722"/>
            <a:ext cx="7585621" cy="531628"/>
          </a:xfrm>
          <a:prstGeom prst="rect">
            <a:avLst/>
          </a:prstGeom>
          <a:noFill/>
          <a:ln>
            <a:noFill/>
          </a:ln>
        </p:spPr>
        <p:txBody>
          <a:bodyPr spcFirstLastPara="1" vert="horz" wrap="square" lIns="91425" tIns="45700" rIns="91425" bIns="45700" rtlCol="0" anchor="ctr" anchorCtr="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Clr>
                <a:srgbClr val="2791A6"/>
              </a:buClr>
              <a:buSzPts val="1800"/>
              <a:buNone/>
            </a:pPr>
            <a:r>
              <a:rPr lang="en-GB" sz="2000" b="1" dirty="0">
                <a:solidFill>
                  <a:srgbClr val="FF0000"/>
                </a:solidFill>
                <a:cs typeface="Arial"/>
                <a:sym typeface="Arial"/>
              </a:rPr>
              <a:t>For all of the challenge info and resources visit </a:t>
            </a:r>
            <a:r>
              <a:rPr lang="en-GB" sz="2400" b="1" u="sng" dirty="0" err="1">
                <a:solidFill>
                  <a:srgbClr val="FF0000"/>
                </a:solidFill>
                <a:cs typeface="Arial"/>
                <a:sym typeface="Arial"/>
                <a:hlinkClick r:id="rId4"/>
              </a:rPr>
              <a:t>hca.littleinventors.org</a:t>
            </a:r>
            <a:r>
              <a:rPr lang="en-GB" sz="2400" b="1" u="sng" dirty="0">
                <a:solidFill>
                  <a:srgbClr val="FF0000"/>
                </a:solidFill>
                <a:cs typeface="Arial"/>
                <a:sym typeface="Arial"/>
                <a:hlinkClick r:id="rId4"/>
              </a:rPr>
              <a:t> </a:t>
            </a:r>
            <a:endParaRPr lang="en-GB" sz="2400" b="1" u="sng" dirty="0">
              <a:solidFill>
                <a:srgbClr val="FF0000"/>
              </a:solidFill>
              <a:ea typeface="Arial"/>
              <a:cs typeface="Arial"/>
              <a:sym typeface="Arial"/>
            </a:endParaRPr>
          </a:p>
        </p:txBody>
      </p:sp>
    </p:spTree>
    <p:extLst>
      <p:ext uri="{BB962C8B-B14F-4D97-AF65-F5344CB8AC3E}">
        <p14:creationId xmlns:p14="http://schemas.microsoft.com/office/powerpoint/2010/main" val="2813730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93193" y="1770375"/>
            <a:ext cx="5266763" cy="1415772"/>
          </a:xfrm>
          <a:prstGeom prst="rect">
            <a:avLst/>
          </a:prstGeom>
        </p:spPr>
        <p:txBody>
          <a:bodyPr wrap="none">
            <a:spAutoFit/>
          </a:bodyPr>
          <a:lstStyle/>
          <a:p>
            <a:pPr algn="ctr"/>
            <a:r>
              <a:rPr lang="en-GB" sz="5400" b="1" dirty="0">
                <a:solidFill>
                  <a:srgbClr val="0070C0"/>
                </a:solidFill>
                <a:ea typeface="Arial"/>
                <a:cs typeface="Arial"/>
                <a:sym typeface="Arial"/>
              </a:rPr>
              <a:t>Cells </a:t>
            </a:r>
          </a:p>
          <a:p>
            <a:r>
              <a:rPr lang="en-GB" sz="3200" dirty="0">
                <a:solidFill>
                  <a:srgbClr val="0070C0"/>
                </a:solidFill>
                <a:ea typeface="Arial"/>
                <a:cs typeface="Arial"/>
                <a:sym typeface="Arial"/>
              </a:rPr>
              <a:t>and how they build our bodies</a:t>
            </a:r>
            <a:endParaRPr lang="en-GB" sz="3200" dirty="0"/>
          </a:p>
        </p:txBody>
      </p:sp>
      <p:pic>
        <p:nvPicPr>
          <p:cNvPr id="3" name="Google Shape;125;p5"/>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4969649" y="3527341"/>
            <a:ext cx="2793793" cy="2416631"/>
          </a:xfrm>
          <a:prstGeom prst="rect">
            <a:avLst/>
          </a:prstGeom>
          <a:noFill/>
          <a:ln>
            <a:noFill/>
          </a:ln>
        </p:spPr>
      </p:pic>
    </p:spTree>
    <p:extLst>
      <p:ext uri="{BB962C8B-B14F-4D97-AF65-F5344CB8AC3E}">
        <p14:creationId xmlns:p14="http://schemas.microsoft.com/office/powerpoint/2010/main" val="3469117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body" idx="1"/>
          </p:nvPr>
        </p:nvSpPr>
        <p:spPr>
          <a:xfrm>
            <a:off x="3901541" y="155583"/>
            <a:ext cx="7853312" cy="578742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1800"/>
              <a:buNone/>
            </a:pPr>
            <a:r>
              <a:rPr lang="en-GB" sz="3200" b="1" dirty="0">
                <a:solidFill>
                  <a:srgbClr val="0070C0"/>
                </a:solidFill>
                <a:ea typeface="Arial"/>
                <a:cs typeface="Arial"/>
                <a:sym typeface="Arial"/>
              </a:rPr>
              <a:t>Cells are the basic building blocks of living things. </a:t>
            </a:r>
          </a:p>
          <a:p>
            <a:pPr marL="0" lvl="0" indent="0" algn="l" rtl="0">
              <a:lnSpc>
                <a:spcPct val="90000"/>
              </a:lnSpc>
              <a:spcBef>
                <a:spcPts val="0"/>
              </a:spcBef>
              <a:spcAft>
                <a:spcPts val="0"/>
              </a:spcAft>
              <a:buSzPts val="1800"/>
              <a:buNone/>
            </a:pPr>
            <a:endParaRPr lang="en-GB" sz="3200" b="1" dirty="0">
              <a:solidFill>
                <a:srgbClr val="0070C0"/>
              </a:solidFill>
              <a:ea typeface="Arial"/>
              <a:cs typeface="Arial"/>
              <a:sym typeface="Arial"/>
            </a:endParaRPr>
          </a:p>
          <a:p>
            <a:pPr>
              <a:spcBef>
                <a:spcPts val="0"/>
              </a:spcBef>
              <a:buSzPts val="1800"/>
              <a:buFont typeface="Wingdings" panose="05000000000000000000" pitchFamily="2" charset="2"/>
              <a:buChar char="§"/>
            </a:pPr>
            <a:r>
              <a:rPr lang="en-GB" sz="3200" dirty="0">
                <a:solidFill>
                  <a:srgbClr val="0070C0"/>
                </a:solidFill>
                <a:ea typeface="Arial"/>
                <a:cs typeface="Arial"/>
                <a:sym typeface="Arial"/>
              </a:rPr>
              <a:t>The human body is composed of trillions of cells</a:t>
            </a:r>
          </a:p>
          <a:p>
            <a:pPr>
              <a:spcBef>
                <a:spcPts val="0"/>
              </a:spcBef>
              <a:buSzPts val="1800"/>
              <a:buFont typeface="Wingdings" panose="05000000000000000000" pitchFamily="2" charset="2"/>
              <a:buChar char="§"/>
            </a:pPr>
            <a:endParaRPr lang="en-GB" sz="3200" b="1" dirty="0">
              <a:solidFill>
                <a:srgbClr val="0070C0"/>
              </a:solidFill>
              <a:ea typeface="Arial"/>
              <a:cs typeface="Arial"/>
              <a:sym typeface="Arial"/>
            </a:endParaRPr>
          </a:p>
          <a:p>
            <a:pPr>
              <a:spcBef>
                <a:spcPts val="0"/>
              </a:spcBef>
              <a:buSzPts val="1800"/>
              <a:buFont typeface="Wingdings" panose="05000000000000000000" pitchFamily="2" charset="2"/>
              <a:buChar char="§"/>
            </a:pPr>
            <a:r>
              <a:rPr lang="en-GB" sz="3200" dirty="0">
                <a:solidFill>
                  <a:srgbClr val="0070C0"/>
                </a:solidFill>
                <a:ea typeface="Arial"/>
                <a:cs typeface="Arial"/>
                <a:sym typeface="Arial"/>
              </a:rPr>
              <a:t> There are hundreds of different types of cells in a human body</a:t>
            </a:r>
          </a:p>
          <a:p>
            <a:pPr>
              <a:spcBef>
                <a:spcPts val="0"/>
              </a:spcBef>
              <a:buSzPts val="1800"/>
              <a:buFont typeface="Wingdings" panose="05000000000000000000" pitchFamily="2" charset="2"/>
              <a:buChar char="§"/>
            </a:pPr>
            <a:endParaRPr lang="en-GB" sz="3200" dirty="0">
              <a:solidFill>
                <a:srgbClr val="0070C0"/>
              </a:solidFill>
              <a:ea typeface="Arial"/>
              <a:cs typeface="Arial"/>
              <a:sym typeface="Arial"/>
            </a:endParaRPr>
          </a:p>
          <a:p>
            <a:pPr>
              <a:spcBef>
                <a:spcPts val="0"/>
              </a:spcBef>
              <a:buSzPts val="1800"/>
              <a:buFont typeface="Wingdings" panose="05000000000000000000" pitchFamily="2" charset="2"/>
              <a:buChar char="§"/>
            </a:pPr>
            <a:r>
              <a:rPr lang="en-GB" sz="3200" dirty="0">
                <a:solidFill>
                  <a:srgbClr val="0070C0"/>
                </a:solidFill>
                <a:ea typeface="Arial"/>
                <a:cs typeface="Arial"/>
                <a:sym typeface="Arial"/>
              </a:rPr>
              <a:t>Different types of cells group together to form tissues and organs in your body</a:t>
            </a:r>
          </a:p>
        </p:txBody>
      </p:sp>
      <p:pic>
        <p:nvPicPr>
          <p:cNvPr id="125" name="Google Shape;125;p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315762" y="1342340"/>
            <a:ext cx="2793793" cy="2416631"/>
          </a:xfrm>
          <a:prstGeom prst="rect">
            <a:avLst/>
          </a:prstGeom>
          <a:noFill/>
          <a:ln>
            <a:noFill/>
          </a:ln>
        </p:spPr>
      </p:pic>
      <p:sp>
        <p:nvSpPr>
          <p:cNvPr id="126" name="Google Shape;126;p5"/>
          <p:cNvSpPr txBox="1"/>
          <p:nvPr/>
        </p:nvSpPr>
        <p:spPr>
          <a:xfrm>
            <a:off x="181436" y="163938"/>
            <a:ext cx="1219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alibri" panose="020F0502020204030204" pitchFamily="34" charset="0"/>
                <a:ea typeface="Corbel"/>
                <a:cs typeface="Calibri" panose="020F0502020204030204" pitchFamily="34" charset="0"/>
                <a:sym typeface="Corbel"/>
              </a:rPr>
              <a:t>Cells</a:t>
            </a:r>
            <a:endParaRPr sz="2800" b="1" dirty="0">
              <a:solidFill>
                <a:srgbClr val="0070C0"/>
              </a:solidFill>
              <a:latin typeface="Calibri" panose="020F0502020204030204" pitchFamily="34" charset="0"/>
              <a:ea typeface="Corbel"/>
              <a:cs typeface="Calibri" panose="020F0502020204030204" pitchFamily="34" charset="0"/>
              <a:sym typeface="Corbel"/>
            </a:endParaRPr>
          </a:p>
        </p:txBody>
      </p:sp>
      <p:sp>
        <p:nvSpPr>
          <p:cNvPr id="129" name="Google Shape;129;p5"/>
          <p:cNvSpPr txBox="1"/>
          <p:nvPr/>
        </p:nvSpPr>
        <p:spPr>
          <a:xfrm>
            <a:off x="2333625" y="1019175"/>
            <a:ext cx="107632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Your lungs…</a:t>
            </a:r>
            <a:endParaRPr sz="1800">
              <a:solidFill>
                <a:schemeClr val="lt1"/>
              </a:solidFill>
              <a:latin typeface="Arial"/>
              <a:ea typeface="Arial"/>
              <a:cs typeface="Arial"/>
              <a:sym typeface="Aria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980" y="4247555"/>
            <a:ext cx="2695575" cy="1695450"/>
          </a:xfrm>
          <a:prstGeom prst="rect">
            <a:avLst/>
          </a:prstGeom>
        </p:spPr>
      </p:pic>
      <p:sp>
        <p:nvSpPr>
          <p:cNvPr id="3" name="TextBox 2"/>
          <p:cNvSpPr txBox="1"/>
          <p:nvPr/>
        </p:nvSpPr>
        <p:spPr>
          <a:xfrm>
            <a:off x="3409950" y="5650617"/>
            <a:ext cx="8548501" cy="584775"/>
          </a:xfrm>
          <a:prstGeom prst="rect">
            <a:avLst/>
          </a:prstGeom>
          <a:noFill/>
        </p:spPr>
        <p:txBody>
          <a:bodyPr wrap="square" rtlCol="0">
            <a:spAutoFit/>
          </a:bodyPr>
          <a:lstStyle/>
          <a:p>
            <a:r>
              <a:rPr lang="en-GB" sz="3200" dirty="0">
                <a:solidFill>
                  <a:srgbClr val="7030A0"/>
                </a:solidFill>
              </a:rPr>
              <a:t>There are 100 billion neurons in a human brain</a:t>
            </a:r>
          </a:p>
        </p:txBody>
      </p:sp>
      <p:sp>
        <p:nvSpPr>
          <p:cNvPr id="4" name="AutoShape 2" descr="Image result for octopus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852" y="4247555"/>
            <a:ext cx="3027588" cy="1695449"/>
          </a:xfrm>
          <a:prstGeom prst="rect">
            <a:avLst/>
          </a:prstGeom>
        </p:spPr>
      </p:pic>
      <p:sp>
        <p:nvSpPr>
          <p:cNvPr id="6" name="AutoShape 4" descr="Image result for octopus imag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2" name="TextBox 11"/>
          <p:cNvSpPr txBox="1"/>
          <p:nvPr/>
        </p:nvSpPr>
        <p:spPr>
          <a:xfrm>
            <a:off x="3376440" y="6235392"/>
            <a:ext cx="8548501" cy="584775"/>
          </a:xfrm>
          <a:prstGeom prst="rect">
            <a:avLst/>
          </a:prstGeom>
          <a:noFill/>
        </p:spPr>
        <p:txBody>
          <a:bodyPr wrap="square" rtlCol="0">
            <a:spAutoFit/>
          </a:bodyPr>
          <a:lstStyle/>
          <a:p>
            <a:r>
              <a:rPr lang="en-GB" sz="3200" dirty="0">
                <a:solidFill>
                  <a:srgbClr val="7030A0"/>
                </a:solidFill>
              </a:rPr>
              <a:t>There are 300 billion neurons in an octopus brain</a:t>
            </a:r>
          </a:p>
        </p:txBody>
      </p:sp>
    </p:spTree>
    <p:extLst>
      <p:ext uri="{BB962C8B-B14F-4D97-AF65-F5344CB8AC3E}">
        <p14:creationId xmlns:p14="http://schemas.microsoft.com/office/powerpoint/2010/main" val="3679232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GettyImages-107254437_small intestine.jpg" descr="GettyImages-107254437_small intest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804" y="4"/>
            <a:ext cx="13081608" cy="6858001"/>
          </a:xfrm>
          <a:prstGeom prst="rect">
            <a:avLst/>
          </a:prstGeom>
          <a:ln w="12700">
            <a:miter lim="400000"/>
          </a:ln>
        </p:spPr>
      </p:pic>
    </p:spTree>
    <p:extLst>
      <p:ext uri="{BB962C8B-B14F-4D97-AF65-F5344CB8AC3E}">
        <p14:creationId xmlns:p14="http://schemas.microsoft.com/office/powerpoint/2010/main" val="266667897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latin typeface="+mn-lt"/>
              </a:rPr>
              <a:t>How to build a unicorn (using blocks)</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t="5506" b="9398"/>
          <a:stretch/>
        </p:blipFill>
        <p:spPr>
          <a:xfrm>
            <a:off x="838200" y="1825625"/>
            <a:ext cx="4140488" cy="352338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t="24662" b="6300"/>
          <a:stretch/>
        </p:blipFill>
        <p:spPr>
          <a:xfrm>
            <a:off x="7287630" y="1825625"/>
            <a:ext cx="3389602" cy="3508565"/>
          </a:xfrm>
          <a:prstGeom prst="rect">
            <a:avLst/>
          </a:prstGeom>
        </p:spPr>
      </p:pic>
      <p:sp>
        <p:nvSpPr>
          <p:cNvPr id="7" name="Right Arrow 6"/>
          <p:cNvSpPr/>
          <p:nvPr/>
        </p:nvSpPr>
        <p:spPr>
          <a:xfrm>
            <a:off x="5163127" y="3241964"/>
            <a:ext cx="1754909" cy="406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1869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953" y="153699"/>
            <a:ext cx="10515600" cy="1325563"/>
          </a:xfrm>
        </p:spPr>
        <p:txBody>
          <a:bodyPr/>
          <a:lstStyle/>
          <a:p>
            <a:r>
              <a:rPr lang="en-GB" dirty="0">
                <a:solidFill>
                  <a:srgbClr val="0070C0"/>
                </a:solidFill>
                <a:latin typeface="+mn-lt"/>
              </a:rPr>
              <a:t>How to build a human (using cells)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595" y="1246909"/>
            <a:ext cx="6286169" cy="364572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2396" y="1479262"/>
            <a:ext cx="4385830" cy="4385830"/>
          </a:xfrm>
          <a:prstGeom prst="rect">
            <a:avLst/>
          </a:prstGeom>
        </p:spPr>
      </p:pic>
      <p:sp>
        <p:nvSpPr>
          <p:cNvPr id="6" name="Right Arrow 5"/>
          <p:cNvSpPr/>
          <p:nvPr/>
        </p:nvSpPr>
        <p:spPr>
          <a:xfrm>
            <a:off x="6474685" y="3260650"/>
            <a:ext cx="1754909" cy="406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4" descr="Image result for lEAKY gut cell under microscop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144356" y="4627026"/>
            <a:ext cx="3022816" cy="223097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76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1541" y="1805049"/>
            <a:ext cx="7540831" cy="4601504"/>
          </a:xfrm>
          <a:prstGeom prst="rect">
            <a:avLst/>
          </a:prstGeom>
        </p:spPr>
      </p:pic>
      <p:sp>
        <p:nvSpPr>
          <p:cNvPr id="5" name="Google Shape;124;p5"/>
          <p:cNvSpPr txBox="1">
            <a:spLocks/>
          </p:cNvSpPr>
          <p:nvPr/>
        </p:nvSpPr>
        <p:spPr>
          <a:xfrm>
            <a:off x="3901541" y="155583"/>
            <a:ext cx="7853312" cy="1649466"/>
          </a:xfrm>
          <a:prstGeom prst="rect">
            <a:avLst/>
          </a:prstGeom>
          <a:noFill/>
          <a:ln>
            <a:noFill/>
          </a:ln>
        </p:spPr>
        <p:txBody>
          <a:bodyPr spcFirstLastPara="1" vert="horz" wrap="square" lIns="91425" tIns="45700" rIns="91425" bIns="4570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SzPts val="1800"/>
              <a:buFont typeface="Arial" panose="020B0604020202020204" pitchFamily="34" charset="0"/>
              <a:buNone/>
            </a:pPr>
            <a:r>
              <a:rPr lang="en-GB" sz="3200" b="1" dirty="0">
                <a:solidFill>
                  <a:srgbClr val="0070C0"/>
                </a:solidFill>
                <a:ea typeface="Arial"/>
                <a:cs typeface="Arial"/>
                <a:sym typeface="Arial"/>
              </a:rPr>
              <a:t>Here are 23 different types of cells that you might need to build a human lung. </a:t>
            </a:r>
          </a:p>
          <a:p>
            <a:pPr marL="182880" indent="-68579">
              <a:spcBef>
                <a:spcPts val="1200"/>
              </a:spcBef>
              <a:buSzPts val="1800"/>
              <a:buFont typeface="Arial" panose="020B0604020202020204" pitchFamily="34" charset="0"/>
              <a:buNone/>
            </a:pPr>
            <a:endParaRPr lang="en-GB" sz="1800" dirty="0">
              <a:solidFill>
                <a:srgbClr val="2791A6"/>
              </a:solidFill>
              <a:latin typeface="Arial"/>
              <a:ea typeface="Arial"/>
              <a:cs typeface="Arial"/>
              <a:sym typeface="Arial"/>
            </a:endParaRPr>
          </a:p>
        </p:txBody>
      </p:sp>
      <p:pic>
        <p:nvPicPr>
          <p:cNvPr id="6" name="Google Shape;125;p5"/>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315762" y="1342340"/>
            <a:ext cx="2793793" cy="2416631"/>
          </a:xfrm>
          <a:prstGeom prst="rect">
            <a:avLst/>
          </a:prstGeom>
          <a:noFill/>
          <a:ln>
            <a:noFill/>
          </a:ln>
        </p:spPr>
      </p:pic>
      <p:sp>
        <p:nvSpPr>
          <p:cNvPr id="7" name="Google Shape;126;p5"/>
          <p:cNvSpPr txBox="1"/>
          <p:nvPr/>
        </p:nvSpPr>
        <p:spPr>
          <a:xfrm>
            <a:off x="194136" y="155583"/>
            <a:ext cx="1219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b="1" dirty="0">
                <a:solidFill>
                  <a:srgbClr val="0070C0"/>
                </a:solidFill>
                <a:latin typeface="Calibri" panose="020F0502020204030204" pitchFamily="34" charset="0"/>
                <a:ea typeface="Corbel"/>
                <a:cs typeface="Calibri" panose="020F0502020204030204" pitchFamily="34" charset="0"/>
                <a:sym typeface="Corbel"/>
              </a:rPr>
              <a:t>Cells</a:t>
            </a:r>
            <a:endParaRPr sz="2800" b="1" dirty="0">
              <a:solidFill>
                <a:srgbClr val="0070C0"/>
              </a:solidFill>
              <a:latin typeface="Calibri" panose="020F0502020204030204" pitchFamily="34" charset="0"/>
              <a:ea typeface="Corbel"/>
              <a:cs typeface="Calibri" panose="020F0502020204030204" pitchFamily="34" charset="0"/>
              <a:sym typeface="Corbel"/>
            </a:endParaRPr>
          </a:p>
        </p:txBody>
      </p:sp>
    </p:spTree>
    <p:extLst>
      <p:ext uri="{BB962C8B-B14F-4D97-AF65-F5344CB8AC3E}">
        <p14:creationId xmlns:p14="http://schemas.microsoft.com/office/powerpoint/2010/main" val="24608840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12675</TotalTime>
  <Words>2713</Words>
  <Application>Microsoft Macintosh PowerPoint</Application>
  <PresentationFormat>Widescreen</PresentationFormat>
  <Paragraphs>291</Paragraphs>
  <Slides>30</Slides>
  <Notes>23</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Avenir</vt:lpstr>
      <vt:lpstr>Avenir Black</vt:lpstr>
      <vt:lpstr>Calibri</vt:lpstr>
      <vt:lpstr>Calibri Light</vt:lpstr>
      <vt:lpstr>Corbel</vt:lpstr>
      <vt:lpstr>DIN 2014</vt:lpstr>
      <vt:lpstr>Helvetica Neue</vt:lpstr>
      <vt:lpstr>Wingdings</vt:lpstr>
      <vt:lpstr>Office Theme</vt:lpstr>
      <vt:lpstr>PowerPoint Presentation</vt:lpstr>
      <vt:lpstr>The Human Cell Atlas mission</vt:lpstr>
      <vt:lpstr>PowerPoint Presentation</vt:lpstr>
      <vt:lpstr>PowerPoint Presentation</vt:lpstr>
      <vt:lpstr>PowerPoint Presentation</vt:lpstr>
      <vt:lpstr>PowerPoint Presentation</vt:lpstr>
      <vt:lpstr>How to build a unicorn (using blocks)</vt:lpstr>
      <vt:lpstr>How to build a human (using cells)</vt:lpstr>
      <vt:lpstr>PowerPoint Presentation</vt:lpstr>
      <vt:lpstr>PowerPoint Presentation</vt:lpstr>
      <vt:lpstr>PowerPoint Presentation</vt:lpstr>
      <vt:lpstr>PowerPoint Presentation</vt:lpstr>
      <vt:lpstr>PowerPoint Presentation</vt:lpstr>
      <vt:lpstr>Activity: Pin the cell on the Human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Human Cell Atlas mission</vt:lpstr>
      <vt:lpstr>PowerPoint Presentation</vt:lpstr>
      <vt:lpstr>PowerPoint Presentation</vt:lpstr>
      <vt:lpstr>Watch this 2 minute video…</vt:lpstr>
      <vt:lpstr>PowerPoint Presentation</vt:lpstr>
      <vt:lpstr>PowerPoint Presentation</vt:lpstr>
      <vt:lpstr>PowerPoint Presentation</vt:lpstr>
    </vt:vector>
  </TitlesOfParts>
  <Company>WTSI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Elena Prigmore</dc:creator>
  <cp:lastModifiedBy>Ellie Birkhead</cp:lastModifiedBy>
  <cp:revision>98</cp:revision>
  <dcterms:created xsi:type="dcterms:W3CDTF">2019-10-19T16:14:00Z</dcterms:created>
  <dcterms:modified xsi:type="dcterms:W3CDTF">2021-01-06T10:29:54Z</dcterms:modified>
</cp:coreProperties>
</file>