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ie Birkhead"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7"/>
  </p:normalViewPr>
  <p:slideViewPr>
    <p:cSldViewPr snapToGrid="0">
      <p:cViewPr varScale="1">
        <p:scale>
          <a:sx n="150" d="100"/>
          <a:sy n="150" d="100"/>
        </p:scale>
        <p:origin x="520"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11-23T16:11:53.749" idx="1">
    <p:pos x="6000" y="0"/>
    <p:text>@dominic@littleinventors.org design cover slide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909n3JQVix0&amp;feature=youtu.b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youtu.be/AvPQQBqQ9Lw"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forms.gle/JhDhTShgTP84PYPH8"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youtu.be/SIdupzGX0f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a88af83829_0_1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a88af83829_0_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a8d709321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a8d709321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Clr>
                <a:schemeClr val="dk1"/>
              </a:buClr>
              <a:buSzPts val="1200"/>
              <a:buFont typeface="Calibri"/>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a8d709321d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ga8d709321d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a8d709321d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ga8d709321d_0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a88af83829_0_1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a88af83829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Cells have a different shapes and colours depending on what their job is. </a:t>
            </a:r>
            <a:endParaRPr/>
          </a:p>
          <a:p>
            <a:pPr marL="0" lvl="0" indent="0" algn="l" rtl="0">
              <a:spcBef>
                <a:spcPts val="0"/>
              </a:spcBef>
              <a:spcAft>
                <a:spcPts val="0"/>
              </a:spcAft>
              <a:buNone/>
            </a:pPr>
            <a:endParaRPr/>
          </a:p>
          <a:p>
            <a:pPr marL="0" lvl="0" indent="0" algn="l" rtl="0">
              <a:spcBef>
                <a:spcPts val="0"/>
              </a:spcBef>
              <a:spcAft>
                <a:spcPts val="0"/>
              </a:spcAft>
              <a:buNone/>
            </a:pPr>
            <a:r>
              <a:rPr lang="en"/>
              <a:t>There are ‘Tissue Sheets’ in the Additional Resources pack which lists out different cells and their functions to help with the game design later on.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88af83829_0_1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a88af83829_0_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7800" marR="342900" lvl="0" indent="0" algn="l" rtl="0">
              <a:lnSpc>
                <a:spcPct val="150000"/>
              </a:lnSpc>
              <a:spcBef>
                <a:spcPts val="0"/>
              </a:spcBef>
              <a:spcAft>
                <a:spcPts val="0"/>
              </a:spcAft>
              <a:buNone/>
            </a:pPr>
            <a:r>
              <a:rPr lang="en" sz="1200" b="1">
                <a:solidFill>
                  <a:schemeClr val="dk1"/>
                </a:solidFill>
              </a:rPr>
              <a:t>The Human Cell Atlas will help us learn about:</a:t>
            </a:r>
            <a:endParaRPr sz="1200" b="1">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b="1">
                <a:solidFill>
                  <a:schemeClr val="dk1"/>
                </a:solidFill>
              </a:rPr>
              <a:t>Drug discovery and toxicity:</a:t>
            </a:r>
            <a:endParaRPr sz="12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It helps us to understand what is ‘normal’ compared to what goes wrong in disease</a:t>
            </a:r>
            <a:endParaRPr sz="12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It helps us figure out how to target particular cell types with medicines</a:t>
            </a:r>
            <a:endParaRPr sz="12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It helps us better predict where a new medicine might have side-effects</a:t>
            </a:r>
            <a:endParaRPr sz="1200">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It helps us understand why cells become resistant to some medicines (e.g. in cancer why are some cells drug resistant; what happens when cancer becomes ‘metastatic’?</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b="1">
                <a:solidFill>
                  <a:schemeClr val="dk1"/>
                </a:solidFill>
              </a:rPr>
              <a:t>Medicine &amp; diagnostics:</a:t>
            </a:r>
            <a:endParaRPr sz="12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Can we compare a patient sample against the Human Cell Atlas reference?</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a:solidFill>
                  <a:schemeClr val="dk1"/>
                </a:solidFill>
              </a:rPr>
              <a:t>For example if you go to hospital they may do a complete blood count.</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a:solidFill>
                  <a:schemeClr val="dk1"/>
                </a:solidFill>
              </a:rPr>
              <a:t>This looks at the number of red and white cells in your blood, but it’s not that detailed.</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a:solidFill>
                  <a:schemeClr val="dk1"/>
                </a:solidFill>
              </a:rPr>
              <a:t>Imagine being able to look at ALL the cell types in YOUR blood, and compare it to a ‘healthy’ reference.</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b="1">
                <a:solidFill>
                  <a:schemeClr val="dk1"/>
                </a:solidFill>
              </a:rPr>
              <a:t>Basic biology:</a:t>
            </a:r>
            <a:endParaRPr sz="12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For scientific researchers this atlas will be an amazing tool to help understand how our cells, and our bodies, work.</a:t>
            </a:r>
            <a:endParaRPr sz="1200">
              <a:solidFill>
                <a:schemeClr val="dk1"/>
              </a:solidFill>
            </a:endParaRPr>
          </a:p>
          <a:p>
            <a:pPr marL="177800" marR="342900" lvl="0" indent="0" algn="l" rtl="0">
              <a:lnSpc>
                <a:spcPct val="150000"/>
              </a:lnSpc>
              <a:spcBef>
                <a:spcPts val="0"/>
              </a:spcBef>
              <a:spcAft>
                <a:spcPts val="0"/>
              </a:spcAft>
              <a:buClr>
                <a:schemeClr val="dk1"/>
              </a:buClr>
              <a:buSzPts val="1100"/>
              <a:buFont typeface="Arial"/>
              <a:buNone/>
            </a:pPr>
            <a:r>
              <a:rPr lang="en" sz="1200" b="1">
                <a:solidFill>
                  <a:schemeClr val="dk1"/>
                </a:solidFill>
              </a:rPr>
              <a:t>Technology development:</a:t>
            </a:r>
            <a:endParaRPr sz="1200" b="1">
              <a:solidFill>
                <a:schemeClr val="dk1"/>
              </a:solidFill>
            </a:endParaRPr>
          </a:p>
          <a:p>
            <a:pPr marL="0" lvl="0" indent="0" algn="l" rtl="0">
              <a:lnSpc>
                <a:spcPct val="150000"/>
              </a:lnSpc>
              <a:spcBef>
                <a:spcPts val="0"/>
              </a:spcBef>
              <a:spcAft>
                <a:spcPts val="0"/>
              </a:spcAft>
              <a:buClr>
                <a:schemeClr val="dk1"/>
              </a:buClr>
              <a:buSzPts val="1100"/>
              <a:buFont typeface="Arial"/>
              <a:buNone/>
            </a:pPr>
            <a:r>
              <a:rPr lang="en" sz="2100">
                <a:solidFill>
                  <a:schemeClr val="dk1"/>
                </a:solidFill>
              </a:rPr>
              <a:t>•</a:t>
            </a:r>
            <a:r>
              <a:rPr lang="en" sz="1200">
                <a:solidFill>
                  <a:schemeClr val="dk1"/>
                </a:solidFill>
              </a:rPr>
              <a:t>Large scale projects like the Human Cell Atlas will push more rapid technology development.</a:t>
            </a:r>
            <a:endParaRPr sz="12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a88af83829_0_2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a88af83829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a58df88ecd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a58df88ecd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ac9adc2431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ac9adc243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a8d709321d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a8d709321d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Watch Richard talk about game design. This will take you to the Little Inventors youtube channel. </a:t>
            </a:r>
            <a:r>
              <a:rPr lang="en" u="sng">
                <a:solidFill>
                  <a:schemeClr val="hlink"/>
                </a:solidFill>
                <a:hlinkClick r:id="rId3"/>
              </a:rPr>
              <a:t>https://www.youtube.com/watch?v=909n3JQVix0&amp;feature=youtu.be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a88af83829_0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a88af83829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Video link - </a:t>
            </a:r>
            <a:r>
              <a:rPr lang="en" u="sng">
                <a:solidFill>
                  <a:schemeClr val="hlink"/>
                </a:solidFill>
                <a:hlinkClick r:id="rId3"/>
              </a:rPr>
              <a:t>https://youtu.be/AvPQQBqQ9Lw</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a88af83829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a88af8382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a8c444c959_0_1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a8c444c959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a8c444c959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a8c444c95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a8c444c959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a8c444c959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a8d709321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a8d709321d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ac884fa639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ac884fa63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rPr>
              <a:t>The Idea generation sheets are there to help walk you through the stages of game design. It is not compulsory to complete but may help, you can also use extra sheets of blank paper. To submit your idea you will need to complete the Entry sheets.</a:t>
            </a:r>
            <a:endParaRPr sz="1000">
              <a:solidFill>
                <a:schemeClr val="dk1"/>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457200" lvl="0" indent="-292100" algn="l" rtl="0">
              <a:spcBef>
                <a:spcPts val="0"/>
              </a:spcBef>
              <a:spcAft>
                <a:spcPts val="0"/>
              </a:spcAft>
              <a:buClr>
                <a:schemeClr val="dk1"/>
              </a:buClr>
              <a:buSzPts val="1000"/>
              <a:buChar char="●"/>
            </a:pPr>
            <a:r>
              <a:rPr lang="en" sz="1000">
                <a:solidFill>
                  <a:schemeClr val="dk1"/>
                </a:solidFill>
              </a:rPr>
              <a:t>Tell us all about your game and how to play it.</a:t>
            </a:r>
            <a:endParaRPr sz="1000">
              <a:solidFill>
                <a:schemeClr val="dk1"/>
              </a:solidFill>
            </a:endParaRPr>
          </a:p>
          <a:p>
            <a:pPr marL="457200" lvl="0" indent="-292100" algn="l" rtl="0">
              <a:spcBef>
                <a:spcPts val="0"/>
              </a:spcBef>
              <a:spcAft>
                <a:spcPts val="0"/>
              </a:spcAft>
              <a:buClr>
                <a:schemeClr val="dk1"/>
              </a:buClr>
              <a:buSzPts val="1000"/>
              <a:buChar char="●"/>
            </a:pPr>
            <a:r>
              <a:rPr lang="en" sz="1000">
                <a:solidFill>
                  <a:schemeClr val="dk1"/>
                </a:solidFill>
              </a:rPr>
              <a:t>Design your game box cover.</a:t>
            </a:r>
            <a:endParaRPr sz="1000">
              <a:solidFill>
                <a:schemeClr val="dk1"/>
              </a:solidFill>
            </a:endParaRPr>
          </a:p>
          <a:p>
            <a:pPr marL="457200" lvl="0" indent="-292100" algn="l" rtl="0">
              <a:spcBef>
                <a:spcPts val="0"/>
              </a:spcBef>
              <a:spcAft>
                <a:spcPts val="0"/>
              </a:spcAft>
              <a:buClr>
                <a:schemeClr val="dk1"/>
              </a:buClr>
              <a:buSzPts val="1000"/>
              <a:buChar char="●"/>
            </a:pPr>
            <a:r>
              <a:rPr lang="en" sz="1000">
                <a:solidFill>
                  <a:schemeClr val="dk1"/>
                </a:solidFill>
              </a:rPr>
              <a:t>Design examples of your cards.</a:t>
            </a:r>
            <a:endParaRPr sz="1000">
              <a:solidFill>
                <a:schemeClr val="dk1"/>
              </a:solidFill>
            </a:endParaRPr>
          </a:p>
          <a:p>
            <a:pPr marL="457200" lvl="0" indent="-292100" algn="l" rtl="0">
              <a:spcBef>
                <a:spcPts val="0"/>
              </a:spcBef>
              <a:spcAft>
                <a:spcPts val="0"/>
              </a:spcAft>
              <a:buClr>
                <a:schemeClr val="dk1"/>
              </a:buClr>
              <a:buSzPts val="1000"/>
              <a:buChar char="●"/>
            </a:pPr>
            <a:r>
              <a:rPr lang="en" sz="1000">
                <a:solidFill>
                  <a:schemeClr val="dk1"/>
                </a:solidFill>
              </a:rPr>
              <a:t>Finally, submit your entries to hca.littleinventors.org. </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Please ask the students to complete the feedback questionnaire. </a:t>
            </a:r>
            <a:r>
              <a:rPr lang="en" sz="1000" u="sng">
                <a:solidFill>
                  <a:schemeClr val="dk1"/>
                </a:solidFill>
                <a:highlight>
                  <a:srgbClr val="F8C013"/>
                </a:highlight>
                <a:hlinkClick r:id="rId3">
                  <a:extLst>
                    <a:ext uri="{A12FA001-AC4F-418D-AE19-62706E023703}">
                      <ahyp:hlinkClr xmlns:ahyp="http://schemas.microsoft.com/office/drawing/2018/hyperlinkcolor" val="tx"/>
                    </a:ext>
                  </a:extLst>
                </a:hlinkClick>
              </a:rPr>
              <a:t>https://forms.gle/JhDhTShgTP84PYPH8</a:t>
            </a:r>
            <a:r>
              <a:rPr lang="en" sz="1000">
                <a:solidFill>
                  <a:schemeClr val="dk1"/>
                </a:solidFill>
                <a:highlight>
                  <a:srgbClr val="F8C013"/>
                </a:highlight>
              </a:rPr>
              <a:t> </a:t>
            </a:r>
            <a:endParaRPr sz="1000">
              <a:solidFill>
                <a:schemeClr val="dk1"/>
              </a:solidFill>
              <a:highlight>
                <a:srgbClr val="F8C013"/>
              </a:highlight>
            </a:endParaRPr>
          </a:p>
          <a:p>
            <a:pPr marL="0" lvl="0" indent="0" algn="l" rtl="0">
              <a:spcBef>
                <a:spcPts val="0"/>
              </a:spcBef>
              <a:spcAft>
                <a:spcPts val="0"/>
              </a:spcAft>
              <a:buNone/>
            </a:pPr>
            <a:endParaRPr sz="14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ad5ca4a7f6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ad5ca4a7f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ac884fa639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ac884fa63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a8c444c959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a8c444c959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a8c444c959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a8c444c95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a88af83829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a88af83829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a8c444c959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a8c444c959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a8d709321d_3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a8d709321d_3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a8d709321d_3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a8d709321d_3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a8d709321d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a8d709321d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acf84e9738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acf84e973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First you will learn about the Human Cell Atlas with information put together for you by real scientists who work on the HCA project. Then you will have a lesson from Richard Heayes an expert games designer who will teach you everything you need to know to design a brilliant new card game. Thirdly you will have time to invent your game and fill out your entry pack!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ad0f711c10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ad0f711c1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a8d709321d_3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a8d709321d_3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Watch the video introduction to the Human Cell Atlas project - </a:t>
            </a:r>
            <a:r>
              <a:rPr lang="en" u="sng">
                <a:solidFill>
                  <a:schemeClr val="hlink"/>
                </a:solidFill>
                <a:hlinkClick r:id="rId3"/>
              </a:rPr>
              <a:t>https://youtu.be/SIdupzGX0fs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a88af83829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a88af83829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a88af83829_0_1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a88af83829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playlist?list=PLUnDzMRpMbldt8WP2PQo2kuRfsLj4YnW8" TargetMode="External"/><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909n3JQVix0" TargetMode="External"/><Relationship Id="rId7"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youtu.be/AvPQQBqQ9Lw" TargetMode="External"/><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www.hca.littleinventors.org"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hyperlink" Target="https://forms.gle/JhDhTShgTP84PYPH8" TargetMode="External"/><Relationship Id="rId5" Type="http://schemas.openxmlformats.org/officeDocument/2006/relationships/image" Target="../media/image48.pn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comments" Target="../comments/comment1.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hyperlink" Target="https://youtu.be/SIdupzGX0fs" TargetMode="External"/><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0"/>
            <a:ext cx="9144000" cy="5143500"/>
          </a:xfrm>
          <a:prstGeom prst="rect">
            <a:avLst/>
          </a:prstGeom>
          <a:solidFill>
            <a:srgbClr val="5B9D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 name="Google Shape;55;p13"/>
          <p:cNvPicPr preferRelativeResize="0"/>
          <p:nvPr/>
        </p:nvPicPr>
        <p:blipFill>
          <a:blip r:embed="rId3">
            <a:alphaModFix/>
          </a:blip>
          <a:stretch>
            <a:fillRect/>
          </a:stretch>
        </p:blipFill>
        <p:spPr>
          <a:xfrm>
            <a:off x="798225" y="152400"/>
            <a:ext cx="7454614" cy="4838699"/>
          </a:xfrm>
          <a:prstGeom prst="rect">
            <a:avLst/>
          </a:prstGeom>
          <a:noFill/>
          <a:ln>
            <a:noFill/>
          </a:ln>
        </p:spPr>
      </p:pic>
      <p:pic>
        <p:nvPicPr>
          <p:cNvPr id="57" name="Google Shape;57;p13"/>
          <p:cNvPicPr preferRelativeResize="0"/>
          <p:nvPr/>
        </p:nvPicPr>
        <p:blipFill>
          <a:blip r:embed="rId4">
            <a:alphaModFix/>
          </a:blip>
          <a:stretch>
            <a:fillRect/>
          </a:stretch>
        </p:blipFill>
        <p:spPr>
          <a:xfrm>
            <a:off x="7955928" y="4501737"/>
            <a:ext cx="1095136" cy="478367"/>
          </a:xfrm>
          <a:prstGeom prst="rect">
            <a:avLst/>
          </a:prstGeom>
          <a:noFill/>
          <a:ln>
            <a:noFill/>
          </a:ln>
        </p:spPr>
      </p:pic>
      <p:pic>
        <p:nvPicPr>
          <p:cNvPr id="3" name="Picture 2">
            <a:extLst>
              <a:ext uri="{FF2B5EF4-FFF2-40B4-BE49-F238E27FC236}">
                <a16:creationId xmlns:a16="http://schemas.microsoft.com/office/drawing/2014/main" id="{C07AFC9E-F930-9941-8BB1-DBA06EC0DDD7}"/>
              </a:ext>
            </a:extLst>
          </p:cNvPr>
          <p:cNvPicPr>
            <a:picLocks noChangeAspect="1"/>
          </p:cNvPicPr>
          <p:nvPr/>
        </p:nvPicPr>
        <p:blipFill>
          <a:blip r:embed="rId5"/>
          <a:stretch>
            <a:fillRect/>
          </a:stretch>
        </p:blipFill>
        <p:spPr>
          <a:xfrm>
            <a:off x="6315247" y="4506024"/>
            <a:ext cx="1499040" cy="6366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2"/>
          <p:cNvPicPr preferRelativeResize="0"/>
          <p:nvPr/>
        </p:nvPicPr>
        <p:blipFill>
          <a:blip r:embed="rId3">
            <a:alphaModFix/>
          </a:blip>
          <a:stretch>
            <a:fillRect/>
          </a:stretch>
        </p:blipFill>
        <p:spPr>
          <a:xfrm>
            <a:off x="6615064" y="146550"/>
            <a:ext cx="2321223" cy="5143502"/>
          </a:xfrm>
          <a:prstGeom prst="rect">
            <a:avLst/>
          </a:prstGeom>
          <a:noFill/>
          <a:ln>
            <a:noFill/>
          </a:ln>
        </p:spPr>
      </p:pic>
      <p:sp>
        <p:nvSpPr>
          <p:cNvPr id="150" name="Google Shape;150;p22"/>
          <p:cNvSpPr/>
          <p:nvPr/>
        </p:nvSpPr>
        <p:spPr>
          <a:xfrm rot="5400000">
            <a:off x="1921050" y="-1724125"/>
            <a:ext cx="553500" cy="43950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2"/>
          <p:cNvSpPr txBox="1">
            <a:spLocks noGrp="1"/>
          </p:cNvSpPr>
          <p:nvPr>
            <p:ph type="title"/>
          </p:nvPr>
        </p:nvSpPr>
        <p:spPr>
          <a:xfrm>
            <a:off x="416750" y="187025"/>
            <a:ext cx="5143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Location, location, location</a:t>
            </a:r>
            <a:endParaRPr sz="2100" b="1">
              <a:solidFill>
                <a:srgbClr val="000000"/>
              </a:solidFill>
            </a:endParaRPr>
          </a:p>
        </p:txBody>
      </p:sp>
      <p:sp>
        <p:nvSpPr>
          <p:cNvPr id="152" name="Google Shape;152;p22"/>
          <p:cNvSpPr txBox="1"/>
          <p:nvPr/>
        </p:nvSpPr>
        <p:spPr>
          <a:xfrm>
            <a:off x="416750" y="1085400"/>
            <a:ext cx="6517800" cy="326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t>Understanding how cells fit together in space</a:t>
            </a:r>
            <a:endParaRPr sz="1600" b="1"/>
          </a:p>
          <a:p>
            <a:pPr marL="0" lvl="0" indent="0" algn="l" rtl="0">
              <a:spcBef>
                <a:spcPts val="0"/>
              </a:spcBef>
              <a:spcAft>
                <a:spcPts val="0"/>
              </a:spcAft>
              <a:buNone/>
            </a:pPr>
            <a:endParaRPr/>
          </a:p>
          <a:p>
            <a:pPr marL="457200" lvl="0" indent="-330200" algn="l" rtl="0">
              <a:lnSpc>
                <a:spcPct val="150000"/>
              </a:lnSpc>
              <a:spcBef>
                <a:spcPts val="0"/>
              </a:spcBef>
              <a:spcAft>
                <a:spcPts val="0"/>
              </a:spcAft>
              <a:buSzPts val="1600"/>
              <a:buChar char="●"/>
            </a:pPr>
            <a:r>
              <a:rPr lang="en" sz="1600"/>
              <a:t>It’s not just about making a list of cell types, or counting cells </a:t>
            </a:r>
            <a:endParaRPr sz="1600"/>
          </a:p>
          <a:p>
            <a:pPr marL="457200" lvl="0" indent="-330200" algn="l" rtl="0">
              <a:lnSpc>
                <a:spcPct val="150000"/>
              </a:lnSpc>
              <a:spcBef>
                <a:spcPts val="0"/>
              </a:spcBef>
              <a:spcAft>
                <a:spcPts val="0"/>
              </a:spcAft>
              <a:buSzPts val="1600"/>
              <a:buChar char="●"/>
            </a:pPr>
            <a:r>
              <a:rPr lang="en" sz="1600"/>
              <a:t>Cells are living things </a:t>
            </a:r>
            <a:endParaRPr sz="1600"/>
          </a:p>
          <a:p>
            <a:pPr marL="457200" lvl="0" indent="-330200" algn="l" rtl="0">
              <a:lnSpc>
                <a:spcPct val="150000"/>
              </a:lnSpc>
              <a:spcBef>
                <a:spcPts val="0"/>
              </a:spcBef>
              <a:spcAft>
                <a:spcPts val="0"/>
              </a:spcAft>
              <a:buSzPts val="1600"/>
              <a:buChar char="●"/>
            </a:pPr>
            <a:r>
              <a:rPr lang="en" sz="1600"/>
              <a:t>Each cell type has its own job, important for your organs to ‘work’</a:t>
            </a:r>
            <a:endParaRPr sz="1600"/>
          </a:p>
          <a:p>
            <a:pPr marL="457200" lvl="0" indent="-330200" algn="l" rtl="0">
              <a:lnSpc>
                <a:spcPct val="150000"/>
              </a:lnSpc>
              <a:spcBef>
                <a:spcPts val="0"/>
              </a:spcBef>
              <a:spcAft>
                <a:spcPts val="0"/>
              </a:spcAft>
              <a:buSzPts val="1600"/>
              <a:buChar char="●"/>
            </a:pPr>
            <a:r>
              <a:rPr lang="en" sz="1600"/>
              <a:t>Some cell types work together and need to be close together to do their job</a:t>
            </a:r>
            <a:endParaRPr sz="1600"/>
          </a:p>
          <a:p>
            <a:pPr marL="457200" lvl="0" indent="-330200" algn="l" rtl="0">
              <a:lnSpc>
                <a:spcPct val="150000"/>
              </a:lnSpc>
              <a:spcBef>
                <a:spcPts val="0"/>
              </a:spcBef>
              <a:spcAft>
                <a:spcPts val="0"/>
              </a:spcAft>
              <a:buSzPts val="1600"/>
              <a:buChar char="●"/>
            </a:pPr>
            <a:r>
              <a:rPr lang="en" sz="1600"/>
              <a:t>Your organs are not bags of cells - each has a special structure that helps it do its job  </a:t>
            </a: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3"/>
          <p:cNvPicPr preferRelativeResize="0"/>
          <p:nvPr/>
        </p:nvPicPr>
        <p:blipFill>
          <a:blip r:embed="rId3">
            <a:alphaModFix/>
          </a:blip>
          <a:stretch>
            <a:fillRect/>
          </a:stretch>
        </p:blipFill>
        <p:spPr>
          <a:xfrm>
            <a:off x="1248949" y="1779501"/>
            <a:ext cx="6719000" cy="2801825"/>
          </a:xfrm>
          <a:prstGeom prst="rect">
            <a:avLst/>
          </a:prstGeom>
          <a:noFill/>
          <a:ln>
            <a:noFill/>
          </a:ln>
        </p:spPr>
      </p:pic>
      <p:sp>
        <p:nvSpPr>
          <p:cNvPr id="158" name="Google Shape;158;p23"/>
          <p:cNvSpPr txBox="1"/>
          <p:nvPr/>
        </p:nvSpPr>
        <p:spPr>
          <a:xfrm>
            <a:off x="431100" y="1022775"/>
            <a:ext cx="8354700" cy="692400"/>
          </a:xfrm>
          <a:prstGeom prst="rect">
            <a:avLst/>
          </a:prstGeom>
          <a:noFill/>
          <a:ln>
            <a:noFill/>
          </a:ln>
        </p:spPr>
        <p:txBody>
          <a:bodyPr spcFirstLastPara="1" wrap="square" lIns="68575" tIns="34275" rIns="68575" bIns="34275" anchor="t" anchorCtr="0">
            <a:noAutofit/>
          </a:bodyPr>
          <a:lstStyle/>
          <a:p>
            <a:pPr marL="0" lvl="0" indent="0" algn="l" rtl="0">
              <a:lnSpc>
                <a:spcPct val="117999"/>
              </a:lnSpc>
              <a:spcBef>
                <a:spcPts val="0"/>
              </a:spcBef>
              <a:spcAft>
                <a:spcPts val="0"/>
              </a:spcAft>
              <a:buClr>
                <a:schemeClr val="dk1"/>
              </a:buClr>
              <a:buSzPts val="1200"/>
              <a:buFont typeface="Calibri"/>
              <a:buNone/>
            </a:pPr>
            <a:r>
              <a:rPr lang="en" sz="1600">
                <a:solidFill>
                  <a:schemeClr val="dk1"/>
                </a:solidFill>
              </a:rPr>
              <a:t>Until recently technology only allowed us to see the cells in the body but not to see </a:t>
            </a:r>
            <a:r>
              <a:rPr lang="en" sz="1600">
                <a:solidFill>
                  <a:schemeClr val="dk1"/>
                </a:solidFill>
                <a:highlight>
                  <a:srgbClr val="F8C013"/>
                </a:highlight>
              </a:rPr>
              <a:t>where they were located</a:t>
            </a:r>
            <a:r>
              <a:rPr lang="en" sz="1600">
                <a:solidFill>
                  <a:schemeClr val="dk1"/>
                </a:solidFill>
              </a:rPr>
              <a:t>. It was hard to spot </a:t>
            </a:r>
            <a:r>
              <a:rPr lang="en" sz="1600">
                <a:solidFill>
                  <a:schemeClr val="dk1"/>
                </a:solidFill>
                <a:highlight>
                  <a:srgbClr val="F8C013"/>
                </a:highlight>
              </a:rPr>
              <a:t>rare cells</a:t>
            </a:r>
            <a:r>
              <a:rPr lang="en" sz="1600">
                <a:solidFill>
                  <a:schemeClr val="dk1"/>
                </a:solidFill>
              </a:rPr>
              <a:t> and to understand how the cells actually </a:t>
            </a:r>
            <a:r>
              <a:rPr lang="en" sz="1600">
                <a:solidFill>
                  <a:schemeClr val="dk1"/>
                </a:solidFill>
                <a:highlight>
                  <a:srgbClr val="F8C013"/>
                </a:highlight>
              </a:rPr>
              <a:t>differed</a:t>
            </a:r>
            <a:r>
              <a:rPr lang="en" sz="1600">
                <a:solidFill>
                  <a:schemeClr val="dk1"/>
                </a:solidFill>
              </a:rPr>
              <a:t> from each other. </a:t>
            </a:r>
            <a:endParaRPr sz="1600">
              <a:solidFill>
                <a:schemeClr val="dk1"/>
              </a:solidFill>
            </a:endParaRPr>
          </a:p>
          <a:p>
            <a:pPr marL="0" marR="0" lvl="0" indent="0" algn="l" rtl="0">
              <a:spcBef>
                <a:spcPts val="0"/>
              </a:spcBef>
              <a:spcAft>
                <a:spcPts val="0"/>
              </a:spcAft>
              <a:buNone/>
            </a:pPr>
            <a:endParaRPr sz="1600">
              <a:solidFill>
                <a:schemeClr val="dk1"/>
              </a:solidFill>
            </a:endParaRPr>
          </a:p>
        </p:txBody>
      </p:sp>
      <p:sp>
        <p:nvSpPr>
          <p:cNvPr id="159" name="Google Shape;159;p23"/>
          <p:cNvSpPr/>
          <p:nvPr/>
        </p:nvSpPr>
        <p:spPr>
          <a:xfrm rot="5400000">
            <a:off x="1424375" y="-1227475"/>
            <a:ext cx="553500" cy="34017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3"/>
          <p:cNvSpPr txBox="1">
            <a:spLocks noGrp="1"/>
          </p:cNvSpPr>
          <p:nvPr>
            <p:ph type="title"/>
          </p:nvPr>
        </p:nvSpPr>
        <p:spPr>
          <a:xfrm>
            <a:off x="416750" y="187025"/>
            <a:ext cx="3012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Getting a closer look</a:t>
            </a:r>
            <a:endParaRPr sz="2100" b="1">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4"/>
          <p:cNvPicPr preferRelativeResize="0"/>
          <p:nvPr/>
        </p:nvPicPr>
        <p:blipFill>
          <a:blip r:embed="rId3">
            <a:alphaModFix/>
          </a:blip>
          <a:stretch>
            <a:fillRect/>
          </a:stretch>
        </p:blipFill>
        <p:spPr>
          <a:xfrm>
            <a:off x="4572000" y="560941"/>
            <a:ext cx="3741030" cy="4021607"/>
          </a:xfrm>
          <a:prstGeom prst="rect">
            <a:avLst/>
          </a:prstGeom>
          <a:noFill/>
          <a:ln>
            <a:noFill/>
          </a:ln>
        </p:spPr>
      </p:pic>
      <p:sp>
        <p:nvSpPr>
          <p:cNvPr id="166" name="Google Shape;166;p24"/>
          <p:cNvSpPr txBox="1"/>
          <p:nvPr/>
        </p:nvSpPr>
        <p:spPr>
          <a:xfrm>
            <a:off x="416750" y="994200"/>
            <a:ext cx="3565200" cy="22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t>The Human Cell Atlas will be able to list all of the cells in your body. </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 sz="1600"/>
              <a:t>But we don’t just want a list of cells, we want to know how a human is built! </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 sz="1600"/>
              <a:t>The Human Cell Atlas project will tell us where each cell is located and how it </a:t>
            </a:r>
            <a:r>
              <a:rPr lang="en" sz="1600">
                <a:highlight>
                  <a:srgbClr val="F8C013"/>
                </a:highlight>
              </a:rPr>
              <a:t>connects with other cells to build tissues</a:t>
            </a:r>
            <a:r>
              <a:rPr lang="en" sz="1600"/>
              <a:t>. </a:t>
            </a:r>
            <a:endParaRPr sz="1600"/>
          </a:p>
          <a:p>
            <a:pPr marL="0" lvl="0" indent="0" algn="l" rtl="0">
              <a:spcBef>
                <a:spcPts val="0"/>
              </a:spcBef>
              <a:spcAft>
                <a:spcPts val="0"/>
              </a:spcAft>
              <a:buNone/>
            </a:pPr>
            <a:endParaRPr sz="1600"/>
          </a:p>
        </p:txBody>
      </p:sp>
      <p:sp>
        <p:nvSpPr>
          <p:cNvPr id="167" name="Google Shape;167;p24"/>
          <p:cNvSpPr/>
          <p:nvPr/>
        </p:nvSpPr>
        <p:spPr>
          <a:xfrm rot="5400000">
            <a:off x="1165750" y="-969025"/>
            <a:ext cx="553500" cy="28848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4"/>
          <p:cNvSpPr txBox="1">
            <a:spLocks noGrp="1"/>
          </p:cNvSpPr>
          <p:nvPr>
            <p:ph type="title"/>
          </p:nvPr>
        </p:nvSpPr>
        <p:spPr>
          <a:xfrm>
            <a:off x="416750" y="187025"/>
            <a:ext cx="2563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How we’re made</a:t>
            </a:r>
            <a:endParaRPr sz="2100" b="1">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5"/>
          <p:cNvSpPr txBox="1"/>
          <p:nvPr/>
        </p:nvSpPr>
        <p:spPr>
          <a:xfrm>
            <a:off x="514850" y="1170675"/>
            <a:ext cx="3959100" cy="2620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600">
                <a:solidFill>
                  <a:schemeClr val="dk1"/>
                </a:solidFill>
              </a:rPr>
              <a:t>We can also look at where each of our cells are located in 3D space. </a:t>
            </a:r>
            <a:endParaRPr sz="1600">
              <a:solidFill>
                <a:schemeClr val="dk1"/>
              </a:solidFill>
            </a:endParaRPr>
          </a:p>
          <a:p>
            <a:pPr marL="0" marR="0" lvl="0" indent="0" algn="l" rtl="0">
              <a:spcBef>
                <a:spcPts val="0"/>
              </a:spcBef>
              <a:spcAft>
                <a:spcPts val="0"/>
              </a:spcAft>
              <a:buNone/>
            </a:pPr>
            <a:endParaRPr sz="1600">
              <a:solidFill>
                <a:schemeClr val="dk1"/>
              </a:solidFill>
            </a:endParaRPr>
          </a:p>
          <a:p>
            <a:pPr marL="0" marR="0" lvl="0" indent="0" algn="l" rtl="0">
              <a:spcBef>
                <a:spcPts val="0"/>
              </a:spcBef>
              <a:spcAft>
                <a:spcPts val="0"/>
              </a:spcAft>
              <a:buNone/>
            </a:pPr>
            <a:r>
              <a:rPr lang="en" sz="1600">
                <a:solidFill>
                  <a:schemeClr val="dk1"/>
                </a:solidFill>
              </a:rPr>
              <a:t>So we can look at how the </a:t>
            </a:r>
            <a:r>
              <a:rPr lang="en" sz="1600">
                <a:solidFill>
                  <a:schemeClr val="dk1"/>
                </a:solidFill>
                <a:highlight>
                  <a:srgbClr val="F8C013"/>
                </a:highlight>
              </a:rPr>
              <a:t>structure of a tissue determines its function</a:t>
            </a:r>
            <a:r>
              <a:rPr lang="en" sz="1600">
                <a:solidFill>
                  <a:schemeClr val="dk1"/>
                </a:solidFill>
              </a:rPr>
              <a:t>.</a:t>
            </a:r>
            <a:endParaRPr sz="1600">
              <a:solidFill>
                <a:schemeClr val="dk1"/>
              </a:solidFill>
            </a:endParaRPr>
          </a:p>
        </p:txBody>
      </p:sp>
      <p:pic>
        <p:nvPicPr>
          <p:cNvPr id="174" name="Google Shape;174;p25"/>
          <p:cNvPicPr preferRelativeResize="0"/>
          <p:nvPr/>
        </p:nvPicPr>
        <p:blipFill>
          <a:blip r:embed="rId3">
            <a:alphaModFix/>
          </a:blip>
          <a:stretch>
            <a:fillRect/>
          </a:stretch>
        </p:blipFill>
        <p:spPr>
          <a:xfrm>
            <a:off x="5085000" y="519344"/>
            <a:ext cx="3201758" cy="4104818"/>
          </a:xfrm>
          <a:prstGeom prst="rect">
            <a:avLst/>
          </a:prstGeom>
          <a:noFill/>
          <a:ln>
            <a:noFill/>
          </a:ln>
        </p:spPr>
      </p:pic>
      <p:sp>
        <p:nvSpPr>
          <p:cNvPr id="175" name="Google Shape;175;p25"/>
          <p:cNvSpPr/>
          <p:nvPr/>
        </p:nvSpPr>
        <p:spPr>
          <a:xfrm rot="5400000">
            <a:off x="1968600" y="-1771825"/>
            <a:ext cx="553500" cy="44904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5"/>
          <p:cNvSpPr txBox="1">
            <a:spLocks noGrp="1"/>
          </p:cNvSpPr>
          <p:nvPr>
            <p:ph type="title"/>
          </p:nvPr>
        </p:nvSpPr>
        <p:spPr>
          <a:xfrm>
            <a:off x="416750" y="187025"/>
            <a:ext cx="4155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The human body is amazing!</a:t>
            </a:r>
            <a:endParaRPr sz="2100" b="1">
              <a:solidFill>
                <a:srgbClr val="000000"/>
              </a:solidFill>
            </a:endParaRPr>
          </a:p>
        </p:txBody>
      </p:sp>
    </p:spTree>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26"/>
          <p:cNvPicPr preferRelativeResize="0"/>
          <p:nvPr/>
        </p:nvPicPr>
        <p:blipFill>
          <a:blip r:embed="rId3">
            <a:alphaModFix/>
          </a:blip>
          <a:stretch>
            <a:fillRect/>
          </a:stretch>
        </p:blipFill>
        <p:spPr>
          <a:xfrm>
            <a:off x="4839438" y="291975"/>
            <a:ext cx="3690749" cy="1422475"/>
          </a:xfrm>
          <a:prstGeom prst="rect">
            <a:avLst/>
          </a:prstGeom>
          <a:noFill/>
          <a:ln>
            <a:noFill/>
          </a:ln>
        </p:spPr>
      </p:pic>
      <p:pic>
        <p:nvPicPr>
          <p:cNvPr id="182" name="Google Shape;182;p26"/>
          <p:cNvPicPr preferRelativeResize="0"/>
          <p:nvPr/>
        </p:nvPicPr>
        <p:blipFill>
          <a:blip r:embed="rId4">
            <a:alphaModFix/>
          </a:blip>
          <a:stretch>
            <a:fillRect/>
          </a:stretch>
        </p:blipFill>
        <p:spPr>
          <a:xfrm>
            <a:off x="4775575" y="1836925"/>
            <a:ext cx="3818476" cy="3125124"/>
          </a:xfrm>
          <a:prstGeom prst="rect">
            <a:avLst/>
          </a:prstGeom>
          <a:noFill/>
          <a:ln>
            <a:noFill/>
          </a:ln>
        </p:spPr>
      </p:pic>
      <p:sp>
        <p:nvSpPr>
          <p:cNvPr id="183" name="Google Shape;183;p26"/>
          <p:cNvSpPr txBox="1"/>
          <p:nvPr/>
        </p:nvSpPr>
        <p:spPr>
          <a:xfrm>
            <a:off x="416750" y="1142975"/>
            <a:ext cx="4155300" cy="33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t>We are studying almost every tissue in your body to understand what cells they contain, </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 sz="1600"/>
              <a:t>and how they change over your life,</a:t>
            </a:r>
            <a:endParaRPr sz="1600"/>
          </a:p>
          <a:p>
            <a:pPr marL="0" lvl="0" indent="0" algn="l" rtl="0">
              <a:spcBef>
                <a:spcPts val="0"/>
              </a:spcBef>
              <a:spcAft>
                <a:spcPts val="0"/>
              </a:spcAft>
              <a:buNone/>
            </a:pPr>
            <a:endParaRPr sz="1600"/>
          </a:p>
          <a:p>
            <a:pPr marL="0" lvl="0" indent="0" algn="l" rtl="0">
              <a:spcBef>
                <a:spcPts val="0"/>
              </a:spcBef>
              <a:spcAft>
                <a:spcPts val="0"/>
              </a:spcAft>
              <a:buNone/>
            </a:pPr>
            <a:r>
              <a:rPr lang="en" sz="1600"/>
              <a:t>And to build a ‘reference map’ to compare diseased cells against cancer, for example. </a:t>
            </a:r>
            <a:endParaRPr sz="1600"/>
          </a:p>
        </p:txBody>
      </p:sp>
      <p:sp>
        <p:nvSpPr>
          <p:cNvPr id="184" name="Google Shape;184;p26"/>
          <p:cNvSpPr/>
          <p:nvPr/>
        </p:nvSpPr>
        <p:spPr>
          <a:xfrm rot="5400000">
            <a:off x="1968600" y="-1771825"/>
            <a:ext cx="553500" cy="44904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6"/>
          <p:cNvSpPr txBox="1">
            <a:spLocks noGrp="1"/>
          </p:cNvSpPr>
          <p:nvPr>
            <p:ph type="title"/>
          </p:nvPr>
        </p:nvSpPr>
        <p:spPr>
          <a:xfrm>
            <a:off x="416750" y="187025"/>
            <a:ext cx="41553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What are we looking at?</a:t>
            </a:r>
            <a:endParaRPr sz="2100" b="1">
              <a:solidFill>
                <a:srgbClr val="000000"/>
              </a:solidFill>
            </a:endParaRPr>
          </a:p>
        </p:txBody>
      </p:sp>
      <p:sp>
        <p:nvSpPr>
          <p:cNvPr id="186" name="Google Shape;186;p26"/>
          <p:cNvSpPr txBox="1"/>
          <p:nvPr/>
        </p:nvSpPr>
        <p:spPr>
          <a:xfrm>
            <a:off x="416750" y="3851700"/>
            <a:ext cx="4155300" cy="89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a:solidFill>
                  <a:schemeClr val="dk1"/>
                </a:solidFill>
                <a:highlight>
                  <a:srgbClr val="F8C013"/>
                </a:highlight>
              </a:rPr>
              <a:t>Cells have a different shapes and colours depending on what their job is. </a:t>
            </a:r>
            <a:endParaRPr sz="1600">
              <a:solidFill>
                <a:schemeClr val="dk1"/>
              </a:solidFill>
              <a:highlight>
                <a:srgbClr val="F8C013"/>
              </a:highlight>
            </a:endParaRPr>
          </a:p>
          <a:p>
            <a:pPr marL="0" lvl="0" indent="0" algn="l" rtl="0">
              <a:spcBef>
                <a:spcPts val="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p27"/>
          <p:cNvPicPr preferRelativeResize="0"/>
          <p:nvPr/>
        </p:nvPicPr>
        <p:blipFill>
          <a:blip r:embed="rId3">
            <a:alphaModFix/>
          </a:blip>
          <a:stretch>
            <a:fillRect/>
          </a:stretch>
        </p:blipFill>
        <p:spPr>
          <a:xfrm>
            <a:off x="1359360" y="943875"/>
            <a:ext cx="6425290" cy="3885048"/>
          </a:xfrm>
          <a:prstGeom prst="rect">
            <a:avLst/>
          </a:prstGeom>
          <a:noFill/>
          <a:ln>
            <a:noFill/>
          </a:ln>
        </p:spPr>
      </p:pic>
      <p:sp>
        <p:nvSpPr>
          <p:cNvPr id="192" name="Google Shape;192;p27"/>
          <p:cNvSpPr/>
          <p:nvPr/>
        </p:nvSpPr>
        <p:spPr>
          <a:xfrm rot="5400000">
            <a:off x="1274575" y="-1077925"/>
            <a:ext cx="553500" cy="31026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7"/>
          <p:cNvSpPr txBox="1">
            <a:spLocks noGrp="1"/>
          </p:cNvSpPr>
          <p:nvPr>
            <p:ph type="title"/>
          </p:nvPr>
        </p:nvSpPr>
        <p:spPr>
          <a:xfrm>
            <a:off x="416750" y="187025"/>
            <a:ext cx="2563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What’s the point?</a:t>
            </a:r>
            <a:endParaRPr sz="2100" b="1">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28"/>
          <p:cNvPicPr preferRelativeResize="0"/>
          <p:nvPr/>
        </p:nvPicPr>
        <p:blipFill>
          <a:blip r:embed="rId3">
            <a:alphaModFix/>
          </a:blip>
          <a:stretch>
            <a:fillRect/>
          </a:stretch>
        </p:blipFill>
        <p:spPr>
          <a:xfrm>
            <a:off x="364650" y="795075"/>
            <a:ext cx="8414702" cy="38050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9"/>
          <p:cNvSpPr/>
          <p:nvPr/>
        </p:nvSpPr>
        <p:spPr>
          <a:xfrm rot="5400000">
            <a:off x="1468750" y="-1272025"/>
            <a:ext cx="553500" cy="34908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txBox="1">
            <a:spLocks noGrp="1"/>
          </p:cNvSpPr>
          <p:nvPr>
            <p:ph type="title"/>
          </p:nvPr>
        </p:nvSpPr>
        <p:spPr>
          <a:xfrm>
            <a:off x="416750" y="187025"/>
            <a:ext cx="3334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Want to learn more?</a:t>
            </a:r>
            <a:endParaRPr sz="2100" b="1">
              <a:solidFill>
                <a:srgbClr val="000000"/>
              </a:solidFill>
            </a:endParaRPr>
          </a:p>
        </p:txBody>
      </p:sp>
      <p:sp>
        <p:nvSpPr>
          <p:cNvPr id="205" name="Google Shape;205;p29"/>
          <p:cNvSpPr txBox="1"/>
          <p:nvPr/>
        </p:nvSpPr>
        <p:spPr>
          <a:xfrm>
            <a:off x="386850" y="3491450"/>
            <a:ext cx="8379600" cy="1410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 sz="1600">
                <a:solidFill>
                  <a:schemeClr val="dk1"/>
                </a:solidFill>
              </a:rPr>
              <a:t>Visit the Little Inventors Youtube channel and check out the dedicated </a:t>
            </a:r>
            <a:r>
              <a:rPr lang="en" sz="1600">
                <a:solidFill>
                  <a:schemeClr val="dk1"/>
                </a:solidFill>
                <a:highlight>
                  <a:srgbClr val="F8C013"/>
                </a:highlight>
              </a:rPr>
              <a:t>How to Build a Human Card Game Challenge playlist</a:t>
            </a:r>
            <a:r>
              <a:rPr lang="en" sz="1600">
                <a:solidFill>
                  <a:schemeClr val="dk1"/>
                </a:solidFill>
              </a:rPr>
              <a:t> to find videos from Human Cell Atlas researchers telling you all about their research.</a:t>
            </a:r>
            <a:endParaRPr sz="1600">
              <a:solidFill>
                <a:schemeClr val="dk1"/>
              </a:solidFill>
            </a:endParaRPr>
          </a:p>
          <a:p>
            <a:pPr marL="0" marR="0" lvl="0" indent="0" algn="l" rtl="0">
              <a:spcBef>
                <a:spcPts val="0"/>
              </a:spcBef>
              <a:spcAft>
                <a:spcPts val="0"/>
              </a:spcAft>
              <a:buNone/>
            </a:pPr>
            <a:endParaRPr sz="1600">
              <a:solidFill>
                <a:schemeClr val="dk1"/>
              </a:solidFill>
            </a:endParaRPr>
          </a:p>
          <a:p>
            <a:pPr marL="0" marR="0" lvl="0" indent="0" algn="l" rtl="0">
              <a:spcBef>
                <a:spcPts val="0"/>
              </a:spcBef>
              <a:spcAft>
                <a:spcPts val="0"/>
              </a:spcAft>
              <a:buNone/>
            </a:pPr>
            <a:r>
              <a:rPr lang="en" sz="1600" b="1" u="sng">
                <a:hlinkClick r:id="rId3"/>
              </a:rPr>
              <a:t>https://www.youtube.com/playlist?list=PLUnDzMRpMbldt8WP2PQo2kuRfsLj4YnW8</a:t>
            </a:r>
            <a:endParaRPr sz="1600" b="1"/>
          </a:p>
          <a:p>
            <a:pPr marL="0" marR="0" lvl="0" indent="0" algn="l" rtl="0">
              <a:spcBef>
                <a:spcPts val="0"/>
              </a:spcBef>
              <a:spcAft>
                <a:spcPts val="0"/>
              </a:spcAft>
              <a:buNone/>
            </a:pPr>
            <a:endParaRPr sz="1600">
              <a:solidFill>
                <a:schemeClr val="dk1"/>
              </a:solidFill>
            </a:endParaRPr>
          </a:p>
          <a:p>
            <a:pPr marL="0" marR="0" lvl="0" indent="0" algn="l" rtl="0">
              <a:spcBef>
                <a:spcPts val="0"/>
              </a:spcBef>
              <a:spcAft>
                <a:spcPts val="0"/>
              </a:spcAft>
              <a:buNone/>
            </a:pPr>
            <a:r>
              <a:rPr lang="en" sz="1600">
                <a:solidFill>
                  <a:schemeClr val="dk1"/>
                </a:solidFill>
              </a:rPr>
              <a:t> </a:t>
            </a:r>
            <a:endParaRPr sz="1600">
              <a:solidFill>
                <a:schemeClr val="dk1"/>
              </a:solidFill>
            </a:endParaRPr>
          </a:p>
          <a:p>
            <a:pPr marL="0" marR="0" lvl="0" indent="0" algn="l" rtl="0">
              <a:spcBef>
                <a:spcPts val="0"/>
              </a:spcBef>
              <a:spcAft>
                <a:spcPts val="0"/>
              </a:spcAft>
              <a:buNone/>
            </a:pPr>
            <a:endParaRPr sz="1600">
              <a:solidFill>
                <a:schemeClr val="dk1"/>
              </a:solidFill>
            </a:endParaRPr>
          </a:p>
        </p:txBody>
      </p:sp>
      <p:pic>
        <p:nvPicPr>
          <p:cNvPr id="206" name="Google Shape;206;p29"/>
          <p:cNvPicPr preferRelativeResize="0"/>
          <p:nvPr/>
        </p:nvPicPr>
        <p:blipFill rotWithShape="1">
          <a:blip r:embed="rId4">
            <a:alphaModFix/>
          </a:blip>
          <a:srcRect l="71624" t="54532" r="14952" b="14306"/>
          <a:stretch/>
        </p:blipFill>
        <p:spPr>
          <a:xfrm>
            <a:off x="645224" y="1175925"/>
            <a:ext cx="1151422" cy="1889723"/>
          </a:xfrm>
          <a:prstGeom prst="rect">
            <a:avLst/>
          </a:prstGeom>
          <a:noFill/>
          <a:ln>
            <a:noFill/>
          </a:ln>
        </p:spPr>
      </p:pic>
      <p:pic>
        <p:nvPicPr>
          <p:cNvPr id="207" name="Google Shape;207;p29"/>
          <p:cNvPicPr preferRelativeResize="0"/>
          <p:nvPr/>
        </p:nvPicPr>
        <p:blipFill>
          <a:blip r:embed="rId5">
            <a:alphaModFix/>
          </a:blip>
          <a:stretch>
            <a:fillRect/>
          </a:stretch>
        </p:blipFill>
        <p:spPr>
          <a:xfrm>
            <a:off x="2441027" y="1688568"/>
            <a:ext cx="2087245" cy="1165433"/>
          </a:xfrm>
          <a:prstGeom prst="rect">
            <a:avLst/>
          </a:prstGeom>
          <a:noFill/>
          <a:ln>
            <a:noFill/>
          </a:ln>
        </p:spPr>
      </p:pic>
      <p:pic>
        <p:nvPicPr>
          <p:cNvPr id="208" name="Google Shape;208;p29"/>
          <p:cNvPicPr preferRelativeResize="0"/>
          <p:nvPr/>
        </p:nvPicPr>
        <p:blipFill>
          <a:blip r:embed="rId6">
            <a:alphaModFix/>
          </a:blip>
          <a:stretch>
            <a:fillRect/>
          </a:stretch>
        </p:blipFill>
        <p:spPr>
          <a:xfrm>
            <a:off x="5332925" y="1242450"/>
            <a:ext cx="3172626" cy="1766275"/>
          </a:xfrm>
          <a:prstGeom prst="rect">
            <a:avLst/>
          </a:prstGeom>
          <a:noFill/>
          <a:ln>
            <a:noFill/>
          </a:ln>
        </p:spPr>
      </p:pic>
      <p:pic>
        <p:nvPicPr>
          <p:cNvPr id="209" name="Google Shape;209;p29"/>
          <p:cNvPicPr preferRelativeResize="0"/>
          <p:nvPr/>
        </p:nvPicPr>
        <p:blipFill>
          <a:blip r:embed="rId7">
            <a:alphaModFix/>
          </a:blip>
          <a:stretch>
            <a:fillRect/>
          </a:stretch>
        </p:blipFill>
        <p:spPr>
          <a:xfrm>
            <a:off x="3857224" y="482975"/>
            <a:ext cx="2641348" cy="14871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14" name="Google Shape;214;p30"/>
          <p:cNvPicPr preferRelativeResize="0"/>
          <p:nvPr/>
        </p:nvPicPr>
        <p:blipFill>
          <a:blip r:embed="rId3">
            <a:alphaModFix/>
          </a:blip>
          <a:stretch>
            <a:fillRect/>
          </a:stretch>
        </p:blipFill>
        <p:spPr>
          <a:xfrm>
            <a:off x="152400" y="152400"/>
            <a:ext cx="8816141" cy="48386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1"/>
          <p:cNvSpPr txBox="1"/>
          <p:nvPr/>
        </p:nvSpPr>
        <p:spPr>
          <a:xfrm>
            <a:off x="344575" y="4533725"/>
            <a:ext cx="6874500" cy="43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t>Click on the video</a:t>
            </a:r>
            <a:r>
              <a:rPr lang="en"/>
              <a:t> to hear from Richard, head games designer at Heayes Design! </a:t>
            </a:r>
            <a:endParaRPr/>
          </a:p>
        </p:txBody>
      </p:sp>
      <p:pic>
        <p:nvPicPr>
          <p:cNvPr id="220" name="Google Shape;220;p31">
            <a:hlinkClick r:id="rId3"/>
          </p:cNvPr>
          <p:cNvPicPr preferRelativeResize="0"/>
          <p:nvPr/>
        </p:nvPicPr>
        <p:blipFill rotWithShape="1">
          <a:blip r:embed="rId4">
            <a:alphaModFix/>
          </a:blip>
          <a:srcRect t="5704"/>
          <a:stretch/>
        </p:blipFill>
        <p:spPr>
          <a:xfrm>
            <a:off x="1971150" y="1220930"/>
            <a:ext cx="5201698" cy="3065449"/>
          </a:xfrm>
          <a:prstGeom prst="rect">
            <a:avLst/>
          </a:prstGeom>
          <a:noFill/>
          <a:ln>
            <a:noFill/>
          </a:ln>
        </p:spPr>
      </p:pic>
      <p:sp>
        <p:nvSpPr>
          <p:cNvPr id="221" name="Google Shape;221;p31"/>
          <p:cNvSpPr/>
          <p:nvPr/>
        </p:nvSpPr>
        <p:spPr>
          <a:xfrm rot="5400000">
            <a:off x="1699775" y="-1503325"/>
            <a:ext cx="553500" cy="39534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1"/>
          <p:cNvSpPr txBox="1"/>
          <p:nvPr/>
        </p:nvSpPr>
        <p:spPr>
          <a:xfrm>
            <a:off x="173150" y="196625"/>
            <a:ext cx="3668400" cy="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How to design a card game</a:t>
            </a:r>
            <a:endParaRPr sz="2100" b="1"/>
          </a:p>
        </p:txBody>
      </p:sp>
      <p:pic>
        <p:nvPicPr>
          <p:cNvPr id="223" name="Google Shape;223;p31"/>
          <p:cNvPicPr preferRelativeResize="0"/>
          <p:nvPr/>
        </p:nvPicPr>
        <p:blipFill>
          <a:blip r:embed="rId5">
            <a:alphaModFix/>
          </a:blip>
          <a:stretch>
            <a:fillRect/>
          </a:stretch>
        </p:blipFill>
        <p:spPr>
          <a:xfrm>
            <a:off x="8026799" y="4046425"/>
            <a:ext cx="991726" cy="990850"/>
          </a:xfrm>
          <a:prstGeom prst="rect">
            <a:avLst/>
          </a:prstGeom>
          <a:noFill/>
          <a:ln>
            <a:noFill/>
          </a:ln>
        </p:spPr>
      </p:pic>
      <p:pic>
        <p:nvPicPr>
          <p:cNvPr id="224" name="Google Shape;224;p31"/>
          <p:cNvPicPr preferRelativeResize="0"/>
          <p:nvPr/>
        </p:nvPicPr>
        <p:blipFill>
          <a:blip r:embed="rId6">
            <a:alphaModFix/>
          </a:blip>
          <a:stretch>
            <a:fillRect/>
          </a:stretch>
        </p:blipFill>
        <p:spPr>
          <a:xfrm>
            <a:off x="7291948" y="1450775"/>
            <a:ext cx="1666353" cy="1980102"/>
          </a:xfrm>
          <a:prstGeom prst="rect">
            <a:avLst/>
          </a:prstGeom>
          <a:noFill/>
          <a:ln>
            <a:noFill/>
          </a:ln>
        </p:spPr>
      </p:pic>
      <p:pic>
        <p:nvPicPr>
          <p:cNvPr id="225" name="Google Shape;225;p31"/>
          <p:cNvPicPr preferRelativeResize="0"/>
          <p:nvPr/>
        </p:nvPicPr>
        <p:blipFill>
          <a:blip r:embed="rId7">
            <a:alphaModFix/>
          </a:blip>
          <a:stretch>
            <a:fillRect/>
          </a:stretch>
        </p:blipFill>
        <p:spPr>
          <a:xfrm>
            <a:off x="7951275" y="1686776"/>
            <a:ext cx="798400" cy="1405875"/>
          </a:xfrm>
          <a:prstGeom prst="rect">
            <a:avLst/>
          </a:prstGeom>
          <a:noFill/>
          <a:ln>
            <a:noFill/>
          </a:ln>
        </p:spPr>
      </p:pic>
      <p:pic>
        <p:nvPicPr>
          <p:cNvPr id="226" name="Google Shape;226;p31"/>
          <p:cNvPicPr preferRelativeResize="0"/>
          <p:nvPr/>
        </p:nvPicPr>
        <p:blipFill>
          <a:blip r:embed="rId6">
            <a:alphaModFix/>
          </a:blip>
          <a:stretch>
            <a:fillRect/>
          </a:stretch>
        </p:blipFill>
        <p:spPr>
          <a:xfrm>
            <a:off x="98073" y="1499538"/>
            <a:ext cx="1666353" cy="1980102"/>
          </a:xfrm>
          <a:prstGeom prst="rect">
            <a:avLst/>
          </a:prstGeom>
          <a:noFill/>
          <a:ln>
            <a:noFill/>
          </a:ln>
        </p:spPr>
      </p:pic>
      <p:pic>
        <p:nvPicPr>
          <p:cNvPr id="227" name="Google Shape;227;p31"/>
          <p:cNvPicPr preferRelativeResize="0"/>
          <p:nvPr/>
        </p:nvPicPr>
        <p:blipFill>
          <a:blip r:embed="rId7">
            <a:alphaModFix/>
          </a:blip>
          <a:stretch>
            <a:fillRect/>
          </a:stretch>
        </p:blipFill>
        <p:spPr>
          <a:xfrm>
            <a:off x="735200" y="1737889"/>
            <a:ext cx="798400" cy="1405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txBox="1"/>
          <p:nvPr/>
        </p:nvSpPr>
        <p:spPr>
          <a:xfrm>
            <a:off x="487675" y="888475"/>
            <a:ext cx="7908600" cy="7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The How to Build a Human Card Game Challenge workshop has been designed by Little Inventors in partnership with the Human Cell Atlas and Heayes Design. </a:t>
            </a:r>
            <a:endParaRPr/>
          </a:p>
        </p:txBody>
      </p:sp>
      <p:sp>
        <p:nvSpPr>
          <p:cNvPr id="63" name="Google Shape;63;p14"/>
          <p:cNvSpPr/>
          <p:nvPr/>
        </p:nvSpPr>
        <p:spPr>
          <a:xfrm rot="5400000">
            <a:off x="1605375" y="-1408675"/>
            <a:ext cx="553500" cy="37641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4"/>
          <p:cNvSpPr txBox="1"/>
          <p:nvPr/>
        </p:nvSpPr>
        <p:spPr>
          <a:xfrm>
            <a:off x="173150" y="196625"/>
            <a:ext cx="3479400" cy="7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Introducing the challenge</a:t>
            </a:r>
            <a:endParaRPr sz="2100" b="1"/>
          </a:p>
        </p:txBody>
      </p:sp>
      <p:sp>
        <p:nvSpPr>
          <p:cNvPr id="65" name="Google Shape;65;p14"/>
          <p:cNvSpPr txBox="1"/>
          <p:nvPr/>
        </p:nvSpPr>
        <p:spPr>
          <a:xfrm>
            <a:off x="344575" y="4297950"/>
            <a:ext cx="8301900" cy="43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t>Click on the video</a:t>
            </a:r>
            <a:r>
              <a:rPr lang="en"/>
              <a:t> to hear from Dominic, Chief Inventor and founder of Little Inventors tell you about the project.   </a:t>
            </a:r>
            <a:endParaRPr/>
          </a:p>
        </p:txBody>
      </p:sp>
      <p:pic>
        <p:nvPicPr>
          <p:cNvPr id="66" name="Google Shape;66;p14">
            <a:hlinkClick r:id="rId3"/>
          </p:cNvPr>
          <p:cNvPicPr preferRelativeResize="0"/>
          <p:nvPr/>
        </p:nvPicPr>
        <p:blipFill rotWithShape="1">
          <a:blip r:embed="rId4">
            <a:alphaModFix/>
          </a:blip>
          <a:srcRect t="2927" b="2927"/>
          <a:stretch/>
        </p:blipFill>
        <p:spPr>
          <a:xfrm>
            <a:off x="2391963" y="1638175"/>
            <a:ext cx="4313023" cy="2537802"/>
          </a:xfrm>
          <a:prstGeom prst="rect">
            <a:avLst/>
          </a:prstGeom>
          <a:noFill/>
          <a:ln>
            <a:noFill/>
          </a:ln>
        </p:spPr>
      </p:pic>
      <p:pic>
        <p:nvPicPr>
          <p:cNvPr id="67" name="Google Shape;67;p14"/>
          <p:cNvPicPr preferRelativeResize="0"/>
          <p:nvPr/>
        </p:nvPicPr>
        <p:blipFill>
          <a:blip r:embed="rId5">
            <a:alphaModFix/>
          </a:blip>
          <a:stretch>
            <a:fillRect/>
          </a:stretch>
        </p:blipFill>
        <p:spPr>
          <a:xfrm>
            <a:off x="6991279" y="2248149"/>
            <a:ext cx="1275286" cy="1088650"/>
          </a:xfrm>
          <a:prstGeom prst="rect">
            <a:avLst/>
          </a:prstGeom>
          <a:noFill/>
          <a:ln>
            <a:noFill/>
          </a:ln>
        </p:spPr>
      </p:pic>
      <p:pic>
        <p:nvPicPr>
          <p:cNvPr id="68" name="Google Shape;68;p14"/>
          <p:cNvPicPr preferRelativeResize="0"/>
          <p:nvPr/>
        </p:nvPicPr>
        <p:blipFill>
          <a:blip r:embed="rId6">
            <a:alphaModFix/>
          </a:blip>
          <a:stretch>
            <a:fillRect/>
          </a:stretch>
        </p:blipFill>
        <p:spPr>
          <a:xfrm>
            <a:off x="681575" y="2294146"/>
            <a:ext cx="1275293" cy="996648"/>
          </a:xfrm>
          <a:prstGeom prst="rect">
            <a:avLst/>
          </a:prstGeom>
          <a:noFill/>
          <a:ln>
            <a:noFill/>
          </a:ln>
        </p:spPr>
      </p:pic>
      <p:pic>
        <p:nvPicPr>
          <p:cNvPr id="69" name="Google Shape;69;p14"/>
          <p:cNvPicPr preferRelativeResize="0"/>
          <p:nvPr/>
        </p:nvPicPr>
        <p:blipFill>
          <a:blip r:embed="rId7">
            <a:alphaModFix/>
          </a:blip>
          <a:stretch>
            <a:fillRect/>
          </a:stretch>
        </p:blipFill>
        <p:spPr>
          <a:xfrm>
            <a:off x="5536102" y="1810812"/>
            <a:ext cx="1042948" cy="465325"/>
          </a:xfrm>
          <a:prstGeom prst="rect">
            <a:avLst/>
          </a:prstGeom>
          <a:noFill/>
          <a:ln>
            <a:noFill/>
          </a:ln>
        </p:spPr>
      </p:pic>
      <p:pic>
        <p:nvPicPr>
          <p:cNvPr id="70" name="Google Shape;70;p14"/>
          <p:cNvPicPr preferRelativeResize="0"/>
          <p:nvPr/>
        </p:nvPicPr>
        <p:blipFill>
          <a:blip r:embed="rId8">
            <a:alphaModFix/>
          </a:blip>
          <a:stretch>
            <a:fillRect/>
          </a:stretch>
        </p:blipFill>
        <p:spPr>
          <a:xfrm>
            <a:off x="7375622" y="1436517"/>
            <a:ext cx="635975" cy="635992"/>
          </a:xfrm>
          <a:prstGeom prst="rect">
            <a:avLst/>
          </a:prstGeom>
          <a:noFill/>
          <a:ln>
            <a:noFill/>
          </a:ln>
        </p:spPr>
      </p:pic>
      <p:pic>
        <p:nvPicPr>
          <p:cNvPr id="71" name="Google Shape;71;p14"/>
          <p:cNvPicPr preferRelativeResize="0"/>
          <p:nvPr/>
        </p:nvPicPr>
        <p:blipFill>
          <a:blip r:embed="rId9">
            <a:alphaModFix/>
          </a:blip>
          <a:stretch>
            <a:fillRect/>
          </a:stretch>
        </p:blipFill>
        <p:spPr>
          <a:xfrm>
            <a:off x="273243" y="3336811"/>
            <a:ext cx="547939" cy="549153"/>
          </a:xfrm>
          <a:prstGeom prst="rect">
            <a:avLst/>
          </a:prstGeom>
          <a:noFill/>
          <a:ln>
            <a:noFill/>
          </a:ln>
        </p:spPr>
      </p:pic>
      <p:pic>
        <p:nvPicPr>
          <p:cNvPr id="72" name="Google Shape;72;p14"/>
          <p:cNvPicPr preferRelativeResize="0"/>
          <p:nvPr/>
        </p:nvPicPr>
        <p:blipFill>
          <a:blip r:embed="rId10">
            <a:alphaModFix/>
          </a:blip>
          <a:stretch>
            <a:fillRect/>
          </a:stretch>
        </p:blipFill>
        <p:spPr>
          <a:xfrm>
            <a:off x="1307374" y="3454828"/>
            <a:ext cx="798314" cy="749700"/>
          </a:xfrm>
          <a:prstGeom prst="rect">
            <a:avLst/>
          </a:prstGeom>
          <a:noFill/>
          <a:ln>
            <a:noFill/>
          </a:ln>
        </p:spPr>
      </p:pic>
      <p:pic>
        <p:nvPicPr>
          <p:cNvPr id="73" name="Google Shape;73;p14"/>
          <p:cNvPicPr preferRelativeResize="0"/>
          <p:nvPr/>
        </p:nvPicPr>
        <p:blipFill>
          <a:blip r:embed="rId11">
            <a:alphaModFix/>
          </a:blip>
          <a:stretch>
            <a:fillRect/>
          </a:stretch>
        </p:blipFill>
        <p:spPr>
          <a:xfrm>
            <a:off x="7630600" y="3626404"/>
            <a:ext cx="635975" cy="598096"/>
          </a:xfrm>
          <a:prstGeom prst="rect">
            <a:avLst/>
          </a:prstGeom>
          <a:noFill/>
          <a:ln>
            <a:noFill/>
          </a:ln>
        </p:spPr>
      </p:pic>
      <p:pic>
        <p:nvPicPr>
          <p:cNvPr id="74" name="Google Shape;74;p14"/>
          <p:cNvPicPr preferRelativeResize="0"/>
          <p:nvPr/>
        </p:nvPicPr>
        <p:blipFill>
          <a:blip r:embed="rId12">
            <a:alphaModFix/>
          </a:blip>
          <a:stretch>
            <a:fillRect/>
          </a:stretch>
        </p:blipFill>
        <p:spPr>
          <a:xfrm>
            <a:off x="487683" y="1776513"/>
            <a:ext cx="529259" cy="5338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2"/>
          <p:cNvSpPr/>
          <p:nvPr/>
        </p:nvSpPr>
        <p:spPr>
          <a:xfrm rot="5400000">
            <a:off x="1609600" y="-1413025"/>
            <a:ext cx="553500" cy="37728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32"/>
          <p:cNvSpPr txBox="1"/>
          <p:nvPr/>
        </p:nvSpPr>
        <p:spPr>
          <a:xfrm>
            <a:off x="173150" y="196625"/>
            <a:ext cx="3522300" cy="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Game design starts here!</a:t>
            </a:r>
            <a:endParaRPr sz="2100" b="1"/>
          </a:p>
        </p:txBody>
      </p:sp>
      <p:sp>
        <p:nvSpPr>
          <p:cNvPr id="234" name="Google Shape;234;p32"/>
          <p:cNvSpPr txBox="1"/>
          <p:nvPr/>
        </p:nvSpPr>
        <p:spPr>
          <a:xfrm>
            <a:off x="317200" y="1040100"/>
            <a:ext cx="8153400" cy="192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t>We want you to come up with an idea for a cell-tactular CARD game, using the ‘story’ of the Human Cell Atlas for inspiration.</a:t>
            </a:r>
            <a:endParaRPr sz="1600"/>
          </a:p>
          <a:p>
            <a:pPr marL="0" lvl="0" indent="0" algn="l" rtl="0">
              <a:spcBef>
                <a:spcPts val="0"/>
              </a:spcBef>
              <a:spcAft>
                <a:spcPts val="0"/>
              </a:spcAft>
              <a:buNone/>
            </a:pPr>
            <a:endParaRPr sz="1600"/>
          </a:p>
          <a:p>
            <a:pPr marL="0" lvl="0" indent="0" algn="l" rtl="0">
              <a:spcBef>
                <a:spcPts val="0"/>
              </a:spcBef>
              <a:spcAft>
                <a:spcPts val="0"/>
              </a:spcAft>
              <a:buNone/>
            </a:pPr>
            <a:endParaRPr sz="1600"/>
          </a:p>
          <a:p>
            <a:pPr marL="0" lvl="0" indent="0" algn="l" rtl="0">
              <a:spcBef>
                <a:spcPts val="0"/>
              </a:spcBef>
              <a:spcAft>
                <a:spcPts val="0"/>
              </a:spcAft>
              <a:buClr>
                <a:schemeClr val="dk1"/>
              </a:buClr>
              <a:buSzPts val="1100"/>
              <a:buFont typeface="Arial"/>
              <a:buNone/>
            </a:pPr>
            <a:r>
              <a:rPr lang="en" sz="1600" b="1"/>
              <a:t>So what are the key ingredients for a good game?</a:t>
            </a:r>
            <a:endParaRPr sz="2800" b="1">
              <a:solidFill>
                <a:schemeClr val="dk2"/>
              </a:solidFill>
            </a:endParaRPr>
          </a:p>
          <a:p>
            <a:pPr marL="0" lvl="0" indent="0" algn="l" rtl="0">
              <a:lnSpc>
                <a:spcPct val="200000"/>
              </a:lnSpc>
              <a:spcBef>
                <a:spcPts val="0"/>
              </a:spcBef>
              <a:spcAft>
                <a:spcPts val="0"/>
              </a:spcAft>
              <a:buNone/>
            </a:pPr>
            <a:endParaRPr sz="1600"/>
          </a:p>
        </p:txBody>
      </p:sp>
      <p:pic>
        <p:nvPicPr>
          <p:cNvPr id="235" name="Google Shape;235;p32"/>
          <p:cNvPicPr preferRelativeResize="0"/>
          <p:nvPr/>
        </p:nvPicPr>
        <p:blipFill>
          <a:blip r:embed="rId3">
            <a:alphaModFix/>
          </a:blip>
          <a:stretch>
            <a:fillRect/>
          </a:stretch>
        </p:blipFill>
        <p:spPr>
          <a:xfrm>
            <a:off x="369412" y="2966100"/>
            <a:ext cx="8405176" cy="11693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3"/>
          <p:cNvSpPr txBox="1"/>
          <p:nvPr/>
        </p:nvSpPr>
        <p:spPr>
          <a:xfrm>
            <a:off x="275000" y="1052825"/>
            <a:ext cx="8407200" cy="179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b="1"/>
              <a:t>Spend time thinking about different ways cells could be used in a card game. Here are some things to get you thinking...</a:t>
            </a:r>
            <a:r>
              <a:rPr lang="en" sz="1500"/>
              <a:t>   </a:t>
            </a:r>
            <a:endParaRPr sz="1500"/>
          </a:p>
          <a:p>
            <a:pPr marL="457200" lvl="0" indent="0" algn="l" rtl="0">
              <a:spcBef>
                <a:spcPts val="0"/>
              </a:spcBef>
              <a:spcAft>
                <a:spcPts val="0"/>
              </a:spcAft>
              <a:buNone/>
            </a:pPr>
            <a:endParaRPr sz="1500"/>
          </a:p>
          <a:p>
            <a:pPr marL="457200" lvl="0" indent="0" algn="l" rtl="0">
              <a:spcBef>
                <a:spcPts val="0"/>
              </a:spcBef>
              <a:spcAft>
                <a:spcPts val="0"/>
              </a:spcAft>
              <a:buNone/>
            </a:pPr>
            <a:endParaRPr sz="1500"/>
          </a:p>
          <a:p>
            <a:pPr marL="457200" lvl="0" indent="-323850" algn="l" rtl="0">
              <a:spcBef>
                <a:spcPts val="0"/>
              </a:spcBef>
              <a:spcAft>
                <a:spcPts val="0"/>
              </a:spcAft>
              <a:buSzPts val="1500"/>
              <a:buChar char="●"/>
            </a:pPr>
            <a:r>
              <a:rPr lang="en" sz="1500"/>
              <a:t>What did you find most interesting about cells or HCA? Would it make a good game theme?</a:t>
            </a:r>
            <a:endParaRPr sz="1500"/>
          </a:p>
          <a:p>
            <a:pPr marL="0" lvl="0" indent="0" algn="l" rtl="0">
              <a:spcBef>
                <a:spcPts val="0"/>
              </a:spcBef>
              <a:spcAft>
                <a:spcPts val="0"/>
              </a:spcAft>
              <a:buNone/>
            </a:pPr>
            <a:endParaRPr sz="1500"/>
          </a:p>
          <a:p>
            <a:pPr marL="457200" lvl="0" indent="-323850" algn="l" rtl="0">
              <a:spcBef>
                <a:spcPts val="0"/>
              </a:spcBef>
              <a:spcAft>
                <a:spcPts val="0"/>
              </a:spcAft>
              <a:buSzPts val="1500"/>
              <a:buChar char="●"/>
            </a:pPr>
            <a:r>
              <a:rPr lang="en" sz="1500"/>
              <a:t>Think about the story of your body being made up of many different cells</a:t>
            </a:r>
            <a:endParaRPr sz="1500"/>
          </a:p>
          <a:p>
            <a:pPr marL="0" lvl="0" indent="457200" algn="l" rtl="0">
              <a:spcBef>
                <a:spcPts val="0"/>
              </a:spcBef>
              <a:spcAft>
                <a:spcPts val="0"/>
              </a:spcAft>
              <a:buNone/>
            </a:pPr>
            <a:r>
              <a:rPr lang="en" sz="1500"/>
              <a:t>and what they do.</a:t>
            </a:r>
            <a:endParaRPr sz="1500"/>
          </a:p>
          <a:p>
            <a:pPr marL="0" lvl="0" indent="457200" algn="l" rtl="0">
              <a:spcBef>
                <a:spcPts val="0"/>
              </a:spcBef>
              <a:spcAft>
                <a:spcPts val="0"/>
              </a:spcAft>
              <a:buNone/>
            </a:pPr>
            <a:endParaRPr sz="1500"/>
          </a:p>
          <a:p>
            <a:pPr marL="457200" lvl="0" indent="-323850" algn="l" rtl="0">
              <a:spcBef>
                <a:spcPts val="0"/>
              </a:spcBef>
              <a:spcAft>
                <a:spcPts val="0"/>
              </a:spcAft>
              <a:buClr>
                <a:schemeClr val="dk1"/>
              </a:buClr>
              <a:buSzPts val="1500"/>
              <a:buChar char="●"/>
            </a:pPr>
            <a:r>
              <a:rPr lang="en" sz="1500">
                <a:solidFill>
                  <a:schemeClr val="dk1"/>
                </a:solidFill>
              </a:rPr>
              <a:t>What could you teach players about the Human Cell Atlas through your game?</a:t>
            </a:r>
            <a:endParaRPr sz="1500">
              <a:solidFill>
                <a:schemeClr val="dk1"/>
              </a:solidFill>
            </a:endParaRPr>
          </a:p>
          <a:p>
            <a:pPr marL="457200" lvl="0" indent="0" algn="l" rtl="0">
              <a:spcBef>
                <a:spcPts val="0"/>
              </a:spcBef>
              <a:spcAft>
                <a:spcPts val="0"/>
              </a:spcAft>
              <a:buClr>
                <a:schemeClr val="dk1"/>
              </a:buClr>
              <a:buSzPts val="1100"/>
              <a:buFont typeface="Arial"/>
              <a:buNone/>
            </a:pP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Could the shapes and colours of cells be used, or maybe the names?</a:t>
            </a:r>
            <a:endParaRPr sz="1500">
              <a:solidFill>
                <a:schemeClr val="dk1"/>
              </a:solidFill>
            </a:endParaRPr>
          </a:p>
          <a:p>
            <a:pPr marL="0" lvl="0" indent="0" algn="l" rtl="0">
              <a:spcBef>
                <a:spcPts val="0"/>
              </a:spcBef>
              <a:spcAft>
                <a:spcPts val="0"/>
              </a:spcAft>
              <a:buNone/>
            </a:pPr>
            <a:endParaRPr sz="1500"/>
          </a:p>
          <a:p>
            <a:pPr marL="0" lvl="0" indent="0" algn="l" rtl="0">
              <a:spcBef>
                <a:spcPts val="0"/>
              </a:spcBef>
              <a:spcAft>
                <a:spcPts val="0"/>
              </a:spcAft>
              <a:buNone/>
            </a:pPr>
            <a:endParaRPr sz="1500"/>
          </a:p>
        </p:txBody>
      </p:sp>
      <p:pic>
        <p:nvPicPr>
          <p:cNvPr id="241" name="Google Shape;241;p33"/>
          <p:cNvPicPr preferRelativeResize="0"/>
          <p:nvPr/>
        </p:nvPicPr>
        <p:blipFill rotWithShape="1">
          <a:blip r:embed="rId3">
            <a:alphaModFix/>
          </a:blip>
          <a:srcRect l="31531" r="37820"/>
          <a:stretch/>
        </p:blipFill>
        <p:spPr>
          <a:xfrm rot="692616">
            <a:off x="7728688" y="2650941"/>
            <a:ext cx="932630" cy="1396362"/>
          </a:xfrm>
          <a:prstGeom prst="rect">
            <a:avLst/>
          </a:prstGeom>
          <a:noFill/>
          <a:ln>
            <a:noFill/>
          </a:ln>
        </p:spPr>
      </p:pic>
      <p:sp>
        <p:nvSpPr>
          <p:cNvPr id="242" name="Google Shape;242;p33"/>
          <p:cNvSpPr/>
          <p:nvPr/>
        </p:nvSpPr>
        <p:spPr>
          <a:xfrm rot="5400000">
            <a:off x="1154200" y="-957475"/>
            <a:ext cx="553500" cy="28617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33"/>
          <p:cNvSpPr txBox="1"/>
          <p:nvPr/>
        </p:nvSpPr>
        <p:spPr>
          <a:xfrm>
            <a:off x="173150" y="196625"/>
            <a:ext cx="2559600" cy="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Game some ideas</a:t>
            </a:r>
            <a:endParaRPr sz="2100" b="1"/>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4"/>
          <p:cNvSpPr/>
          <p:nvPr/>
        </p:nvSpPr>
        <p:spPr>
          <a:xfrm>
            <a:off x="266232" y="3678225"/>
            <a:ext cx="7514100" cy="1130100"/>
          </a:xfrm>
          <a:prstGeom prst="rect">
            <a:avLst/>
          </a:prstGeom>
          <a:solidFill>
            <a:srgbClr val="F8C013">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4"/>
          <p:cNvSpPr txBox="1"/>
          <p:nvPr/>
        </p:nvSpPr>
        <p:spPr>
          <a:xfrm>
            <a:off x="266225" y="947825"/>
            <a:ext cx="8529900" cy="2618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300"/>
              <a:t>A lot of successful games have a great story. This can also be called the ‘narrative’ or ‘story’. </a:t>
            </a:r>
            <a:endParaRPr sz="1300"/>
          </a:p>
          <a:p>
            <a:pPr marL="0" marR="0" lvl="0" indent="0" algn="l" rtl="0">
              <a:lnSpc>
                <a:spcPct val="100000"/>
              </a:lnSpc>
              <a:spcBef>
                <a:spcPts val="0"/>
              </a:spcBef>
              <a:spcAft>
                <a:spcPts val="0"/>
              </a:spcAft>
              <a:buNone/>
            </a:pPr>
            <a:r>
              <a:rPr lang="en" sz="1300"/>
              <a:t>Here are some examples: </a:t>
            </a:r>
            <a:endParaRPr sz="1300"/>
          </a:p>
          <a:p>
            <a:pPr marL="0" lvl="0" indent="0" algn="l" rtl="0">
              <a:spcBef>
                <a:spcPts val="0"/>
              </a:spcBef>
              <a:spcAft>
                <a:spcPts val="0"/>
              </a:spcAft>
              <a:buNone/>
            </a:pPr>
            <a:endParaRPr sz="1300"/>
          </a:p>
          <a:p>
            <a:pPr marL="0" lvl="0" indent="0" algn="l" rtl="0">
              <a:lnSpc>
                <a:spcPct val="115000"/>
              </a:lnSpc>
              <a:spcBef>
                <a:spcPts val="0"/>
              </a:spcBef>
              <a:spcAft>
                <a:spcPts val="0"/>
              </a:spcAft>
              <a:buNone/>
            </a:pPr>
            <a:r>
              <a:rPr lang="en" sz="1300" b="1"/>
              <a:t>PANDEMIC -</a:t>
            </a:r>
            <a:r>
              <a:rPr lang="en" sz="1300"/>
              <a:t> Each player has a different role, and together you are working as a team to try to stop the spread of a global pandemic. This is a called a collaborative game as you win or lose together.</a:t>
            </a:r>
            <a:endParaRPr sz="1300"/>
          </a:p>
          <a:p>
            <a:pPr marL="0" lvl="0" indent="0" algn="l" rtl="0">
              <a:lnSpc>
                <a:spcPct val="115000"/>
              </a:lnSpc>
              <a:spcBef>
                <a:spcPts val="0"/>
              </a:spcBef>
              <a:spcAft>
                <a:spcPts val="0"/>
              </a:spcAft>
              <a:buNone/>
            </a:pPr>
            <a:endParaRPr sz="1300"/>
          </a:p>
          <a:p>
            <a:pPr marL="0" lvl="0" indent="0" algn="l" rtl="0">
              <a:lnSpc>
                <a:spcPct val="115000"/>
              </a:lnSpc>
              <a:spcBef>
                <a:spcPts val="0"/>
              </a:spcBef>
              <a:spcAft>
                <a:spcPts val="0"/>
              </a:spcAft>
              <a:buNone/>
            </a:pPr>
            <a:r>
              <a:rPr lang="en" sz="1300" b="1"/>
              <a:t>MONOPOLY -</a:t>
            </a:r>
            <a:r>
              <a:rPr lang="en" sz="1300"/>
              <a:t> The game is set in London, the aim is to buy as many properties as you can and make the most money.  The Card game Monopoly Deal uses the the same goals.</a:t>
            </a:r>
            <a:endParaRPr sz="1300"/>
          </a:p>
          <a:p>
            <a:pPr marL="0" lvl="0" indent="0" algn="l" rtl="0">
              <a:lnSpc>
                <a:spcPct val="115000"/>
              </a:lnSpc>
              <a:spcBef>
                <a:spcPts val="0"/>
              </a:spcBef>
              <a:spcAft>
                <a:spcPts val="0"/>
              </a:spcAft>
              <a:buNone/>
            </a:pPr>
            <a:endParaRPr sz="1300"/>
          </a:p>
          <a:p>
            <a:pPr marL="0" lvl="0" indent="0" algn="l" rtl="0">
              <a:lnSpc>
                <a:spcPct val="115000"/>
              </a:lnSpc>
              <a:spcBef>
                <a:spcPts val="0"/>
              </a:spcBef>
              <a:spcAft>
                <a:spcPts val="0"/>
              </a:spcAft>
              <a:buNone/>
            </a:pPr>
            <a:r>
              <a:rPr lang="en" sz="1300" b="1"/>
              <a:t>SETTLERS of CATAN -</a:t>
            </a:r>
            <a:r>
              <a:rPr lang="en" sz="1300"/>
              <a:t> is set on the mythical island of Catan hundreds of years ago. The aim is to build settlements and gain resources. There is also a card game version. </a:t>
            </a:r>
            <a:endParaRPr sz="1300"/>
          </a:p>
          <a:p>
            <a:pPr marL="0" lvl="0" indent="0" algn="l" rtl="0">
              <a:lnSpc>
                <a:spcPct val="115000"/>
              </a:lnSpc>
              <a:spcBef>
                <a:spcPts val="0"/>
              </a:spcBef>
              <a:spcAft>
                <a:spcPts val="0"/>
              </a:spcAft>
              <a:buNone/>
            </a:pPr>
            <a:endParaRPr sz="1500"/>
          </a:p>
        </p:txBody>
      </p:sp>
      <p:sp>
        <p:nvSpPr>
          <p:cNvPr id="250" name="Google Shape;250;p34"/>
          <p:cNvSpPr/>
          <p:nvPr/>
        </p:nvSpPr>
        <p:spPr>
          <a:xfrm rot="5400000">
            <a:off x="1858900" y="-1662175"/>
            <a:ext cx="553500" cy="42711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4"/>
          <p:cNvSpPr txBox="1">
            <a:spLocks noGrp="1"/>
          </p:cNvSpPr>
          <p:nvPr>
            <p:ph type="subTitle" idx="1"/>
          </p:nvPr>
        </p:nvSpPr>
        <p:spPr>
          <a:xfrm>
            <a:off x="266225" y="223475"/>
            <a:ext cx="4171200" cy="49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Inspiration - Stories in Games</a:t>
            </a:r>
            <a:endParaRPr sz="2100" b="1">
              <a:solidFill>
                <a:srgbClr val="000000"/>
              </a:solidFill>
            </a:endParaRPr>
          </a:p>
        </p:txBody>
      </p:sp>
      <p:sp>
        <p:nvSpPr>
          <p:cNvPr id="252" name="Google Shape;252;p34"/>
          <p:cNvSpPr txBox="1"/>
          <p:nvPr/>
        </p:nvSpPr>
        <p:spPr>
          <a:xfrm>
            <a:off x="355032" y="3678225"/>
            <a:ext cx="7425300" cy="1254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300"/>
              <a:t>Your game is based on the human body and the Human Cell Atlas, this is the setting of the game but the narrative still needs to be decided. You can get really creative here. Think about the aim of the game and what the players are trying to do. Are the players acting as cells or tissues, is the aim to try to collect as many cells as possible, is it to battle or is it to team up with other players?</a:t>
            </a:r>
            <a:endParaRPr/>
          </a:p>
        </p:txBody>
      </p:sp>
      <p:pic>
        <p:nvPicPr>
          <p:cNvPr id="253" name="Google Shape;253;p34"/>
          <p:cNvPicPr preferRelativeResize="0"/>
          <p:nvPr/>
        </p:nvPicPr>
        <p:blipFill>
          <a:blip r:embed="rId3">
            <a:alphaModFix/>
          </a:blip>
          <a:stretch>
            <a:fillRect/>
          </a:stretch>
        </p:blipFill>
        <p:spPr>
          <a:xfrm>
            <a:off x="7808290" y="359347"/>
            <a:ext cx="918910" cy="8806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35"/>
          <p:cNvPicPr preferRelativeResize="0"/>
          <p:nvPr/>
        </p:nvPicPr>
        <p:blipFill>
          <a:blip r:embed="rId3">
            <a:alphaModFix/>
          </a:blip>
          <a:stretch>
            <a:fillRect/>
          </a:stretch>
        </p:blipFill>
        <p:spPr>
          <a:xfrm>
            <a:off x="651324" y="2103000"/>
            <a:ext cx="2466199" cy="1787499"/>
          </a:xfrm>
          <a:prstGeom prst="rect">
            <a:avLst/>
          </a:prstGeom>
          <a:noFill/>
          <a:ln>
            <a:noFill/>
          </a:ln>
        </p:spPr>
      </p:pic>
      <p:pic>
        <p:nvPicPr>
          <p:cNvPr id="259" name="Google Shape;259;p35"/>
          <p:cNvPicPr preferRelativeResize="0"/>
          <p:nvPr/>
        </p:nvPicPr>
        <p:blipFill>
          <a:blip r:embed="rId3">
            <a:alphaModFix/>
          </a:blip>
          <a:stretch>
            <a:fillRect/>
          </a:stretch>
        </p:blipFill>
        <p:spPr>
          <a:xfrm>
            <a:off x="6023924" y="2103000"/>
            <a:ext cx="2466199" cy="1787499"/>
          </a:xfrm>
          <a:prstGeom prst="rect">
            <a:avLst/>
          </a:prstGeom>
          <a:noFill/>
          <a:ln>
            <a:noFill/>
          </a:ln>
        </p:spPr>
      </p:pic>
      <p:pic>
        <p:nvPicPr>
          <p:cNvPr id="260" name="Google Shape;260;p35"/>
          <p:cNvPicPr preferRelativeResize="0"/>
          <p:nvPr/>
        </p:nvPicPr>
        <p:blipFill>
          <a:blip r:embed="rId3">
            <a:alphaModFix/>
          </a:blip>
          <a:stretch>
            <a:fillRect/>
          </a:stretch>
        </p:blipFill>
        <p:spPr>
          <a:xfrm>
            <a:off x="3307799" y="2103000"/>
            <a:ext cx="2466199" cy="1787499"/>
          </a:xfrm>
          <a:prstGeom prst="rect">
            <a:avLst/>
          </a:prstGeom>
          <a:noFill/>
          <a:ln>
            <a:noFill/>
          </a:ln>
        </p:spPr>
      </p:pic>
      <p:sp>
        <p:nvSpPr>
          <p:cNvPr id="261" name="Google Shape;261;p35"/>
          <p:cNvSpPr txBox="1">
            <a:spLocks noGrp="1"/>
          </p:cNvSpPr>
          <p:nvPr>
            <p:ph type="subTitle" idx="1"/>
          </p:nvPr>
        </p:nvSpPr>
        <p:spPr>
          <a:xfrm>
            <a:off x="399375" y="1013550"/>
            <a:ext cx="8342700" cy="64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rgbClr val="000000"/>
                </a:solidFill>
              </a:rPr>
              <a:t>Every game needs rules to tell someone else how to play. They are the heart of your game, without them no one can play your game.</a:t>
            </a:r>
            <a:endParaRPr sz="1600">
              <a:solidFill>
                <a:srgbClr val="000000"/>
              </a:solidFill>
            </a:endParaRPr>
          </a:p>
        </p:txBody>
      </p:sp>
      <p:sp>
        <p:nvSpPr>
          <p:cNvPr id="262" name="Google Shape;262;p35"/>
          <p:cNvSpPr txBox="1">
            <a:spLocks noGrp="1"/>
          </p:cNvSpPr>
          <p:nvPr>
            <p:ph type="subTitle" idx="1"/>
          </p:nvPr>
        </p:nvSpPr>
        <p:spPr>
          <a:xfrm>
            <a:off x="710975" y="2399900"/>
            <a:ext cx="2346900" cy="1193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a:solidFill>
                  <a:srgbClr val="000000"/>
                </a:solidFill>
              </a:rPr>
              <a:t>Is there a single winner or do you win or lose together?</a:t>
            </a:r>
            <a:endParaRPr sz="1600">
              <a:solidFill>
                <a:srgbClr val="000000"/>
              </a:solidFill>
            </a:endParaRPr>
          </a:p>
        </p:txBody>
      </p:sp>
      <p:sp>
        <p:nvSpPr>
          <p:cNvPr id="263" name="Google Shape;263;p35"/>
          <p:cNvSpPr txBox="1">
            <a:spLocks noGrp="1"/>
          </p:cNvSpPr>
          <p:nvPr>
            <p:ph type="subTitle" idx="1"/>
          </p:nvPr>
        </p:nvSpPr>
        <p:spPr>
          <a:xfrm>
            <a:off x="3425050" y="2277425"/>
            <a:ext cx="2231700" cy="2220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solidFill>
                  <a:srgbClr val="000000"/>
                </a:solidFill>
              </a:rPr>
              <a:t>What do you do on your turn. Make sets,</a:t>
            </a:r>
            <a:endParaRPr sz="1600" dirty="0">
              <a:solidFill>
                <a:srgbClr val="000000"/>
              </a:solidFill>
            </a:endParaRPr>
          </a:p>
          <a:p>
            <a:pPr marL="0" lvl="0" indent="0" algn="ctr" rtl="0">
              <a:spcBef>
                <a:spcPts val="0"/>
              </a:spcBef>
              <a:spcAft>
                <a:spcPts val="0"/>
              </a:spcAft>
              <a:buNone/>
            </a:pPr>
            <a:r>
              <a:rPr lang="en" sz="1600" dirty="0">
                <a:solidFill>
                  <a:srgbClr val="000000"/>
                </a:solidFill>
              </a:rPr>
              <a:t>create patterns, trade cards, battle or</a:t>
            </a:r>
            <a:endParaRPr sz="1600" dirty="0">
              <a:solidFill>
                <a:srgbClr val="000000"/>
              </a:solidFill>
            </a:endParaRPr>
          </a:p>
          <a:p>
            <a:pPr marL="0" lvl="0" indent="0" algn="ctr" rtl="0">
              <a:spcBef>
                <a:spcPts val="0"/>
              </a:spcBef>
              <a:spcAft>
                <a:spcPts val="0"/>
              </a:spcAft>
              <a:buNone/>
            </a:pPr>
            <a:r>
              <a:rPr lang="en" sz="1600" dirty="0">
                <a:solidFill>
                  <a:srgbClr val="000000"/>
                </a:solidFill>
              </a:rPr>
              <a:t>something else?</a:t>
            </a:r>
            <a:endParaRPr sz="1600" dirty="0">
              <a:solidFill>
                <a:srgbClr val="000000"/>
              </a:solidFill>
            </a:endParaRPr>
          </a:p>
        </p:txBody>
      </p:sp>
      <p:sp>
        <p:nvSpPr>
          <p:cNvPr id="264" name="Google Shape;264;p35"/>
          <p:cNvSpPr txBox="1">
            <a:spLocks noGrp="1"/>
          </p:cNvSpPr>
          <p:nvPr>
            <p:ph type="subTitle" idx="1"/>
          </p:nvPr>
        </p:nvSpPr>
        <p:spPr>
          <a:xfrm>
            <a:off x="6123925" y="2399900"/>
            <a:ext cx="2266200" cy="81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a:solidFill>
                  <a:srgbClr val="000000"/>
                </a:solidFill>
              </a:rPr>
              <a:t>Do players shout out, describe things, all play at the same time or one at a time?</a:t>
            </a:r>
            <a:endParaRPr sz="1600">
              <a:solidFill>
                <a:srgbClr val="000000"/>
              </a:solidFill>
            </a:endParaRPr>
          </a:p>
        </p:txBody>
      </p:sp>
      <p:sp>
        <p:nvSpPr>
          <p:cNvPr id="265" name="Google Shape;265;p35"/>
          <p:cNvSpPr/>
          <p:nvPr/>
        </p:nvSpPr>
        <p:spPr>
          <a:xfrm rot="5400000">
            <a:off x="728800" y="-532075"/>
            <a:ext cx="553500" cy="20109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35"/>
          <p:cNvSpPr txBox="1">
            <a:spLocks noGrp="1"/>
          </p:cNvSpPr>
          <p:nvPr>
            <p:ph type="subTitle" idx="1"/>
          </p:nvPr>
        </p:nvSpPr>
        <p:spPr>
          <a:xfrm>
            <a:off x="325750" y="223475"/>
            <a:ext cx="2383500" cy="4998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2100" b="1">
                <a:solidFill>
                  <a:srgbClr val="000000"/>
                </a:solidFill>
              </a:rPr>
              <a:t>The Rules </a:t>
            </a:r>
            <a:endParaRPr sz="2100" b="1">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6"/>
          <p:cNvSpPr txBox="1"/>
          <p:nvPr/>
        </p:nvSpPr>
        <p:spPr>
          <a:xfrm>
            <a:off x="705175" y="986900"/>
            <a:ext cx="7352100" cy="36612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AutoNum type="arabicPeriod"/>
            </a:pPr>
            <a:r>
              <a:rPr lang="en" dirty="0"/>
              <a:t>Decide on a theme/story for your game that is inspired by human cells or anything about the Human Cell Atlas. </a:t>
            </a:r>
            <a:endParaRPr dirty="0"/>
          </a:p>
          <a:p>
            <a:pPr marL="457200" lvl="0" indent="0" algn="l" rtl="0">
              <a:lnSpc>
                <a:spcPct val="115000"/>
              </a:lnSpc>
              <a:spcBef>
                <a:spcPts val="0"/>
              </a:spcBef>
              <a:spcAft>
                <a:spcPts val="0"/>
              </a:spcAft>
              <a:buNone/>
            </a:pPr>
            <a:endParaRPr dirty="0"/>
          </a:p>
          <a:p>
            <a:pPr marL="457200" lvl="0" indent="-317500" algn="l" rtl="0">
              <a:lnSpc>
                <a:spcPct val="115000"/>
              </a:lnSpc>
              <a:spcBef>
                <a:spcPts val="0"/>
              </a:spcBef>
              <a:spcAft>
                <a:spcPts val="0"/>
              </a:spcAft>
              <a:buSzPts val="1400"/>
              <a:buAutoNum type="arabicPeriod"/>
            </a:pPr>
            <a:r>
              <a:rPr lang="en" dirty="0"/>
              <a:t>Discuss, write down and draw your game ideas in small groups to come up with card game that is a fun to play and that also help teach players something about human cells or Human Cell Atlas. </a:t>
            </a:r>
            <a:endParaRPr dirty="0"/>
          </a:p>
          <a:p>
            <a:pPr marL="457200" lvl="0" indent="0" algn="l" rtl="0">
              <a:lnSpc>
                <a:spcPct val="115000"/>
              </a:lnSpc>
              <a:spcBef>
                <a:spcPts val="0"/>
              </a:spcBef>
              <a:spcAft>
                <a:spcPts val="0"/>
              </a:spcAft>
              <a:buNone/>
            </a:pPr>
            <a:endParaRPr dirty="0"/>
          </a:p>
          <a:p>
            <a:pPr marL="457200" lvl="0" indent="-317500" algn="l" rtl="0">
              <a:lnSpc>
                <a:spcPct val="115000"/>
              </a:lnSpc>
              <a:spcBef>
                <a:spcPts val="0"/>
              </a:spcBef>
              <a:spcAft>
                <a:spcPts val="0"/>
              </a:spcAft>
              <a:buSzPts val="1400"/>
              <a:buAutoNum type="arabicPeriod"/>
            </a:pPr>
            <a:r>
              <a:rPr lang="en" dirty="0"/>
              <a:t>Make a prototype and test it by playing it with others. (If you have time)</a:t>
            </a:r>
            <a:endParaRPr dirty="0"/>
          </a:p>
          <a:p>
            <a:pPr marL="457200" lvl="0" indent="0" algn="l" rtl="0">
              <a:lnSpc>
                <a:spcPct val="115000"/>
              </a:lnSpc>
              <a:spcBef>
                <a:spcPts val="0"/>
              </a:spcBef>
              <a:spcAft>
                <a:spcPts val="0"/>
              </a:spcAft>
              <a:buNone/>
            </a:pPr>
            <a:endParaRPr dirty="0"/>
          </a:p>
          <a:p>
            <a:pPr marL="457200" lvl="0" indent="-317500" algn="l" rtl="0">
              <a:lnSpc>
                <a:spcPct val="115000"/>
              </a:lnSpc>
              <a:spcBef>
                <a:spcPts val="0"/>
              </a:spcBef>
              <a:spcAft>
                <a:spcPts val="0"/>
              </a:spcAft>
              <a:buSzPts val="1400"/>
              <a:buAutoNum type="arabicPeriod"/>
            </a:pPr>
            <a:r>
              <a:rPr lang="en" dirty="0"/>
              <a:t>Design how the cards will look and finally design how the box will look and the name of the game.</a:t>
            </a:r>
            <a:endParaRPr dirty="0"/>
          </a:p>
          <a:p>
            <a:pPr marL="457200" lvl="0" indent="0" algn="l" rtl="0">
              <a:lnSpc>
                <a:spcPct val="115000"/>
              </a:lnSpc>
              <a:spcBef>
                <a:spcPts val="0"/>
              </a:spcBef>
              <a:spcAft>
                <a:spcPts val="0"/>
              </a:spcAft>
              <a:buNone/>
            </a:pPr>
            <a:endParaRPr dirty="0"/>
          </a:p>
          <a:p>
            <a:pPr marL="457200" lvl="0" indent="-317500" algn="l" rtl="0">
              <a:lnSpc>
                <a:spcPct val="115000"/>
              </a:lnSpc>
              <a:spcBef>
                <a:spcPts val="0"/>
              </a:spcBef>
              <a:spcAft>
                <a:spcPts val="0"/>
              </a:spcAft>
              <a:buSzPts val="1400"/>
              <a:buAutoNum type="arabicPeriod"/>
            </a:pPr>
            <a:r>
              <a:rPr lang="en" dirty="0"/>
              <a:t>Upload your game concept to </a:t>
            </a:r>
            <a:r>
              <a:rPr lang="en" u="sng" dirty="0">
                <a:solidFill>
                  <a:schemeClr val="hlink"/>
                </a:solidFill>
                <a:hlinkClick r:id="rId3"/>
              </a:rPr>
              <a:t>www.hca.littleinventors.org</a:t>
            </a:r>
            <a:r>
              <a:rPr lang="en" dirty="0"/>
              <a:t> Including your box design, examples of the cards in your game and a description of how to play the game.</a:t>
            </a:r>
            <a:endParaRPr dirty="0"/>
          </a:p>
        </p:txBody>
      </p:sp>
      <p:sp>
        <p:nvSpPr>
          <p:cNvPr id="272" name="Google Shape;272;p36"/>
          <p:cNvSpPr/>
          <p:nvPr/>
        </p:nvSpPr>
        <p:spPr>
          <a:xfrm rot="5400000">
            <a:off x="2401225" y="-2204425"/>
            <a:ext cx="553500" cy="53556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36"/>
          <p:cNvSpPr txBox="1">
            <a:spLocks noGrp="1"/>
          </p:cNvSpPr>
          <p:nvPr>
            <p:ph type="subTitle" idx="1"/>
          </p:nvPr>
        </p:nvSpPr>
        <p:spPr>
          <a:xfrm>
            <a:off x="325750" y="223475"/>
            <a:ext cx="5234400" cy="4998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2100" b="1">
                <a:solidFill>
                  <a:srgbClr val="000000"/>
                </a:solidFill>
              </a:rPr>
              <a:t>The basic steps to design your game</a:t>
            </a:r>
            <a:endParaRPr sz="2100" b="1">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7"/>
          <p:cNvSpPr/>
          <p:nvPr/>
        </p:nvSpPr>
        <p:spPr>
          <a:xfrm rot="5400000">
            <a:off x="1342700" y="-1145875"/>
            <a:ext cx="553500" cy="32385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37"/>
          <p:cNvSpPr txBox="1">
            <a:spLocks noGrp="1"/>
          </p:cNvSpPr>
          <p:nvPr>
            <p:ph type="subTitle" idx="4294967295"/>
          </p:nvPr>
        </p:nvSpPr>
        <p:spPr>
          <a:xfrm>
            <a:off x="325750" y="223475"/>
            <a:ext cx="3076200" cy="4998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2100" b="1">
                <a:solidFill>
                  <a:srgbClr val="000000"/>
                </a:solidFill>
              </a:rPr>
              <a:t>Time to get started!</a:t>
            </a:r>
            <a:endParaRPr sz="2100" b="1">
              <a:solidFill>
                <a:srgbClr val="000000"/>
              </a:solidFill>
            </a:endParaRPr>
          </a:p>
        </p:txBody>
      </p:sp>
      <p:pic>
        <p:nvPicPr>
          <p:cNvPr id="280" name="Google Shape;280;p37"/>
          <p:cNvPicPr preferRelativeResize="0"/>
          <p:nvPr/>
        </p:nvPicPr>
        <p:blipFill>
          <a:blip r:embed="rId3">
            <a:alphaModFix/>
          </a:blip>
          <a:stretch>
            <a:fillRect/>
          </a:stretch>
        </p:blipFill>
        <p:spPr>
          <a:xfrm>
            <a:off x="4913568" y="1341891"/>
            <a:ext cx="2830785" cy="1986391"/>
          </a:xfrm>
          <a:prstGeom prst="rect">
            <a:avLst/>
          </a:prstGeom>
          <a:noFill/>
          <a:ln>
            <a:noFill/>
          </a:ln>
        </p:spPr>
      </p:pic>
      <p:pic>
        <p:nvPicPr>
          <p:cNvPr id="281" name="Google Shape;281;p37"/>
          <p:cNvPicPr preferRelativeResize="0"/>
          <p:nvPr/>
        </p:nvPicPr>
        <p:blipFill>
          <a:blip r:embed="rId4">
            <a:alphaModFix/>
          </a:blip>
          <a:stretch>
            <a:fillRect/>
          </a:stretch>
        </p:blipFill>
        <p:spPr>
          <a:xfrm>
            <a:off x="1418479" y="1666202"/>
            <a:ext cx="1842554" cy="2889242"/>
          </a:xfrm>
          <a:prstGeom prst="rect">
            <a:avLst/>
          </a:prstGeom>
          <a:noFill/>
          <a:ln>
            <a:noFill/>
          </a:ln>
        </p:spPr>
      </p:pic>
      <p:pic>
        <p:nvPicPr>
          <p:cNvPr id="282" name="Google Shape;282;p37"/>
          <p:cNvPicPr preferRelativeResize="0"/>
          <p:nvPr/>
        </p:nvPicPr>
        <p:blipFill>
          <a:blip r:embed="rId5">
            <a:alphaModFix/>
          </a:blip>
          <a:stretch>
            <a:fillRect/>
          </a:stretch>
        </p:blipFill>
        <p:spPr>
          <a:xfrm>
            <a:off x="4759450" y="1257427"/>
            <a:ext cx="3160176" cy="2276576"/>
          </a:xfrm>
          <a:prstGeom prst="rect">
            <a:avLst/>
          </a:prstGeom>
          <a:noFill/>
          <a:ln>
            <a:noFill/>
          </a:ln>
        </p:spPr>
      </p:pic>
      <p:pic>
        <p:nvPicPr>
          <p:cNvPr id="283" name="Google Shape;283;p37"/>
          <p:cNvPicPr preferRelativeResize="0"/>
          <p:nvPr/>
        </p:nvPicPr>
        <p:blipFill>
          <a:blip r:embed="rId5">
            <a:alphaModFix/>
          </a:blip>
          <a:stretch>
            <a:fillRect/>
          </a:stretch>
        </p:blipFill>
        <p:spPr>
          <a:xfrm>
            <a:off x="1212625" y="1666202"/>
            <a:ext cx="2048402" cy="2889250"/>
          </a:xfrm>
          <a:prstGeom prst="rect">
            <a:avLst/>
          </a:prstGeom>
          <a:noFill/>
          <a:ln>
            <a:noFill/>
          </a:ln>
        </p:spPr>
      </p:pic>
      <p:sp>
        <p:nvSpPr>
          <p:cNvPr id="284" name="Google Shape;284;p37"/>
          <p:cNvSpPr txBox="1"/>
          <p:nvPr/>
        </p:nvSpPr>
        <p:spPr>
          <a:xfrm>
            <a:off x="-20225" y="842088"/>
            <a:ext cx="4514100" cy="499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en" sz="1800" b="1"/>
              <a:t>1. </a:t>
            </a:r>
            <a:r>
              <a:rPr lang="en"/>
              <a:t>Use the </a:t>
            </a:r>
            <a:r>
              <a:rPr lang="en" b="1"/>
              <a:t>Idea generation sheets</a:t>
            </a:r>
            <a:r>
              <a:rPr lang="en"/>
              <a:t> to help guide you through designing your game. </a:t>
            </a:r>
            <a:endParaRPr/>
          </a:p>
        </p:txBody>
      </p:sp>
      <p:sp>
        <p:nvSpPr>
          <p:cNvPr id="285" name="Google Shape;285;p37"/>
          <p:cNvSpPr txBox="1"/>
          <p:nvPr/>
        </p:nvSpPr>
        <p:spPr>
          <a:xfrm>
            <a:off x="4684263" y="441713"/>
            <a:ext cx="3728400" cy="4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t>2. </a:t>
            </a:r>
            <a:r>
              <a:rPr lang="en"/>
              <a:t>Fill out the </a:t>
            </a:r>
            <a:r>
              <a:rPr lang="en" b="1"/>
              <a:t>Entry sheets </a:t>
            </a:r>
            <a:r>
              <a:rPr lang="en"/>
              <a:t>to communicate your final idea and upload to the website.  </a:t>
            </a:r>
            <a:endParaRPr/>
          </a:p>
        </p:txBody>
      </p:sp>
      <p:sp>
        <p:nvSpPr>
          <p:cNvPr id="286" name="Google Shape;286;p37"/>
          <p:cNvSpPr txBox="1"/>
          <p:nvPr/>
        </p:nvSpPr>
        <p:spPr>
          <a:xfrm>
            <a:off x="4684263" y="3728638"/>
            <a:ext cx="3728400" cy="4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t>3.</a:t>
            </a:r>
            <a:r>
              <a:rPr lang="en"/>
              <a:t> Complete a short questionnaire to tell us how you found the card game challenge - </a:t>
            </a:r>
            <a:endParaRPr/>
          </a:p>
          <a:p>
            <a:pPr marL="0" lvl="0" indent="0" algn="l" rtl="0">
              <a:spcBef>
                <a:spcPts val="0"/>
              </a:spcBef>
              <a:spcAft>
                <a:spcPts val="0"/>
              </a:spcAft>
              <a:buNone/>
            </a:pPr>
            <a:endParaRPr/>
          </a:p>
          <a:p>
            <a:pPr marL="0" lvl="0" indent="0" algn="l" rtl="0">
              <a:spcBef>
                <a:spcPts val="0"/>
              </a:spcBef>
              <a:spcAft>
                <a:spcPts val="0"/>
              </a:spcAft>
              <a:buNone/>
            </a:pPr>
            <a:r>
              <a:rPr lang="en" u="sng">
                <a:highlight>
                  <a:srgbClr val="F8C013"/>
                </a:highlight>
                <a:hlinkClick r:id="rId6"/>
              </a:rPr>
              <a:t>https://forms.gle/JhDhTShgTP84PYPH8</a:t>
            </a:r>
            <a:r>
              <a:rPr lang="en">
                <a:highlight>
                  <a:srgbClr val="F8C013"/>
                </a:highlight>
              </a:rPr>
              <a:t> </a:t>
            </a:r>
            <a:endParaRPr>
              <a:highlight>
                <a:srgbClr val="F8C013"/>
              </a:high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38"/>
          <p:cNvPicPr preferRelativeResize="0"/>
          <p:nvPr/>
        </p:nvPicPr>
        <p:blipFill>
          <a:blip r:embed="rId3">
            <a:alphaModFix/>
          </a:blip>
          <a:stretch>
            <a:fillRect/>
          </a:stretch>
        </p:blipFill>
        <p:spPr>
          <a:xfrm>
            <a:off x="822000" y="1202250"/>
            <a:ext cx="7379649" cy="1369500"/>
          </a:xfrm>
          <a:prstGeom prst="rect">
            <a:avLst/>
          </a:prstGeom>
          <a:noFill/>
          <a:ln>
            <a:noFill/>
          </a:ln>
        </p:spPr>
      </p:pic>
      <p:pic>
        <p:nvPicPr>
          <p:cNvPr id="292" name="Google Shape;292;p38"/>
          <p:cNvPicPr preferRelativeResize="0"/>
          <p:nvPr/>
        </p:nvPicPr>
        <p:blipFill>
          <a:blip r:embed="rId4">
            <a:alphaModFix/>
          </a:blip>
          <a:stretch>
            <a:fillRect/>
          </a:stretch>
        </p:blipFill>
        <p:spPr>
          <a:xfrm>
            <a:off x="3704050" y="2743850"/>
            <a:ext cx="1735900" cy="17359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39"/>
          <p:cNvPicPr preferRelativeResize="0"/>
          <p:nvPr/>
        </p:nvPicPr>
        <p:blipFill>
          <a:blip r:embed="rId3">
            <a:alphaModFix/>
          </a:blip>
          <a:stretch>
            <a:fillRect/>
          </a:stretch>
        </p:blipFill>
        <p:spPr>
          <a:xfrm>
            <a:off x="1134840" y="2132400"/>
            <a:ext cx="6874326" cy="8787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0"/>
          <p:cNvSpPr/>
          <p:nvPr/>
        </p:nvSpPr>
        <p:spPr>
          <a:xfrm rot="5400000">
            <a:off x="505400" y="-308575"/>
            <a:ext cx="553500" cy="1563900"/>
          </a:xfrm>
          <a:prstGeom prst="round2SameRect">
            <a:avLst>
              <a:gd name="adj1" fmla="val 6809"/>
              <a:gd name="adj2" fmla="val 0"/>
            </a:avLst>
          </a:prstGeom>
          <a:solidFill>
            <a:srgbClr val="5B9D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40"/>
          <p:cNvSpPr txBox="1">
            <a:spLocks noGrp="1"/>
          </p:cNvSpPr>
          <p:nvPr>
            <p:ph type="title"/>
          </p:nvPr>
        </p:nvSpPr>
        <p:spPr>
          <a:xfrm>
            <a:off x="416750" y="235550"/>
            <a:ext cx="10572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FFFFFF"/>
                </a:solidFill>
              </a:rPr>
              <a:t>FAQ’s</a:t>
            </a:r>
            <a:endParaRPr sz="2100" b="1">
              <a:solidFill>
                <a:srgbClr val="FFFFFF"/>
              </a:solidFill>
            </a:endParaRPr>
          </a:p>
        </p:txBody>
      </p:sp>
      <p:sp>
        <p:nvSpPr>
          <p:cNvPr id="304" name="Google Shape;304;p40"/>
          <p:cNvSpPr txBox="1">
            <a:spLocks noGrp="1"/>
          </p:cNvSpPr>
          <p:nvPr>
            <p:ph type="body" idx="1"/>
          </p:nvPr>
        </p:nvSpPr>
        <p:spPr>
          <a:xfrm>
            <a:off x="235725" y="918525"/>
            <a:ext cx="6648000" cy="1307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500" b="1" dirty="0">
                <a:solidFill>
                  <a:srgbClr val="000000"/>
                </a:solidFill>
              </a:rPr>
              <a:t>What parts can we use?   </a:t>
            </a:r>
            <a:endParaRPr sz="1500" b="1" dirty="0">
              <a:solidFill>
                <a:srgbClr val="000000"/>
              </a:solidFill>
            </a:endParaRPr>
          </a:p>
          <a:p>
            <a:pPr marL="0" lvl="0" indent="0" algn="l" rtl="0">
              <a:spcBef>
                <a:spcPts val="1600"/>
              </a:spcBef>
              <a:spcAft>
                <a:spcPts val="1600"/>
              </a:spcAft>
              <a:buNone/>
            </a:pPr>
            <a:r>
              <a:rPr lang="en" sz="1500" dirty="0">
                <a:solidFill>
                  <a:srgbClr val="000000"/>
                </a:solidFill>
              </a:rPr>
              <a:t>Try to just use cards, these cards can be rectangular, square or round. </a:t>
            </a:r>
            <a:endParaRPr sz="1500" dirty="0">
              <a:solidFill>
                <a:srgbClr val="000000"/>
              </a:solidFill>
            </a:endParaRPr>
          </a:p>
        </p:txBody>
      </p:sp>
      <p:sp>
        <p:nvSpPr>
          <p:cNvPr id="305" name="Google Shape;305;p40"/>
          <p:cNvSpPr txBox="1">
            <a:spLocks noGrp="1"/>
          </p:cNvSpPr>
          <p:nvPr>
            <p:ph type="subTitle" idx="4294967295"/>
          </p:nvPr>
        </p:nvSpPr>
        <p:spPr>
          <a:xfrm>
            <a:off x="235725" y="2049899"/>
            <a:ext cx="8520600" cy="1043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500" b="1" dirty="0">
                <a:solidFill>
                  <a:srgbClr val="000000"/>
                </a:solidFill>
              </a:rPr>
              <a:t>What ages is it for? </a:t>
            </a:r>
            <a:endParaRPr sz="1500" b="1" dirty="0">
              <a:solidFill>
                <a:srgbClr val="000000"/>
              </a:solidFill>
            </a:endParaRPr>
          </a:p>
          <a:p>
            <a:pPr marL="0" lvl="0" indent="0" algn="l" rtl="0">
              <a:spcBef>
                <a:spcPts val="1600"/>
              </a:spcBef>
              <a:spcAft>
                <a:spcPts val="1600"/>
              </a:spcAft>
              <a:buNone/>
            </a:pPr>
            <a:r>
              <a:rPr lang="en" sz="1500" dirty="0">
                <a:solidFill>
                  <a:srgbClr val="000000"/>
                </a:solidFill>
              </a:rPr>
              <a:t>Create your game for ages 10+</a:t>
            </a:r>
            <a:endParaRPr sz="1500" dirty="0">
              <a:solidFill>
                <a:srgbClr val="000000"/>
              </a:solidFill>
            </a:endParaRPr>
          </a:p>
        </p:txBody>
      </p:sp>
      <p:sp>
        <p:nvSpPr>
          <p:cNvPr id="306" name="Google Shape;306;p40"/>
          <p:cNvSpPr txBox="1">
            <a:spLocks noGrp="1"/>
          </p:cNvSpPr>
          <p:nvPr>
            <p:ph type="subTitle" idx="4294967295"/>
          </p:nvPr>
        </p:nvSpPr>
        <p:spPr>
          <a:xfrm>
            <a:off x="235725" y="3352075"/>
            <a:ext cx="7438800" cy="1307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500" b="1">
                <a:solidFill>
                  <a:srgbClr val="000000"/>
                </a:solidFill>
              </a:rPr>
              <a:t>What if our game idea wins? </a:t>
            </a:r>
            <a:endParaRPr sz="1500" b="1">
              <a:solidFill>
                <a:srgbClr val="000000"/>
              </a:solidFill>
            </a:endParaRPr>
          </a:p>
          <a:p>
            <a:pPr marL="0" lvl="0" indent="0" algn="l" rtl="0">
              <a:spcBef>
                <a:spcPts val="1600"/>
              </a:spcBef>
              <a:spcAft>
                <a:spcPts val="1600"/>
              </a:spcAft>
              <a:buNone/>
            </a:pPr>
            <a:r>
              <a:rPr lang="en" sz="1500">
                <a:solidFill>
                  <a:srgbClr val="000000"/>
                </a:solidFill>
              </a:rPr>
              <a:t>Your game idea will be developed by an expert game designer and tested so don’t worry it doesn’t have to be perfect. The more information you can share the better the chances of winning!</a:t>
            </a:r>
            <a:endParaRPr sz="1500">
              <a:solidFill>
                <a:srgbClr val="000000"/>
              </a:solidFill>
            </a:endParaRPr>
          </a:p>
        </p:txBody>
      </p:sp>
      <p:pic>
        <p:nvPicPr>
          <p:cNvPr id="307" name="Google Shape;307;p40"/>
          <p:cNvPicPr preferRelativeResize="0"/>
          <p:nvPr/>
        </p:nvPicPr>
        <p:blipFill>
          <a:blip r:embed="rId3">
            <a:alphaModFix/>
          </a:blip>
          <a:stretch>
            <a:fillRect/>
          </a:stretch>
        </p:blipFill>
        <p:spPr>
          <a:xfrm rot="1169308">
            <a:off x="7578007" y="414086"/>
            <a:ext cx="931417" cy="1640105"/>
          </a:xfrm>
          <a:prstGeom prst="rect">
            <a:avLst/>
          </a:prstGeom>
          <a:noFill/>
          <a:ln>
            <a:noFill/>
          </a:ln>
        </p:spPr>
      </p:pic>
      <p:pic>
        <p:nvPicPr>
          <p:cNvPr id="308" name="Google Shape;308;p40"/>
          <p:cNvPicPr preferRelativeResize="0"/>
          <p:nvPr/>
        </p:nvPicPr>
        <p:blipFill>
          <a:blip r:embed="rId4">
            <a:alphaModFix/>
          </a:blip>
          <a:stretch>
            <a:fillRect/>
          </a:stretch>
        </p:blipFill>
        <p:spPr>
          <a:xfrm rot="-385058">
            <a:off x="7830741" y="2206920"/>
            <a:ext cx="834190" cy="72965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1"/>
          <p:cNvSpPr/>
          <p:nvPr/>
        </p:nvSpPr>
        <p:spPr>
          <a:xfrm rot="5400000">
            <a:off x="728800" y="-532075"/>
            <a:ext cx="553500" cy="2010900"/>
          </a:xfrm>
          <a:prstGeom prst="round2SameRect">
            <a:avLst>
              <a:gd name="adj1" fmla="val 6809"/>
              <a:gd name="adj2" fmla="val 0"/>
            </a:avLst>
          </a:prstGeom>
          <a:solidFill>
            <a:srgbClr val="5B9D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41"/>
          <p:cNvSpPr txBox="1">
            <a:spLocks noGrp="1"/>
          </p:cNvSpPr>
          <p:nvPr>
            <p:ph type="subTitle" idx="1"/>
          </p:nvPr>
        </p:nvSpPr>
        <p:spPr>
          <a:xfrm>
            <a:off x="357900" y="223475"/>
            <a:ext cx="1524300" cy="49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FFFFFF"/>
                </a:solidFill>
              </a:rPr>
              <a:t>Extra Help</a:t>
            </a:r>
            <a:endParaRPr sz="2100" b="1">
              <a:solidFill>
                <a:srgbClr val="FFFFFF"/>
              </a:solidFill>
            </a:endParaRPr>
          </a:p>
        </p:txBody>
      </p:sp>
      <p:sp>
        <p:nvSpPr>
          <p:cNvPr id="315" name="Google Shape;315;p41"/>
          <p:cNvSpPr txBox="1">
            <a:spLocks noGrp="1"/>
          </p:cNvSpPr>
          <p:nvPr>
            <p:ph type="subTitle" idx="1"/>
          </p:nvPr>
        </p:nvSpPr>
        <p:spPr>
          <a:xfrm>
            <a:off x="307425" y="962000"/>
            <a:ext cx="4316100" cy="3756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0000"/>
                </a:solidFill>
              </a:rPr>
              <a:t>Don’t panic, designing a good game can take a bit of time.Try to think what games you have played before. What parts of those games did you like, could that inspire you.</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 sz="1500">
                <a:solidFill>
                  <a:srgbClr val="000000"/>
                </a:solidFill>
              </a:rPr>
              <a:t>Just get ideas down on paper, drawing an idea even if it’s really rough often helps to start the ball rolling for other ideas.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 sz="1500">
                <a:solidFill>
                  <a:srgbClr val="000000"/>
                </a:solidFill>
              </a:rPr>
              <a:t>Games are best created in teams as they are mostly multiplayer experiences. Have a look at the </a:t>
            </a:r>
            <a:r>
              <a:rPr lang="en" sz="1500" b="1">
                <a:solidFill>
                  <a:srgbClr val="000000"/>
                </a:solidFill>
              </a:rPr>
              <a:t>Team Working Guide</a:t>
            </a:r>
            <a:r>
              <a:rPr lang="en" sz="1500">
                <a:solidFill>
                  <a:srgbClr val="000000"/>
                </a:solidFill>
              </a:rPr>
              <a:t> included in the game design log to help you here. </a:t>
            </a:r>
            <a:endParaRPr sz="1500">
              <a:solidFill>
                <a:srgbClr val="000000"/>
              </a:solidFill>
            </a:endParaRPr>
          </a:p>
        </p:txBody>
      </p:sp>
      <p:pic>
        <p:nvPicPr>
          <p:cNvPr id="316" name="Google Shape;316;p41"/>
          <p:cNvPicPr preferRelativeResize="0"/>
          <p:nvPr/>
        </p:nvPicPr>
        <p:blipFill>
          <a:blip r:embed="rId3">
            <a:alphaModFix/>
          </a:blip>
          <a:stretch>
            <a:fillRect/>
          </a:stretch>
        </p:blipFill>
        <p:spPr>
          <a:xfrm>
            <a:off x="5341850" y="878025"/>
            <a:ext cx="2684949" cy="2619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p:nvPr/>
        </p:nvSpPr>
        <p:spPr>
          <a:xfrm>
            <a:off x="464075" y="1119925"/>
            <a:ext cx="8015100" cy="250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t>We want you to design a card game inspired by the Human Cell Atlas project and the fascinating world of human cells and tissues. </a:t>
            </a:r>
            <a:endParaRPr sz="1800"/>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0" name="Google Shape;80;p15"/>
          <p:cNvSpPr/>
          <p:nvPr/>
        </p:nvSpPr>
        <p:spPr>
          <a:xfrm rot="5400000">
            <a:off x="582550" y="-385825"/>
            <a:ext cx="553500" cy="17184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5"/>
          <p:cNvSpPr txBox="1"/>
          <p:nvPr/>
        </p:nvSpPr>
        <p:spPr>
          <a:xfrm>
            <a:off x="173150" y="196625"/>
            <a:ext cx="1476300" cy="74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The brief</a:t>
            </a:r>
            <a:endParaRPr sz="2100" b="1"/>
          </a:p>
        </p:txBody>
      </p:sp>
      <p:sp>
        <p:nvSpPr>
          <p:cNvPr id="82" name="Google Shape;82;p15"/>
          <p:cNvSpPr txBox="1"/>
          <p:nvPr/>
        </p:nvSpPr>
        <p:spPr>
          <a:xfrm>
            <a:off x="492575" y="2023450"/>
            <a:ext cx="7958100" cy="2586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b="1">
                <a:solidFill>
                  <a:schemeClr val="dk1"/>
                </a:solidFill>
              </a:rPr>
              <a:t>We are looking for card game entries that are :</a:t>
            </a:r>
            <a:endParaRPr sz="1800" b="1">
              <a:solidFill>
                <a:schemeClr val="dk1"/>
              </a:solidFill>
            </a:endParaRPr>
          </a:p>
          <a:p>
            <a:pPr marL="457200" lvl="0" indent="-342900" algn="l" rtl="0">
              <a:lnSpc>
                <a:spcPct val="150000"/>
              </a:lnSpc>
              <a:spcBef>
                <a:spcPts val="1600"/>
              </a:spcBef>
              <a:spcAft>
                <a:spcPts val="0"/>
              </a:spcAft>
              <a:buClr>
                <a:schemeClr val="dk1"/>
              </a:buClr>
              <a:buSzPts val="1800"/>
              <a:buAutoNum type="arabicPeriod"/>
            </a:pPr>
            <a:r>
              <a:rPr lang="en" sz="1800">
                <a:solidFill>
                  <a:schemeClr val="dk1"/>
                </a:solidFill>
              </a:rPr>
              <a:t>Imaginative and fun!</a:t>
            </a:r>
            <a:endParaRPr sz="1800">
              <a:solidFill>
                <a:schemeClr val="dk1"/>
              </a:solidFill>
            </a:endParaRPr>
          </a:p>
          <a:p>
            <a:pPr marL="457200" lvl="0" indent="-342900" algn="l" rtl="0">
              <a:lnSpc>
                <a:spcPct val="150000"/>
              </a:lnSpc>
              <a:spcBef>
                <a:spcPts val="0"/>
              </a:spcBef>
              <a:spcAft>
                <a:spcPts val="0"/>
              </a:spcAft>
              <a:buClr>
                <a:schemeClr val="dk1"/>
              </a:buClr>
              <a:buSzPts val="1800"/>
              <a:buAutoNum type="arabicPeriod"/>
            </a:pPr>
            <a:r>
              <a:rPr lang="en" sz="1800">
                <a:solidFill>
                  <a:schemeClr val="dk1"/>
                </a:solidFill>
              </a:rPr>
              <a:t>Described in an easy to understand way with clear and engaging visuals/drawings.</a:t>
            </a:r>
            <a:endParaRPr sz="1800">
              <a:solidFill>
                <a:schemeClr val="dk1"/>
              </a:solidFill>
            </a:endParaRPr>
          </a:p>
          <a:p>
            <a:pPr marL="457200" lvl="0" indent="-342900" algn="l" rtl="0">
              <a:lnSpc>
                <a:spcPct val="150000"/>
              </a:lnSpc>
              <a:spcBef>
                <a:spcPts val="0"/>
              </a:spcBef>
              <a:spcAft>
                <a:spcPts val="0"/>
              </a:spcAft>
              <a:buClr>
                <a:schemeClr val="dk1"/>
              </a:buClr>
              <a:buSzPts val="1800"/>
              <a:buAutoNum type="arabicPeriod"/>
            </a:pPr>
            <a:r>
              <a:rPr lang="en" sz="1800">
                <a:solidFill>
                  <a:schemeClr val="dk1"/>
                </a:solidFill>
              </a:rPr>
              <a:t>The game should teach the players something about the Human Cell Atlas or human cells and tissues.</a:t>
            </a:r>
            <a:endParaRPr/>
          </a:p>
        </p:txBody>
      </p:sp>
      <p:pic>
        <p:nvPicPr>
          <p:cNvPr id="83" name="Google Shape;83;p15"/>
          <p:cNvPicPr preferRelativeResize="0"/>
          <p:nvPr/>
        </p:nvPicPr>
        <p:blipFill>
          <a:blip r:embed="rId3">
            <a:alphaModFix/>
          </a:blip>
          <a:stretch>
            <a:fillRect/>
          </a:stretch>
        </p:blipFill>
        <p:spPr>
          <a:xfrm>
            <a:off x="2728975" y="196625"/>
            <a:ext cx="5936477" cy="8006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2"/>
          <p:cNvSpPr txBox="1">
            <a:spLocks noGrp="1"/>
          </p:cNvSpPr>
          <p:nvPr>
            <p:ph type="subTitle" idx="1"/>
          </p:nvPr>
        </p:nvSpPr>
        <p:spPr>
          <a:xfrm>
            <a:off x="311700" y="725875"/>
            <a:ext cx="5661000" cy="3794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dirty="0">
              <a:solidFill>
                <a:srgbClr val="000000"/>
              </a:solidFill>
            </a:endParaRPr>
          </a:p>
          <a:p>
            <a:pPr marL="0" marR="0" lvl="0" indent="0" algn="l" rtl="0">
              <a:lnSpc>
                <a:spcPct val="100000"/>
              </a:lnSpc>
              <a:spcBef>
                <a:spcPts val="0"/>
              </a:spcBef>
              <a:spcAft>
                <a:spcPts val="0"/>
              </a:spcAft>
              <a:buNone/>
            </a:pPr>
            <a:r>
              <a:rPr lang="en" sz="1500" dirty="0">
                <a:solidFill>
                  <a:srgbClr val="000000"/>
                </a:solidFill>
              </a:rPr>
              <a:t>Try to focus around a simple idea and build from there. </a:t>
            </a:r>
            <a:endParaRPr sz="1500" dirty="0">
              <a:solidFill>
                <a:srgbClr val="000000"/>
              </a:solidFill>
            </a:endParaRPr>
          </a:p>
          <a:p>
            <a:pPr marL="0" marR="0" lvl="0" indent="0" algn="l" rtl="0">
              <a:lnSpc>
                <a:spcPct val="100000"/>
              </a:lnSpc>
              <a:spcBef>
                <a:spcPts val="0"/>
              </a:spcBef>
              <a:spcAft>
                <a:spcPts val="0"/>
              </a:spcAft>
              <a:buNone/>
            </a:pPr>
            <a:endParaRPr sz="1500" dirty="0">
              <a:solidFill>
                <a:srgbClr val="000000"/>
              </a:solidFill>
            </a:endParaRPr>
          </a:p>
          <a:p>
            <a:pPr marL="0" lvl="0" indent="0" algn="l" rtl="0">
              <a:spcBef>
                <a:spcPts val="0"/>
              </a:spcBef>
              <a:spcAft>
                <a:spcPts val="0"/>
              </a:spcAft>
              <a:buClr>
                <a:schemeClr val="dk1"/>
              </a:buClr>
              <a:buSzPts val="1100"/>
              <a:buFont typeface="Arial"/>
              <a:buNone/>
            </a:pPr>
            <a:r>
              <a:rPr lang="en" sz="1500" dirty="0">
                <a:solidFill>
                  <a:schemeClr val="dk1"/>
                </a:solidFill>
              </a:rPr>
              <a:t>Players like </a:t>
            </a:r>
            <a:r>
              <a:rPr lang="en" sz="1500" b="1" dirty="0">
                <a:solidFill>
                  <a:schemeClr val="dk1"/>
                </a:solidFill>
              </a:rPr>
              <a:t>choices</a:t>
            </a:r>
            <a:r>
              <a:rPr lang="en" sz="1500" dirty="0">
                <a:solidFill>
                  <a:schemeClr val="dk1"/>
                </a:solidFill>
              </a:rPr>
              <a:t> but don’t give them too many, </a:t>
            </a:r>
            <a:endParaRPr sz="1500" dirty="0">
              <a:solidFill>
                <a:schemeClr val="dk1"/>
              </a:solidFill>
            </a:endParaRPr>
          </a:p>
          <a:p>
            <a:pPr marL="0" lvl="0" indent="0" algn="l" rtl="0">
              <a:spcBef>
                <a:spcPts val="0"/>
              </a:spcBef>
              <a:spcAft>
                <a:spcPts val="0"/>
              </a:spcAft>
              <a:buNone/>
            </a:pPr>
            <a:r>
              <a:rPr lang="en" sz="1500" dirty="0">
                <a:solidFill>
                  <a:schemeClr val="dk1"/>
                </a:solidFill>
              </a:rPr>
              <a:t>that just slows the game down.</a:t>
            </a:r>
            <a:endParaRPr sz="1500" dirty="0">
              <a:solidFill>
                <a:schemeClr val="dk1"/>
              </a:solidFill>
            </a:endParaRPr>
          </a:p>
          <a:p>
            <a:pPr marL="0" lvl="0" indent="0" algn="l" rtl="0">
              <a:spcBef>
                <a:spcPts val="0"/>
              </a:spcBef>
              <a:spcAft>
                <a:spcPts val="0"/>
              </a:spcAft>
              <a:buNone/>
            </a:pPr>
            <a:endParaRPr sz="1500" dirty="0">
              <a:solidFill>
                <a:schemeClr val="dk1"/>
              </a:solidFill>
            </a:endParaRPr>
          </a:p>
          <a:p>
            <a:pPr marL="0" lvl="0" indent="0" algn="l" rtl="0">
              <a:spcBef>
                <a:spcPts val="0"/>
              </a:spcBef>
              <a:spcAft>
                <a:spcPts val="0"/>
              </a:spcAft>
              <a:buNone/>
            </a:pPr>
            <a:r>
              <a:rPr lang="en" sz="1500" dirty="0">
                <a:solidFill>
                  <a:schemeClr val="dk1"/>
                </a:solidFill>
              </a:rPr>
              <a:t>Even if the game isn’t complete, try to write down some basic rules, it often helps to see what is missing.</a:t>
            </a:r>
            <a:endParaRPr sz="1500" dirty="0">
              <a:solidFill>
                <a:schemeClr val="dk1"/>
              </a:solidFill>
            </a:endParaRPr>
          </a:p>
          <a:p>
            <a:pPr marL="0" lvl="0" indent="0" algn="l" rtl="0">
              <a:spcBef>
                <a:spcPts val="0"/>
              </a:spcBef>
              <a:spcAft>
                <a:spcPts val="0"/>
              </a:spcAft>
              <a:buNone/>
            </a:pPr>
            <a:endParaRPr sz="1500" dirty="0">
              <a:solidFill>
                <a:schemeClr val="dk1"/>
              </a:solidFill>
            </a:endParaRPr>
          </a:p>
          <a:p>
            <a:pPr marL="0" lvl="0" indent="0" algn="l" rtl="0">
              <a:spcBef>
                <a:spcPts val="0"/>
              </a:spcBef>
              <a:spcAft>
                <a:spcPts val="0"/>
              </a:spcAft>
              <a:buNone/>
            </a:pPr>
            <a:r>
              <a:rPr lang="en" sz="1500" dirty="0">
                <a:solidFill>
                  <a:schemeClr val="dk1"/>
                </a:solidFill>
              </a:rPr>
              <a:t>Remember, try to make it fun to play, simple to understand and teach something about the Human Cell Atlas.</a:t>
            </a:r>
            <a:endParaRPr sz="1500" dirty="0">
              <a:solidFill>
                <a:schemeClr val="dk1"/>
              </a:solidFill>
            </a:endParaRPr>
          </a:p>
          <a:p>
            <a:pPr marL="0" lvl="0" indent="0" algn="l" rtl="0">
              <a:spcBef>
                <a:spcPts val="0"/>
              </a:spcBef>
              <a:spcAft>
                <a:spcPts val="0"/>
              </a:spcAft>
              <a:buNone/>
            </a:pPr>
            <a:endParaRPr sz="1500" dirty="0">
              <a:solidFill>
                <a:schemeClr val="dk1"/>
              </a:solidFill>
            </a:endParaRPr>
          </a:p>
          <a:p>
            <a:pPr marL="0" lvl="0" indent="0" algn="l" rtl="0">
              <a:spcBef>
                <a:spcPts val="0"/>
              </a:spcBef>
              <a:spcAft>
                <a:spcPts val="0"/>
              </a:spcAft>
              <a:buClr>
                <a:schemeClr val="dk1"/>
              </a:buClr>
              <a:buSzPts val="1100"/>
              <a:buFont typeface="Arial"/>
              <a:buNone/>
            </a:pPr>
            <a:endParaRPr sz="1500" dirty="0">
              <a:solidFill>
                <a:schemeClr val="dk1"/>
              </a:solidFill>
            </a:endParaRPr>
          </a:p>
        </p:txBody>
      </p:sp>
      <p:sp>
        <p:nvSpPr>
          <p:cNvPr id="322" name="Google Shape;322;p42"/>
          <p:cNvSpPr/>
          <p:nvPr/>
        </p:nvSpPr>
        <p:spPr>
          <a:xfrm rot="5400000">
            <a:off x="728800" y="-532075"/>
            <a:ext cx="553500" cy="2010900"/>
          </a:xfrm>
          <a:prstGeom prst="round2SameRect">
            <a:avLst>
              <a:gd name="adj1" fmla="val 6809"/>
              <a:gd name="adj2" fmla="val 0"/>
            </a:avLst>
          </a:prstGeom>
          <a:solidFill>
            <a:srgbClr val="5B9D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42"/>
          <p:cNvSpPr txBox="1">
            <a:spLocks noGrp="1"/>
          </p:cNvSpPr>
          <p:nvPr>
            <p:ph type="subTitle" idx="1"/>
          </p:nvPr>
        </p:nvSpPr>
        <p:spPr>
          <a:xfrm>
            <a:off x="357900" y="223475"/>
            <a:ext cx="1524300" cy="499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FFFFFF"/>
                </a:solidFill>
              </a:rPr>
              <a:t>Extra Help</a:t>
            </a:r>
            <a:endParaRPr sz="2100" b="1">
              <a:solidFill>
                <a:srgbClr val="FFFFFF"/>
              </a:solidFill>
            </a:endParaRPr>
          </a:p>
        </p:txBody>
      </p:sp>
      <p:pic>
        <p:nvPicPr>
          <p:cNvPr id="324" name="Google Shape;324;p42"/>
          <p:cNvPicPr preferRelativeResize="0"/>
          <p:nvPr/>
        </p:nvPicPr>
        <p:blipFill>
          <a:blip r:embed="rId3">
            <a:alphaModFix/>
          </a:blip>
          <a:stretch>
            <a:fillRect/>
          </a:stretch>
        </p:blipFill>
        <p:spPr>
          <a:xfrm rot="7288718">
            <a:off x="6036786" y="1538212"/>
            <a:ext cx="2246576" cy="44930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3"/>
          <p:cNvSpPr/>
          <p:nvPr/>
        </p:nvSpPr>
        <p:spPr>
          <a:xfrm rot="5400000">
            <a:off x="1270275" y="-1073425"/>
            <a:ext cx="553500" cy="3093600"/>
          </a:xfrm>
          <a:prstGeom prst="round2SameRect">
            <a:avLst>
              <a:gd name="adj1" fmla="val 6809"/>
              <a:gd name="adj2" fmla="val 0"/>
            </a:avLst>
          </a:prstGeom>
          <a:solidFill>
            <a:srgbClr val="5B9D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43"/>
          <p:cNvSpPr txBox="1">
            <a:spLocks noGrp="1"/>
          </p:cNvSpPr>
          <p:nvPr>
            <p:ph type="subTitle" idx="1"/>
          </p:nvPr>
        </p:nvSpPr>
        <p:spPr>
          <a:xfrm>
            <a:off x="316500" y="975825"/>
            <a:ext cx="8526600" cy="3123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rgbClr val="000000"/>
                </a:solidFill>
              </a:rPr>
              <a:t>To invent a really well designed card game we recommend dividing into teams of 3-4.</a:t>
            </a:r>
            <a:endParaRPr sz="1500">
              <a:solidFill>
                <a:srgbClr val="000000"/>
              </a:solidFill>
            </a:endParaRPr>
          </a:p>
          <a:p>
            <a:pPr marL="0" lvl="0" indent="0" algn="l" rtl="0">
              <a:spcBef>
                <a:spcPts val="0"/>
              </a:spcBef>
              <a:spcAft>
                <a:spcPts val="0"/>
              </a:spcAft>
              <a:buNone/>
            </a:pPr>
            <a:r>
              <a:rPr lang="en" sz="1500">
                <a:solidFill>
                  <a:srgbClr val="000000"/>
                </a:solidFill>
              </a:rPr>
              <a:t> </a:t>
            </a:r>
            <a:endParaRPr sz="1500">
              <a:solidFill>
                <a:srgbClr val="000000"/>
              </a:solidFill>
            </a:endParaRPr>
          </a:p>
          <a:p>
            <a:pPr marL="0" lvl="0" indent="0" algn="l" rtl="0">
              <a:spcBef>
                <a:spcPts val="0"/>
              </a:spcBef>
              <a:spcAft>
                <a:spcPts val="0"/>
              </a:spcAft>
              <a:buNone/>
            </a:pPr>
            <a:r>
              <a:rPr lang="en" sz="1500">
                <a:solidFill>
                  <a:srgbClr val="000000"/>
                </a:solidFill>
              </a:rPr>
              <a:t>Everyone has different strengths and different experiences, so by working together as a team it means you can design something really amazing. It also means you can try out your game in a real life situation and talk through any issues you have.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 sz="1500">
                <a:solidFill>
                  <a:srgbClr val="000000"/>
                </a:solidFill>
              </a:rPr>
              <a:t>If you get stuck someone else in your team may have a solution, or by sharing your thoughts your idea may develop into something extraordinary!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 sz="1500" b="1">
                <a:solidFill>
                  <a:srgbClr val="000000"/>
                </a:solidFill>
              </a:rPr>
              <a:t>But don’t worry if you aren’t able to make a team, you can be a </a:t>
            </a:r>
            <a:endParaRPr sz="1500" b="1">
              <a:solidFill>
                <a:srgbClr val="000000"/>
              </a:solidFill>
            </a:endParaRPr>
          </a:p>
          <a:p>
            <a:pPr marL="0" lvl="0" indent="0" algn="l" rtl="0">
              <a:spcBef>
                <a:spcPts val="0"/>
              </a:spcBef>
              <a:spcAft>
                <a:spcPts val="0"/>
              </a:spcAft>
              <a:buNone/>
            </a:pPr>
            <a:r>
              <a:rPr lang="en" sz="1500" b="1">
                <a:solidFill>
                  <a:srgbClr val="000000"/>
                </a:solidFill>
              </a:rPr>
              <a:t>multi-skilled inventor and take on all the roles yourself! </a:t>
            </a:r>
            <a:r>
              <a:rPr lang="en" sz="1500">
                <a:solidFill>
                  <a:srgbClr val="000000"/>
                </a:solidFill>
              </a:rPr>
              <a:t>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 sz="1500">
                <a:solidFill>
                  <a:srgbClr val="000000"/>
                </a:solidFill>
              </a:rPr>
              <a:t>By wearing different hats during the invention process you will make </a:t>
            </a:r>
            <a:endParaRPr sz="1500">
              <a:solidFill>
                <a:srgbClr val="000000"/>
              </a:solidFill>
            </a:endParaRPr>
          </a:p>
          <a:p>
            <a:pPr marL="0" lvl="0" indent="0" algn="l" rtl="0">
              <a:spcBef>
                <a:spcPts val="0"/>
              </a:spcBef>
              <a:spcAft>
                <a:spcPts val="0"/>
              </a:spcAft>
              <a:buNone/>
            </a:pPr>
            <a:r>
              <a:rPr lang="en" sz="1500">
                <a:solidFill>
                  <a:srgbClr val="000000"/>
                </a:solidFill>
              </a:rPr>
              <a:t>sure you don’t miss out any important parts when designing your </a:t>
            </a:r>
            <a:endParaRPr sz="1500">
              <a:solidFill>
                <a:srgbClr val="000000"/>
              </a:solidFill>
            </a:endParaRPr>
          </a:p>
          <a:p>
            <a:pPr marL="0" lvl="0" indent="0" algn="l" rtl="0">
              <a:spcBef>
                <a:spcPts val="0"/>
              </a:spcBef>
              <a:spcAft>
                <a:spcPts val="0"/>
              </a:spcAft>
              <a:buNone/>
            </a:pPr>
            <a:r>
              <a:rPr lang="en" sz="1500">
                <a:solidFill>
                  <a:srgbClr val="000000"/>
                </a:solidFill>
              </a:rPr>
              <a:t>card game. </a:t>
            </a:r>
            <a:endParaRPr sz="1500">
              <a:solidFill>
                <a:srgbClr val="000000"/>
              </a:solidFill>
            </a:endParaRPr>
          </a:p>
          <a:p>
            <a:pPr marL="0" lvl="0" indent="0" algn="l" rtl="0">
              <a:spcBef>
                <a:spcPts val="0"/>
              </a:spcBef>
              <a:spcAft>
                <a:spcPts val="0"/>
              </a:spcAft>
              <a:buNone/>
            </a:pPr>
            <a:endParaRPr sz="1500">
              <a:solidFill>
                <a:srgbClr val="000000"/>
              </a:solidFill>
            </a:endParaRPr>
          </a:p>
        </p:txBody>
      </p:sp>
      <p:sp>
        <p:nvSpPr>
          <p:cNvPr id="331" name="Google Shape;331;p43"/>
          <p:cNvSpPr txBox="1"/>
          <p:nvPr/>
        </p:nvSpPr>
        <p:spPr>
          <a:xfrm>
            <a:off x="240625" y="206975"/>
            <a:ext cx="2999400" cy="53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rgbClr val="FFFFFF"/>
                </a:solidFill>
              </a:rPr>
              <a:t>Team working guide </a:t>
            </a:r>
            <a:endParaRPr sz="2000" b="1">
              <a:solidFill>
                <a:srgbClr val="FFFFFF"/>
              </a:solidFill>
            </a:endParaRPr>
          </a:p>
        </p:txBody>
      </p:sp>
      <p:pic>
        <p:nvPicPr>
          <p:cNvPr id="332" name="Google Shape;332;p43"/>
          <p:cNvPicPr preferRelativeResize="0"/>
          <p:nvPr/>
        </p:nvPicPr>
        <p:blipFill rotWithShape="1">
          <a:blip r:embed="rId3">
            <a:alphaModFix/>
          </a:blip>
          <a:srcRect l="30357" t="89663" r="62875"/>
          <a:stretch/>
        </p:blipFill>
        <p:spPr>
          <a:xfrm>
            <a:off x="6694700" y="3435525"/>
            <a:ext cx="1881975" cy="14373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44"/>
          <p:cNvSpPr/>
          <p:nvPr/>
        </p:nvSpPr>
        <p:spPr>
          <a:xfrm rot="5400000">
            <a:off x="1270275" y="-1073425"/>
            <a:ext cx="553500" cy="3093600"/>
          </a:xfrm>
          <a:prstGeom prst="round2SameRect">
            <a:avLst>
              <a:gd name="adj1" fmla="val 6809"/>
              <a:gd name="adj2" fmla="val 0"/>
            </a:avLst>
          </a:prstGeom>
          <a:solidFill>
            <a:srgbClr val="5B9D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44"/>
          <p:cNvSpPr txBox="1"/>
          <p:nvPr/>
        </p:nvSpPr>
        <p:spPr>
          <a:xfrm>
            <a:off x="240625" y="206975"/>
            <a:ext cx="2999400" cy="53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rgbClr val="FFFFFF"/>
                </a:solidFill>
              </a:rPr>
              <a:t>What are the roles?</a:t>
            </a:r>
            <a:endParaRPr sz="2000" b="1">
              <a:solidFill>
                <a:srgbClr val="FFFFFF"/>
              </a:solidFill>
            </a:endParaRPr>
          </a:p>
        </p:txBody>
      </p:sp>
      <p:sp>
        <p:nvSpPr>
          <p:cNvPr id="339" name="Google Shape;339;p44"/>
          <p:cNvSpPr txBox="1">
            <a:spLocks noGrp="1"/>
          </p:cNvSpPr>
          <p:nvPr>
            <p:ph type="body" idx="1"/>
          </p:nvPr>
        </p:nvSpPr>
        <p:spPr>
          <a:xfrm>
            <a:off x="311700" y="2078575"/>
            <a:ext cx="8520600" cy="2631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300" b="1">
                <a:solidFill>
                  <a:srgbClr val="000000"/>
                </a:solidFill>
              </a:rPr>
              <a:t>Experience Designer</a:t>
            </a:r>
            <a:r>
              <a:rPr lang="en" sz="1300">
                <a:solidFill>
                  <a:srgbClr val="000000"/>
                </a:solidFill>
              </a:rPr>
              <a:t> - This person should make sure that the game has a good story and concept. </a:t>
            </a:r>
            <a:endParaRPr sz="1300">
              <a:solidFill>
                <a:srgbClr val="000000"/>
              </a:solidFill>
            </a:endParaRPr>
          </a:p>
          <a:p>
            <a:pPr marL="0" lvl="0" indent="0" algn="l" rtl="0">
              <a:spcBef>
                <a:spcPts val="1600"/>
              </a:spcBef>
              <a:spcAft>
                <a:spcPts val="0"/>
              </a:spcAft>
              <a:buNone/>
            </a:pPr>
            <a:r>
              <a:rPr lang="en" sz="1300" b="1">
                <a:solidFill>
                  <a:srgbClr val="000000"/>
                </a:solidFill>
              </a:rPr>
              <a:t>Games Writer</a:t>
            </a:r>
            <a:r>
              <a:rPr lang="en" sz="1300">
                <a:solidFill>
                  <a:srgbClr val="000000"/>
                </a:solidFill>
              </a:rPr>
              <a:t> - This person’s job is to make sure that people playing the game know what it’s about and are excited to play!</a:t>
            </a:r>
            <a:endParaRPr sz="1300">
              <a:solidFill>
                <a:srgbClr val="000000"/>
              </a:solidFill>
            </a:endParaRPr>
          </a:p>
          <a:p>
            <a:pPr marL="0" lvl="0" indent="0" algn="l" rtl="0">
              <a:spcBef>
                <a:spcPts val="1600"/>
              </a:spcBef>
              <a:spcAft>
                <a:spcPts val="0"/>
              </a:spcAft>
              <a:buNone/>
            </a:pPr>
            <a:r>
              <a:rPr lang="en" sz="1300" b="1">
                <a:solidFill>
                  <a:srgbClr val="000000"/>
                </a:solidFill>
              </a:rPr>
              <a:t>Lead Scientist</a:t>
            </a:r>
            <a:r>
              <a:rPr lang="en" sz="1300">
                <a:solidFill>
                  <a:srgbClr val="000000"/>
                </a:solidFill>
              </a:rPr>
              <a:t> - This person is in charge of making sure that when you play the game you learn something about the Human Cell Atlas or the human body. 	</a:t>
            </a:r>
            <a:endParaRPr sz="1300">
              <a:solidFill>
                <a:srgbClr val="000000"/>
              </a:solidFill>
            </a:endParaRPr>
          </a:p>
          <a:p>
            <a:pPr marL="0" lvl="0" indent="0" algn="l" rtl="0">
              <a:spcBef>
                <a:spcPts val="1600"/>
              </a:spcBef>
              <a:spcAft>
                <a:spcPts val="0"/>
              </a:spcAft>
              <a:buNone/>
            </a:pPr>
            <a:r>
              <a:rPr lang="en" sz="1300" b="1">
                <a:solidFill>
                  <a:srgbClr val="000000"/>
                </a:solidFill>
              </a:rPr>
              <a:t>Lead Artist</a:t>
            </a:r>
            <a:r>
              <a:rPr lang="en" sz="1300">
                <a:solidFill>
                  <a:srgbClr val="000000"/>
                </a:solidFill>
              </a:rPr>
              <a:t> -  This person needs to make sure the game looks good and is easy to understand. </a:t>
            </a:r>
            <a:endParaRPr sz="1300">
              <a:solidFill>
                <a:srgbClr val="000000"/>
              </a:solidFill>
            </a:endParaRPr>
          </a:p>
          <a:p>
            <a:pPr marL="0" lvl="0" indent="0" algn="l" rtl="0">
              <a:spcBef>
                <a:spcPts val="1600"/>
              </a:spcBef>
              <a:spcAft>
                <a:spcPts val="1600"/>
              </a:spcAft>
              <a:buNone/>
            </a:pPr>
            <a:r>
              <a:rPr lang="en" sz="1300">
                <a:solidFill>
                  <a:srgbClr val="000000"/>
                </a:solidFill>
                <a:highlight>
                  <a:srgbClr val="F8C013"/>
                </a:highlight>
              </a:rPr>
              <a:t>Don’t forget to work together, even though you are assigned your roles you all need to work together on every element to make a winning game design!	</a:t>
            </a:r>
            <a:r>
              <a:rPr lang="en" sz="1300">
                <a:solidFill>
                  <a:srgbClr val="000000"/>
                </a:solidFill>
              </a:rPr>
              <a:t>		</a:t>
            </a:r>
            <a:endParaRPr sz="1300">
              <a:solidFill>
                <a:srgbClr val="000000"/>
              </a:solidFill>
            </a:endParaRPr>
          </a:p>
        </p:txBody>
      </p:sp>
      <p:sp>
        <p:nvSpPr>
          <p:cNvPr id="340" name="Google Shape;340;p44"/>
          <p:cNvSpPr txBox="1"/>
          <p:nvPr/>
        </p:nvSpPr>
        <p:spPr>
          <a:xfrm>
            <a:off x="311700" y="923500"/>
            <a:ext cx="8520600" cy="1194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300" dirty="0"/>
              <a:t>Assign each of these roles to a member of your team. This will help you get started and it means that no element of your card game invention will be forgotten. If there are less than 4 people in your team you can take on more than one role, if there are more than 4 you may want to make up additional roles. How about Rules Master or a Tactics Specialist?   </a:t>
            </a:r>
            <a:endParaRPr sz="1300" dirty="0"/>
          </a:p>
          <a:p>
            <a:pPr marL="0" lvl="0" indent="0" algn="l" rtl="0">
              <a:spcBef>
                <a:spcPts val="1600"/>
              </a:spcBef>
              <a:spcAft>
                <a:spcPts val="0"/>
              </a:spcAft>
              <a:buNone/>
            </a:pPr>
            <a:endParaRPr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6"/>
          <p:cNvSpPr txBox="1">
            <a:spLocks noGrp="1"/>
          </p:cNvSpPr>
          <p:nvPr>
            <p:ph type="body" idx="1"/>
          </p:nvPr>
        </p:nvSpPr>
        <p:spPr>
          <a:xfrm>
            <a:off x="416750" y="1072200"/>
            <a:ext cx="6989700" cy="2999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dirty="0">
                <a:solidFill>
                  <a:srgbClr val="000000"/>
                </a:solidFill>
              </a:rPr>
              <a:t>The winning entry will be developed into a </a:t>
            </a:r>
            <a:r>
              <a:rPr lang="en" sz="2200" dirty="0">
                <a:solidFill>
                  <a:srgbClr val="000000"/>
                </a:solidFill>
                <a:highlight>
                  <a:srgbClr val="F8C013"/>
                </a:highlight>
              </a:rPr>
              <a:t>real card game!</a:t>
            </a:r>
            <a:r>
              <a:rPr lang="en" dirty="0">
                <a:solidFill>
                  <a:srgbClr val="000000"/>
                </a:solidFill>
              </a:rPr>
              <a:t> </a:t>
            </a:r>
            <a:endParaRPr dirty="0">
              <a:solidFill>
                <a:srgbClr val="000000"/>
              </a:solidFill>
            </a:endParaRPr>
          </a:p>
          <a:p>
            <a:pPr marL="0" lvl="0" indent="0" algn="l" rtl="0">
              <a:lnSpc>
                <a:spcPct val="100000"/>
              </a:lnSpc>
              <a:spcBef>
                <a:spcPts val="1600"/>
              </a:spcBef>
              <a:spcAft>
                <a:spcPts val="0"/>
              </a:spcAft>
              <a:buNone/>
            </a:pPr>
            <a:r>
              <a:rPr lang="en" dirty="0">
                <a:solidFill>
                  <a:srgbClr val="000000"/>
                </a:solidFill>
              </a:rPr>
              <a:t>You’ll have the chance to work with </a:t>
            </a:r>
            <a:r>
              <a:rPr lang="en" sz="2100" dirty="0">
                <a:solidFill>
                  <a:srgbClr val="000000"/>
                </a:solidFill>
                <a:highlight>
                  <a:srgbClr val="F8C013"/>
                </a:highlight>
              </a:rPr>
              <a:t>expert game designer</a:t>
            </a:r>
            <a:r>
              <a:rPr lang="en" u="sng" dirty="0">
                <a:solidFill>
                  <a:srgbClr val="000000"/>
                </a:solidFill>
                <a:highlight>
                  <a:srgbClr val="F8C013"/>
                </a:highlight>
              </a:rPr>
              <a:t> </a:t>
            </a:r>
            <a:r>
              <a:rPr lang="en" dirty="0">
                <a:solidFill>
                  <a:srgbClr val="000000"/>
                </a:solidFill>
              </a:rPr>
              <a:t>Richard </a:t>
            </a:r>
            <a:r>
              <a:rPr lang="en" dirty="0" err="1">
                <a:solidFill>
                  <a:srgbClr val="000000"/>
                </a:solidFill>
              </a:rPr>
              <a:t>Heayes</a:t>
            </a:r>
            <a:r>
              <a:rPr lang="en" dirty="0">
                <a:solidFill>
                  <a:srgbClr val="000000"/>
                </a:solidFill>
              </a:rPr>
              <a:t> to help perfect your game idea.</a:t>
            </a:r>
            <a:endParaRPr dirty="0">
              <a:solidFill>
                <a:srgbClr val="000000"/>
              </a:solidFill>
            </a:endParaRPr>
          </a:p>
          <a:p>
            <a:pPr marL="0" lvl="0" indent="0" algn="l" rtl="0">
              <a:lnSpc>
                <a:spcPct val="100000"/>
              </a:lnSpc>
              <a:spcBef>
                <a:spcPts val="1600"/>
              </a:spcBef>
              <a:spcAft>
                <a:spcPts val="0"/>
              </a:spcAft>
              <a:buNone/>
            </a:pPr>
            <a:r>
              <a:rPr lang="en" dirty="0">
                <a:solidFill>
                  <a:srgbClr val="000000"/>
                </a:solidFill>
              </a:rPr>
              <a:t>Over </a:t>
            </a:r>
            <a:r>
              <a:rPr lang="en" sz="2100" dirty="0">
                <a:solidFill>
                  <a:srgbClr val="000000"/>
                </a:solidFill>
                <a:highlight>
                  <a:srgbClr val="F8C013"/>
                </a:highlight>
              </a:rPr>
              <a:t>200 copies</a:t>
            </a:r>
            <a:r>
              <a:rPr lang="en" sz="2100" dirty="0">
                <a:solidFill>
                  <a:srgbClr val="000000"/>
                </a:solidFill>
              </a:rPr>
              <a:t> </a:t>
            </a:r>
            <a:r>
              <a:rPr lang="en" dirty="0">
                <a:solidFill>
                  <a:srgbClr val="000000"/>
                </a:solidFill>
              </a:rPr>
              <a:t>of your game will be manufactured and a number of these will be sent out to every school that’s entered the challenge! </a:t>
            </a:r>
            <a:endParaRPr dirty="0">
              <a:solidFill>
                <a:srgbClr val="000000"/>
              </a:solidFill>
            </a:endParaRPr>
          </a:p>
          <a:p>
            <a:pPr marL="0" lvl="0" indent="0" algn="l" rtl="0">
              <a:lnSpc>
                <a:spcPct val="100000"/>
              </a:lnSpc>
              <a:spcBef>
                <a:spcPts val="1600"/>
              </a:spcBef>
              <a:spcAft>
                <a:spcPts val="0"/>
              </a:spcAft>
              <a:buNone/>
            </a:pPr>
            <a:r>
              <a:rPr lang="en" dirty="0">
                <a:solidFill>
                  <a:srgbClr val="000000"/>
                </a:solidFill>
              </a:rPr>
              <a:t>Your school may use your game as a fun way to teach students about the Human Cell Atlas project in the future. </a:t>
            </a:r>
            <a:endParaRPr dirty="0">
              <a:solidFill>
                <a:srgbClr val="000000"/>
              </a:solidFill>
            </a:endParaRPr>
          </a:p>
          <a:p>
            <a:pPr marL="457200" lvl="0" indent="0" algn="l" rtl="0">
              <a:lnSpc>
                <a:spcPct val="150000"/>
              </a:lnSpc>
              <a:spcBef>
                <a:spcPts val="1600"/>
              </a:spcBef>
              <a:spcAft>
                <a:spcPts val="0"/>
              </a:spcAft>
              <a:buNone/>
            </a:pPr>
            <a:endParaRPr dirty="0">
              <a:solidFill>
                <a:srgbClr val="000000"/>
              </a:solidFill>
            </a:endParaRPr>
          </a:p>
          <a:p>
            <a:pPr marL="0" lvl="0" indent="0" algn="l" rtl="0">
              <a:spcBef>
                <a:spcPts val="1600"/>
              </a:spcBef>
              <a:spcAft>
                <a:spcPts val="0"/>
              </a:spcAft>
              <a:buNone/>
            </a:pPr>
            <a:endParaRPr dirty="0">
              <a:solidFill>
                <a:srgbClr val="000000"/>
              </a:solidFill>
            </a:endParaRPr>
          </a:p>
          <a:p>
            <a:pPr marL="0" lvl="0" indent="0" algn="l" rtl="0">
              <a:spcBef>
                <a:spcPts val="1600"/>
              </a:spcBef>
              <a:spcAft>
                <a:spcPts val="0"/>
              </a:spcAft>
              <a:buNone/>
            </a:pPr>
            <a:r>
              <a:rPr lang="en" dirty="0">
                <a:solidFill>
                  <a:srgbClr val="000000"/>
                </a:solidFill>
              </a:rPr>
              <a:t> </a:t>
            </a:r>
            <a:endParaRPr dirty="0">
              <a:solidFill>
                <a:srgbClr val="000000"/>
              </a:solidFill>
            </a:endParaRPr>
          </a:p>
          <a:p>
            <a:pPr marL="0" lvl="0" indent="0" algn="l" rtl="0">
              <a:spcBef>
                <a:spcPts val="1600"/>
              </a:spcBef>
              <a:spcAft>
                <a:spcPts val="1600"/>
              </a:spcAft>
              <a:buNone/>
            </a:pPr>
            <a:endParaRPr dirty="0">
              <a:solidFill>
                <a:srgbClr val="000000"/>
              </a:solidFill>
            </a:endParaRPr>
          </a:p>
        </p:txBody>
      </p:sp>
      <p:sp>
        <p:nvSpPr>
          <p:cNvPr id="89" name="Google Shape;89;p16"/>
          <p:cNvSpPr/>
          <p:nvPr/>
        </p:nvSpPr>
        <p:spPr>
          <a:xfrm rot="5400000">
            <a:off x="1706150" y="-1509325"/>
            <a:ext cx="553500" cy="39654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6"/>
          <p:cNvSpPr txBox="1">
            <a:spLocks noGrp="1"/>
          </p:cNvSpPr>
          <p:nvPr>
            <p:ph type="title"/>
          </p:nvPr>
        </p:nvSpPr>
        <p:spPr>
          <a:xfrm>
            <a:off x="416750" y="235550"/>
            <a:ext cx="4294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What happens if you win?</a:t>
            </a:r>
            <a:endParaRPr sz="2100" b="1">
              <a:solidFill>
                <a:srgbClr val="000000"/>
              </a:solidFill>
            </a:endParaRPr>
          </a:p>
        </p:txBody>
      </p:sp>
      <p:pic>
        <p:nvPicPr>
          <p:cNvPr id="91" name="Google Shape;91;p16"/>
          <p:cNvPicPr preferRelativeResize="0"/>
          <p:nvPr/>
        </p:nvPicPr>
        <p:blipFill>
          <a:blip r:embed="rId3">
            <a:alphaModFix/>
          </a:blip>
          <a:stretch>
            <a:fillRect/>
          </a:stretch>
        </p:blipFill>
        <p:spPr>
          <a:xfrm>
            <a:off x="7406450" y="3107266"/>
            <a:ext cx="1510024" cy="18006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17"/>
          <p:cNvPicPr preferRelativeResize="0"/>
          <p:nvPr/>
        </p:nvPicPr>
        <p:blipFill>
          <a:blip r:embed="rId3">
            <a:alphaModFix/>
          </a:blip>
          <a:stretch>
            <a:fillRect/>
          </a:stretch>
        </p:blipFill>
        <p:spPr>
          <a:xfrm>
            <a:off x="394675" y="1263445"/>
            <a:ext cx="2495640" cy="2876180"/>
          </a:xfrm>
          <a:prstGeom prst="rect">
            <a:avLst/>
          </a:prstGeom>
          <a:noFill/>
          <a:ln>
            <a:noFill/>
          </a:ln>
        </p:spPr>
      </p:pic>
      <p:pic>
        <p:nvPicPr>
          <p:cNvPr id="97" name="Google Shape;97;p17"/>
          <p:cNvPicPr preferRelativeResize="0"/>
          <p:nvPr/>
        </p:nvPicPr>
        <p:blipFill>
          <a:blip r:embed="rId4">
            <a:alphaModFix/>
          </a:blip>
          <a:stretch>
            <a:fillRect/>
          </a:stretch>
        </p:blipFill>
        <p:spPr>
          <a:xfrm>
            <a:off x="6545544" y="1850298"/>
            <a:ext cx="2598455" cy="1934106"/>
          </a:xfrm>
          <a:prstGeom prst="rect">
            <a:avLst/>
          </a:prstGeom>
          <a:noFill/>
          <a:ln>
            <a:noFill/>
          </a:ln>
        </p:spPr>
      </p:pic>
      <p:pic>
        <p:nvPicPr>
          <p:cNvPr id="98" name="Google Shape;98;p17"/>
          <p:cNvPicPr preferRelativeResize="0"/>
          <p:nvPr/>
        </p:nvPicPr>
        <p:blipFill>
          <a:blip r:embed="rId5">
            <a:alphaModFix/>
          </a:blip>
          <a:stretch>
            <a:fillRect/>
          </a:stretch>
        </p:blipFill>
        <p:spPr>
          <a:xfrm>
            <a:off x="3327217" y="1197575"/>
            <a:ext cx="2315283" cy="2876180"/>
          </a:xfrm>
          <a:prstGeom prst="rect">
            <a:avLst/>
          </a:prstGeom>
          <a:noFill/>
          <a:ln>
            <a:noFill/>
          </a:ln>
        </p:spPr>
      </p:pic>
      <p:pic>
        <p:nvPicPr>
          <p:cNvPr id="99" name="Google Shape;99;p17"/>
          <p:cNvPicPr preferRelativeResize="0"/>
          <p:nvPr/>
        </p:nvPicPr>
        <p:blipFill>
          <a:blip r:embed="rId6">
            <a:alphaModFix/>
          </a:blip>
          <a:stretch>
            <a:fillRect/>
          </a:stretch>
        </p:blipFill>
        <p:spPr>
          <a:xfrm>
            <a:off x="5487603" y="2108145"/>
            <a:ext cx="1265438" cy="667488"/>
          </a:xfrm>
          <a:prstGeom prst="rect">
            <a:avLst/>
          </a:prstGeom>
          <a:noFill/>
          <a:ln>
            <a:noFill/>
          </a:ln>
        </p:spPr>
      </p:pic>
      <p:pic>
        <p:nvPicPr>
          <p:cNvPr id="100" name="Google Shape;100;p17"/>
          <p:cNvPicPr preferRelativeResize="0"/>
          <p:nvPr/>
        </p:nvPicPr>
        <p:blipFill>
          <a:blip r:embed="rId7">
            <a:alphaModFix/>
          </a:blip>
          <a:stretch>
            <a:fillRect/>
          </a:stretch>
        </p:blipFill>
        <p:spPr>
          <a:xfrm>
            <a:off x="2333897" y="1850297"/>
            <a:ext cx="917790" cy="848267"/>
          </a:xfrm>
          <a:prstGeom prst="rect">
            <a:avLst/>
          </a:prstGeom>
          <a:noFill/>
          <a:ln>
            <a:noFill/>
          </a:ln>
        </p:spPr>
      </p:pic>
      <p:sp>
        <p:nvSpPr>
          <p:cNvPr id="101" name="Google Shape;101;p17"/>
          <p:cNvSpPr/>
          <p:nvPr/>
        </p:nvSpPr>
        <p:spPr>
          <a:xfrm rot="5400000">
            <a:off x="1365750" y="-1168975"/>
            <a:ext cx="553500" cy="32847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7"/>
          <p:cNvSpPr txBox="1">
            <a:spLocks noGrp="1"/>
          </p:cNvSpPr>
          <p:nvPr>
            <p:ph type="title"/>
          </p:nvPr>
        </p:nvSpPr>
        <p:spPr>
          <a:xfrm>
            <a:off x="416750" y="235550"/>
            <a:ext cx="2740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Workshop structure </a:t>
            </a:r>
            <a:endParaRPr sz="2100" b="1">
              <a:solidFill>
                <a:srgbClr val="000000"/>
              </a:solidFill>
            </a:endParaRPr>
          </a:p>
        </p:txBody>
      </p:sp>
      <p:sp>
        <p:nvSpPr>
          <p:cNvPr id="103" name="Google Shape;103;p17"/>
          <p:cNvSpPr txBox="1"/>
          <p:nvPr/>
        </p:nvSpPr>
        <p:spPr>
          <a:xfrm>
            <a:off x="196300" y="4139625"/>
            <a:ext cx="3284700" cy="29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Learn about the Human Cell Atlas</a:t>
            </a:r>
            <a:endParaRPr b="1"/>
          </a:p>
        </p:txBody>
      </p:sp>
      <p:sp>
        <p:nvSpPr>
          <p:cNvPr id="104" name="Google Shape;104;p17"/>
          <p:cNvSpPr txBox="1"/>
          <p:nvPr/>
        </p:nvSpPr>
        <p:spPr>
          <a:xfrm>
            <a:off x="3481000" y="4139625"/>
            <a:ext cx="3284700" cy="29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Get some tips on game design</a:t>
            </a:r>
            <a:endParaRPr b="1"/>
          </a:p>
        </p:txBody>
      </p:sp>
      <p:sp>
        <p:nvSpPr>
          <p:cNvPr id="105" name="Google Shape;105;p17"/>
          <p:cNvSpPr txBox="1"/>
          <p:nvPr/>
        </p:nvSpPr>
        <p:spPr>
          <a:xfrm>
            <a:off x="6634725" y="4139625"/>
            <a:ext cx="3284700" cy="29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Design your card game</a:t>
            </a:r>
            <a:endParaRPr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8"/>
          <p:cNvPicPr preferRelativeResize="0"/>
          <p:nvPr/>
        </p:nvPicPr>
        <p:blipFill>
          <a:blip r:embed="rId3">
            <a:alphaModFix/>
          </a:blip>
          <a:stretch>
            <a:fillRect/>
          </a:stretch>
        </p:blipFill>
        <p:spPr>
          <a:xfrm>
            <a:off x="1062350" y="1018000"/>
            <a:ext cx="6702900" cy="2599675"/>
          </a:xfrm>
          <a:prstGeom prst="rect">
            <a:avLst/>
          </a:prstGeom>
          <a:noFill/>
          <a:ln>
            <a:noFill/>
          </a:ln>
        </p:spPr>
      </p:pic>
      <p:pic>
        <p:nvPicPr>
          <p:cNvPr id="111" name="Google Shape;111;p18"/>
          <p:cNvPicPr preferRelativeResize="0"/>
          <p:nvPr/>
        </p:nvPicPr>
        <p:blipFill rotWithShape="1">
          <a:blip r:embed="rId4">
            <a:alphaModFix/>
          </a:blip>
          <a:srcRect l="61492" b="58400"/>
          <a:stretch/>
        </p:blipFill>
        <p:spPr>
          <a:xfrm>
            <a:off x="6777955" y="-467382"/>
            <a:ext cx="2801647" cy="2139626"/>
          </a:xfrm>
          <a:prstGeom prst="rect">
            <a:avLst/>
          </a:prstGeom>
          <a:noFill/>
          <a:ln>
            <a:noFill/>
          </a:ln>
        </p:spPr>
      </p:pic>
      <p:pic>
        <p:nvPicPr>
          <p:cNvPr id="112" name="Google Shape;112;p18"/>
          <p:cNvPicPr preferRelativeResize="0"/>
          <p:nvPr/>
        </p:nvPicPr>
        <p:blipFill rotWithShape="1">
          <a:blip r:embed="rId4">
            <a:alphaModFix/>
          </a:blip>
          <a:srcRect l="50264" t="38533" r="24453" b="36323"/>
          <a:stretch/>
        </p:blipFill>
        <p:spPr>
          <a:xfrm>
            <a:off x="7009226" y="3813375"/>
            <a:ext cx="1676271" cy="1178477"/>
          </a:xfrm>
          <a:prstGeom prst="rect">
            <a:avLst/>
          </a:prstGeom>
          <a:noFill/>
          <a:ln>
            <a:noFill/>
          </a:ln>
        </p:spPr>
      </p:pic>
      <p:pic>
        <p:nvPicPr>
          <p:cNvPr id="113" name="Google Shape;113;p18"/>
          <p:cNvPicPr preferRelativeResize="0"/>
          <p:nvPr/>
        </p:nvPicPr>
        <p:blipFill rotWithShape="1">
          <a:blip r:embed="rId4">
            <a:alphaModFix/>
          </a:blip>
          <a:srcRect l="9748" t="39668" r="73048" b="41325"/>
          <a:stretch/>
        </p:blipFill>
        <p:spPr>
          <a:xfrm>
            <a:off x="407176" y="3813373"/>
            <a:ext cx="1324691" cy="1034650"/>
          </a:xfrm>
          <a:prstGeom prst="rect">
            <a:avLst/>
          </a:prstGeom>
          <a:noFill/>
          <a:ln>
            <a:noFill/>
          </a:ln>
        </p:spPr>
      </p:pic>
      <p:pic>
        <p:nvPicPr>
          <p:cNvPr id="114" name="Google Shape;114;p18"/>
          <p:cNvPicPr preferRelativeResize="0"/>
          <p:nvPr/>
        </p:nvPicPr>
        <p:blipFill rotWithShape="1">
          <a:blip r:embed="rId4">
            <a:alphaModFix/>
          </a:blip>
          <a:srcRect l="55391" t="66952" r="25795" b="7904"/>
          <a:stretch/>
        </p:blipFill>
        <p:spPr>
          <a:xfrm>
            <a:off x="285752" y="3250650"/>
            <a:ext cx="1247296" cy="1178477"/>
          </a:xfrm>
          <a:prstGeom prst="rect">
            <a:avLst/>
          </a:prstGeom>
          <a:noFill/>
          <a:ln>
            <a:noFill/>
          </a:ln>
        </p:spPr>
      </p:pic>
      <p:pic>
        <p:nvPicPr>
          <p:cNvPr id="115" name="Google Shape;115;p18"/>
          <p:cNvPicPr preferRelativeResize="0"/>
          <p:nvPr/>
        </p:nvPicPr>
        <p:blipFill rotWithShape="1">
          <a:blip r:embed="rId4">
            <a:alphaModFix/>
          </a:blip>
          <a:srcRect l="11475" t="57131" r="73974" b="21042"/>
          <a:stretch/>
        </p:blipFill>
        <p:spPr>
          <a:xfrm>
            <a:off x="1436975" y="3968825"/>
            <a:ext cx="964674" cy="1023025"/>
          </a:xfrm>
          <a:prstGeom prst="rect">
            <a:avLst/>
          </a:prstGeom>
          <a:noFill/>
          <a:ln>
            <a:noFill/>
          </a:ln>
        </p:spPr>
      </p:pic>
      <p:pic>
        <p:nvPicPr>
          <p:cNvPr id="116" name="Google Shape;116;p18"/>
          <p:cNvPicPr preferRelativeResize="0"/>
          <p:nvPr/>
        </p:nvPicPr>
        <p:blipFill rotWithShape="1">
          <a:blip r:embed="rId5">
            <a:alphaModFix/>
          </a:blip>
          <a:srcRect r="73718" b="80110"/>
          <a:stretch/>
        </p:blipFill>
        <p:spPr>
          <a:xfrm>
            <a:off x="4571995" y="3819188"/>
            <a:ext cx="1912149" cy="10230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9"/>
          <p:cNvSpPr txBox="1"/>
          <p:nvPr/>
        </p:nvSpPr>
        <p:spPr>
          <a:xfrm>
            <a:off x="332950" y="4596425"/>
            <a:ext cx="7647900" cy="43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t>Click on the video</a:t>
            </a:r>
            <a:r>
              <a:rPr lang="en"/>
              <a:t> to hear from Sarah, scientist and co-founder of the Human Cell Atlas.  </a:t>
            </a:r>
            <a:endParaRPr/>
          </a:p>
        </p:txBody>
      </p:sp>
      <p:sp>
        <p:nvSpPr>
          <p:cNvPr id="122" name="Google Shape;122;p19"/>
          <p:cNvSpPr/>
          <p:nvPr/>
        </p:nvSpPr>
        <p:spPr>
          <a:xfrm rot="5400000">
            <a:off x="1884525" y="-1688125"/>
            <a:ext cx="553500" cy="43230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9"/>
          <p:cNvSpPr txBox="1"/>
          <p:nvPr/>
        </p:nvSpPr>
        <p:spPr>
          <a:xfrm>
            <a:off x="173150" y="196625"/>
            <a:ext cx="4536300" cy="49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t>What is the Human Cell Atlas?</a:t>
            </a:r>
            <a:endParaRPr sz="2100" b="1"/>
          </a:p>
        </p:txBody>
      </p:sp>
      <p:pic>
        <p:nvPicPr>
          <p:cNvPr id="124" name="Google Shape;124;p19">
            <a:hlinkClick r:id="rId3"/>
          </p:cNvPr>
          <p:cNvPicPr preferRelativeResize="0"/>
          <p:nvPr/>
        </p:nvPicPr>
        <p:blipFill rotWithShape="1">
          <a:blip r:embed="rId4">
            <a:alphaModFix/>
          </a:blip>
          <a:srcRect l="2936" r="2936"/>
          <a:stretch/>
        </p:blipFill>
        <p:spPr>
          <a:xfrm>
            <a:off x="1955849" y="1202088"/>
            <a:ext cx="5232298" cy="3095452"/>
          </a:xfrm>
          <a:prstGeom prst="rect">
            <a:avLst/>
          </a:prstGeom>
          <a:noFill/>
          <a:ln>
            <a:noFill/>
          </a:ln>
        </p:spPr>
      </p:pic>
      <p:pic>
        <p:nvPicPr>
          <p:cNvPr id="125" name="Google Shape;125;p19"/>
          <p:cNvPicPr preferRelativeResize="0"/>
          <p:nvPr/>
        </p:nvPicPr>
        <p:blipFill>
          <a:blip r:embed="rId5">
            <a:alphaModFix/>
          </a:blip>
          <a:stretch>
            <a:fillRect/>
          </a:stretch>
        </p:blipFill>
        <p:spPr>
          <a:xfrm>
            <a:off x="4709450" y="7"/>
            <a:ext cx="3776101" cy="1303125"/>
          </a:xfrm>
          <a:prstGeom prst="rect">
            <a:avLst/>
          </a:prstGeom>
          <a:noFill/>
          <a:ln>
            <a:noFill/>
          </a:ln>
        </p:spPr>
      </p:pic>
      <p:pic>
        <p:nvPicPr>
          <p:cNvPr id="126" name="Google Shape;126;p19"/>
          <p:cNvPicPr preferRelativeResize="0"/>
          <p:nvPr/>
        </p:nvPicPr>
        <p:blipFill>
          <a:blip r:embed="rId6">
            <a:alphaModFix/>
          </a:blip>
          <a:stretch>
            <a:fillRect/>
          </a:stretch>
        </p:blipFill>
        <p:spPr>
          <a:xfrm>
            <a:off x="7188155" y="1094200"/>
            <a:ext cx="1863894" cy="3873024"/>
          </a:xfrm>
          <a:prstGeom prst="rect">
            <a:avLst/>
          </a:prstGeom>
          <a:noFill/>
          <a:ln>
            <a:noFill/>
          </a:ln>
        </p:spPr>
      </p:pic>
      <p:pic>
        <p:nvPicPr>
          <p:cNvPr id="127" name="Google Shape;127;p19"/>
          <p:cNvPicPr preferRelativeResize="0"/>
          <p:nvPr/>
        </p:nvPicPr>
        <p:blipFill>
          <a:blip r:embed="rId7">
            <a:alphaModFix/>
          </a:blip>
          <a:stretch>
            <a:fillRect/>
          </a:stretch>
        </p:blipFill>
        <p:spPr>
          <a:xfrm>
            <a:off x="94450" y="813300"/>
            <a:ext cx="1716177" cy="38730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p:nvPr/>
        </p:nvSpPr>
        <p:spPr>
          <a:xfrm rot="5400000">
            <a:off x="1778300" y="-1581625"/>
            <a:ext cx="553500" cy="41100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0"/>
          <p:cNvSpPr txBox="1">
            <a:spLocks noGrp="1"/>
          </p:cNvSpPr>
          <p:nvPr>
            <p:ph type="title"/>
          </p:nvPr>
        </p:nvSpPr>
        <p:spPr>
          <a:xfrm>
            <a:off x="416750" y="187025"/>
            <a:ext cx="42948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Human Cell Atlas: Mission</a:t>
            </a:r>
            <a:endParaRPr sz="2100" b="1">
              <a:solidFill>
                <a:srgbClr val="000000"/>
              </a:solidFill>
            </a:endParaRPr>
          </a:p>
        </p:txBody>
      </p:sp>
      <p:sp>
        <p:nvSpPr>
          <p:cNvPr id="134" name="Google Shape;134;p20"/>
          <p:cNvSpPr txBox="1"/>
          <p:nvPr/>
        </p:nvSpPr>
        <p:spPr>
          <a:xfrm>
            <a:off x="416750" y="912025"/>
            <a:ext cx="8253600" cy="3790200"/>
          </a:xfrm>
          <a:prstGeom prst="rect">
            <a:avLst/>
          </a:prstGeom>
          <a:noFill/>
          <a:ln>
            <a:noFill/>
          </a:ln>
        </p:spPr>
        <p:txBody>
          <a:bodyPr spcFirstLastPara="1" wrap="square" lIns="91425" tIns="91425" rIns="91425" bIns="91425" anchor="t" anchorCtr="0">
            <a:noAutofit/>
          </a:bodyPr>
          <a:lstStyle/>
          <a:p>
            <a:pPr marL="457200" lvl="0" indent="-317500" algn="l" rtl="0">
              <a:lnSpc>
                <a:spcPct val="150000"/>
              </a:lnSpc>
              <a:spcBef>
                <a:spcPts val="0"/>
              </a:spcBef>
              <a:spcAft>
                <a:spcPts val="0"/>
              </a:spcAft>
              <a:buSzPts val="1400"/>
              <a:buChar char="●"/>
            </a:pPr>
            <a:r>
              <a:rPr lang="en"/>
              <a:t>To make a map of the human body </a:t>
            </a:r>
            <a:endParaRPr/>
          </a:p>
          <a:p>
            <a:pPr marL="457200" lvl="0" indent="-317500" algn="l" rtl="0">
              <a:lnSpc>
                <a:spcPct val="150000"/>
              </a:lnSpc>
              <a:spcBef>
                <a:spcPts val="0"/>
              </a:spcBef>
              <a:spcAft>
                <a:spcPts val="0"/>
              </a:spcAft>
              <a:buSzPts val="1400"/>
              <a:buChar char="●"/>
            </a:pPr>
            <a:r>
              <a:rPr lang="en"/>
              <a:t>The map can ‘zoom in’ right down to individual cells</a:t>
            </a:r>
            <a:endParaRPr/>
          </a:p>
          <a:p>
            <a:pPr marL="457200" lvl="0" indent="-317500" algn="l" rtl="0">
              <a:lnSpc>
                <a:spcPct val="150000"/>
              </a:lnSpc>
              <a:spcBef>
                <a:spcPts val="0"/>
              </a:spcBef>
              <a:spcAft>
                <a:spcPts val="0"/>
              </a:spcAft>
              <a:buSzPts val="1400"/>
              <a:buChar char="●"/>
            </a:pPr>
            <a:r>
              <a:rPr lang="en"/>
              <a:t>To understand what makes cells different. We do this by studying </a:t>
            </a:r>
            <a:endParaRPr/>
          </a:p>
          <a:p>
            <a:pPr marL="457200" lvl="0" indent="0" algn="l" rtl="0">
              <a:lnSpc>
                <a:spcPct val="150000"/>
              </a:lnSpc>
              <a:spcBef>
                <a:spcPts val="0"/>
              </a:spcBef>
              <a:spcAft>
                <a:spcPts val="0"/>
              </a:spcAft>
              <a:buNone/>
            </a:pPr>
            <a:r>
              <a:rPr lang="en"/>
              <a:t>which genes each cell has turned on (expressed).</a:t>
            </a:r>
            <a:endParaRPr/>
          </a:p>
          <a:p>
            <a:pPr marL="457200" lvl="0" indent="-317500" algn="l" rtl="0">
              <a:lnSpc>
                <a:spcPct val="150000"/>
              </a:lnSpc>
              <a:spcBef>
                <a:spcPts val="0"/>
              </a:spcBef>
              <a:spcAft>
                <a:spcPts val="0"/>
              </a:spcAft>
              <a:buSzPts val="1400"/>
              <a:buChar char="●"/>
            </a:pPr>
            <a:r>
              <a:rPr lang="en"/>
              <a:t>To understand how these cells fit together in space i.e. which cells are next to each other, which work together? </a:t>
            </a:r>
            <a:endParaRPr/>
          </a:p>
          <a:p>
            <a:pPr marL="457200" lvl="0" indent="-317500" algn="l" rtl="0">
              <a:lnSpc>
                <a:spcPct val="150000"/>
              </a:lnSpc>
              <a:spcBef>
                <a:spcPts val="0"/>
              </a:spcBef>
              <a:spcAft>
                <a:spcPts val="0"/>
              </a:spcAft>
              <a:buSzPts val="1400"/>
              <a:buChar char="●"/>
            </a:pPr>
            <a:r>
              <a:rPr lang="en"/>
              <a:t>What does each cell do? </a:t>
            </a:r>
            <a:endParaRPr/>
          </a:p>
          <a:p>
            <a:pPr marL="457200" lvl="0" indent="0" algn="l" rtl="0">
              <a:lnSpc>
                <a:spcPct val="150000"/>
              </a:lnSpc>
              <a:spcBef>
                <a:spcPts val="0"/>
              </a:spcBef>
              <a:spcAft>
                <a:spcPts val="0"/>
              </a:spcAft>
              <a:buNone/>
            </a:pPr>
            <a:r>
              <a:rPr lang="en"/>
              <a:t>(It might make mucous [snot] in your nose; it might be a brain cell that sends electrical signals; it might help you to see/hear). </a:t>
            </a:r>
            <a:endParaRPr/>
          </a:p>
          <a:p>
            <a:pPr marL="457200" lvl="0" indent="-317500" algn="l" rtl="0">
              <a:lnSpc>
                <a:spcPct val="150000"/>
              </a:lnSpc>
              <a:spcBef>
                <a:spcPts val="0"/>
              </a:spcBef>
              <a:spcAft>
                <a:spcPts val="0"/>
              </a:spcAft>
              <a:buSzPts val="1400"/>
              <a:buChar char="●"/>
            </a:pPr>
            <a:r>
              <a:rPr lang="en"/>
              <a:t>Right now, we’re mainly working on normal, healthy cells. This will give us a </a:t>
            </a:r>
            <a:endParaRPr/>
          </a:p>
          <a:p>
            <a:pPr marL="457200" lvl="0" indent="0" algn="l" rtl="0">
              <a:lnSpc>
                <a:spcPct val="150000"/>
              </a:lnSpc>
              <a:spcBef>
                <a:spcPts val="0"/>
              </a:spcBef>
              <a:spcAft>
                <a:spcPts val="0"/>
              </a:spcAft>
              <a:buNone/>
            </a:pPr>
            <a:r>
              <a:rPr lang="en"/>
              <a:t>‘reference map’ to compare unhealthy cells to and help us understand how </a:t>
            </a:r>
            <a:endParaRPr/>
          </a:p>
          <a:p>
            <a:pPr marL="457200" lvl="0" indent="0" algn="l" rtl="0">
              <a:lnSpc>
                <a:spcPct val="150000"/>
              </a:lnSpc>
              <a:spcBef>
                <a:spcPts val="0"/>
              </a:spcBef>
              <a:spcAft>
                <a:spcPts val="0"/>
              </a:spcAft>
              <a:buNone/>
            </a:pPr>
            <a:r>
              <a:rPr lang="en"/>
              <a:t>to treat disease.  </a:t>
            </a:r>
            <a:endParaRPr/>
          </a:p>
        </p:txBody>
      </p:sp>
      <p:pic>
        <p:nvPicPr>
          <p:cNvPr id="136" name="Google Shape;136;p20"/>
          <p:cNvPicPr preferRelativeResize="0"/>
          <p:nvPr/>
        </p:nvPicPr>
        <p:blipFill>
          <a:blip r:embed="rId3">
            <a:alphaModFix/>
          </a:blip>
          <a:stretch>
            <a:fillRect/>
          </a:stretch>
        </p:blipFill>
        <p:spPr>
          <a:xfrm>
            <a:off x="5628700" y="256150"/>
            <a:ext cx="2755275" cy="1697175"/>
          </a:xfrm>
          <a:prstGeom prst="rect">
            <a:avLst/>
          </a:prstGeom>
          <a:noFill/>
          <a:ln>
            <a:noFill/>
          </a:ln>
        </p:spPr>
      </p:pic>
      <p:pic>
        <p:nvPicPr>
          <p:cNvPr id="7" name="Picture 6">
            <a:extLst>
              <a:ext uri="{FF2B5EF4-FFF2-40B4-BE49-F238E27FC236}">
                <a16:creationId xmlns:a16="http://schemas.microsoft.com/office/drawing/2014/main" id="{1771299B-E8AA-BA40-B0FE-8FF3FA3A07A8}"/>
              </a:ext>
            </a:extLst>
          </p:cNvPr>
          <p:cNvPicPr>
            <a:picLocks noChangeAspect="1"/>
          </p:cNvPicPr>
          <p:nvPr/>
        </p:nvPicPr>
        <p:blipFill>
          <a:blip r:embed="rId4"/>
          <a:stretch>
            <a:fillRect/>
          </a:stretch>
        </p:blipFill>
        <p:spPr>
          <a:xfrm>
            <a:off x="7475181" y="4506850"/>
            <a:ext cx="1499040" cy="6366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p:nvPr/>
        </p:nvSpPr>
        <p:spPr>
          <a:xfrm rot="5400000">
            <a:off x="2401225" y="-2204425"/>
            <a:ext cx="553500" cy="5355600"/>
          </a:xfrm>
          <a:prstGeom prst="round2SameRect">
            <a:avLst>
              <a:gd name="adj1" fmla="val 6809"/>
              <a:gd name="adj2" fmla="val 0"/>
            </a:avLst>
          </a:prstGeom>
          <a:solidFill>
            <a:srgbClr val="F8C0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1"/>
          <p:cNvSpPr txBox="1">
            <a:spLocks noGrp="1"/>
          </p:cNvSpPr>
          <p:nvPr>
            <p:ph type="title"/>
          </p:nvPr>
        </p:nvSpPr>
        <p:spPr>
          <a:xfrm>
            <a:off x="416750" y="187025"/>
            <a:ext cx="5143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000000"/>
                </a:solidFill>
              </a:rPr>
              <a:t>Making a ‘Google Map’ of your body</a:t>
            </a:r>
            <a:endParaRPr sz="2100" b="1">
              <a:solidFill>
                <a:srgbClr val="000000"/>
              </a:solidFill>
            </a:endParaRPr>
          </a:p>
        </p:txBody>
      </p:sp>
      <p:pic>
        <p:nvPicPr>
          <p:cNvPr id="143" name="Google Shape;143;p21"/>
          <p:cNvPicPr preferRelativeResize="0"/>
          <p:nvPr/>
        </p:nvPicPr>
        <p:blipFill>
          <a:blip r:embed="rId3">
            <a:alphaModFix/>
          </a:blip>
          <a:stretch>
            <a:fillRect/>
          </a:stretch>
        </p:blipFill>
        <p:spPr>
          <a:xfrm>
            <a:off x="1894200" y="905063"/>
            <a:ext cx="5355601" cy="3333366"/>
          </a:xfrm>
          <a:prstGeom prst="rect">
            <a:avLst/>
          </a:prstGeom>
          <a:noFill/>
          <a:ln>
            <a:noFill/>
          </a:ln>
        </p:spPr>
      </p:pic>
      <p:sp>
        <p:nvSpPr>
          <p:cNvPr id="144" name="Google Shape;144;p21"/>
          <p:cNvSpPr txBox="1"/>
          <p:nvPr/>
        </p:nvSpPr>
        <p:spPr>
          <a:xfrm>
            <a:off x="374250" y="4258150"/>
            <a:ext cx="8395500" cy="43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a:solidFill>
                  <a:schemeClr val="dk1"/>
                </a:solidFill>
              </a:rPr>
              <a:t>We aim to produce a web-based resource where anyone can click on a part of the body and zoom in right down to the individual cells, and scientists can access the data. </a:t>
            </a:r>
            <a:endParaRPr sz="1600">
              <a:solidFill>
                <a:schemeClr val="dk1"/>
              </a:solidFill>
            </a:endParaRPr>
          </a:p>
          <a:p>
            <a:pPr marL="0" lvl="0" indent="0" algn="l" rtl="0">
              <a:spcBef>
                <a:spcPts val="0"/>
              </a:spcBef>
              <a:spcAft>
                <a:spcPts val="0"/>
              </a:spcAft>
              <a:buNone/>
            </a:pPr>
            <a:endParaRPr sz="160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2579</Words>
  <Application>Microsoft Macintosh PowerPoint</Application>
  <PresentationFormat>On-screen Show (16:9)</PresentationFormat>
  <Paragraphs>196</Paragraphs>
  <Slides>32</Slides>
  <Notes>32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Arial</vt:lpstr>
      <vt:lpstr>Calibri</vt:lpstr>
      <vt:lpstr>Simple Light</vt:lpstr>
      <vt:lpstr>PowerPoint Presentation</vt:lpstr>
      <vt:lpstr>PowerPoint Presentation</vt:lpstr>
      <vt:lpstr>PowerPoint Presentation</vt:lpstr>
      <vt:lpstr>What happens if you win?</vt:lpstr>
      <vt:lpstr>Workshop structure </vt:lpstr>
      <vt:lpstr>PowerPoint Presentation</vt:lpstr>
      <vt:lpstr>PowerPoint Presentation</vt:lpstr>
      <vt:lpstr>Human Cell Atlas: Mission</vt:lpstr>
      <vt:lpstr>Making a ‘Google Map’ of your body</vt:lpstr>
      <vt:lpstr>Location, location, location</vt:lpstr>
      <vt:lpstr>Getting a closer look</vt:lpstr>
      <vt:lpstr>How we’re made</vt:lpstr>
      <vt:lpstr>The human body is amazing!</vt:lpstr>
      <vt:lpstr>What are we looking at?</vt:lpstr>
      <vt:lpstr>What’s the point?</vt:lpstr>
      <vt:lpstr>PowerPoint Presentation</vt:lpstr>
      <vt:lpstr>Want to learn more?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FAQ’s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Ellie Birkhead</cp:lastModifiedBy>
  <cp:revision>3</cp:revision>
  <dcterms:modified xsi:type="dcterms:W3CDTF">2021-02-15T16:18:02Z</dcterms:modified>
</cp:coreProperties>
</file>