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dk1"/>
              </a:buClr>
              <a:buSzPct val="1000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wrap="square" tIns="91425"/>
          <a:lstStyle>
            <a:lvl1pPr indent="0" lvl="0" marL="0" marR="0" rtl="0" algn="r">
              <a:lnSpc>
                <a:spcPct val="100000"/>
              </a:lnSpc>
              <a:spcBef>
                <a:spcPts val="0"/>
              </a:spcBef>
              <a:spcAft>
                <a:spcPts val="0"/>
              </a:spcAft>
              <a:buClr>
                <a:schemeClr val="dk1"/>
              </a:buClr>
              <a:buSzPct val="1000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wrap="square" tIns="91425"/>
          <a:lstStyle>
            <a:lvl1pPr indent="76200" lvl="0" marL="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1pPr>
            <a:lvl2pPr indent="76200" lvl="1" marL="4572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2pPr>
            <a:lvl3pPr indent="76200" lvl="2" marL="9144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3pPr>
            <a:lvl4pPr indent="76200" lvl="3" marL="13716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4pPr>
            <a:lvl5pPr indent="76200" lvl="4" marL="18288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5pPr>
            <a:lvl6pPr indent="76200" lvl="5" marL="22860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6pPr>
            <a:lvl7pPr indent="76200" lvl="6" marL="27432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7pPr>
            <a:lvl8pPr indent="76200" lvl="7" marL="32004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8pPr>
            <a:lvl9pPr indent="76200" lvl="8" marL="3657600" marR="0" rtl="0" algn="l">
              <a:spcBef>
                <a:spcPts val="0"/>
              </a:spcBef>
              <a:buClr>
                <a:schemeClr val="dk1"/>
              </a:buClr>
              <a:buSzPct val="1000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5"/>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Clr>
                <a:schemeClr val="dk1"/>
              </a:buClr>
              <a:buSzPct val="100000"/>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5"/>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7" name="Shape 87"/>
          <p:cNvSpPr txBox="1"/>
          <p:nvPr>
            <p:ph idx="1" type="body"/>
          </p:nvPr>
        </p:nvSpPr>
        <p:spPr>
          <a:xfrm>
            <a:off x="685800" y="4400550"/>
            <a:ext cx="5486399" cy="3600450"/>
          </a:xfrm>
          <a:prstGeom prst="rect">
            <a:avLst/>
          </a:prstGeom>
          <a:noFill/>
          <a:ln>
            <a:noFill/>
          </a:ln>
        </p:spPr>
        <p:txBody>
          <a:bodyPr anchorCtr="0" anchor="t" bIns="45700" lIns="91425" rIns="91425" wrap="square" tIns="45700">
            <a:noAutofit/>
          </a:bodyPr>
          <a:lstStyle/>
          <a:p>
            <a:pPr indent="-1905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p>
          <a:p>
            <a:pPr indent="-1905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Shape 88"/>
          <p:cNvSpPr txBox="1"/>
          <p:nvPr>
            <p:ph idx="12" type="sldNum"/>
          </p:nvPr>
        </p:nvSpPr>
        <p:spPr>
          <a:xfrm>
            <a:off x="3884612" y="8685213"/>
            <a:ext cx="2971799" cy="458785"/>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5" name="Shape 175"/>
          <p:cNvSpPr txBox="1"/>
          <p:nvPr>
            <p:ph idx="1" type="body"/>
          </p:nvPr>
        </p:nvSpPr>
        <p:spPr>
          <a:xfrm>
            <a:off x="685800" y="4400550"/>
            <a:ext cx="5486399" cy="3600599"/>
          </a:xfrm>
          <a:prstGeom prst="rect">
            <a:avLst/>
          </a:prstGeom>
          <a:noFill/>
          <a:ln>
            <a:noFill/>
          </a:ln>
        </p:spPr>
        <p:txBody>
          <a:bodyPr anchorCtr="0" anchor="t" bIns="91425" lIns="91425" rIns="91425" wrap="square" tIns="91425">
            <a:noAutofit/>
          </a:bodyPr>
          <a:lstStyle/>
          <a:p>
            <a:pPr indent="-1905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The drawings can be uploaded  to the Little Inventors website and will get reviewed by our Chief inventors team. </a:t>
            </a:r>
            <a:r>
              <a:rPr b="0" i="0" lang="en-US" sz="1100" u="none" cap="none" strike="noStrike">
                <a:solidFill>
                  <a:schemeClr val="dk1"/>
                </a:solidFill>
                <a:latin typeface="Arial"/>
                <a:ea typeface="Arial"/>
                <a:cs typeface="Arial"/>
                <a:sym typeface="Arial"/>
              </a:rPr>
              <a:t>The best ideas will get picked as Little Inventors team favorites, turned into animations or even get made into real objects!</a:t>
            </a:r>
          </a:p>
        </p:txBody>
      </p:sp>
      <p:sp>
        <p:nvSpPr>
          <p:cNvPr id="176" name="Shape 176"/>
          <p:cNvSpPr txBox="1"/>
          <p:nvPr>
            <p:ph idx="12" type="sldNum"/>
          </p:nvPr>
        </p:nvSpPr>
        <p:spPr>
          <a:xfrm>
            <a:off x="3884612" y="8685213"/>
            <a:ext cx="2971799" cy="458699"/>
          </a:xfrm>
          <a:prstGeom prst="rect">
            <a:avLst/>
          </a:prstGeom>
          <a:noFill/>
          <a:ln>
            <a:noFill/>
          </a:ln>
        </p:spPr>
        <p:txBody>
          <a:bodyPr anchorCtr="0" anchor="b" bIns="45700" lIns="91425" rIns="91425" wrap="square" tIns="45700">
            <a:noAutofit/>
          </a:bodyPr>
          <a:lstStyle/>
          <a:p>
            <a:pPr indent="-22225"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3" name="Shape 183"/>
          <p:cNvSpPr txBox="1"/>
          <p:nvPr>
            <p:ph idx="1" type="body"/>
          </p:nvPr>
        </p:nvSpPr>
        <p:spPr>
          <a:xfrm>
            <a:off x="685800" y="4400550"/>
            <a:ext cx="5486399" cy="3600599"/>
          </a:xfrm>
          <a:prstGeom prst="rect">
            <a:avLst/>
          </a:prstGeom>
          <a:noFill/>
          <a:ln>
            <a:noFill/>
          </a:ln>
        </p:spPr>
        <p:txBody>
          <a:bodyPr anchorCtr="0" anchor="t" bIns="91425" lIns="91425" rIns="91425" wrap="square" tIns="91425">
            <a:noAutofit/>
          </a:bodyPr>
          <a:lstStyle/>
          <a:p>
            <a:pPr indent="-1905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84" name="Shape 184"/>
          <p:cNvSpPr txBox="1"/>
          <p:nvPr>
            <p:ph idx="12" type="sldNum"/>
          </p:nvPr>
        </p:nvSpPr>
        <p:spPr>
          <a:xfrm>
            <a:off x="3884612" y="8685213"/>
            <a:ext cx="2971799" cy="458699"/>
          </a:xfrm>
          <a:prstGeom prst="rect">
            <a:avLst/>
          </a:prstGeom>
          <a:noFill/>
          <a:ln>
            <a:noFill/>
          </a:ln>
        </p:spPr>
        <p:txBody>
          <a:bodyPr anchorCtr="0" anchor="b" bIns="45700" lIns="91425" rIns="91425" wrap="square" tIns="45700">
            <a:noAutofit/>
          </a:bodyPr>
          <a:lstStyle/>
          <a:p>
            <a:pPr indent="-22225"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6" name="Shape 96"/>
          <p:cNvSpPr txBox="1"/>
          <p:nvPr>
            <p:ph idx="1" type="body"/>
          </p:nvPr>
        </p:nvSpPr>
        <p:spPr>
          <a:xfrm>
            <a:off x="685800" y="4400550"/>
            <a:ext cx="5486399" cy="3600450"/>
          </a:xfrm>
          <a:prstGeom prst="rect">
            <a:avLst/>
          </a:prstGeom>
          <a:noFill/>
          <a:ln>
            <a:noFill/>
          </a:ln>
        </p:spPr>
        <p:txBody>
          <a:bodyPr anchorCtr="0" anchor="t" bIns="45700" lIns="91425" rIns="91425" wrap="square" tIns="45700">
            <a:noAutofit/>
          </a:bodyPr>
          <a:lstStyle/>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for inventions are lots of ideas and not taking things too seriously.</a:t>
            </a:r>
          </a:p>
        </p:txBody>
      </p:sp>
      <p:sp>
        <p:nvSpPr>
          <p:cNvPr id="97" name="Shape 97"/>
          <p:cNvSpPr txBox="1"/>
          <p:nvPr>
            <p:ph idx="12" type="sldNum"/>
          </p:nvPr>
        </p:nvSpPr>
        <p:spPr>
          <a:xfrm>
            <a:off x="3884612" y="8685213"/>
            <a:ext cx="2971799" cy="458785"/>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4" name="Shape 104"/>
          <p:cNvSpPr txBox="1"/>
          <p:nvPr>
            <p:ph idx="1" type="body"/>
          </p:nvPr>
        </p:nvSpPr>
        <p:spPr>
          <a:xfrm>
            <a:off x="685800" y="4400550"/>
            <a:ext cx="5486400" cy="3600600"/>
          </a:xfrm>
          <a:prstGeom prst="rect">
            <a:avLst/>
          </a:prstGeom>
          <a:noFill/>
          <a:ln>
            <a:noFill/>
          </a:ln>
        </p:spPr>
        <p:txBody>
          <a:bodyPr anchorCtr="0" anchor="t" bIns="45700" lIns="91425" rIns="91425" wrap="square" tIns="45700">
            <a:noAutofit/>
          </a:bodyPr>
          <a:lstStyle/>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Lots of inventions are made to solve a problem, but others are just brilliant at making people smile or creating something completely new.</a:t>
            </a:r>
          </a:p>
          <a:p>
            <a:pPr indent="-1905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Ask everyone to think of an invention, and then work through these steps understanding it better - and the inventing process!</a:t>
            </a:r>
          </a:p>
        </p:txBody>
      </p:sp>
      <p:sp>
        <p:nvSpPr>
          <p:cNvPr id="105" name="Shape 105"/>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1" name="Shape 111"/>
          <p:cNvSpPr txBox="1"/>
          <p:nvPr>
            <p:ph idx="1" type="body"/>
          </p:nvPr>
        </p:nvSpPr>
        <p:spPr>
          <a:xfrm>
            <a:off x="685800" y="4400550"/>
            <a:ext cx="5486400" cy="3600600"/>
          </a:xfrm>
          <a:prstGeom prst="rect">
            <a:avLst/>
          </a:prstGeom>
          <a:noFill/>
          <a:ln>
            <a:noFill/>
          </a:ln>
        </p:spPr>
        <p:txBody>
          <a:bodyPr anchorCtr="0" anchor="t" bIns="45700" lIns="91425" rIns="91425" wrap="square" tIns="45700">
            <a:noAutofit/>
          </a:bodyPr>
          <a:lstStyle/>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The industrial revolution was an era of huge change that influenced the rest of the world. This was a really great era for inventions!</a:t>
            </a:r>
          </a:p>
          <a:p>
            <a:pPr indent="-69849" lvl="0" marL="0" marR="0" rtl="0" algn="l">
              <a:lnSpc>
                <a:spcPct val="90000"/>
              </a:lnSpc>
              <a:spcBef>
                <a:spcPts val="0"/>
              </a:spcBef>
              <a:spcAft>
                <a:spcPts val="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Victorians were very curious, interested in progress and helping others</a:t>
            </a: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Their spirit brought to life many inventions some practical,some less so!</a:t>
            </a:r>
          </a:p>
          <a:p>
            <a:pPr indent="-69849" lvl="0" marL="0" marR="0" rtl="0" algn="l">
              <a:lnSpc>
                <a:spcPct val="90000"/>
              </a:lnSpc>
              <a:spcBef>
                <a:spcPts val="0"/>
              </a:spcBef>
              <a:spcAft>
                <a:spcPts val="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Images: a hand support to play the piano, ‘roller cycles’, a camel seat </a:t>
            </a:r>
          </a:p>
          <a:p>
            <a:pPr indent="-69849" lvl="0" marL="0" marR="0" rtl="0" algn="l">
              <a:lnSpc>
                <a:spcPct val="90000"/>
              </a:lnSpc>
              <a:spcBef>
                <a:spcPts val="0"/>
              </a:spcBef>
              <a:spcAft>
                <a:spcPts val="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Discuss how these inventions are different from those we see today. Technology is different but they were very creative!</a:t>
            </a:r>
          </a:p>
        </p:txBody>
      </p:sp>
      <p:sp>
        <p:nvSpPr>
          <p:cNvPr id="112" name="Shape 112"/>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0" name="Shape 120"/>
          <p:cNvSpPr txBox="1"/>
          <p:nvPr>
            <p:ph idx="1" type="body"/>
          </p:nvPr>
        </p:nvSpPr>
        <p:spPr>
          <a:xfrm>
            <a:off x="685800" y="4400550"/>
            <a:ext cx="5486400" cy="3600600"/>
          </a:xfrm>
          <a:prstGeom prst="rect">
            <a:avLst/>
          </a:prstGeom>
          <a:noFill/>
          <a:ln>
            <a:noFill/>
          </a:ln>
        </p:spPr>
        <p:txBody>
          <a:bodyPr anchorCtr="0" anchor="t" bIns="45700" lIns="91425" rIns="91425" wrap="square" tIns="45700">
            <a:noAutofit/>
          </a:bodyPr>
          <a:lstStyle/>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We all use telephones, but they were invented during the Victorian era.</a:t>
            </a:r>
          </a:p>
          <a:p>
            <a:pPr indent="-1905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The first kind of phone was the Tin can, a mechanical way to send sound - the longest one was made in 2017 and 650 feet long!</a:t>
            </a: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The telephone was invented by Alexander Graham Bell in 1876. He taught in a school for deaf people and wanted to find a way to transmit sound using electricity. </a:t>
            </a: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Before the telephone, people would rely on letters, telegraphs or messengers to communicate. The telephone made it possible for two people to talk instantly from different places. This made business much easier, and also helped  at home and in emergencies.It became an every day tool for everyone, and we rely on them now more than ever! </a:t>
            </a:r>
          </a:p>
          <a:p>
            <a:pPr indent="-1905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What do you think the future of the telephone might be? </a:t>
            </a:r>
          </a:p>
          <a:p>
            <a:pPr indent="-1905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21" name="Shape 121"/>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7" name="Shape 137"/>
          <p:cNvSpPr txBox="1"/>
          <p:nvPr>
            <p:ph idx="1" type="body"/>
          </p:nvPr>
        </p:nvSpPr>
        <p:spPr>
          <a:xfrm>
            <a:off x="685800" y="4400550"/>
            <a:ext cx="5486400" cy="3600600"/>
          </a:xfrm>
          <a:prstGeom prst="rect">
            <a:avLst/>
          </a:prstGeom>
          <a:noFill/>
          <a:ln>
            <a:noFill/>
          </a:ln>
        </p:spPr>
        <p:txBody>
          <a:bodyPr anchorCtr="0" anchor="t" bIns="45700" lIns="91425" rIns="91425" wrap="square" tIns="45700">
            <a:noAutofit/>
          </a:bodyPr>
          <a:lstStyle/>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These are real Victorian objects that live at the V&amp;A museum in London. </a:t>
            </a: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Museums can play an important part in keeping history alive and are a fantastic place to learn about the way people lived in the past.</a:t>
            </a:r>
          </a:p>
          <a:p>
            <a:pPr indent="-69849" lvl="0" marL="0" marR="0" rtl="0" algn="l">
              <a:lnSpc>
                <a:spcPct val="90000"/>
              </a:lnSpc>
              <a:spcBef>
                <a:spcPts val="0"/>
              </a:spcBef>
              <a:spcAft>
                <a:spcPts val="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Use the Victorian invention detective activity sheet and use your imagination to guess what your object is - writing down the features you can identify, who would have used it and how, and to give it a name too!</a:t>
            </a:r>
          </a:p>
          <a:p>
            <a:pPr indent="-69849" lvl="0" marL="0" marR="0" rtl="0" algn="l">
              <a:lnSpc>
                <a:spcPct val="90000"/>
              </a:lnSpc>
              <a:spcBef>
                <a:spcPts val="0"/>
              </a:spcBef>
              <a:spcAft>
                <a:spcPts val="0"/>
              </a:spcAft>
              <a:buClr>
                <a:schemeClr val="dk1"/>
              </a:buClr>
              <a:buSzPct val="91666"/>
              <a:buFont typeface="Arial"/>
              <a:buNone/>
            </a:pPr>
            <a:r>
              <a:rPr b="0" i="0" lang="en-US" sz="1200" u="none" cap="none" strike="noStrike">
                <a:solidFill>
                  <a:schemeClr val="dk1"/>
                </a:solidFill>
                <a:latin typeface="Calibri"/>
                <a:ea typeface="Calibri"/>
                <a:cs typeface="Calibri"/>
                <a:sym typeface="Calibri"/>
              </a:rPr>
              <a:t>Then click on each object - this links to the V&amp;A online collection where you can see what each object really is!</a:t>
            </a:r>
          </a:p>
          <a:p>
            <a:pPr indent="-69850" lvl="0" marL="0" marR="0" rtl="0" algn="l">
              <a:lnSpc>
                <a:spcPct val="90000"/>
              </a:lnSpc>
              <a:spcBef>
                <a:spcPts val="0"/>
              </a:spcBef>
              <a:spcAft>
                <a:spcPts val="0"/>
              </a:spcAft>
              <a:buClr>
                <a:schemeClr val="dk1"/>
              </a:buClr>
              <a:buSzPct val="110000"/>
              <a:buFont typeface="Arial"/>
              <a:buNone/>
            </a:pPr>
            <a:r>
              <a:rPr b="0" i="0" lang="en-US" sz="1000" u="none" cap="none" strike="noStrike">
                <a:solidFill>
                  <a:srgbClr val="26282A"/>
                </a:solidFill>
                <a:highlight>
                  <a:srgbClr val="FFFFFF"/>
                </a:highlight>
                <a:latin typeface="Arial"/>
                <a:ea typeface="Arial"/>
                <a:cs typeface="Arial"/>
                <a:sym typeface="Arial"/>
              </a:rPr>
              <a:t>We are going to think about this same activity happening in Victorian times.</a:t>
            </a:r>
          </a:p>
          <a:p>
            <a:pPr indent="-69850" lvl="0" marL="0" marR="0" rtl="0" algn="l">
              <a:lnSpc>
                <a:spcPct val="90000"/>
              </a:lnSpc>
              <a:spcBef>
                <a:spcPts val="0"/>
              </a:spcBef>
              <a:spcAft>
                <a:spcPts val="0"/>
              </a:spcAft>
              <a:buClr>
                <a:schemeClr val="dk1"/>
              </a:buClr>
              <a:buSzPct val="110000"/>
              <a:buFont typeface="Arial"/>
              <a:buNone/>
            </a:pPr>
            <a:r>
              <a:rPr b="0" i="0" lang="en-US" sz="1000" u="none" cap="none" strike="noStrike">
                <a:solidFill>
                  <a:srgbClr val="26282A"/>
                </a:solidFill>
                <a:highlight>
                  <a:srgbClr val="FFFFFF"/>
                </a:highlight>
                <a:latin typeface="Arial"/>
                <a:ea typeface="Arial"/>
                <a:cs typeface="Arial"/>
                <a:sym typeface="Arial"/>
              </a:rPr>
              <a:t>How does it compare with the present?</a:t>
            </a:r>
          </a:p>
          <a:p>
            <a:pPr indent="-69850" lvl="0" marL="0" marR="0" rtl="0" algn="l">
              <a:lnSpc>
                <a:spcPct val="90000"/>
              </a:lnSpc>
              <a:spcBef>
                <a:spcPts val="0"/>
              </a:spcBef>
              <a:spcAft>
                <a:spcPts val="0"/>
              </a:spcAft>
              <a:buClr>
                <a:schemeClr val="dk1"/>
              </a:buClr>
              <a:buSzPct val="110000"/>
              <a:buFont typeface="Arial"/>
              <a:buNone/>
            </a:pPr>
            <a:r>
              <a:rPr b="0" i="0" lang="en-US" sz="1000" u="none" cap="none" strike="noStrike">
                <a:solidFill>
                  <a:srgbClr val="26282A"/>
                </a:solidFill>
                <a:highlight>
                  <a:srgbClr val="FFFFFF"/>
                </a:highlight>
                <a:latin typeface="Arial"/>
                <a:ea typeface="Arial"/>
                <a:cs typeface="Arial"/>
                <a:sym typeface="Arial"/>
              </a:rPr>
              <a:t>How do Inventions improve how we take part in/experience this now?</a:t>
            </a:r>
          </a:p>
          <a:p>
            <a:pPr indent="-69850" lvl="0" marL="0" marR="0" rtl="0" algn="l">
              <a:lnSpc>
                <a:spcPct val="90000"/>
              </a:lnSpc>
              <a:spcBef>
                <a:spcPts val="0"/>
              </a:spcBef>
              <a:spcAft>
                <a:spcPts val="0"/>
              </a:spcAft>
              <a:buClr>
                <a:schemeClr val="dk1"/>
              </a:buClr>
              <a:buSzPct val="110000"/>
              <a:buFont typeface="Arial"/>
              <a:buNone/>
            </a:pPr>
            <a:r>
              <a:rPr b="0" i="0" lang="en-US" sz="1000" u="none" cap="none" strike="noStrike">
                <a:solidFill>
                  <a:srgbClr val="26282A"/>
                </a:solidFill>
                <a:highlight>
                  <a:srgbClr val="FFFFFF"/>
                </a:highlight>
                <a:latin typeface="Arial"/>
                <a:ea typeface="Arial"/>
                <a:cs typeface="Arial"/>
                <a:sym typeface="Arial"/>
              </a:rPr>
              <a:t>What inventions did the Victorians have then that helped them take part in....</a:t>
            </a:r>
          </a:p>
          <a:p>
            <a:pPr indent="-69850" lvl="0" marL="0" marR="0" rtl="0" algn="l">
              <a:lnSpc>
                <a:spcPct val="90000"/>
              </a:lnSpc>
              <a:spcBef>
                <a:spcPts val="0"/>
              </a:spcBef>
              <a:spcAft>
                <a:spcPts val="0"/>
              </a:spcAft>
              <a:buClr>
                <a:schemeClr val="dk1"/>
              </a:buClr>
              <a:buSzPct val="110000"/>
              <a:buFont typeface="Arial"/>
              <a:buNone/>
            </a:pPr>
            <a:r>
              <a:rPr b="0" i="0" lang="en-US" sz="1000" u="none" cap="none" strike="noStrike">
                <a:solidFill>
                  <a:srgbClr val="26282A"/>
                </a:solidFill>
                <a:highlight>
                  <a:srgbClr val="FFFFFF"/>
                </a:highlight>
                <a:latin typeface="Arial"/>
                <a:ea typeface="Arial"/>
                <a:cs typeface="Arial"/>
                <a:sym typeface="Arial"/>
              </a:rPr>
              <a:t>What could you invent with the materials they had then that would have improved the lives of the Victorian people? </a:t>
            </a:r>
          </a:p>
          <a:p>
            <a:pPr indent="-69849" lvl="0" marL="0" marR="0" rtl="0" algn="l">
              <a:lnSpc>
                <a:spcPct val="90000"/>
              </a:lnSpc>
              <a:spcBef>
                <a:spcPts val="0"/>
              </a:spcBef>
              <a:spcAft>
                <a:spcPts val="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a:p>
            <a:pPr indent="-69849" lvl="0" marL="0" marR="0" rtl="0" algn="l">
              <a:lnSpc>
                <a:spcPct val="90000"/>
              </a:lnSpc>
              <a:spcBef>
                <a:spcPts val="0"/>
              </a:spcBef>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p:txBody>
      </p:sp>
      <p:sp>
        <p:nvSpPr>
          <p:cNvPr id="138" name="Shape 138"/>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2" name="Shape 152"/>
          <p:cNvSpPr txBox="1"/>
          <p:nvPr>
            <p:ph idx="1" type="body"/>
          </p:nvPr>
        </p:nvSpPr>
        <p:spPr>
          <a:xfrm>
            <a:off x="685800" y="4400550"/>
            <a:ext cx="5486400" cy="3600600"/>
          </a:xfrm>
          <a:prstGeom prst="rect">
            <a:avLst/>
          </a:prstGeom>
          <a:noFill/>
          <a:ln>
            <a:noFill/>
          </a:ln>
        </p:spPr>
        <p:txBody>
          <a:bodyPr anchorCtr="0" anchor="t" bIns="91425" lIns="91425" rIns="91425" wrap="square" tIns="91425">
            <a:noAutofit/>
          </a:bodyPr>
          <a:lstStyle/>
          <a:p>
            <a:pPr indent="-69850" lvl="0" marL="0" marR="0" rtl="0" algn="l">
              <a:lnSpc>
                <a:spcPct val="115000"/>
              </a:lnSpc>
              <a:spcBef>
                <a:spcPts val="0"/>
              </a:spcBef>
              <a:spcAft>
                <a:spcPts val="0"/>
              </a:spcAft>
              <a:buClr>
                <a:schemeClr val="dk1"/>
              </a:buClr>
              <a:buSzPct val="100000"/>
              <a:buFont typeface="Arial"/>
              <a:buNone/>
            </a:pPr>
            <a:r>
              <a:rPr b="0" i="0" lang="en-US" sz="1100" u="none" cap="none" strike="noStrike">
                <a:solidFill>
                  <a:schemeClr val="dk1"/>
                </a:solidFill>
                <a:latin typeface="Arial"/>
                <a:ea typeface="Arial"/>
                <a:cs typeface="Arial"/>
                <a:sym typeface="Arial"/>
              </a:rPr>
              <a:t>Using a time traveller’s activity sheet, think of a daily activity in your every day (for example, transport, eating or school!). Now imagine you have travelled back to Victorian times, and imagine doing the same activity. What would be different? Think of an object from that ear that you would use to do that activity . What is it, how is the object different to the same sort of object today? How can you make the object or the activity better or more fun? What would you call your new object?</a:t>
            </a: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1905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1905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53" name="Shape 153"/>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22225"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1" name="Shape 161"/>
          <p:cNvSpPr txBox="1"/>
          <p:nvPr>
            <p:ph idx="1" type="body"/>
          </p:nvPr>
        </p:nvSpPr>
        <p:spPr>
          <a:xfrm>
            <a:off x="685800" y="4400550"/>
            <a:ext cx="5486400" cy="3600600"/>
          </a:xfrm>
          <a:prstGeom prst="rect">
            <a:avLst/>
          </a:prstGeom>
          <a:noFill/>
          <a:ln>
            <a:noFill/>
          </a:ln>
        </p:spPr>
        <p:txBody>
          <a:bodyPr anchorCtr="0" anchor="t" bIns="45700" lIns="91425" rIns="91425" wrap="square" tIns="45700">
            <a:noAutofit/>
          </a:bodyPr>
          <a:lstStyle/>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Now can you draw your invention! Use a black pen to outline and colour your design! Make sure you label the parts, give your invention a name and describe what it does…..</a:t>
            </a:r>
          </a:p>
          <a:p>
            <a:pPr indent="-1905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1905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Encourage students to use their knowledge of the Victorians to inspire their inventions - what problems or challenges did Victorians face every day? how could you improve their lives? And remember that as Victorian inventors there were no computers or robots!</a:t>
            </a:r>
          </a:p>
        </p:txBody>
      </p:sp>
      <p:sp>
        <p:nvSpPr>
          <p:cNvPr id="162" name="Shape 162"/>
          <p:cNvSpPr txBox="1"/>
          <p:nvPr>
            <p:ph idx="12" type="sldNum"/>
          </p:nvPr>
        </p:nvSpPr>
        <p:spPr>
          <a:xfrm>
            <a:off x="3884612" y="8685213"/>
            <a:ext cx="2971800" cy="458700"/>
          </a:xfrm>
          <a:prstGeom prst="rect">
            <a:avLst/>
          </a:prstGeom>
          <a:noFill/>
          <a:ln>
            <a:noFill/>
          </a:ln>
        </p:spPr>
        <p:txBody>
          <a:bodyPr anchorCtr="0" anchor="b" bIns="45700" lIns="91425" rIns="91425" wrap="square" tIns="45700">
            <a:noAutofit/>
          </a:bodyPr>
          <a:lstStyle/>
          <a:p>
            <a:pPr indent="-1905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8" name="Shape 168"/>
          <p:cNvSpPr txBox="1"/>
          <p:nvPr>
            <p:ph idx="1" type="body"/>
          </p:nvPr>
        </p:nvSpPr>
        <p:spPr>
          <a:xfrm>
            <a:off x="685800" y="4400550"/>
            <a:ext cx="5486399" cy="3600599"/>
          </a:xfrm>
          <a:prstGeom prst="rect">
            <a:avLst/>
          </a:prstGeom>
          <a:noFill/>
          <a:ln>
            <a:noFill/>
          </a:ln>
        </p:spPr>
        <p:txBody>
          <a:bodyPr anchorCtr="0" anchor="t" bIns="91425" lIns="91425" rIns="91425" wrap="square" tIns="91425">
            <a:noAutofit/>
          </a:bodyPr>
          <a:lstStyle/>
          <a:p>
            <a:pPr indent="-1905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p>
        </p:txBody>
      </p:sp>
      <p:sp>
        <p:nvSpPr>
          <p:cNvPr id="169" name="Shape 169"/>
          <p:cNvSpPr txBox="1"/>
          <p:nvPr>
            <p:ph idx="12" type="sldNum"/>
          </p:nvPr>
        </p:nvSpPr>
        <p:spPr>
          <a:xfrm>
            <a:off x="3884612" y="8685213"/>
            <a:ext cx="2971799" cy="458699"/>
          </a:xfrm>
          <a:prstGeom prst="rect">
            <a:avLst/>
          </a:prstGeom>
          <a:noFill/>
          <a:ln>
            <a:noFill/>
          </a:ln>
        </p:spPr>
        <p:txBody>
          <a:bodyPr anchorCtr="0" anchor="b" bIns="45700" lIns="91425" rIns="91425" wrap="square" tIns="45700">
            <a:noAutofit/>
          </a:bodyPr>
          <a:lstStyle/>
          <a:p>
            <a:pPr indent="-22225"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2"/>
            <a:ext cx="9144000" cy="2387600"/>
          </a:xfrm>
          <a:prstGeom prst="rect">
            <a:avLst/>
          </a:prstGeom>
          <a:noFill/>
          <a:ln>
            <a:noFill/>
          </a:ln>
        </p:spPr>
        <p:txBody>
          <a:bodyPr anchorCtr="0" anchor="b" bIns="91425" lIns="91425" rIns="91425" wrap="square" tIns="91425"/>
          <a:lstStyle>
            <a:lvl1pPr indent="0" lvl="0" marL="0" marR="0" rtl="0" algn="ctr">
              <a:lnSpc>
                <a:spcPct val="90000"/>
              </a:lnSpc>
              <a:spcBef>
                <a:spcPts val="0"/>
              </a:spcBef>
              <a:spcAft>
                <a:spcPts val="0"/>
              </a:spcAft>
              <a:buClr>
                <a:schemeClr val="dk1"/>
              </a:buClr>
              <a:buSzPct val="100000"/>
              <a:buFont typeface="Calibri"/>
              <a:buNone/>
              <a:defRPr b="0" i="0" sz="60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17" name="Shape 17"/>
          <p:cNvSpPr txBox="1"/>
          <p:nvPr>
            <p:ph idx="1" type="subTitle"/>
          </p:nvPr>
        </p:nvSpPr>
        <p:spPr>
          <a:xfrm>
            <a:off x="1524000" y="3602037"/>
            <a:ext cx="9144000" cy="1655761"/>
          </a:xfrm>
          <a:prstGeom prst="rect">
            <a:avLst/>
          </a:prstGeom>
          <a:noFill/>
          <a:ln>
            <a:noFill/>
          </a:ln>
        </p:spPr>
        <p:txBody>
          <a:bodyPr anchorCtr="0" anchor="t" bIns="91425" lIns="91425" rIns="91425" wrap="square" tIns="91425"/>
          <a:lstStyle>
            <a:lvl1pPr indent="0" lvl="0" marL="0" marR="0" rtl="0" algn="ctr">
              <a:lnSpc>
                <a:spcPct val="90000"/>
              </a:lnSpc>
              <a:spcBef>
                <a:spcPts val="1000"/>
              </a:spcBef>
              <a:spcAft>
                <a:spcPts val="0"/>
              </a:spcAft>
              <a:buClr>
                <a:schemeClr val="dk1"/>
              </a:buClr>
              <a:buSzPct val="1000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ct val="1000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73" name="Shape 73"/>
        <p:cNvGrpSpPr/>
        <p:nvPr/>
      </p:nvGrpSpPr>
      <p:grpSpPr>
        <a:xfrm>
          <a:off x="0" y="0"/>
          <a:ext cx="0" cy="0"/>
          <a:chOff x="0" y="0"/>
          <a:chExt cx="0" cy="0"/>
        </a:xfrm>
      </p:grpSpPr>
      <p:sp>
        <p:nvSpPr>
          <p:cNvPr id="74" name="Shape 74"/>
          <p:cNvSpPr txBox="1"/>
          <p:nvPr>
            <p:ph type="title"/>
          </p:nvPr>
        </p:nvSpPr>
        <p:spPr>
          <a:xfrm>
            <a:off x="838200"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75" name="Shape 75"/>
          <p:cNvSpPr txBox="1"/>
          <p:nvPr>
            <p:ph idx="1" type="body"/>
          </p:nvPr>
        </p:nvSpPr>
        <p:spPr>
          <a:xfrm rot="5400000">
            <a:off x="3920330" y="-1256504"/>
            <a:ext cx="4351338" cy="10515599"/>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9" name="Shape 79"/>
        <p:cNvGrpSpPr/>
        <p:nvPr/>
      </p:nvGrpSpPr>
      <p:grpSpPr>
        <a:xfrm>
          <a:off x="0" y="0"/>
          <a:ext cx="0" cy="0"/>
          <a:chOff x="0" y="0"/>
          <a:chExt cx="0" cy="0"/>
        </a:xfrm>
      </p:grpSpPr>
      <p:sp>
        <p:nvSpPr>
          <p:cNvPr id="80" name="Shape 80"/>
          <p:cNvSpPr txBox="1"/>
          <p:nvPr>
            <p:ph type="title"/>
          </p:nvPr>
        </p:nvSpPr>
        <p:spPr>
          <a:xfrm rot="5400000">
            <a:off x="7133430" y="1956594"/>
            <a:ext cx="5811838" cy="2628899"/>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81" name="Shape 81"/>
          <p:cNvSpPr txBox="1"/>
          <p:nvPr>
            <p:ph idx="1" type="body"/>
          </p:nvPr>
        </p:nvSpPr>
        <p:spPr>
          <a:xfrm rot="5400000">
            <a:off x="1799430" y="-596105"/>
            <a:ext cx="5811838" cy="7734299"/>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21" name="Shape 21"/>
        <p:cNvGrpSpPr/>
        <p:nvPr/>
      </p:nvGrpSpPr>
      <p:grpSpPr>
        <a:xfrm>
          <a:off x="0" y="0"/>
          <a:ext cx="0" cy="0"/>
          <a:chOff x="0" y="0"/>
          <a:chExt cx="0" cy="0"/>
        </a:xfrm>
      </p:grpSpPr>
      <p:sp>
        <p:nvSpPr>
          <p:cNvPr id="22" name="Shape 22"/>
          <p:cNvSpPr/>
          <p:nvPr/>
        </p:nvSpPr>
        <p:spPr>
          <a:xfrm>
            <a:off x="-110825" y="-76725"/>
            <a:ext cx="12425099" cy="1767300"/>
          </a:xfrm>
          <a:prstGeom prst="rect">
            <a:avLst/>
          </a:prstGeom>
          <a:solidFill>
            <a:srgbClr val="F8C013"/>
          </a:solidFill>
          <a:ln>
            <a:noFill/>
          </a:ln>
        </p:spPr>
        <p:txBody>
          <a:bodyPr anchorCtr="0" anchor="ctr"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p:txBody>
      </p:sp>
      <p:sp>
        <p:nvSpPr>
          <p:cNvPr id="23" name="Shape 23"/>
          <p:cNvSpPr txBox="1"/>
          <p:nvPr>
            <p:ph type="title"/>
          </p:nvPr>
        </p:nvSpPr>
        <p:spPr>
          <a:xfrm>
            <a:off x="838200"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24" name="Shape 24"/>
          <p:cNvSpPr txBox="1"/>
          <p:nvPr>
            <p:ph idx="1" type="body"/>
          </p:nvPr>
        </p:nvSpPr>
        <p:spPr>
          <a:xfrm>
            <a:off x="838200" y="1825625"/>
            <a:ext cx="10515599" cy="435133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28" name="Shape 28"/>
        <p:cNvGrpSpPr/>
        <p:nvPr/>
      </p:nvGrpSpPr>
      <p:grpSpPr>
        <a:xfrm>
          <a:off x="0" y="0"/>
          <a:ext cx="0" cy="0"/>
          <a:chOff x="0" y="0"/>
          <a:chExt cx="0" cy="0"/>
        </a:xfrm>
      </p:grpSpPr>
      <p:sp>
        <p:nvSpPr>
          <p:cNvPr id="29" name="Shape 29"/>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32" name="Shape 32"/>
        <p:cNvGrpSpPr/>
        <p:nvPr/>
      </p:nvGrpSpPr>
      <p:grpSpPr>
        <a:xfrm>
          <a:off x="0" y="0"/>
          <a:ext cx="0" cy="0"/>
          <a:chOff x="0" y="0"/>
          <a:chExt cx="0" cy="0"/>
        </a:xfrm>
      </p:grpSpPr>
      <p:sp>
        <p:nvSpPr>
          <p:cNvPr id="33" name="Shape 33"/>
          <p:cNvSpPr txBox="1"/>
          <p:nvPr>
            <p:ph type="title"/>
          </p:nvPr>
        </p:nvSpPr>
        <p:spPr>
          <a:xfrm>
            <a:off x="831850" y="1709738"/>
            <a:ext cx="10515599" cy="2852737"/>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60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34" name="Shape 34"/>
          <p:cNvSpPr txBox="1"/>
          <p:nvPr>
            <p:ph idx="1" type="body"/>
          </p:nvPr>
        </p:nvSpPr>
        <p:spPr>
          <a:xfrm>
            <a:off x="831850" y="4589462"/>
            <a:ext cx="10515599" cy="1500187"/>
          </a:xfrm>
          <a:prstGeom prst="rect">
            <a:avLst/>
          </a:prstGeom>
          <a:noFill/>
          <a:ln>
            <a:noFill/>
          </a:ln>
        </p:spPr>
        <p:txBody>
          <a:bodyPr anchorCtr="0" anchor="t" bIns="91425" lIns="91425" rIns="91425" wrap="square" tIns="91425"/>
          <a:lstStyle>
            <a:lvl1pPr indent="0" lvl="0" marL="0" marR="0" rtl="0" algn="l">
              <a:lnSpc>
                <a:spcPct val="90000"/>
              </a:lnSpc>
              <a:spcBef>
                <a:spcPts val="1000"/>
              </a:spcBef>
              <a:spcAft>
                <a:spcPts val="0"/>
              </a:spcAft>
              <a:buClr>
                <a:srgbClr val="888888"/>
              </a:buClr>
              <a:buSzPct val="100000"/>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spcAft>
                <a:spcPts val="0"/>
              </a:spcAft>
              <a:buClr>
                <a:srgbClr val="888888"/>
              </a:buClr>
              <a:buSzPct val="100000"/>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spcAft>
                <a:spcPts val="0"/>
              </a:spcAft>
              <a:buClr>
                <a:srgbClr val="888888"/>
              </a:buClr>
              <a:buSzPct val="100000"/>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spcAft>
                <a:spcPts val="0"/>
              </a:spcAft>
              <a:buClr>
                <a:srgbClr val="888888"/>
              </a:buClr>
              <a:buSzPct val="100000"/>
              <a:buFont typeface="Arial"/>
              <a:buNone/>
              <a:defRPr b="0" i="0" sz="1600" u="none" cap="none" strike="noStrike">
                <a:solidFill>
                  <a:srgbClr val="888888"/>
                </a:solidFill>
                <a:latin typeface="Calibri"/>
                <a:ea typeface="Calibri"/>
                <a:cs typeface="Calibri"/>
                <a:sym typeface="Calibri"/>
              </a:defRPr>
            </a:lvl9pPr>
          </a:lstStyle>
          <a:p/>
        </p:txBody>
      </p:sp>
      <p:sp>
        <p:nvSpPr>
          <p:cNvPr id="35" name="Shape 35"/>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38" name="Shape 38"/>
        <p:cNvGrpSpPr/>
        <p:nvPr/>
      </p:nvGrpSpPr>
      <p:grpSpPr>
        <a:xfrm>
          <a:off x="0" y="0"/>
          <a:ext cx="0" cy="0"/>
          <a:chOff x="0" y="0"/>
          <a:chExt cx="0" cy="0"/>
        </a:xfrm>
      </p:grpSpPr>
      <p:sp>
        <p:nvSpPr>
          <p:cNvPr id="39" name="Shape 39"/>
          <p:cNvSpPr txBox="1"/>
          <p:nvPr>
            <p:ph type="title"/>
          </p:nvPr>
        </p:nvSpPr>
        <p:spPr>
          <a:xfrm>
            <a:off x="838200"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40" name="Shape 40"/>
          <p:cNvSpPr txBox="1"/>
          <p:nvPr>
            <p:ph idx="1" type="body"/>
          </p:nvPr>
        </p:nvSpPr>
        <p:spPr>
          <a:xfrm>
            <a:off x="838200" y="1825625"/>
            <a:ext cx="5181600" cy="435133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6172200" y="1825625"/>
            <a:ext cx="5181600" cy="435133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45" name="Shape 45"/>
        <p:cNvGrpSpPr/>
        <p:nvPr/>
      </p:nvGrpSpPr>
      <p:grpSpPr>
        <a:xfrm>
          <a:off x="0" y="0"/>
          <a:ext cx="0" cy="0"/>
          <a:chOff x="0" y="0"/>
          <a:chExt cx="0" cy="0"/>
        </a:xfrm>
      </p:grpSpPr>
      <p:sp>
        <p:nvSpPr>
          <p:cNvPr id="46" name="Shape 46"/>
          <p:cNvSpPr txBox="1"/>
          <p:nvPr>
            <p:ph type="title"/>
          </p:nvPr>
        </p:nvSpPr>
        <p:spPr>
          <a:xfrm>
            <a:off x="839787"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47" name="Shape 47"/>
          <p:cNvSpPr txBox="1"/>
          <p:nvPr>
            <p:ph idx="1" type="body"/>
          </p:nvPr>
        </p:nvSpPr>
        <p:spPr>
          <a:xfrm>
            <a:off x="839787" y="1681163"/>
            <a:ext cx="5157787" cy="823912"/>
          </a:xfrm>
          <a:prstGeom prst="rect">
            <a:avLst/>
          </a:prstGeom>
          <a:noFill/>
          <a:ln>
            <a:noFill/>
          </a:ln>
        </p:spPr>
        <p:txBody>
          <a:bodyPr anchorCtr="0" anchor="b" bIns="91425" lIns="91425" rIns="91425" wrap="square" tIns="91425"/>
          <a:lstStyle>
            <a:lvl1pPr indent="0" lvl="0" marL="0" marR="0" rtl="0" algn="l">
              <a:lnSpc>
                <a:spcPct val="90000"/>
              </a:lnSpc>
              <a:spcBef>
                <a:spcPts val="1000"/>
              </a:spcBef>
              <a:spcAft>
                <a:spcPts val="0"/>
              </a:spcAft>
              <a:buClr>
                <a:schemeClr val="dk1"/>
              </a:buClr>
              <a:buSzPct val="100000"/>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ct val="100000"/>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ct val="100000"/>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9pPr>
          </a:lstStyle>
          <a:p/>
        </p:txBody>
      </p:sp>
      <p:sp>
        <p:nvSpPr>
          <p:cNvPr id="48" name="Shape 48"/>
          <p:cNvSpPr txBox="1"/>
          <p:nvPr>
            <p:ph idx="2" type="body"/>
          </p:nvPr>
        </p:nvSpPr>
        <p:spPr>
          <a:xfrm>
            <a:off x="839787" y="2505075"/>
            <a:ext cx="5157787" cy="368458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3" type="body"/>
          </p:nvPr>
        </p:nvSpPr>
        <p:spPr>
          <a:xfrm>
            <a:off x="6172200" y="1681163"/>
            <a:ext cx="5183186" cy="823912"/>
          </a:xfrm>
          <a:prstGeom prst="rect">
            <a:avLst/>
          </a:prstGeom>
          <a:noFill/>
          <a:ln>
            <a:noFill/>
          </a:ln>
        </p:spPr>
        <p:txBody>
          <a:bodyPr anchorCtr="0" anchor="b" bIns="91425" lIns="91425" rIns="91425" wrap="square" tIns="91425"/>
          <a:lstStyle>
            <a:lvl1pPr indent="0" lvl="0" marL="0" marR="0" rtl="0" algn="l">
              <a:lnSpc>
                <a:spcPct val="90000"/>
              </a:lnSpc>
              <a:spcBef>
                <a:spcPts val="1000"/>
              </a:spcBef>
              <a:spcAft>
                <a:spcPts val="0"/>
              </a:spcAft>
              <a:buClr>
                <a:schemeClr val="dk1"/>
              </a:buClr>
              <a:buSzPct val="100000"/>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ct val="100000"/>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ct val="100000"/>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ct val="100000"/>
              <a:buFont typeface="Arial"/>
              <a:buNone/>
              <a:defRPr b="1" i="0" sz="1600" u="none" cap="none" strike="noStrike">
                <a:solidFill>
                  <a:schemeClr val="dk1"/>
                </a:solidFill>
                <a:latin typeface="Calibri"/>
                <a:ea typeface="Calibri"/>
                <a:cs typeface="Calibri"/>
                <a:sym typeface="Calibri"/>
              </a:defRPr>
            </a:lvl9pPr>
          </a:lstStyle>
          <a:p/>
        </p:txBody>
      </p:sp>
      <p:sp>
        <p:nvSpPr>
          <p:cNvPr id="50" name="Shape 50"/>
          <p:cNvSpPr txBox="1"/>
          <p:nvPr>
            <p:ph idx="4" type="body"/>
          </p:nvPr>
        </p:nvSpPr>
        <p:spPr>
          <a:xfrm>
            <a:off x="6172200" y="2505075"/>
            <a:ext cx="5183186" cy="368458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54" name="Shape 54"/>
        <p:cNvGrpSpPr/>
        <p:nvPr/>
      </p:nvGrpSpPr>
      <p:grpSpPr>
        <a:xfrm>
          <a:off x="0" y="0"/>
          <a:ext cx="0" cy="0"/>
          <a:chOff x="0" y="0"/>
          <a:chExt cx="0" cy="0"/>
        </a:xfrm>
      </p:grpSpPr>
      <p:sp>
        <p:nvSpPr>
          <p:cNvPr id="55" name="Shape 55"/>
          <p:cNvSpPr txBox="1"/>
          <p:nvPr>
            <p:ph type="title"/>
          </p:nvPr>
        </p:nvSpPr>
        <p:spPr>
          <a:xfrm>
            <a:off x="838200"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56" name="Shape 56"/>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9" name="Shape 59"/>
        <p:cNvGrpSpPr/>
        <p:nvPr/>
      </p:nvGrpSpPr>
      <p:grpSpPr>
        <a:xfrm>
          <a:off x="0" y="0"/>
          <a:ext cx="0" cy="0"/>
          <a:chOff x="0" y="0"/>
          <a:chExt cx="0" cy="0"/>
        </a:xfrm>
      </p:grpSpPr>
      <p:sp>
        <p:nvSpPr>
          <p:cNvPr id="60" name="Shape 60"/>
          <p:cNvSpPr txBox="1"/>
          <p:nvPr>
            <p:ph type="title"/>
          </p:nvPr>
        </p:nvSpPr>
        <p:spPr>
          <a:xfrm>
            <a:off x="839787" y="457200"/>
            <a:ext cx="3932237" cy="1600198"/>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32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61" name="Shape 61"/>
          <p:cNvSpPr txBox="1"/>
          <p:nvPr>
            <p:ph idx="1" type="body"/>
          </p:nvPr>
        </p:nvSpPr>
        <p:spPr>
          <a:xfrm>
            <a:off x="5183187" y="987425"/>
            <a:ext cx="6172199" cy="4873623"/>
          </a:xfrm>
          <a:prstGeom prst="rect">
            <a:avLst/>
          </a:prstGeom>
          <a:noFill/>
          <a:ln>
            <a:noFill/>
          </a:ln>
        </p:spPr>
        <p:txBody>
          <a:bodyPr anchorCtr="0" anchor="t" bIns="91425" lIns="91425" rIns="91425" wrap="square" tIns="91425"/>
          <a:lstStyle>
            <a:lvl1pPr indent="-177800" lvl="0" marL="609600" marR="0" rtl="0" algn="l">
              <a:lnSpc>
                <a:spcPct val="90000"/>
              </a:lnSpc>
              <a:spcBef>
                <a:spcPts val="100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27000" lvl="1" marL="990600" marR="0" rtl="0" algn="l">
              <a:lnSpc>
                <a:spcPct val="90000"/>
              </a:lnSpc>
              <a:spcBef>
                <a:spcPts val="5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3716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7526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2098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667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3124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581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40386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Shape 62"/>
          <p:cNvSpPr txBox="1"/>
          <p:nvPr>
            <p:ph idx="2" type="body"/>
          </p:nvPr>
        </p:nvSpPr>
        <p:spPr>
          <a:xfrm>
            <a:off x="839787" y="2057400"/>
            <a:ext cx="3932237" cy="3811588"/>
          </a:xfrm>
          <a:prstGeom prst="rect">
            <a:avLst/>
          </a:prstGeom>
          <a:noFill/>
          <a:ln>
            <a:noFill/>
          </a:ln>
        </p:spPr>
        <p:txBody>
          <a:bodyPr anchorCtr="0" anchor="t" bIns="91425" lIns="91425" rIns="91425" wrap="square" tIns="91425"/>
          <a:lstStyle>
            <a:lvl1pPr indent="0" lvl="0" marL="0" marR="0" rtl="0" algn="l">
              <a:lnSpc>
                <a:spcPct val="90000"/>
              </a:lnSpc>
              <a:spcBef>
                <a:spcPts val="10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ct val="100000"/>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ct val="100000"/>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9pPr>
          </a:lstStyle>
          <a:p/>
        </p:txBody>
      </p:sp>
      <p:sp>
        <p:nvSpPr>
          <p:cNvPr id="63" name="Shape 63"/>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66" name="Shape 66"/>
        <p:cNvGrpSpPr/>
        <p:nvPr/>
      </p:nvGrpSpPr>
      <p:grpSpPr>
        <a:xfrm>
          <a:off x="0" y="0"/>
          <a:ext cx="0" cy="0"/>
          <a:chOff x="0" y="0"/>
          <a:chExt cx="0" cy="0"/>
        </a:xfrm>
      </p:grpSpPr>
      <p:sp>
        <p:nvSpPr>
          <p:cNvPr id="67" name="Shape 67"/>
          <p:cNvSpPr txBox="1"/>
          <p:nvPr>
            <p:ph type="title"/>
          </p:nvPr>
        </p:nvSpPr>
        <p:spPr>
          <a:xfrm>
            <a:off x="839787" y="457200"/>
            <a:ext cx="3932237" cy="1600198"/>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32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68" name="Shape 68"/>
          <p:cNvSpPr/>
          <p:nvPr>
            <p:ph idx="2" type="pic"/>
          </p:nvPr>
        </p:nvSpPr>
        <p:spPr>
          <a:xfrm>
            <a:off x="5183187" y="987425"/>
            <a:ext cx="6172199" cy="4873623"/>
          </a:xfrm>
          <a:prstGeom prst="rect">
            <a:avLst/>
          </a:prstGeom>
          <a:noFill/>
          <a:ln>
            <a:noFill/>
          </a:ln>
        </p:spPr>
        <p:txBody>
          <a:bodyPr anchorCtr="0" anchor="t" bIns="91425" lIns="91425" rIns="91425" wrap="square" tIns="91425"/>
          <a:lstStyle>
            <a:lvl1pPr indent="0" lvl="0" marL="0" marR="0" rtl="0" algn="l">
              <a:lnSpc>
                <a:spcPct val="90000"/>
              </a:lnSpc>
              <a:spcBef>
                <a:spcPts val="1000"/>
              </a:spcBef>
              <a:spcAft>
                <a:spcPts val="0"/>
              </a:spcAft>
              <a:buClr>
                <a:schemeClr val="dk1"/>
              </a:buClr>
              <a:buSzPct val="1000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ct val="1000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ct val="1000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ct val="100000"/>
              <a:buFont typeface="Arial"/>
              <a:buNone/>
              <a:defRPr b="0" i="0" sz="2000" u="none" cap="none" strike="noStrike">
                <a:solidFill>
                  <a:schemeClr val="dk1"/>
                </a:solidFill>
                <a:latin typeface="Calibri"/>
                <a:ea typeface="Calibri"/>
                <a:cs typeface="Calibri"/>
                <a:sym typeface="Calibri"/>
              </a:defRPr>
            </a:lvl9pPr>
          </a:lstStyle>
          <a:p/>
        </p:txBody>
      </p:sp>
      <p:sp>
        <p:nvSpPr>
          <p:cNvPr id="69" name="Shape 69"/>
          <p:cNvSpPr txBox="1"/>
          <p:nvPr>
            <p:ph idx="1" type="body"/>
          </p:nvPr>
        </p:nvSpPr>
        <p:spPr>
          <a:xfrm>
            <a:off x="839787" y="2057400"/>
            <a:ext cx="3932237" cy="3811588"/>
          </a:xfrm>
          <a:prstGeom prst="rect">
            <a:avLst/>
          </a:prstGeom>
          <a:noFill/>
          <a:ln>
            <a:noFill/>
          </a:ln>
        </p:spPr>
        <p:txBody>
          <a:bodyPr anchorCtr="0" anchor="t" bIns="91425" lIns="91425" rIns="91425" wrap="square" tIns="91425"/>
          <a:lstStyle>
            <a:lvl1pPr indent="0" lvl="0" marL="0" marR="0" rtl="0" algn="l">
              <a:lnSpc>
                <a:spcPct val="90000"/>
              </a:lnSpc>
              <a:spcBef>
                <a:spcPts val="1000"/>
              </a:spcBef>
              <a:spcAft>
                <a:spcPts val="0"/>
              </a:spcAft>
              <a:buClr>
                <a:schemeClr val="dk1"/>
              </a:buClr>
              <a:buSzPct val="100000"/>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ct val="100000"/>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ct val="100000"/>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ct val="100000"/>
              <a:buFont typeface="Arial"/>
              <a:buNone/>
              <a:defRPr b="0" i="0" sz="1000" u="none" cap="none" strike="noStrike">
                <a:solidFill>
                  <a:schemeClr val="dk1"/>
                </a:solidFill>
                <a:latin typeface="Calibri"/>
                <a:ea typeface="Calibri"/>
                <a:cs typeface="Calibri"/>
                <a:sym typeface="Calibri"/>
              </a:defRPr>
            </a:lvl9pPr>
          </a:lstStyle>
          <a:p/>
        </p:txBody>
      </p:sp>
      <p:sp>
        <p:nvSpPr>
          <p:cNvPr id="70" name="Shape 70"/>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ct val="100000"/>
              <a:buFont typeface="Calibri"/>
              <a:buNone/>
              <a:defRPr b="0" i="0" sz="4400" u="none" cap="none" strike="noStrike">
                <a:solidFill>
                  <a:schemeClr val="dk1"/>
                </a:solidFill>
                <a:latin typeface="Calibri"/>
                <a:ea typeface="Calibri"/>
                <a:cs typeface="Calibri"/>
                <a:sym typeface="Calibri"/>
              </a:defRPr>
            </a:lvl1pPr>
            <a:lvl2pPr indent="0" lvl="1">
              <a:spcBef>
                <a:spcPts val="0"/>
              </a:spcBef>
              <a:buSzPct val="100000"/>
              <a:buFont typeface="Arial"/>
              <a:buNone/>
              <a:defRPr sz="1800"/>
            </a:lvl2pPr>
            <a:lvl3pPr indent="0" lvl="2">
              <a:spcBef>
                <a:spcPts val="0"/>
              </a:spcBef>
              <a:buSzPct val="100000"/>
              <a:buFont typeface="Arial"/>
              <a:buNone/>
              <a:defRPr sz="1800"/>
            </a:lvl3pPr>
            <a:lvl4pPr indent="0" lvl="3">
              <a:spcBef>
                <a:spcPts val="0"/>
              </a:spcBef>
              <a:buSzPct val="100000"/>
              <a:buFont typeface="Arial"/>
              <a:buNone/>
              <a:defRPr sz="1800"/>
            </a:lvl4pPr>
            <a:lvl5pPr indent="0" lvl="4">
              <a:spcBef>
                <a:spcPts val="0"/>
              </a:spcBef>
              <a:buSzPct val="100000"/>
              <a:buFont typeface="Arial"/>
              <a:buNone/>
              <a:defRPr sz="1800"/>
            </a:lvl5pPr>
            <a:lvl6pPr indent="0" lvl="5">
              <a:spcBef>
                <a:spcPts val="0"/>
              </a:spcBef>
              <a:buSzPct val="100000"/>
              <a:buFont typeface="Arial"/>
              <a:buNone/>
              <a:defRPr sz="1800"/>
            </a:lvl6pPr>
            <a:lvl7pPr indent="0" lvl="6">
              <a:spcBef>
                <a:spcPts val="0"/>
              </a:spcBef>
              <a:buSzPct val="100000"/>
              <a:buFont typeface="Arial"/>
              <a:buNone/>
              <a:defRPr sz="1800"/>
            </a:lvl7pPr>
            <a:lvl8pPr indent="0" lvl="7">
              <a:spcBef>
                <a:spcPts val="0"/>
              </a:spcBef>
              <a:buSzPct val="100000"/>
              <a:buFont typeface="Arial"/>
              <a:buNone/>
              <a:defRPr sz="1800"/>
            </a:lvl8pPr>
            <a:lvl9pPr indent="0" lvl="8">
              <a:spcBef>
                <a:spcPts val="0"/>
              </a:spcBef>
              <a:buSzPct val="100000"/>
              <a:buFont typeface="Arial"/>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rIns="91425" wrap="square" tIns="91425"/>
          <a:lstStyle>
            <a:lvl1pPr indent="-127000" lvl="0" marL="5334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9144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295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714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1717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6289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30861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5433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40005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199" cy="365125"/>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rgbClr val="888888"/>
              </a:buClr>
              <a:buSzPct val="100000"/>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SzPct val="100000"/>
              <a:buFont typeface="Calibri"/>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199" cy="365125"/>
          </a:xfrm>
          <a:prstGeom prst="rect">
            <a:avLst/>
          </a:prstGeom>
          <a:noFill/>
          <a:ln>
            <a:noFill/>
          </a:ln>
        </p:spPr>
        <p:txBody>
          <a:bodyPr anchorCtr="0" anchor="ctr" bIns="45700" lIns="91425" rIns="91425" wrap="square" tIns="45700">
            <a:noAutofit/>
          </a:bodyPr>
          <a:lstStyle/>
          <a:p>
            <a:pPr indent="-1905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8.png"/><Relationship Id="rId5" Type="http://schemas.openxmlformats.org/officeDocument/2006/relationships/image" Target="../media/image2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0.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6.jpg"/><Relationship Id="rId6" Type="http://schemas.openxmlformats.org/officeDocument/2006/relationships/image" Target="../media/image8.jpg"/><Relationship Id="rId7" Type="http://schemas.openxmlformats.org/officeDocument/2006/relationships/image" Target="../media/image11.jpg"/></Relationships>
</file>

<file path=ppt/slides/_rels/slide6.xml.rels><?xml version="1.0" encoding="UTF-8" standalone="yes"?><Relationships xmlns="http://schemas.openxmlformats.org/package/2006/relationships"><Relationship Id="rId11" Type="http://schemas.openxmlformats.org/officeDocument/2006/relationships/hyperlink" Target="http://collections.vam.ac.uk/item/O67949/cheese-dish-unknown/" TargetMode="External"/><Relationship Id="rId10" Type="http://schemas.openxmlformats.org/officeDocument/2006/relationships/image" Target="../media/image17.jpg"/><Relationship Id="rId13" Type="http://schemas.openxmlformats.org/officeDocument/2006/relationships/hyperlink" Target="http://collections.vam.ac.uk/item/O228709/cup-lowestoft-porcelain-factory/" TargetMode="External"/><Relationship Id="rId12" Type="http://schemas.openxmlformats.org/officeDocument/2006/relationships/image" Target="../media/image16.jp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collections.vam.ac.uk/item/O114484/rattle-ray-john/" TargetMode="External"/><Relationship Id="rId4" Type="http://schemas.openxmlformats.org/officeDocument/2006/relationships/image" Target="../media/image21.jpg"/><Relationship Id="rId9" Type="http://schemas.openxmlformats.org/officeDocument/2006/relationships/hyperlink" Target="http://collections.vam.ac.uk/item/O78890/skirt-grips-brendel-b-o/" TargetMode="External"/><Relationship Id="rId15" Type="http://schemas.openxmlformats.org/officeDocument/2006/relationships/hyperlink" Target="http://collections.vam.ac.uk/item/O48573/sardine-fork-unknown/" TargetMode="External"/><Relationship Id="rId14" Type="http://schemas.openxmlformats.org/officeDocument/2006/relationships/image" Target="../media/image13.png"/><Relationship Id="rId17" Type="http://schemas.openxmlformats.org/officeDocument/2006/relationships/hyperlink" Target="http://collections.vam.ac.uk/item/O324188/snuffers-and-tray/" TargetMode="External"/><Relationship Id="rId16" Type="http://schemas.openxmlformats.org/officeDocument/2006/relationships/image" Target="../media/image15.png"/><Relationship Id="rId5" Type="http://schemas.openxmlformats.org/officeDocument/2006/relationships/hyperlink" Target="http://collections.vam.ac.uk/item/O73194/cream-jug-schuppe-john/" TargetMode="External"/><Relationship Id="rId6" Type="http://schemas.openxmlformats.org/officeDocument/2006/relationships/image" Target="../media/image10.jpg"/><Relationship Id="rId18" Type="http://schemas.openxmlformats.org/officeDocument/2006/relationships/image" Target="../media/image14.jpg"/><Relationship Id="rId7" Type="http://schemas.openxmlformats.org/officeDocument/2006/relationships/hyperlink" Target="http://collections.vam.ac.uk/item/O95016/bottle-opener-unknown/" TargetMode="External"/><Relationship Id="rId8"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descr="LI-RGB-Logo-straplineA-large.png" id="90" name="Shape 90"/>
          <p:cNvPicPr preferRelativeResize="0"/>
          <p:nvPr/>
        </p:nvPicPr>
        <p:blipFill rotWithShape="1">
          <a:blip r:embed="rId3">
            <a:alphaModFix/>
          </a:blip>
          <a:srcRect b="0" l="0" r="0" t="0"/>
          <a:stretch/>
        </p:blipFill>
        <p:spPr>
          <a:xfrm>
            <a:off x="2509582" y="709227"/>
            <a:ext cx="4077072" cy="1673666"/>
          </a:xfrm>
          <a:prstGeom prst="rect">
            <a:avLst/>
          </a:prstGeom>
          <a:noFill/>
          <a:ln>
            <a:noFill/>
          </a:ln>
        </p:spPr>
      </p:pic>
      <p:pic>
        <p:nvPicPr>
          <p:cNvPr id="91" name="Shape 91"/>
          <p:cNvPicPr preferRelativeResize="0"/>
          <p:nvPr/>
        </p:nvPicPr>
        <p:blipFill rotWithShape="1">
          <a:blip r:embed="rId4">
            <a:alphaModFix/>
          </a:blip>
          <a:srcRect b="0" l="0" r="0" t="0"/>
          <a:stretch/>
        </p:blipFill>
        <p:spPr>
          <a:xfrm>
            <a:off x="8531184" y="626043"/>
            <a:ext cx="2352305" cy="1378363"/>
          </a:xfrm>
          <a:prstGeom prst="rect">
            <a:avLst/>
          </a:prstGeom>
          <a:noFill/>
          <a:ln>
            <a:noFill/>
          </a:ln>
        </p:spPr>
      </p:pic>
      <p:sp>
        <p:nvSpPr>
          <p:cNvPr id="92" name="Shape 92"/>
          <p:cNvSpPr txBox="1"/>
          <p:nvPr>
            <p:ph idx="4294967295" type="title"/>
          </p:nvPr>
        </p:nvSpPr>
        <p:spPr>
          <a:xfrm>
            <a:off x="3407767" y="3062508"/>
            <a:ext cx="5376467" cy="1566866"/>
          </a:xfrm>
          <a:prstGeom prst="rect">
            <a:avLst/>
          </a:prstGeom>
          <a:noFill/>
          <a:ln>
            <a:noFill/>
          </a:ln>
        </p:spPr>
        <p:txBody>
          <a:bodyPr anchorCtr="0" anchor="ctr" bIns="45700" lIns="91425" rIns="91425" wrap="square" tIns="45700">
            <a:noAutofit/>
          </a:bodyPr>
          <a:lstStyle/>
          <a:p>
            <a:pPr indent="-76200" lvl="0" marL="0" marR="0" rtl="0" algn="ctr">
              <a:lnSpc>
                <a:spcPct val="90000"/>
              </a:lnSpc>
              <a:spcBef>
                <a:spcPts val="0"/>
              </a:spcBef>
              <a:spcAft>
                <a:spcPts val="0"/>
              </a:spcAft>
              <a:buClr>
                <a:schemeClr val="dk1"/>
              </a:buClr>
              <a:buSzPct val="25000"/>
              <a:buFont typeface="Calibri"/>
              <a:buNone/>
            </a:pPr>
            <a:r>
              <a:rPr b="0" i="0" lang="en-US" sz="4800" u="none" cap="none" strike="noStrike">
                <a:solidFill>
                  <a:schemeClr val="dk1"/>
                </a:solidFill>
                <a:latin typeface="Calibri"/>
                <a:ea typeface="Calibri"/>
                <a:cs typeface="Calibri"/>
                <a:sym typeface="Calibri"/>
              </a:rPr>
              <a:t>Victorians workshop</a:t>
            </a:r>
          </a:p>
        </p:txBody>
      </p:sp>
      <p:pic>
        <p:nvPicPr>
          <p:cNvPr descr="Victorian copy.jpg" id="93" name="Shape 93"/>
          <p:cNvPicPr preferRelativeResize="0"/>
          <p:nvPr/>
        </p:nvPicPr>
        <p:blipFill rotWithShape="1">
          <a:blip r:embed="rId5">
            <a:alphaModFix/>
          </a:blip>
          <a:srcRect b="0" l="0" r="0" t="0"/>
          <a:stretch/>
        </p:blipFill>
        <p:spPr>
          <a:xfrm>
            <a:off x="296715" y="2386611"/>
            <a:ext cx="2609354" cy="416016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Shape 178"/>
          <p:cNvSpPr/>
          <p:nvPr/>
        </p:nvSpPr>
        <p:spPr>
          <a:xfrm>
            <a:off x="707571" y="3211286"/>
            <a:ext cx="2957285" cy="498928"/>
          </a:xfrm>
          <a:prstGeom prst="rect">
            <a:avLst/>
          </a:prstGeom>
          <a:solidFill>
            <a:schemeClr val="accent4"/>
          </a:solidFill>
          <a:ln>
            <a:noFill/>
          </a:ln>
        </p:spPr>
        <p:txBody>
          <a:bodyPr anchorCtr="0" anchor="ctr" bIns="45700" lIns="91425" rIns="91425" wrap="square" tIns="45700">
            <a:noAutofit/>
          </a:bodyPr>
          <a:lstStyle/>
          <a:p>
            <a:pPr indent="-88900" lvl="0" marL="0" marR="0" rtl="0" algn="ctr">
              <a:lnSpc>
                <a:spcPct val="100000"/>
              </a:lnSpc>
              <a:spcBef>
                <a:spcPts val="0"/>
              </a:spcBef>
              <a:spcAft>
                <a:spcPts val="0"/>
              </a:spcAft>
              <a:buClr>
                <a:srgbClr val="000000"/>
              </a:buClr>
              <a:buSzPct val="100000"/>
              <a:buFont typeface="Arial"/>
              <a:buNone/>
            </a:pPr>
            <a:r>
              <a:t/>
            </a:r>
            <a:endParaRPr b="0" i="0" sz="1400" u="none" cap="none" strike="noStrike">
              <a:solidFill>
                <a:schemeClr val="lt1"/>
              </a:solidFill>
              <a:latin typeface="Arial"/>
              <a:ea typeface="Arial"/>
              <a:cs typeface="Arial"/>
              <a:sym typeface="Arial"/>
            </a:endParaRPr>
          </a:p>
        </p:txBody>
      </p:sp>
      <p:sp>
        <p:nvSpPr>
          <p:cNvPr id="179" name="Shape 179"/>
          <p:cNvSpPr txBox="1"/>
          <p:nvPr>
            <p:ph type="title"/>
          </p:nvPr>
        </p:nvSpPr>
        <p:spPr>
          <a:xfrm>
            <a:off x="838200" y="365125"/>
            <a:ext cx="10515599" cy="1158875"/>
          </a:xfrm>
          <a:prstGeom prst="rect">
            <a:avLst/>
          </a:prstGeom>
          <a:noFill/>
          <a:ln>
            <a:noFill/>
          </a:ln>
        </p:spPr>
        <p:txBody>
          <a:bodyPr anchorCtr="0" anchor="ctr" bIns="91425" lIns="91425" rIns="91425" wrap="square" tIns="91425">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Share your invention!</a:t>
            </a:r>
          </a:p>
        </p:txBody>
      </p:sp>
      <p:sp>
        <p:nvSpPr>
          <p:cNvPr id="180" name="Shape 180"/>
          <p:cNvSpPr txBox="1"/>
          <p:nvPr>
            <p:ph idx="1" type="body"/>
          </p:nvPr>
        </p:nvSpPr>
        <p:spPr>
          <a:xfrm>
            <a:off x="784074" y="2375325"/>
            <a:ext cx="10166700" cy="3782100"/>
          </a:xfrm>
          <a:prstGeom prst="rect">
            <a:avLst/>
          </a:prstGeom>
          <a:noFill/>
          <a:ln>
            <a:noFill/>
          </a:ln>
        </p:spPr>
        <p:txBody>
          <a:bodyPr anchorCtr="0" anchor="t" bIns="91425" lIns="91425" rIns="91425" wrap="square" tIns="91425">
            <a:noAutofit/>
          </a:bodyPr>
          <a:lstStyle/>
          <a:p>
            <a:pPr indent="-44450" lvl="0" marL="0" marR="0" rtl="0" algn="l">
              <a:lnSpc>
                <a:spcPct val="90000"/>
              </a:lnSpc>
              <a:spcBef>
                <a:spcPts val="0"/>
              </a:spcBef>
              <a:spcAft>
                <a:spcPts val="0"/>
              </a:spcAft>
              <a:buClr>
                <a:schemeClr val="dk1"/>
              </a:buClr>
              <a:buSzPct val="25000"/>
              <a:buFont typeface="Arial"/>
              <a:buNone/>
            </a:pPr>
            <a:r>
              <a:rPr b="0" i="0" lang="en-US" sz="2800" u="none" cap="none" strike="noStrike">
                <a:solidFill>
                  <a:schemeClr val="dk1"/>
                </a:solidFill>
                <a:latin typeface="Calibri"/>
                <a:ea typeface="Calibri"/>
                <a:cs typeface="Calibri"/>
                <a:sym typeface="Calibri"/>
              </a:rPr>
              <a:t>You can upload your invention idea to:</a:t>
            </a:r>
          </a:p>
          <a:p>
            <a:pPr indent="-44450" lvl="0" marL="0" marR="0" rtl="0" algn="l">
              <a:lnSpc>
                <a:spcPct val="90000"/>
              </a:lnSpc>
              <a:spcBef>
                <a:spcPts val="0"/>
              </a:spcBef>
              <a:spcAft>
                <a:spcPts val="0"/>
              </a:spcAft>
              <a:buClr>
                <a:schemeClr val="dk1"/>
              </a:buClr>
              <a:buSzPct val="25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rPr b="0" i="0" lang="en-US" sz="2800" u="none" cap="none" strike="noStrike">
                <a:solidFill>
                  <a:schemeClr val="dk1"/>
                </a:solidFill>
                <a:highlight>
                  <a:srgbClr val="F8C013"/>
                </a:highlight>
                <a:latin typeface="Calibri"/>
                <a:ea typeface="Calibri"/>
                <a:cs typeface="Calibri"/>
                <a:sym typeface="Calibri"/>
              </a:rPr>
              <a:t>littleinventors.org</a:t>
            </a: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rPr b="0" i="0" lang="en-US" sz="2800" u="none" cap="none" strike="noStrike">
                <a:solidFill>
                  <a:schemeClr val="dk1"/>
                </a:solidFill>
                <a:latin typeface="Calibri"/>
                <a:ea typeface="Calibri"/>
                <a:cs typeface="Calibri"/>
                <a:sym typeface="Calibri"/>
              </a:rPr>
              <a:t>To share it with us and get feedback!</a:t>
            </a: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rPr b="0" i="0" lang="en-US" sz="2800" u="none" cap="none" strike="noStrike">
                <a:solidFill>
                  <a:schemeClr val="dk1"/>
                </a:solidFill>
                <a:latin typeface="Calibri"/>
                <a:ea typeface="Calibri"/>
                <a:cs typeface="Calibri"/>
                <a:sym typeface="Calibri"/>
              </a:rPr>
              <a:t>You can also search the Victorian and Albert Museum online collections to discover more amazing inventions by the Victorians!</a:t>
            </a: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pic>
        <p:nvPicPr>
          <p:cNvPr id="186" name="Shape 186"/>
          <p:cNvPicPr preferRelativeResize="0"/>
          <p:nvPr/>
        </p:nvPicPr>
        <p:blipFill rotWithShape="1">
          <a:blip r:embed="rId3">
            <a:alphaModFix/>
          </a:blip>
          <a:srcRect b="0" l="0" r="0" t="0"/>
          <a:stretch/>
        </p:blipFill>
        <p:spPr>
          <a:xfrm>
            <a:off x="5653087" y="3333750"/>
            <a:ext cx="1190625" cy="495151"/>
          </a:xfrm>
          <a:prstGeom prst="rect">
            <a:avLst/>
          </a:prstGeom>
          <a:noFill/>
          <a:ln>
            <a:noFill/>
          </a:ln>
        </p:spPr>
      </p:pic>
      <p:pic>
        <p:nvPicPr>
          <p:cNvPr descr="LI-RGB-Logo-straplineA-large.png" id="187" name="Shape 187"/>
          <p:cNvPicPr preferRelativeResize="0"/>
          <p:nvPr/>
        </p:nvPicPr>
        <p:blipFill rotWithShape="1">
          <a:blip r:embed="rId4">
            <a:alphaModFix/>
          </a:blip>
          <a:srcRect b="0" l="0" r="0" t="0"/>
          <a:stretch/>
        </p:blipFill>
        <p:spPr>
          <a:xfrm>
            <a:off x="3735600" y="2156538"/>
            <a:ext cx="4466350" cy="18332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title"/>
          </p:nvPr>
        </p:nvSpPr>
        <p:spPr>
          <a:xfrm>
            <a:off x="814462" y="365125"/>
            <a:ext cx="10515599" cy="1189869"/>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Everything is an invention!</a:t>
            </a:r>
          </a:p>
        </p:txBody>
      </p:sp>
      <p:sp>
        <p:nvSpPr>
          <p:cNvPr id="100" name="Shape 100"/>
          <p:cNvSpPr txBox="1"/>
          <p:nvPr>
            <p:ph idx="1" type="body"/>
          </p:nvPr>
        </p:nvSpPr>
        <p:spPr>
          <a:xfrm>
            <a:off x="772210" y="2172244"/>
            <a:ext cx="10515600" cy="732843"/>
          </a:xfrm>
          <a:prstGeom prst="rect">
            <a:avLst/>
          </a:prstGeom>
          <a:noFill/>
          <a:ln>
            <a:noFill/>
          </a:ln>
        </p:spPr>
        <p:txBody>
          <a:bodyPr anchorCtr="0" anchor="t" bIns="91425" lIns="91425" rIns="91425" wrap="square" tIns="91425">
            <a:noAutofit/>
          </a:bodyPr>
          <a:lstStyle/>
          <a:p>
            <a:pPr indent="-177800" lvl="0" marL="50800" marR="0" rtl="0" algn="l">
              <a:lnSpc>
                <a:spcPct val="90000"/>
              </a:lnSpc>
              <a:spcBef>
                <a:spcPts val="0"/>
              </a:spcBef>
              <a:spcAft>
                <a:spcPts val="0"/>
              </a:spcAft>
              <a:buClr>
                <a:schemeClr val="dk1"/>
              </a:buClr>
              <a:buSzPct val="100000"/>
              <a:buFont typeface="Arial"/>
              <a:buNone/>
            </a:pPr>
            <a:r>
              <a:rPr b="0" i="0" lang="en-US" sz="2800" u="none" cap="none" strike="noStrike">
                <a:solidFill>
                  <a:schemeClr val="dk1"/>
                </a:solidFill>
                <a:latin typeface="Calibri"/>
                <a:ea typeface="Calibri"/>
                <a:cs typeface="Calibri"/>
                <a:sym typeface="Calibri"/>
              </a:rPr>
              <a:t>Look around you - all the objects that you see have been invented!</a:t>
            </a: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91440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pic>
        <p:nvPicPr>
          <p:cNvPr descr="page3.png" id="101" name="Shape 101"/>
          <p:cNvPicPr preferRelativeResize="0"/>
          <p:nvPr/>
        </p:nvPicPr>
        <p:blipFill rotWithShape="1">
          <a:blip r:embed="rId3">
            <a:alphaModFix/>
          </a:blip>
          <a:srcRect b="0" l="0" r="0" t="0"/>
          <a:stretch/>
        </p:blipFill>
        <p:spPr>
          <a:xfrm>
            <a:off x="2314825" y="3023789"/>
            <a:ext cx="7520757" cy="34250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idx="1" type="body"/>
          </p:nvPr>
        </p:nvSpPr>
        <p:spPr>
          <a:xfrm>
            <a:off x="766504" y="2112892"/>
            <a:ext cx="10515600" cy="4015757"/>
          </a:xfrm>
          <a:prstGeom prst="rect">
            <a:avLst/>
          </a:prstGeom>
          <a:noFill/>
          <a:ln>
            <a:noFill/>
          </a:ln>
        </p:spPr>
        <p:txBody>
          <a:bodyPr anchorCtr="0" anchor="t" bIns="91425" lIns="91425" rIns="91425" wrap="square" tIns="91425">
            <a:noAutofit/>
          </a:bodyPr>
          <a:lstStyle/>
          <a:p>
            <a:pPr indent="-177800" lvl="0" marL="50800" marR="0" rtl="0" algn="l">
              <a:lnSpc>
                <a:spcPct val="90000"/>
              </a:lnSpc>
              <a:spcBef>
                <a:spcPts val="0"/>
              </a:spcBef>
              <a:spcAft>
                <a:spcPts val="0"/>
              </a:spcAft>
              <a:buClr>
                <a:schemeClr val="dk1"/>
              </a:buClr>
              <a:buSzPct val="100000"/>
              <a:buFont typeface="Arial"/>
              <a:buNone/>
            </a:pPr>
            <a:r>
              <a:rPr b="0" i="0" lang="en-US" sz="2800" u="none" cap="none" strike="noStrike">
                <a:solidFill>
                  <a:schemeClr val="dk1"/>
                </a:solidFill>
                <a:latin typeface="Calibri"/>
                <a:ea typeface="Calibri"/>
                <a:cs typeface="Calibri"/>
                <a:sym typeface="Calibri"/>
              </a:rPr>
              <a:t>Think about:</a:t>
            </a: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457200" lvl="0" marL="1371600" marR="0" rtl="0" algn="l">
              <a:lnSpc>
                <a:spcPct val="120000"/>
              </a:lnSpc>
              <a:spcBef>
                <a:spcPts val="0"/>
              </a:spcBef>
              <a:spcAft>
                <a:spcPts val="0"/>
              </a:spcAft>
              <a:buClr>
                <a:schemeClr val="accent4"/>
              </a:buClr>
              <a:buSzPct val="100000"/>
              <a:buFont typeface="Arial"/>
              <a:buChar char="•"/>
            </a:pPr>
            <a:r>
              <a:rPr b="0" i="0" lang="en-US" sz="2800" u="none" cap="none" strike="noStrike">
                <a:solidFill>
                  <a:schemeClr val="dk1"/>
                </a:solidFill>
                <a:latin typeface="Calibri"/>
                <a:ea typeface="Calibri"/>
                <a:cs typeface="Calibri"/>
                <a:sym typeface="Calibri"/>
              </a:rPr>
              <a:t>who is it for?</a:t>
            </a:r>
          </a:p>
          <a:p>
            <a:pPr indent="-457200" lvl="0" marL="1371600" marR="0" rtl="0" algn="l">
              <a:lnSpc>
                <a:spcPct val="120000"/>
              </a:lnSpc>
              <a:spcBef>
                <a:spcPts val="0"/>
              </a:spcBef>
              <a:spcAft>
                <a:spcPts val="0"/>
              </a:spcAft>
              <a:buClr>
                <a:schemeClr val="accent4"/>
              </a:buClr>
              <a:buSzPct val="100000"/>
              <a:buFont typeface="Arial"/>
              <a:buChar char="•"/>
            </a:pPr>
            <a:r>
              <a:rPr b="0" i="0" lang="en-US" sz="2800" u="none" cap="none" strike="noStrike">
                <a:solidFill>
                  <a:schemeClr val="dk1"/>
                </a:solidFill>
                <a:latin typeface="Calibri"/>
                <a:ea typeface="Calibri"/>
                <a:cs typeface="Calibri"/>
                <a:sym typeface="Calibri"/>
              </a:rPr>
              <a:t>what does it do?</a:t>
            </a:r>
          </a:p>
          <a:p>
            <a:pPr indent="-457200" lvl="0" marL="1371600" marR="0" rtl="0" algn="l">
              <a:lnSpc>
                <a:spcPct val="120000"/>
              </a:lnSpc>
              <a:spcBef>
                <a:spcPts val="0"/>
              </a:spcBef>
              <a:spcAft>
                <a:spcPts val="0"/>
              </a:spcAft>
              <a:buClr>
                <a:schemeClr val="accent4"/>
              </a:buClr>
              <a:buSzPct val="100000"/>
              <a:buFont typeface="Arial"/>
              <a:buChar char="•"/>
            </a:pPr>
            <a:r>
              <a:rPr b="0" i="0" lang="en-US" sz="2800" u="none" cap="none" strike="noStrike">
                <a:solidFill>
                  <a:schemeClr val="dk1"/>
                </a:solidFill>
                <a:latin typeface="Calibri"/>
                <a:ea typeface="Calibri"/>
                <a:cs typeface="Calibri"/>
                <a:sym typeface="Calibri"/>
              </a:rPr>
              <a:t>why is it shaped that way?</a:t>
            </a:r>
          </a:p>
          <a:p>
            <a:pPr indent="-457200" lvl="0" marL="1371600" marR="0" rtl="0" algn="l">
              <a:lnSpc>
                <a:spcPct val="120000"/>
              </a:lnSpc>
              <a:spcBef>
                <a:spcPts val="0"/>
              </a:spcBef>
              <a:spcAft>
                <a:spcPts val="0"/>
              </a:spcAft>
              <a:buClr>
                <a:schemeClr val="accent4"/>
              </a:buClr>
              <a:buSzPct val="100000"/>
              <a:buFont typeface="Arial"/>
              <a:buChar char="•"/>
            </a:pPr>
            <a:r>
              <a:rPr b="0" i="0" lang="en-US" sz="2800" u="none" cap="none" strike="noStrike">
                <a:solidFill>
                  <a:schemeClr val="dk1"/>
                </a:solidFill>
                <a:latin typeface="Calibri"/>
                <a:ea typeface="Calibri"/>
                <a:cs typeface="Calibri"/>
                <a:sym typeface="Calibri"/>
              </a:rPr>
              <a:t>what materials are used and why?</a:t>
            </a:r>
          </a:p>
          <a:p>
            <a:pPr indent="-457200" lvl="0" marL="1371600" marR="0" rtl="0" algn="l">
              <a:lnSpc>
                <a:spcPct val="120000"/>
              </a:lnSpc>
              <a:spcBef>
                <a:spcPts val="0"/>
              </a:spcBef>
              <a:spcAft>
                <a:spcPts val="0"/>
              </a:spcAft>
              <a:buClr>
                <a:schemeClr val="accent4"/>
              </a:buClr>
              <a:buSzPct val="100000"/>
              <a:buFont typeface="Arial"/>
              <a:buChar char="•"/>
            </a:pPr>
            <a:r>
              <a:rPr b="0" i="0" lang="en-US" sz="2800" u="none" cap="none" strike="noStrike">
                <a:solidFill>
                  <a:schemeClr val="dk1"/>
                </a:solidFill>
                <a:latin typeface="Calibri"/>
                <a:ea typeface="Calibri"/>
                <a:cs typeface="Calibri"/>
                <a:sym typeface="Calibri"/>
              </a:rPr>
              <a:t>can you think of a way it could be made better or more fun?</a:t>
            </a:r>
          </a:p>
          <a:p>
            <a:pPr indent="-177800" lvl="0" marL="91440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91440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
        <p:nvSpPr>
          <p:cNvPr id="108" name="Shape 108"/>
          <p:cNvSpPr txBox="1"/>
          <p:nvPr/>
        </p:nvSpPr>
        <p:spPr>
          <a:xfrm>
            <a:off x="814461" y="365125"/>
            <a:ext cx="10515600" cy="1189869"/>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Everything is an invention!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Shape 114"/>
          <p:cNvSpPr txBox="1"/>
          <p:nvPr>
            <p:ph type="title"/>
          </p:nvPr>
        </p:nvSpPr>
        <p:spPr>
          <a:xfrm>
            <a:off x="838200" y="462937"/>
            <a:ext cx="10515600" cy="1053596"/>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The Victorian spirit of invention!</a:t>
            </a:r>
          </a:p>
        </p:txBody>
      </p:sp>
      <p:pic>
        <p:nvPicPr>
          <p:cNvPr id="115" name="Shape 115"/>
          <p:cNvPicPr preferRelativeResize="0"/>
          <p:nvPr/>
        </p:nvPicPr>
        <p:blipFill rotWithShape="1">
          <a:blip r:embed="rId3">
            <a:alphaModFix/>
          </a:blip>
          <a:srcRect b="0" l="0" r="0" t="0"/>
          <a:stretch/>
        </p:blipFill>
        <p:spPr>
          <a:xfrm>
            <a:off x="8384027" y="3025922"/>
            <a:ext cx="3388101" cy="2612298"/>
          </a:xfrm>
          <a:prstGeom prst="rect">
            <a:avLst/>
          </a:prstGeom>
          <a:noFill/>
          <a:ln>
            <a:noFill/>
          </a:ln>
        </p:spPr>
      </p:pic>
      <p:pic>
        <p:nvPicPr>
          <p:cNvPr id="116" name="Shape 116"/>
          <p:cNvPicPr preferRelativeResize="0"/>
          <p:nvPr/>
        </p:nvPicPr>
        <p:blipFill rotWithShape="1">
          <a:blip r:embed="rId4">
            <a:alphaModFix/>
          </a:blip>
          <a:srcRect b="0" l="0" r="0" t="0"/>
          <a:stretch/>
        </p:blipFill>
        <p:spPr>
          <a:xfrm>
            <a:off x="4284557" y="2269056"/>
            <a:ext cx="3723724" cy="3657582"/>
          </a:xfrm>
          <a:prstGeom prst="rect">
            <a:avLst/>
          </a:prstGeom>
          <a:noFill/>
          <a:ln>
            <a:noFill/>
          </a:ln>
        </p:spPr>
      </p:pic>
      <p:pic>
        <p:nvPicPr>
          <p:cNvPr descr="finger supports.jpg" id="117" name="Shape 117"/>
          <p:cNvPicPr preferRelativeResize="0"/>
          <p:nvPr/>
        </p:nvPicPr>
        <p:blipFill rotWithShape="1">
          <a:blip r:embed="rId5">
            <a:alphaModFix/>
          </a:blip>
          <a:srcRect b="0" l="0" r="0" t="0"/>
          <a:stretch/>
        </p:blipFill>
        <p:spPr>
          <a:xfrm>
            <a:off x="351856" y="3025922"/>
            <a:ext cx="3932701" cy="2456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txBox="1"/>
          <p:nvPr>
            <p:ph type="title"/>
          </p:nvPr>
        </p:nvSpPr>
        <p:spPr>
          <a:xfrm>
            <a:off x="838200" y="453571"/>
            <a:ext cx="10515600" cy="1034143"/>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Allo, are you there? A history of telephones</a:t>
            </a:r>
          </a:p>
        </p:txBody>
      </p:sp>
      <p:pic>
        <p:nvPicPr>
          <p:cNvPr id="124" name="Shape 124"/>
          <p:cNvPicPr preferRelativeResize="0"/>
          <p:nvPr/>
        </p:nvPicPr>
        <p:blipFill rotWithShape="1">
          <a:blip r:embed="rId3">
            <a:alphaModFix/>
          </a:blip>
          <a:srcRect b="0" l="0" r="0" t="0"/>
          <a:stretch/>
        </p:blipFill>
        <p:spPr>
          <a:xfrm>
            <a:off x="383420" y="2807735"/>
            <a:ext cx="2241774" cy="1483935"/>
          </a:xfrm>
          <a:prstGeom prst="rect">
            <a:avLst/>
          </a:prstGeom>
          <a:noFill/>
          <a:ln>
            <a:noFill/>
          </a:ln>
        </p:spPr>
      </p:pic>
      <p:pic>
        <p:nvPicPr>
          <p:cNvPr descr="Telephone_table_instrument_(Rankin_Kennedy,_Electrical_Installations,_Vol_V,_1903).jpg" id="125" name="Shape 125"/>
          <p:cNvPicPr preferRelativeResize="0"/>
          <p:nvPr/>
        </p:nvPicPr>
        <p:blipFill rotWithShape="1">
          <a:blip r:embed="rId4">
            <a:alphaModFix/>
          </a:blip>
          <a:srcRect b="0" l="0" r="0" t="0"/>
          <a:stretch/>
        </p:blipFill>
        <p:spPr>
          <a:xfrm>
            <a:off x="2966347" y="2642193"/>
            <a:ext cx="1771415" cy="1821904"/>
          </a:xfrm>
          <a:prstGeom prst="rect">
            <a:avLst/>
          </a:prstGeom>
          <a:noFill/>
          <a:ln>
            <a:noFill/>
          </a:ln>
        </p:spPr>
      </p:pic>
      <p:pic>
        <p:nvPicPr>
          <p:cNvPr descr="600px-Hungarian_Telephone_Factory_1937_Budapest.jpg" id="126" name="Shape 126"/>
          <p:cNvPicPr preferRelativeResize="0"/>
          <p:nvPr/>
        </p:nvPicPr>
        <p:blipFill rotWithShape="1">
          <a:blip r:embed="rId5">
            <a:alphaModFix/>
          </a:blip>
          <a:srcRect b="0" l="0" r="0" t="0"/>
          <a:stretch/>
        </p:blipFill>
        <p:spPr>
          <a:xfrm>
            <a:off x="5277126" y="2619804"/>
            <a:ext cx="1847578" cy="1847578"/>
          </a:xfrm>
          <a:prstGeom prst="rect">
            <a:avLst/>
          </a:prstGeom>
          <a:noFill/>
          <a:ln>
            <a:noFill/>
          </a:ln>
        </p:spPr>
      </p:pic>
      <p:pic>
        <p:nvPicPr>
          <p:cNvPr descr="c725b2f497887dd20e3dcb4f1bb78043--retro-phone-wild-wolf.jpg" id="127" name="Shape 127"/>
          <p:cNvPicPr preferRelativeResize="0"/>
          <p:nvPr/>
        </p:nvPicPr>
        <p:blipFill rotWithShape="1">
          <a:blip r:embed="rId6">
            <a:alphaModFix/>
          </a:blip>
          <a:srcRect b="0" l="0" r="0" t="0"/>
          <a:stretch/>
        </p:blipFill>
        <p:spPr>
          <a:xfrm>
            <a:off x="7528560" y="2807735"/>
            <a:ext cx="1805954" cy="1805954"/>
          </a:xfrm>
          <a:prstGeom prst="rect">
            <a:avLst/>
          </a:prstGeom>
          <a:noFill/>
          <a:ln>
            <a:noFill/>
          </a:ln>
        </p:spPr>
      </p:pic>
      <p:pic>
        <p:nvPicPr>
          <p:cNvPr descr="Mobile-phone.jpg" id="128" name="Shape 128"/>
          <p:cNvPicPr preferRelativeResize="0"/>
          <p:nvPr/>
        </p:nvPicPr>
        <p:blipFill rotWithShape="1">
          <a:blip r:embed="rId7">
            <a:alphaModFix/>
          </a:blip>
          <a:srcRect b="0" l="0" r="0" t="0"/>
          <a:stretch/>
        </p:blipFill>
        <p:spPr>
          <a:xfrm>
            <a:off x="9594751" y="2619804"/>
            <a:ext cx="1983906" cy="1781132"/>
          </a:xfrm>
          <a:prstGeom prst="rect">
            <a:avLst/>
          </a:prstGeom>
          <a:noFill/>
          <a:ln>
            <a:noFill/>
          </a:ln>
        </p:spPr>
      </p:pic>
      <p:sp>
        <p:nvSpPr>
          <p:cNvPr id="129" name="Shape 129"/>
          <p:cNvSpPr txBox="1"/>
          <p:nvPr/>
        </p:nvSpPr>
        <p:spPr>
          <a:xfrm>
            <a:off x="740425" y="5576700"/>
            <a:ext cx="10613400" cy="837900"/>
          </a:xfrm>
          <a:prstGeom prst="rect">
            <a:avLst/>
          </a:prstGeom>
          <a:noFill/>
          <a:ln>
            <a:noFill/>
          </a:ln>
        </p:spPr>
        <p:txBody>
          <a:bodyPr anchorCtr="0" anchor="t" bIns="91425" lIns="91425" rIns="91425" wrap="square" tIns="91425">
            <a:noAutofit/>
          </a:bodyPr>
          <a:lstStyle/>
          <a:p>
            <a:pPr indent="-152400" lvl="0" marL="0" marR="0" rtl="0" algn="l">
              <a:lnSpc>
                <a:spcPct val="100000"/>
              </a:lnSpc>
              <a:spcBef>
                <a:spcPts val="0"/>
              </a:spcBef>
              <a:spcAft>
                <a:spcPts val="0"/>
              </a:spcAft>
              <a:buClr>
                <a:srgbClr val="000000"/>
              </a:buClr>
              <a:buSzPct val="100000"/>
              <a:buFont typeface="Arial"/>
              <a:buNone/>
            </a:pPr>
            <a:r>
              <a:rPr b="0" i="0" lang="en-US" sz="2400" u="none" cap="none" strike="noStrike">
                <a:solidFill>
                  <a:srgbClr val="000000"/>
                </a:solidFill>
                <a:latin typeface="Arial"/>
                <a:ea typeface="Arial"/>
                <a:cs typeface="Arial"/>
                <a:sym typeface="Arial"/>
              </a:rPr>
              <a:t>The telephone – an everyday tool that keeps transforming people’s lives </a:t>
            </a:r>
          </a:p>
        </p:txBody>
      </p:sp>
      <p:sp>
        <p:nvSpPr>
          <p:cNvPr id="130" name="Shape 130"/>
          <p:cNvSpPr txBox="1"/>
          <p:nvPr/>
        </p:nvSpPr>
        <p:spPr>
          <a:xfrm>
            <a:off x="581560" y="4656982"/>
            <a:ext cx="1840512" cy="921387"/>
          </a:xfrm>
          <a:prstGeom prst="rect">
            <a:avLst/>
          </a:prstGeom>
          <a:noFill/>
          <a:ln>
            <a:noFill/>
          </a:ln>
        </p:spPr>
        <p:txBody>
          <a:bodyPr anchorCtr="0" anchor="t"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rPr b="1" i="0" lang="en-US" sz="1400" u="none" cap="none" strike="noStrike">
                <a:solidFill>
                  <a:srgbClr val="000000"/>
                </a:solidFill>
                <a:latin typeface="Arial"/>
                <a:ea typeface="Arial"/>
                <a:cs typeface="Arial"/>
                <a:sym typeface="Arial"/>
              </a:rPr>
              <a:t>17th Century </a:t>
            </a:r>
          </a:p>
          <a:p>
            <a:pPr indent="-88900" lvl="0" marL="0" marR="0" rtl="0" algn="l">
              <a:lnSpc>
                <a:spcPct val="100000"/>
              </a:lnSpc>
              <a:spcBef>
                <a:spcPts val="0"/>
              </a:spcBef>
              <a:spcAft>
                <a:spcPts val="0"/>
              </a:spcAft>
              <a:buClr>
                <a:srgbClr val="000000"/>
              </a:buClr>
              <a:buSzPct val="100000"/>
              <a:buFont typeface="Arial"/>
              <a:buNone/>
            </a:pPr>
            <a:r>
              <a:rPr b="0" i="0" lang="en-US" sz="1400" u="none" cap="none" strike="noStrike">
                <a:solidFill>
                  <a:srgbClr val="000000"/>
                </a:solidFill>
                <a:latin typeface="Arial"/>
                <a:ea typeface="Arial"/>
                <a:cs typeface="Arial"/>
                <a:sym typeface="Arial"/>
              </a:rPr>
              <a:t>Tin can </a:t>
            </a:r>
          </a:p>
        </p:txBody>
      </p:sp>
      <p:sp>
        <p:nvSpPr>
          <p:cNvPr id="131" name="Shape 131"/>
          <p:cNvSpPr txBox="1"/>
          <p:nvPr/>
        </p:nvSpPr>
        <p:spPr>
          <a:xfrm>
            <a:off x="2830057" y="4656982"/>
            <a:ext cx="1840512" cy="921387"/>
          </a:xfrm>
          <a:prstGeom prst="rect">
            <a:avLst/>
          </a:prstGeom>
          <a:noFill/>
          <a:ln>
            <a:noFill/>
          </a:ln>
        </p:spPr>
        <p:txBody>
          <a:bodyPr anchorCtr="0" anchor="t"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rPr b="1" i="0" lang="en-US" sz="1400" u="none" cap="none" strike="noStrike">
                <a:solidFill>
                  <a:srgbClr val="000000"/>
                </a:solidFill>
                <a:latin typeface="Arial"/>
                <a:ea typeface="Arial"/>
                <a:cs typeface="Arial"/>
                <a:sym typeface="Arial"/>
              </a:rPr>
              <a:t>1900s</a:t>
            </a:r>
          </a:p>
          <a:p>
            <a:pPr indent="-88900" lvl="0" marL="0" marR="0" rtl="0" algn="l">
              <a:lnSpc>
                <a:spcPct val="100000"/>
              </a:lnSpc>
              <a:spcBef>
                <a:spcPts val="0"/>
              </a:spcBef>
              <a:spcAft>
                <a:spcPts val="0"/>
              </a:spcAft>
              <a:buClr>
                <a:srgbClr val="000000"/>
              </a:buClr>
              <a:buSzPct val="100000"/>
              <a:buFont typeface="Arial"/>
              <a:buNone/>
            </a:pPr>
            <a:r>
              <a:rPr b="0" i="0" lang="en-US" sz="1400" u="none" cap="none" strike="noStrike">
                <a:solidFill>
                  <a:srgbClr val="000000"/>
                </a:solidFill>
                <a:latin typeface="Arial"/>
                <a:ea typeface="Arial"/>
                <a:cs typeface="Arial"/>
                <a:sym typeface="Arial"/>
              </a:rPr>
              <a:t>Victorian telephone </a:t>
            </a:r>
          </a:p>
        </p:txBody>
      </p:sp>
      <p:sp>
        <p:nvSpPr>
          <p:cNvPr id="132" name="Shape 132"/>
          <p:cNvSpPr txBox="1"/>
          <p:nvPr/>
        </p:nvSpPr>
        <p:spPr>
          <a:xfrm>
            <a:off x="5238837" y="4656982"/>
            <a:ext cx="1840512" cy="921387"/>
          </a:xfrm>
          <a:prstGeom prst="rect">
            <a:avLst/>
          </a:prstGeom>
          <a:noFill/>
          <a:ln>
            <a:noFill/>
          </a:ln>
        </p:spPr>
        <p:txBody>
          <a:bodyPr anchorCtr="0" anchor="t"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rPr b="1" i="0" lang="en-US" sz="1400" u="none" cap="none" strike="noStrike">
                <a:solidFill>
                  <a:srgbClr val="000000"/>
                </a:solidFill>
                <a:latin typeface="Arial"/>
                <a:ea typeface="Arial"/>
                <a:cs typeface="Arial"/>
                <a:sym typeface="Arial"/>
              </a:rPr>
              <a:t>1920s</a:t>
            </a:r>
          </a:p>
          <a:p>
            <a:pPr indent="-88900" lvl="0" marL="0" marR="0" rtl="0" algn="l">
              <a:lnSpc>
                <a:spcPct val="100000"/>
              </a:lnSpc>
              <a:spcBef>
                <a:spcPts val="0"/>
              </a:spcBef>
              <a:spcAft>
                <a:spcPts val="0"/>
              </a:spcAft>
              <a:buClr>
                <a:srgbClr val="000000"/>
              </a:buClr>
              <a:buSzPct val="100000"/>
              <a:buFont typeface="Arial"/>
              <a:buNone/>
            </a:pPr>
            <a:r>
              <a:rPr b="0" i="0" lang="en-US" sz="1400" u="none" cap="none" strike="noStrike">
                <a:solidFill>
                  <a:srgbClr val="000000"/>
                </a:solidFill>
                <a:latin typeface="Arial"/>
                <a:ea typeface="Arial"/>
                <a:cs typeface="Arial"/>
                <a:sym typeface="Arial"/>
              </a:rPr>
              <a:t>Dial telephone</a:t>
            </a:r>
          </a:p>
        </p:txBody>
      </p:sp>
      <p:sp>
        <p:nvSpPr>
          <p:cNvPr id="133" name="Shape 133"/>
          <p:cNvSpPr txBox="1"/>
          <p:nvPr/>
        </p:nvSpPr>
        <p:spPr>
          <a:xfrm>
            <a:off x="7419708" y="4656982"/>
            <a:ext cx="1840512" cy="921387"/>
          </a:xfrm>
          <a:prstGeom prst="rect">
            <a:avLst/>
          </a:prstGeom>
          <a:noFill/>
          <a:ln>
            <a:noFill/>
          </a:ln>
        </p:spPr>
        <p:txBody>
          <a:bodyPr anchorCtr="0" anchor="t"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rPr b="1" i="0" lang="en-US" sz="1400" u="none" cap="none" strike="noStrike">
                <a:solidFill>
                  <a:srgbClr val="000000"/>
                </a:solidFill>
                <a:latin typeface="Arial"/>
                <a:ea typeface="Arial"/>
                <a:cs typeface="Arial"/>
                <a:sym typeface="Arial"/>
              </a:rPr>
              <a:t>1960s</a:t>
            </a:r>
          </a:p>
          <a:p>
            <a:pPr indent="-88900" lvl="0" marL="0" marR="0" rtl="0" algn="l">
              <a:lnSpc>
                <a:spcPct val="100000"/>
              </a:lnSpc>
              <a:spcBef>
                <a:spcPts val="0"/>
              </a:spcBef>
              <a:spcAft>
                <a:spcPts val="0"/>
              </a:spcAft>
              <a:buClr>
                <a:srgbClr val="000000"/>
              </a:buClr>
              <a:buSzPct val="100000"/>
              <a:buFont typeface="Arial"/>
              <a:buNone/>
            </a:pPr>
            <a:r>
              <a:rPr b="0" i="0" lang="en-US" sz="1400" u="none" cap="none" strike="noStrike">
                <a:solidFill>
                  <a:srgbClr val="000000"/>
                </a:solidFill>
                <a:latin typeface="Arial"/>
                <a:ea typeface="Arial"/>
                <a:cs typeface="Arial"/>
                <a:sym typeface="Arial"/>
              </a:rPr>
              <a:t>Analogue ‘trill’ phone</a:t>
            </a:r>
          </a:p>
        </p:txBody>
      </p:sp>
      <p:sp>
        <p:nvSpPr>
          <p:cNvPr id="134" name="Shape 134"/>
          <p:cNvSpPr txBox="1"/>
          <p:nvPr/>
        </p:nvSpPr>
        <p:spPr>
          <a:xfrm>
            <a:off x="9849031" y="4656982"/>
            <a:ext cx="1840512" cy="921387"/>
          </a:xfrm>
          <a:prstGeom prst="rect">
            <a:avLst/>
          </a:prstGeom>
          <a:noFill/>
          <a:ln>
            <a:noFill/>
          </a:ln>
        </p:spPr>
        <p:txBody>
          <a:bodyPr anchorCtr="0" anchor="t"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rPr b="1" i="0" lang="en-US" sz="1400" u="none" cap="none" strike="noStrike">
                <a:solidFill>
                  <a:srgbClr val="000000"/>
                </a:solidFill>
                <a:latin typeface="Arial"/>
                <a:ea typeface="Arial"/>
                <a:cs typeface="Arial"/>
                <a:sym typeface="Arial"/>
              </a:rPr>
              <a:t>2000s</a:t>
            </a:r>
          </a:p>
          <a:p>
            <a:pPr indent="-88900" lvl="0" marL="0" marR="0" rtl="0" algn="l">
              <a:lnSpc>
                <a:spcPct val="100000"/>
              </a:lnSpc>
              <a:spcBef>
                <a:spcPts val="0"/>
              </a:spcBef>
              <a:spcAft>
                <a:spcPts val="0"/>
              </a:spcAft>
              <a:buClr>
                <a:srgbClr val="000000"/>
              </a:buClr>
              <a:buSzPct val="100000"/>
              <a:buFont typeface="Arial"/>
              <a:buNone/>
            </a:pPr>
            <a:r>
              <a:rPr b="0" i="0" lang="en-US" sz="1400" u="none" cap="none" strike="noStrike">
                <a:solidFill>
                  <a:srgbClr val="000000"/>
                </a:solidFill>
                <a:latin typeface="Arial"/>
                <a:ea typeface="Arial"/>
                <a:cs typeface="Arial"/>
                <a:sym typeface="Arial"/>
              </a:rPr>
              <a:t>Digital </a:t>
            </a:r>
            <a:r>
              <a:rPr lang="en-US"/>
              <a:t>s</a:t>
            </a:r>
            <a:r>
              <a:rPr b="0" i="0" lang="en-US" sz="1400" u="none" cap="none" strike="noStrike">
                <a:solidFill>
                  <a:srgbClr val="000000"/>
                </a:solidFill>
                <a:latin typeface="Arial"/>
                <a:ea typeface="Arial"/>
                <a:cs typeface="Arial"/>
                <a:sym typeface="Arial"/>
              </a:rPr>
              <a:t>martphone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838200" y="365125"/>
            <a:ext cx="10515600" cy="1222375"/>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Victorian invention detectives!</a:t>
            </a:r>
          </a:p>
        </p:txBody>
      </p:sp>
      <p:pic>
        <p:nvPicPr>
          <p:cNvPr descr="2007BN6247_2500.jpg" id="141" name="Shape 141">
            <a:hlinkClick r:id="rId3"/>
          </p:cNvPr>
          <p:cNvPicPr preferRelativeResize="0"/>
          <p:nvPr/>
        </p:nvPicPr>
        <p:blipFill rotWithShape="1">
          <a:blip r:embed="rId4">
            <a:alphaModFix/>
          </a:blip>
          <a:srcRect b="0" l="0" r="0" t="0"/>
          <a:stretch/>
        </p:blipFill>
        <p:spPr>
          <a:xfrm>
            <a:off x="6014349" y="1881325"/>
            <a:ext cx="2224632" cy="2224632"/>
          </a:xfrm>
          <a:prstGeom prst="rect">
            <a:avLst/>
          </a:prstGeom>
          <a:noFill/>
          <a:ln>
            <a:noFill/>
          </a:ln>
        </p:spPr>
      </p:pic>
      <p:pic>
        <p:nvPicPr>
          <p:cNvPr descr="2006AN5548_2500.jpg" id="142" name="Shape 142">
            <a:hlinkClick r:id="rId5"/>
          </p:cNvPr>
          <p:cNvPicPr preferRelativeResize="0"/>
          <p:nvPr/>
        </p:nvPicPr>
        <p:blipFill rotWithShape="1">
          <a:blip r:embed="rId6">
            <a:alphaModFix/>
          </a:blip>
          <a:srcRect b="0" l="10415" r="10256" t="2162"/>
          <a:stretch/>
        </p:blipFill>
        <p:spPr>
          <a:xfrm>
            <a:off x="2977735" y="4411307"/>
            <a:ext cx="2670775" cy="2194437"/>
          </a:xfrm>
          <a:prstGeom prst="rect">
            <a:avLst/>
          </a:prstGeom>
          <a:noFill/>
          <a:ln>
            <a:noFill/>
          </a:ln>
        </p:spPr>
      </p:pic>
      <p:pic>
        <p:nvPicPr>
          <p:cNvPr descr="2009CD5814_2500.jpg" id="143" name="Shape 143">
            <a:hlinkClick r:id="rId7"/>
          </p:cNvPr>
          <p:cNvPicPr preferRelativeResize="0"/>
          <p:nvPr/>
        </p:nvPicPr>
        <p:blipFill rotWithShape="1">
          <a:blip r:embed="rId8">
            <a:alphaModFix/>
          </a:blip>
          <a:srcRect b="0" l="0" r="0" t="0"/>
          <a:stretch/>
        </p:blipFill>
        <p:spPr>
          <a:xfrm>
            <a:off x="3161792" y="2082710"/>
            <a:ext cx="2642730" cy="1996666"/>
          </a:xfrm>
          <a:prstGeom prst="rect">
            <a:avLst/>
          </a:prstGeom>
          <a:noFill/>
          <a:ln>
            <a:noFill/>
          </a:ln>
        </p:spPr>
      </p:pic>
      <p:pic>
        <p:nvPicPr>
          <p:cNvPr descr="2006AM2026_2500.jpg" id="144" name="Shape 144">
            <a:hlinkClick r:id="rId9"/>
          </p:cNvPr>
          <p:cNvPicPr preferRelativeResize="0"/>
          <p:nvPr/>
        </p:nvPicPr>
        <p:blipFill rotWithShape="1">
          <a:blip r:embed="rId10">
            <a:alphaModFix/>
          </a:blip>
          <a:srcRect b="5267" l="8492" r="8491" t="4216"/>
          <a:stretch/>
        </p:blipFill>
        <p:spPr>
          <a:xfrm>
            <a:off x="509189" y="4421000"/>
            <a:ext cx="2030173" cy="2185378"/>
          </a:xfrm>
          <a:prstGeom prst="rect">
            <a:avLst/>
          </a:prstGeom>
          <a:noFill/>
          <a:ln>
            <a:noFill/>
          </a:ln>
        </p:spPr>
      </p:pic>
      <p:sp>
        <p:nvSpPr>
          <p:cNvPr id="145" name="Shape 145"/>
          <p:cNvSpPr txBox="1"/>
          <p:nvPr>
            <p:ph idx="1" type="body"/>
          </p:nvPr>
        </p:nvSpPr>
        <p:spPr>
          <a:xfrm>
            <a:off x="8366650" y="2277550"/>
            <a:ext cx="4064400" cy="4351200"/>
          </a:xfrm>
          <a:prstGeom prst="rect">
            <a:avLst/>
          </a:prstGeom>
          <a:noFill/>
          <a:ln>
            <a:noFill/>
          </a:ln>
        </p:spPr>
        <p:txBody>
          <a:bodyPr anchorCtr="0" anchor="t" bIns="91425" lIns="91425" rIns="91425" wrap="square" tIns="91425">
            <a:noAutofit/>
          </a:bodyPr>
          <a:lstStyle/>
          <a:p>
            <a:pPr indent="-69849" lvl="0" marL="0" marR="0" rtl="0" algn="l">
              <a:lnSpc>
                <a:spcPct val="115000"/>
              </a:lnSpc>
              <a:spcBef>
                <a:spcPts val="0"/>
              </a:spcBef>
              <a:spcAft>
                <a:spcPts val="0"/>
              </a:spcAft>
              <a:buClr>
                <a:schemeClr val="dk1"/>
              </a:buClr>
              <a:buSzPct val="61110"/>
              <a:buFont typeface="Arial"/>
              <a:buNone/>
            </a:pPr>
            <a:r>
              <a:t/>
            </a:r>
            <a:endParaRPr b="0" i="0" sz="1800" u="none" cap="none" strike="noStrike">
              <a:solidFill>
                <a:schemeClr val="dk1"/>
              </a:solidFill>
              <a:latin typeface="Arial"/>
              <a:ea typeface="Arial"/>
              <a:cs typeface="Arial"/>
              <a:sym typeface="Arial"/>
            </a:endParaRPr>
          </a:p>
          <a:p>
            <a:pPr indent="-69849" lvl="0" marL="0" marR="0" rtl="0" algn="l">
              <a:lnSpc>
                <a:spcPct val="115000"/>
              </a:lnSpc>
              <a:spcBef>
                <a:spcPts val="0"/>
              </a:spcBef>
              <a:spcAft>
                <a:spcPts val="0"/>
              </a:spcAft>
              <a:buClr>
                <a:schemeClr val="dk1"/>
              </a:buClr>
              <a:buSzPct val="61110"/>
              <a:buFont typeface="Arial"/>
              <a:buNone/>
            </a:pPr>
            <a:r>
              <a:t/>
            </a:r>
            <a:endParaRPr b="0" i="0" sz="18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pic>
        <p:nvPicPr>
          <p:cNvPr descr="2006AJ9711_2500.jpg" id="146" name="Shape 146">
            <a:hlinkClick r:id="rId11"/>
          </p:cNvPr>
          <p:cNvPicPr preferRelativeResize="0"/>
          <p:nvPr/>
        </p:nvPicPr>
        <p:blipFill rotWithShape="1">
          <a:blip r:embed="rId12">
            <a:alphaModFix/>
          </a:blip>
          <a:srcRect b="0" l="11535" r="10100" t="0"/>
          <a:stretch/>
        </p:blipFill>
        <p:spPr>
          <a:xfrm>
            <a:off x="337109" y="1951713"/>
            <a:ext cx="2624871" cy="2242986"/>
          </a:xfrm>
          <a:prstGeom prst="rect">
            <a:avLst/>
          </a:prstGeom>
          <a:noFill/>
          <a:ln>
            <a:noFill/>
          </a:ln>
        </p:spPr>
      </p:pic>
      <p:pic>
        <p:nvPicPr>
          <p:cNvPr id="147" name="Shape 147">
            <a:hlinkClick r:id="rId13"/>
          </p:cNvPr>
          <p:cNvPicPr preferRelativeResize="0"/>
          <p:nvPr/>
        </p:nvPicPr>
        <p:blipFill rotWithShape="1">
          <a:blip r:embed="rId14">
            <a:alphaModFix/>
          </a:blip>
          <a:srcRect b="0" l="0" r="0" t="11182"/>
          <a:stretch/>
        </p:blipFill>
        <p:spPr>
          <a:xfrm>
            <a:off x="8590656" y="1819474"/>
            <a:ext cx="3028911" cy="2690268"/>
          </a:xfrm>
          <a:prstGeom prst="rect">
            <a:avLst/>
          </a:prstGeom>
          <a:noFill/>
          <a:ln>
            <a:noFill/>
          </a:ln>
        </p:spPr>
      </p:pic>
      <p:pic>
        <p:nvPicPr>
          <p:cNvPr id="148" name="Shape 148">
            <a:hlinkClick r:id="rId15"/>
          </p:cNvPr>
          <p:cNvPicPr preferRelativeResize="0"/>
          <p:nvPr/>
        </p:nvPicPr>
        <p:blipFill rotWithShape="1">
          <a:blip r:embed="rId16">
            <a:alphaModFix/>
          </a:blip>
          <a:srcRect b="0" l="0" r="0" t="0"/>
          <a:stretch/>
        </p:blipFill>
        <p:spPr>
          <a:xfrm>
            <a:off x="9136506" y="4403208"/>
            <a:ext cx="2229576" cy="2229576"/>
          </a:xfrm>
          <a:prstGeom prst="rect">
            <a:avLst/>
          </a:prstGeom>
          <a:noFill/>
          <a:ln>
            <a:noFill/>
          </a:ln>
        </p:spPr>
      </p:pic>
      <p:pic>
        <p:nvPicPr>
          <p:cNvPr descr="2006AE4004_2500.jpg" id="149" name="Shape 149">
            <a:hlinkClick r:id="rId17"/>
          </p:cNvPr>
          <p:cNvPicPr preferRelativeResize="0"/>
          <p:nvPr/>
        </p:nvPicPr>
        <p:blipFill rotWithShape="1">
          <a:blip r:embed="rId18">
            <a:alphaModFix/>
          </a:blip>
          <a:srcRect b="0" l="0" r="0" t="0"/>
          <a:stretch/>
        </p:blipFill>
        <p:spPr>
          <a:xfrm>
            <a:off x="6018493" y="4411307"/>
            <a:ext cx="2932190" cy="22181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Shape 155"/>
          <p:cNvSpPr/>
          <p:nvPr/>
        </p:nvSpPr>
        <p:spPr>
          <a:xfrm>
            <a:off x="-63975" y="1690828"/>
            <a:ext cx="12538799" cy="5261700"/>
          </a:xfrm>
          <a:prstGeom prst="rect">
            <a:avLst/>
          </a:prstGeom>
          <a:solidFill>
            <a:srgbClr val="F3F3F3"/>
          </a:solidFill>
          <a:ln>
            <a:noFill/>
          </a:ln>
        </p:spPr>
        <p:txBody>
          <a:bodyPr anchorCtr="0" anchor="ctr" bIns="91425" lIns="91425" rIns="91425" wrap="square" tIns="91425">
            <a:noAutofit/>
          </a:bodyPr>
          <a:lstStyle/>
          <a:p>
            <a:pPr indent="-88900" lvl="0" marL="0" marR="0" rtl="0" algn="l">
              <a:lnSpc>
                <a:spcPct val="100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p:txBody>
      </p:sp>
      <p:sp>
        <p:nvSpPr>
          <p:cNvPr id="156" name="Shape 156"/>
          <p:cNvSpPr txBox="1"/>
          <p:nvPr>
            <p:ph type="title"/>
          </p:nvPr>
        </p:nvSpPr>
        <p:spPr>
          <a:xfrm>
            <a:off x="838200" y="365125"/>
            <a:ext cx="10515600" cy="1240518"/>
          </a:xfrm>
          <a:prstGeom prst="rect">
            <a:avLst/>
          </a:prstGeom>
          <a:noFill/>
          <a:ln>
            <a:noFill/>
          </a:ln>
        </p:spPr>
        <p:txBody>
          <a:bodyPr anchorCtr="0" anchor="ctr" bIns="91425" lIns="91425" rIns="91425" wrap="square" tIns="91425">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Time traveller!</a:t>
            </a:r>
          </a:p>
        </p:txBody>
      </p:sp>
      <p:pic>
        <p:nvPicPr>
          <p:cNvPr id="157" name="Shape 157"/>
          <p:cNvPicPr preferRelativeResize="0"/>
          <p:nvPr/>
        </p:nvPicPr>
        <p:blipFill rotWithShape="1">
          <a:blip r:embed="rId3">
            <a:alphaModFix/>
          </a:blip>
          <a:srcRect b="0" l="0" r="0" t="0"/>
          <a:stretch/>
        </p:blipFill>
        <p:spPr>
          <a:xfrm>
            <a:off x="938793" y="2219260"/>
            <a:ext cx="3747973" cy="3728698"/>
          </a:xfrm>
          <a:prstGeom prst="rect">
            <a:avLst/>
          </a:prstGeom>
          <a:noFill/>
          <a:ln>
            <a:noFill/>
          </a:ln>
        </p:spPr>
      </p:pic>
      <p:sp>
        <p:nvSpPr>
          <p:cNvPr id="158" name="Shape 158"/>
          <p:cNvSpPr txBox="1"/>
          <p:nvPr>
            <p:ph idx="1" type="body"/>
          </p:nvPr>
        </p:nvSpPr>
        <p:spPr>
          <a:xfrm>
            <a:off x="5515430" y="2119475"/>
            <a:ext cx="5733142" cy="4509300"/>
          </a:xfrm>
          <a:prstGeom prst="rect">
            <a:avLst/>
          </a:prstGeom>
          <a:noFill/>
          <a:ln>
            <a:noFill/>
          </a:ln>
        </p:spPr>
        <p:txBody>
          <a:bodyPr anchorCtr="0" anchor="t" bIns="91425" lIns="91425" rIns="91425" wrap="square" tIns="91425">
            <a:noAutofit/>
          </a:bodyPr>
          <a:lstStyle/>
          <a:p>
            <a:pPr indent="-114300" lvl="0" marL="0" marR="0" rtl="0" algn="l">
              <a:lnSpc>
                <a:spcPct val="115000"/>
              </a:lnSpc>
              <a:spcBef>
                <a:spcPts val="0"/>
              </a:spcBef>
              <a:spcAft>
                <a:spcPts val="0"/>
              </a:spcAft>
              <a:buClr>
                <a:schemeClr val="dk1"/>
              </a:buClr>
              <a:buSzPct val="100000"/>
              <a:buFont typeface="Arial"/>
              <a:buNone/>
            </a:pPr>
            <a:r>
              <a:t/>
            </a:r>
            <a:endParaRPr b="0" i="0" sz="1800" u="none" cap="none" strike="noStrike">
              <a:solidFill>
                <a:schemeClr val="dk1"/>
              </a:solidFill>
              <a:latin typeface="Arial"/>
              <a:ea typeface="Arial"/>
              <a:cs typeface="Arial"/>
              <a:sym typeface="Arial"/>
            </a:endParaRPr>
          </a:p>
          <a:p>
            <a:pPr indent="-114300" lvl="0" marL="0" marR="0" rtl="0" algn="l">
              <a:lnSpc>
                <a:spcPct val="115000"/>
              </a:lnSpc>
              <a:spcBef>
                <a:spcPts val="0"/>
              </a:spcBef>
              <a:spcAft>
                <a:spcPts val="0"/>
              </a:spcAft>
              <a:buClr>
                <a:schemeClr val="dk1"/>
              </a:buClr>
              <a:buSzPct val="100000"/>
              <a:buFont typeface="Arial"/>
              <a:buNone/>
            </a:pPr>
            <a:r>
              <a:rPr b="0" i="0" lang="en-US" sz="1800" u="none" cap="none" strike="noStrike">
                <a:solidFill>
                  <a:schemeClr val="dk1"/>
                </a:solidFill>
                <a:latin typeface="Arial"/>
                <a:ea typeface="Arial"/>
                <a:cs typeface="Arial"/>
                <a:sym typeface="Arial"/>
              </a:rPr>
              <a:t>Think of one aspect of your daily life, now imagine doing the same activity in Victorian times. Think of an object you would use from that time.</a:t>
            </a:r>
          </a:p>
          <a:p>
            <a:pPr indent="-114300" lvl="0" marL="0" marR="0" rtl="0" algn="l">
              <a:lnSpc>
                <a:spcPct val="115000"/>
              </a:lnSpc>
              <a:spcBef>
                <a:spcPts val="0"/>
              </a:spcBef>
              <a:spcAft>
                <a:spcPts val="0"/>
              </a:spcAft>
              <a:buClr>
                <a:schemeClr val="dk1"/>
              </a:buClr>
              <a:buSzPct val="1000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120000"/>
              </a:lnSpc>
              <a:spcBef>
                <a:spcPts val="0"/>
              </a:spcBef>
              <a:spcAft>
                <a:spcPts val="0"/>
              </a:spcAft>
              <a:buClr>
                <a:schemeClr val="accent4"/>
              </a:buClr>
              <a:buSzPct val="100000"/>
              <a:buFont typeface="Arial"/>
              <a:buChar char="•"/>
            </a:pPr>
            <a:r>
              <a:rPr b="0" i="0" lang="en-US" sz="1800" u="none" cap="none" strike="noStrike">
                <a:solidFill>
                  <a:schemeClr val="dk1"/>
                </a:solidFill>
                <a:latin typeface="Arial"/>
                <a:ea typeface="Arial"/>
                <a:cs typeface="Arial"/>
                <a:sym typeface="Arial"/>
              </a:rPr>
              <a:t>What is the object?</a:t>
            </a:r>
          </a:p>
          <a:p>
            <a:pPr indent="-285750" lvl="0" marL="285750" marR="0" rtl="0" algn="l">
              <a:lnSpc>
                <a:spcPct val="120000"/>
              </a:lnSpc>
              <a:spcBef>
                <a:spcPts val="0"/>
              </a:spcBef>
              <a:spcAft>
                <a:spcPts val="0"/>
              </a:spcAft>
              <a:buClr>
                <a:schemeClr val="accent4"/>
              </a:buClr>
              <a:buSzPct val="100000"/>
              <a:buFont typeface="Arial"/>
              <a:buChar char="•"/>
            </a:pPr>
            <a:r>
              <a:rPr b="0" i="0" lang="en-US" sz="1800" u="none" cap="none" strike="noStrike">
                <a:solidFill>
                  <a:schemeClr val="dk1"/>
                </a:solidFill>
                <a:latin typeface="Arial"/>
                <a:ea typeface="Arial"/>
                <a:cs typeface="Arial"/>
                <a:sym typeface="Arial"/>
              </a:rPr>
              <a:t>How is it different compared to today?</a:t>
            </a:r>
          </a:p>
          <a:p>
            <a:pPr indent="-285750" lvl="0" marL="285750" marR="0" rtl="0" algn="l">
              <a:lnSpc>
                <a:spcPct val="120000"/>
              </a:lnSpc>
              <a:spcBef>
                <a:spcPts val="0"/>
              </a:spcBef>
              <a:spcAft>
                <a:spcPts val="0"/>
              </a:spcAft>
              <a:buClr>
                <a:schemeClr val="accent4"/>
              </a:buClr>
              <a:buSzPct val="100000"/>
              <a:buFont typeface="Arial"/>
              <a:buChar char="•"/>
            </a:pPr>
            <a:r>
              <a:rPr b="0" i="0" lang="en-US" sz="1800" u="none" cap="none" strike="noStrike">
                <a:solidFill>
                  <a:schemeClr val="dk1"/>
                </a:solidFill>
                <a:latin typeface="Arial"/>
                <a:ea typeface="Arial"/>
                <a:cs typeface="Arial"/>
                <a:sym typeface="Arial"/>
              </a:rPr>
              <a:t>Can you think of a way to make it better, easier or more fun?</a:t>
            </a:r>
          </a:p>
          <a:p>
            <a:pPr indent="-285750" lvl="0" marL="285750" marR="0" rtl="0" algn="l">
              <a:lnSpc>
                <a:spcPct val="120000"/>
              </a:lnSpc>
              <a:spcBef>
                <a:spcPts val="0"/>
              </a:spcBef>
              <a:spcAft>
                <a:spcPts val="0"/>
              </a:spcAft>
              <a:buClr>
                <a:schemeClr val="accent4"/>
              </a:buClr>
              <a:buSzPct val="100000"/>
              <a:buFont typeface="Arial"/>
              <a:buChar char="•"/>
            </a:pPr>
            <a:r>
              <a:rPr b="0" i="0" lang="en-US" sz="1800" u="none" cap="none" strike="noStrike">
                <a:solidFill>
                  <a:schemeClr val="dk1"/>
                </a:solidFill>
                <a:latin typeface="Arial"/>
                <a:ea typeface="Arial"/>
                <a:cs typeface="Arial"/>
                <a:sym typeface="Arial"/>
              </a:rPr>
              <a:t>What would you call your new object?</a:t>
            </a:r>
          </a:p>
          <a:p>
            <a:pPr indent="-114300" lvl="0" marL="0" marR="0" rtl="0" algn="l">
              <a:lnSpc>
                <a:spcPct val="115000"/>
              </a:lnSpc>
              <a:spcBef>
                <a:spcPts val="0"/>
              </a:spcBef>
              <a:spcAft>
                <a:spcPts val="0"/>
              </a:spcAft>
              <a:buClr>
                <a:schemeClr val="dk1"/>
              </a:buClr>
              <a:buSzPct val="100000"/>
              <a:buFont typeface="Arial"/>
              <a:buNone/>
            </a:pPr>
            <a:r>
              <a:t/>
            </a:r>
            <a:endParaRPr b="0" i="0" sz="1800" u="none" cap="none" strike="noStrike">
              <a:solidFill>
                <a:schemeClr val="dk1"/>
              </a:solidFill>
              <a:latin typeface="Arial"/>
              <a:ea typeface="Arial"/>
              <a:cs typeface="Arial"/>
              <a:sym typeface="Arial"/>
            </a:endParaRPr>
          </a:p>
          <a:p>
            <a:pPr indent="-114300" lvl="0" marL="0" marR="0" rtl="0" algn="l">
              <a:lnSpc>
                <a:spcPct val="115000"/>
              </a:lnSpc>
              <a:spcBef>
                <a:spcPts val="0"/>
              </a:spcBef>
              <a:spcAft>
                <a:spcPts val="0"/>
              </a:spcAft>
              <a:buClr>
                <a:schemeClr val="dk1"/>
              </a:buClr>
              <a:buSzPct val="100000"/>
              <a:buFont typeface="Arial"/>
              <a:buNone/>
            </a:pPr>
            <a:r>
              <a:t/>
            </a:r>
            <a:endParaRPr b="0" i="0" sz="18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69850" lvl="0" marL="0" marR="0" rtl="0" algn="l">
              <a:lnSpc>
                <a:spcPct val="115000"/>
              </a:lnSpc>
              <a:spcBef>
                <a:spcPts val="0"/>
              </a:spcBef>
              <a:spcAft>
                <a:spcPts val="0"/>
              </a:spcAft>
              <a:buClr>
                <a:schemeClr val="dk1"/>
              </a:buClr>
              <a:buSzPct val="100000"/>
              <a:buFont typeface="Arial"/>
              <a:buNone/>
            </a:pPr>
            <a:r>
              <a:t/>
            </a:r>
            <a:endParaRPr b="0" i="0" sz="1100" u="none" cap="none" strike="noStrike">
              <a:solidFill>
                <a:schemeClr val="dk1"/>
              </a:solidFill>
              <a:latin typeface="Arial"/>
              <a:ea typeface="Arial"/>
              <a:cs typeface="Arial"/>
              <a:sym typeface="Arial"/>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177800" lvl="0" marL="0" marR="0" rtl="0" algn="l">
              <a:lnSpc>
                <a:spcPct val="90000"/>
              </a:lnSpc>
              <a:spcBef>
                <a:spcPts val="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ph type="title"/>
          </p:nvPr>
        </p:nvSpPr>
        <p:spPr>
          <a:xfrm>
            <a:off x="838200" y="365125"/>
            <a:ext cx="10515600" cy="1231446"/>
          </a:xfrm>
          <a:prstGeom prst="rect">
            <a:avLst/>
          </a:prstGeom>
          <a:noFill/>
          <a:ln>
            <a:noFill/>
          </a:ln>
        </p:spPr>
        <p:txBody>
          <a:bodyPr anchorCtr="0" anchor="ctr" bIns="45700" lIns="91425" rIns="91425" wrap="square" tIns="45700">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Now draw your Victorian inspired invention!</a:t>
            </a:r>
          </a:p>
        </p:txBody>
      </p:sp>
      <p:pic>
        <p:nvPicPr>
          <p:cNvPr descr="Screen Shot 2017-10-18 at 16.32.20.png" id="165" name="Shape 165"/>
          <p:cNvPicPr preferRelativeResize="0"/>
          <p:nvPr/>
        </p:nvPicPr>
        <p:blipFill rotWithShape="1">
          <a:blip r:embed="rId3">
            <a:alphaModFix/>
          </a:blip>
          <a:srcRect b="0" l="0" r="0" t="0"/>
          <a:stretch/>
        </p:blipFill>
        <p:spPr>
          <a:xfrm>
            <a:off x="2429100" y="1857175"/>
            <a:ext cx="6866918" cy="4845843"/>
          </a:xfrm>
          <a:prstGeom prst="rect">
            <a:avLst/>
          </a:prstGeom>
          <a:noFill/>
          <a:ln cap="flat" cmpd="sng" w="12700">
            <a:solidFill>
              <a:srgbClr val="D8D8D8"/>
            </a:solidFill>
            <a:prstDash val="solid"/>
            <a:round/>
            <a:headEnd len="med" w="med" type="none"/>
            <a:tailEnd len="med" w="med"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txBox="1"/>
          <p:nvPr>
            <p:ph type="title"/>
          </p:nvPr>
        </p:nvSpPr>
        <p:spPr>
          <a:xfrm>
            <a:off x="838200" y="365125"/>
            <a:ext cx="10515599" cy="1231446"/>
          </a:xfrm>
          <a:prstGeom prst="rect">
            <a:avLst/>
          </a:prstGeom>
          <a:noFill/>
          <a:ln>
            <a:noFill/>
          </a:ln>
        </p:spPr>
        <p:txBody>
          <a:bodyPr anchorCtr="0" anchor="ctr" bIns="91425" lIns="91425" rIns="91425" wrap="square" tIns="91425">
            <a:noAutofit/>
          </a:bodyPr>
          <a:lstStyle/>
          <a:p>
            <a:pPr indent="-6985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 do you think? </a:t>
            </a:r>
          </a:p>
        </p:txBody>
      </p:sp>
      <p:sp>
        <p:nvSpPr>
          <p:cNvPr id="172" name="Shape 172"/>
          <p:cNvSpPr txBox="1"/>
          <p:nvPr>
            <p:ph idx="1" type="body"/>
          </p:nvPr>
        </p:nvSpPr>
        <p:spPr>
          <a:xfrm>
            <a:off x="784079" y="2530929"/>
            <a:ext cx="10515600" cy="2803071"/>
          </a:xfrm>
          <a:prstGeom prst="rect">
            <a:avLst/>
          </a:prstGeom>
          <a:noFill/>
          <a:ln>
            <a:noFill/>
          </a:ln>
        </p:spPr>
        <p:txBody>
          <a:bodyPr anchorCtr="0" anchor="t" bIns="91425" lIns="91425" rIns="91425" wrap="square" tIns="91425">
            <a:noAutofit/>
          </a:bodyPr>
          <a:lstStyle/>
          <a:p>
            <a:pPr indent="-406400" lvl="0" marL="457200" marR="0" rtl="0" algn="l">
              <a:lnSpc>
                <a:spcPct val="140000"/>
              </a:lnSpc>
              <a:spcBef>
                <a:spcPts val="0"/>
              </a:spcBef>
              <a:spcAft>
                <a:spcPts val="0"/>
              </a:spcAft>
              <a:buClr>
                <a:schemeClr val="accent4"/>
              </a:buClr>
              <a:buSzPct val="100000"/>
              <a:buFont typeface="Calibri"/>
              <a:buChar char="•"/>
            </a:pPr>
            <a:r>
              <a:rPr b="0" i="0" lang="en-US" sz="2800" u="none" cap="none" strike="noStrike">
                <a:solidFill>
                  <a:schemeClr val="dk1"/>
                </a:solidFill>
                <a:latin typeface="Calibri"/>
                <a:ea typeface="Calibri"/>
                <a:cs typeface="Calibri"/>
                <a:sym typeface="Calibri"/>
              </a:rPr>
              <a:t>What do you think of the Victorians and their inventions?</a:t>
            </a:r>
          </a:p>
          <a:p>
            <a:pPr indent="-406400" lvl="0" marL="457200" marR="0" rtl="0" algn="l">
              <a:lnSpc>
                <a:spcPct val="140000"/>
              </a:lnSpc>
              <a:spcBef>
                <a:spcPts val="0"/>
              </a:spcBef>
              <a:spcAft>
                <a:spcPts val="0"/>
              </a:spcAft>
              <a:buClr>
                <a:schemeClr val="accent4"/>
              </a:buClr>
              <a:buSzPct val="100000"/>
              <a:buFont typeface="Calibri"/>
              <a:buChar char="•"/>
            </a:pPr>
            <a:r>
              <a:rPr b="0" i="0" lang="en-US" sz="2800" u="none" cap="none" strike="noStrike">
                <a:solidFill>
                  <a:schemeClr val="dk1"/>
                </a:solidFill>
                <a:latin typeface="Calibri"/>
                <a:ea typeface="Calibri"/>
                <a:cs typeface="Calibri"/>
                <a:sym typeface="Calibri"/>
              </a:rPr>
              <a:t>What invention would you bring back from the Victorian era?</a:t>
            </a:r>
          </a:p>
          <a:p>
            <a:pPr indent="-406400" lvl="0" marL="457200" marR="0" rtl="0" algn="l">
              <a:lnSpc>
                <a:spcPct val="140000"/>
              </a:lnSpc>
              <a:spcBef>
                <a:spcPts val="0"/>
              </a:spcBef>
              <a:spcAft>
                <a:spcPts val="0"/>
              </a:spcAft>
              <a:buClr>
                <a:schemeClr val="accent4"/>
              </a:buClr>
              <a:buSzPct val="100000"/>
              <a:buFont typeface="Calibri"/>
              <a:buChar char="•"/>
            </a:pPr>
            <a:r>
              <a:rPr b="0" i="0" lang="en-US" sz="2800" u="none" cap="none" strike="noStrike">
                <a:solidFill>
                  <a:schemeClr val="dk1"/>
                </a:solidFill>
                <a:latin typeface="Calibri"/>
                <a:ea typeface="Calibri"/>
                <a:cs typeface="Calibri"/>
                <a:sym typeface="Calibri"/>
              </a:rPr>
              <a:t>How would you describe your world to Victorians?</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