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showSpecialPlsOnTitleSld="0">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22" Type="http://schemas.openxmlformats.org/officeDocument/2006/relationships/slide" Target="slides/slide18.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8788"/>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chemeClr val="dk1"/>
              </a:buClr>
              <a:buSzPts val="1200"/>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2" y="0"/>
            <a:ext cx="2971799" cy="458788"/>
          </a:xfrm>
          <a:prstGeom prst="rect">
            <a:avLst/>
          </a:prstGeom>
          <a:noFill/>
          <a:ln>
            <a:noFill/>
          </a:ln>
        </p:spPr>
        <p:txBody>
          <a:bodyPr anchorCtr="0" anchor="t" bIns="91425" lIns="91425" spcFirstLastPara="1" rIns="91425" wrap="square" tIns="91425"/>
          <a:lstStyle>
            <a:lvl1pPr indent="0" lvl="0" marL="0" marR="0" rtl="0" algn="r">
              <a:lnSpc>
                <a:spcPct val="100000"/>
              </a:lnSpc>
              <a:spcBef>
                <a:spcPts val="0"/>
              </a:spcBef>
              <a:spcAft>
                <a:spcPts val="0"/>
              </a:spcAft>
              <a:buClr>
                <a:schemeClr val="dk1"/>
              </a:buClr>
              <a:buSzPts val="1200"/>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lstStyle>
            <a:lvl1pPr indent="-304800" lvl="0" marL="4572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1pPr>
            <a:lvl2pPr indent="-304800" lvl="1" marL="9144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2pPr>
            <a:lvl3pPr indent="-304800" lvl="2" marL="13716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3pPr>
            <a:lvl4pPr indent="-304800" lvl="3" marL="18288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4pPr>
            <a:lvl5pPr indent="-304800" lvl="4" marL="22860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5pPr>
            <a:lvl6pPr indent="-304800" lvl="5" marL="27432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6pPr>
            <a:lvl7pPr indent="-304800" lvl="6" marL="32004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7pPr>
            <a:lvl8pPr indent="-304800" lvl="7" marL="36576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8pPr>
            <a:lvl9pPr indent="-304800" lvl="8" marL="41148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799" cy="458786"/>
          </a:xfrm>
          <a:prstGeom prst="rect">
            <a:avLst/>
          </a:prstGeom>
          <a:noFill/>
          <a:ln>
            <a:noFill/>
          </a:ln>
        </p:spPr>
        <p:txBody>
          <a:bodyPr anchorCtr="0" anchor="b" bIns="91425" lIns="91425" spcFirstLastPara="1" rIns="91425" wrap="square" tIns="91425"/>
          <a:lstStyle>
            <a:lvl1pPr indent="0" lvl="0" marL="0" marR="0" rtl="0" algn="l">
              <a:lnSpc>
                <a:spcPct val="100000"/>
              </a:lnSpc>
              <a:spcBef>
                <a:spcPts val="0"/>
              </a:spcBef>
              <a:spcAft>
                <a:spcPts val="0"/>
              </a:spcAft>
              <a:buClr>
                <a:schemeClr val="dk1"/>
              </a:buClr>
              <a:buSzPts val="1200"/>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3: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t/>
            </a:r>
            <a:endParaRPr b="0" i="0" sz="1200" u="none" cap="none" strike="noStrike">
              <a:solidFill>
                <a:schemeClr val="dk1"/>
              </a:solidFill>
              <a:latin typeface="Calibri"/>
              <a:ea typeface="Calibri"/>
              <a:cs typeface="Calibri"/>
              <a:sym typeface="Calibri"/>
            </a:endParaRPr>
          </a:p>
        </p:txBody>
      </p:sp>
      <p:sp>
        <p:nvSpPr>
          <p:cNvPr id="88" name="Google Shape;88;p3: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 name="Google Shape;199;p13:notes"/>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b="0" i="0" lang="en-US" sz="1200" u="none" cap="none" strike="noStrike">
                <a:solidFill>
                  <a:schemeClr val="dk1"/>
                </a:solidFill>
                <a:latin typeface="Calibri"/>
                <a:ea typeface="Calibri"/>
                <a:cs typeface="Calibri"/>
                <a:sym typeface="Calibri"/>
              </a:rPr>
              <a:t>Renseignements et vidéos sur l’activité physique dans l’espace: http://asc-csa.gc.ca/fra/astronautes/vivre-dans-l-espace/activite-physique-dans-l-espace.asp</a:t>
            </a:r>
            <a:endParaRPr/>
          </a:p>
        </p:txBody>
      </p:sp>
      <p:sp>
        <p:nvSpPr>
          <p:cNvPr id="200" name="Google Shape;200;p13: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p14:notes"/>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b="0" i="0" lang="en-US" sz="1200" u="none" cap="none" strike="noStrike">
                <a:solidFill>
                  <a:schemeClr val="dk1"/>
                </a:solidFill>
                <a:latin typeface="Calibri"/>
                <a:ea typeface="Calibri"/>
                <a:cs typeface="Calibri"/>
                <a:sym typeface="Calibri"/>
              </a:rPr>
              <a:t>Renseignements sur la détente dans l’espace: http://asc-csa.gc.ca/fra/astronautes/vivre-dans-l-espace/detente-dans-l-espace.asp</a:t>
            </a:r>
            <a:endParaRPr/>
          </a:p>
        </p:txBody>
      </p:sp>
      <p:sp>
        <p:nvSpPr>
          <p:cNvPr id="219" name="Google Shape;21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8" name="Shape 238"/>
        <p:cNvGrpSpPr/>
        <p:nvPr/>
      </p:nvGrpSpPr>
      <p:grpSpPr>
        <a:xfrm>
          <a:off x="0" y="0"/>
          <a:ext cx="0" cy="0"/>
          <a:chOff x="0" y="0"/>
          <a:chExt cx="0" cy="0"/>
        </a:xfrm>
      </p:grpSpPr>
      <p:sp>
        <p:nvSpPr>
          <p:cNvPr id="239" name="Google Shape;239;p15:notes"/>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0" lvl="0" marL="7620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240" name="Google Shape;24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Google Shape;247;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8" name="Google Shape;248;p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3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3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3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3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3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300"/>
              <a:buFont typeface="Calibri"/>
              <a:buNone/>
            </a:pPr>
            <a:r>
              <a:t/>
            </a:r>
            <a:endParaRPr b="0" i="0" sz="1200" u="none" cap="none" strike="noStrike">
              <a:solidFill>
                <a:schemeClr val="dk1"/>
              </a:solidFill>
              <a:latin typeface="Calibri"/>
              <a:ea typeface="Calibri"/>
              <a:cs typeface="Calibri"/>
              <a:sym typeface="Calibri"/>
            </a:endParaRPr>
          </a:p>
        </p:txBody>
      </p:sp>
      <p:sp>
        <p:nvSpPr>
          <p:cNvPr id="249" name="Google Shape;249;p16: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 name="Shape 255"/>
        <p:cNvGrpSpPr/>
        <p:nvPr/>
      </p:nvGrpSpPr>
      <p:grpSpPr>
        <a:xfrm>
          <a:off x="0" y="0"/>
          <a:ext cx="0" cy="0"/>
          <a:chOff x="0" y="0"/>
          <a:chExt cx="0" cy="0"/>
        </a:xfrm>
      </p:grpSpPr>
      <p:sp>
        <p:nvSpPr>
          <p:cNvPr id="256" name="Google Shape;256;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7" name="Google Shape;257;p17: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100"/>
              <a:buFont typeface="Arial"/>
              <a:buNone/>
            </a:pPr>
            <a:r>
              <a:rPr b="0" i="0" lang="en-US" sz="1200" u="none" cap="none" strike="noStrike">
                <a:solidFill>
                  <a:schemeClr val="dk1"/>
                </a:solidFill>
                <a:latin typeface="Calibri"/>
                <a:ea typeface="Calibri"/>
                <a:cs typeface="Calibri"/>
                <a:sym typeface="Calibri"/>
              </a:rPr>
              <a:t>Remettez aux élèves une feuille de dessin des Petits Inventeurs et demandez-leur de dessiner leur invention. Encouragez-les à dessiner au stylo noir et à ajouter de la couleur pour donner vie à leur invention. Expliquez-leur qu’ils devraient aussi identifier les différentes parties sur le dessin pour montrer comment marche leur invention. Demandez-leur de trouver un nom pour leur invention et de noter à qui l’invention s’adresse, à quoi elle sert et de quels matériaux elle est faite. Expliquez que c’est de cette façon qu’un inventeur présenterait son travail à un concepteur ou à un artisan. </a:t>
            </a:r>
            <a:endParaRPr/>
          </a:p>
          <a:p>
            <a:pPr indent="0" lvl="0" marL="0" marR="0" rtl="0" algn="l">
              <a:spcBef>
                <a:spcPts val="0"/>
              </a:spcBef>
              <a:spcAft>
                <a:spcPts val="0"/>
              </a:spcAft>
              <a:buClr>
                <a:schemeClr val="dk1"/>
              </a:buClr>
              <a:buSzPts val="3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3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300"/>
              <a:buFont typeface="Calibri"/>
              <a:buNone/>
            </a:pPr>
            <a:r>
              <a:t/>
            </a:r>
            <a:endParaRPr b="0" i="0" sz="1200" u="none" cap="none" strike="noStrike">
              <a:solidFill>
                <a:schemeClr val="dk1"/>
              </a:solidFill>
              <a:latin typeface="Calibri"/>
              <a:ea typeface="Calibri"/>
              <a:cs typeface="Calibri"/>
              <a:sym typeface="Calibri"/>
            </a:endParaRPr>
          </a:p>
        </p:txBody>
      </p:sp>
      <p:sp>
        <p:nvSpPr>
          <p:cNvPr id="258" name="Google Shape;258;p17: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 name="Shape 267"/>
        <p:cNvGrpSpPr/>
        <p:nvPr/>
      </p:nvGrpSpPr>
      <p:grpSpPr>
        <a:xfrm>
          <a:off x="0" y="0"/>
          <a:ext cx="0" cy="0"/>
          <a:chOff x="0" y="0"/>
          <a:chExt cx="0" cy="0"/>
        </a:xfrm>
      </p:grpSpPr>
      <p:sp>
        <p:nvSpPr>
          <p:cNvPr id="268" name="Google Shape;268;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9" name="Google Shape;269;p18: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100"/>
              <a:buFont typeface="Arial"/>
              <a:buNone/>
            </a:pPr>
            <a:r>
              <a:rPr b="0" i="0" lang="en-US" sz="1200" u="none" cap="none" strike="noStrike">
                <a:solidFill>
                  <a:schemeClr val="dk1"/>
                </a:solidFill>
                <a:latin typeface="Calibri"/>
                <a:ea typeface="Calibri"/>
                <a:cs typeface="Calibri"/>
                <a:sym typeface="Calibri"/>
              </a:rPr>
              <a:t>Posez ces questions, entre autres, pour permettre aux élèves de réfléchir à leurs idées d’inventions. </a:t>
            </a:r>
            <a:endParaRPr/>
          </a:p>
        </p:txBody>
      </p:sp>
      <p:sp>
        <p:nvSpPr>
          <p:cNvPr id="270" name="Google Shape;270;p18: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3" name="Shape 283"/>
        <p:cNvGrpSpPr/>
        <p:nvPr/>
      </p:nvGrpSpPr>
      <p:grpSpPr>
        <a:xfrm>
          <a:off x="0" y="0"/>
          <a:ext cx="0" cy="0"/>
          <a:chOff x="0" y="0"/>
          <a:chExt cx="0" cy="0"/>
        </a:xfrm>
      </p:grpSpPr>
      <p:sp>
        <p:nvSpPr>
          <p:cNvPr id="284" name="Google Shape;28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5" name="Google Shape;285;p19: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100"/>
              <a:buFont typeface="Arial"/>
              <a:buNone/>
            </a:pPr>
            <a:r>
              <a:rPr b="0" i="0" lang="en-US" sz="1200" u="none" cap="none" strike="noStrike">
                <a:solidFill>
                  <a:schemeClr val="dk1"/>
                </a:solidFill>
                <a:latin typeface="Calibri"/>
                <a:ea typeface="Calibri"/>
                <a:cs typeface="Calibri"/>
                <a:sym typeface="Calibri"/>
              </a:rPr>
              <a:t>Expliquez aux élèves que les dessins seront envoyés à l’ équipe des Petits Inventeurs, évaluera toutes les idées d’inventions et choisira ses préférées. Les meilleures idées deviendront des animations, voire de véritables objets! </a:t>
            </a:r>
            <a:endParaRPr/>
          </a:p>
          <a:p>
            <a:pPr indent="0" lvl="0" marL="0" marR="0" rtl="0" algn="l">
              <a:spcBef>
                <a:spcPts val="0"/>
              </a:spcBef>
              <a:spcAft>
                <a:spcPts val="0"/>
              </a:spcAft>
              <a:buClr>
                <a:schemeClr val="dk1"/>
              </a:buClr>
              <a:buSzPts val="300"/>
              <a:buFont typeface="Calibri"/>
              <a:buNone/>
            </a:pPr>
            <a:r>
              <a:t/>
            </a:r>
            <a:endParaRPr b="0" i="0" sz="1200" u="none" cap="none" strike="noStrike">
              <a:solidFill>
                <a:schemeClr val="dk1"/>
              </a:solidFill>
              <a:latin typeface="Calibri"/>
              <a:ea typeface="Calibri"/>
              <a:cs typeface="Calibri"/>
              <a:sym typeface="Calibri"/>
            </a:endParaRPr>
          </a:p>
        </p:txBody>
      </p:sp>
      <p:sp>
        <p:nvSpPr>
          <p:cNvPr id="286" name="Google Shape;286;p19: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5" name="Shape 295"/>
        <p:cNvGrpSpPr/>
        <p:nvPr/>
      </p:nvGrpSpPr>
      <p:grpSpPr>
        <a:xfrm>
          <a:off x="0" y="0"/>
          <a:ext cx="0" cy="0"/>
          <a:chOff x="0" y="0"/>
          <a:chExt cx="0" cy="0"/>
        </a:xfrm>
      </p:grpSpPr>
      <p:sp>
        <p:nvSpPr>
          <p:cNvPr id="296" name="Google Shape;296;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7" name="Google Shape;297;p20: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b="0" i="0" lang="en-US" sz="1200" u="none" cap="none" strike="noStrike">
                <a:solidFill>
                  <a:schemeClr val="dk1"/>
                </a:solidFill>
                <a:latin typeface="Calibri"/>
                <a:ea typeface="Calibri"/>
                <a:cs typeface="Calibri"/>
                <a:sym typeface="Calibri"/>
              </a:rPr>
              <a:t>These two fact file powerpoints offer more insights in the life of astronauts from training to space travel. </a:t>
            </a:r>
            <a:endParaRPr/>
          </a:p>
        </p:txBody>
      </p:sp>
      <p:sp>
        <p:nvSpPr>
          <p:cNvPr id="298" name="Google Shape;298;p20: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SzPts val="350"/>
              <a:buFont typeface="Calibri"/>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 name="Shape 307"/>
        <p:cNvGrpSpPr/>
        <p:nvPr/>
      </p:nvGrpSpPr>
      <p:grpSpPr>
        <a:xfrm>
          <a:off x="0" y="0"/>
          <a:ext cx="0" cy="0"/>
          <a:chOff x="0" y="0"/>
          <a:chExt cx="0" cy="0"/>
        </a:xfrm>
      </p:grpSpPr>
      <p:sp>
        <p:nvSpPr>
          <p:cNvPr id="308" name="Google Shape;308;p21:notes"/>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0" i="0" lang="en-US" sz="1200" u="none" cap="none" strike="noStrike">
                <a:solidFill>
                  <a:srgbClr val="212121"/>
                </a:solidFill>
                <a:highlight>
                  <a:srgbClr val="FFFFFF"/>
                </a:highlight>
                <a:latin typeface="Arial"/>
                <a:ea typeface="Arial"/>
                <a:cs typeface="Arial"/>
                <a:sym typeface="Arial"/>
              </a:rPr>
              <a:t>Plus de liens Web que vos élèves peuvent explorer pour en savoir plus sur ce qu'il faut pour devenir astronaute</a:t>
            </a:r>
            <a:endParaRPr/>
          </a:p>
          <a:p>
            <a:pPr indent="0" lvl="0" marL="0" marR="0" rtl="0" algn="l">
              <a:lnSpc>
                <a:spcPct val="115000"/>
              </a:lnSpc>
              <a:spcBef>
                <a:spcPts val="0"/>
              </a:spcBef>
              <a:spcAft>
                <a:spcPts val="0"/>
              </a:spcAft>
              <a:buClr>
                <a:schemeClr val="dk1"/>
              </a:buClr>
              <a:buSzPts val="1100"/>
              <a:buFont typeface="Arial"/>
              <a:buNone/>
            </a:pPr>
            <a:r>
              <a:t/>
            </a:r>
            <a:endParaRPr b="0" i="0" sz="100" u="none" cap="none" strike="noStrike">
              <a:solidFill>
                <a:srgbClr val="212121"/>
              </a:solidFill>
              <a:highlight>
                <a:srgbClr val="FFFFFF"/>
              </a:highlight>
              <a:latin typeface="Arial"/>
              <a:ea typeface="Arial"/>
              <a:cs typeface="Arial"/>
              <a:sym typeface="Arial"/>
            </a:endParaRPr>
          </a:p>
          <a:p>
            <a:pPr indent="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309" name="Google Shape;309;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0" name="Shape 320"/>
        <p:cNvGrpSpPr/>
        <p:nvPr/>
      </p:nvGrpSpPr>
      <p:grpSpPr>
        <a:xfrm>
          <a:off x="0" y="0"/>
          <a:ext cx="0" cy="0"/>
          <a:chOff x="0" y="0"/>
          <a:chExt cx="0" cy="0"/>
        </a:xfrm>
      </p:grpSpPr>
      <p:sp>
        <p:nvSpPr>
          <p:cNvPr id="321" name="Google Shape;321;g43e7cc1b1c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2" name="Google Shape;322;g43e7cc1b1c_1_0: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t/>
            </a:r>
            <a:endParaRPr b="0" i="0" sz="1200" u="none" cap="none" strike="noStrike">
              <a:solidFill>
                <a:schemeClr val="dk1"/>
              </a:solidFill>
              <a:latin typeface="Calibri"/>
              <a:ea typeface="Calibri"/>
              <a:cs typeface="Calibri"/>
              <a:sym typeface="Calibri"/>
            </a:endParaRPr>
          </a:p>
        </p:txBody>
      </p:sp>
      <p:sp>
        <p:nvSpPr>
          <p:cNvPr id="323" name="Google Shape;323;g43e7cc1b1c_1_0: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 name="Google Shape;94;p5: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0" i="0" lang="en-US" sz="1000" u="none" cap="none" strike="noStrike">
                <a:solidFill>
                  <a:srgbClr val="212121"/>
                </a:solidFill>
                <a:highlight>
                  <a:srgbClr val="FFFFFF"/>
                </a:highlight>
                <a:latin typeface="Arial"/>
                <a:ea typeface="Arial"/>
                <a:cs typeface="Arial"/>
                <a:sym typeface="Arial"/>
              </a:rPr>
              <a:t>Une invention est un nouvel objet ou une nouvelle façon de faire des choses qui n'existait pas auparavant, imaginé par quelqu'un. Ça pourrait être n'importe qui, le plus imporant quand on invente des choses, c'est d’avoir beaucoup d'idées et ne pas prendre les choses trop au sérieux.</a:t>
            </a:r>
            <a:br>
              <a:rPr b="0" i="0" lang="en-US" sz="1000" u="none" cap="none" strike="noStrike">
                <a:solidFill>
                  <a:srgbClr val="212121"/>
                </a:solidFill>
                <a:highlight>
                  <a:srgbClr val="FFFFFF"/>
                </a:highlight>
                <a:latin typeface="Arial"/>
                <a:ea typeface="Arial"/>
                <a:cs typeface="Arial"/>
                <a:sym typeface="Arial"/>
              </a:rPr>
            </a:br>
            <a:br>
              <a:rPr b="0" i="0" lang="en-US" sz="1000" u="none" cap="none" strike="noStrike">
                <a:solidFill>
                  <a:srgbClr val="212121"/>
                </a:solidFill>
                <a:highlight>
                  <a:srgbClr val="FFFFFF"/>
                </a:highlight>
                <a:latin typeface="Arial"/>
                <a:ea typeface="Arial"/>
                <a:cs typeface="Arial"/>
                <a:sym typeface="Arial"/>
              </a:rPr>
            </a:br>
            <a:r>
              <a:rPr b="0" i="0" lang="en-US" sz="1000" u="none" cap="none" strike="noStrike">
                <a:solidFill>
                  <a:srgbClr val="212121"/>
                </a:solidFill>
                <a:highlight>
                  <a:srgbClr val="FFFFFF"/>
                </a:highlight>
                <a:latin typeface="Arial"/>
                <a:ea typeface="Arial"/>
                <a:cs typeface="Arial"/>
                <a:sym typeface="Arial"/>
              </a:rPr>
              <a:t>Imaginer des inventions est l'une des choses les plus naturelles que les humains (et certains animaux) font - c'est ainsi que nous apprenons à nous adapter à notre environnement, que nous résolvons les problèmes autour de nous.</a:t>
            </a:r>
            <a:br>
              <a:rPr b="0" i="0" lang="en-US" sz="1000" u="none" cap="none" strike="noStrike">
                <a:solidFill>
                  <a:srgbClr val="212121"/>
                </a:solidFill>
                <a:highlight>
                  <a:srgbClr val="FFFFFF"/>
                </a:highlight>
                <a:latin typeface="Arial"/>
                <a:ea typeface="Arial"/>
                <a:cs typeface="Arial"/>
                <a:sym typeface="Arial"/>
              </a:rPr>
            </a:br>
            <a:br>
              <a:rPr b="0" i="0" lang="en-US" sz="1000" u="none" cap="none" strike="noStrike">
                <a:solidFill>
                  <a:srgbClr val="212121"/>
                </a:solidFill>
                <a:highlight>
                  <a:srgbClr val="FFFFFF"/>
                </a:highlight>
                <a:latin typeface="Arial"/>
                <a:ea typeface="Arial"/>
                <a:cs typeface="Arial"/>
                <a:sym typeface="Arial"/>
              </a:rPr>
            </a:br>
            <a:r>
              <a:rPr b="0" i="0" lang="en-US" sz="1000" u="none" cap="none" strike="noStrike">
                <a:solidFill>
                  <a:srgbClr val="212121"/>
                </a:solidFill>
                <a:highlight>
                  <a:srgbClr val="FFFFFF"/>
                </a:highlight>
                <a:latin typeface="Arial"/>
                <a:ea typeface="Arial"/>
                <a:cs typeface="Arial"/>
                <a:sym typeface="Arial"/>
              </a:rPr>
              <a:t>Nous croyons que les jeunes ont la meilleure imagination, sans limite.</a:t>
            </a:r>
            <a:br>
              <a:rPr b="0" i="0" lang="en-US" sz="1000" u="none" cap="none" strike="noStrike">
                <a:solidFill>
                  <a:srgbClr val="212121"/>
                </a:solidFill>
                <a:highlight>
                  <a:srgbClr val="FFFFFF"/>
                </a:highlight>
                <a:latin typeface="Arial"/>
                <a:ea typeface="Arial"/>
                <a:cs typeface="Arial"/>
                <a:sym typeface="Arial"/>
              </a:rPr>
            </a:br>
            <a:r>
              <a:rPr b="0" i="0" lang="en-US" sz="1000" u="none" cap="none" strike="noStrike">
                <a:solidFill>
                  <a:srgbClr val="212121"/>
                </a:solidFill>
                <a:highlight>
                  <a:srgbClr val="FFFFFF"/>
                </a:highlight>
                <a:latin typeface="Arial"/>
                <a:ea typeface="Arial"/>
                <a:cs typeface="Arial"/>
                <a:sym typeface="Arial"/>
              </a:rPr>
              <a:t>Nous demandons aux petits inventeurs du monde entier de résoudre des petits et grands problèmes pour rendre la vie meilleure - ou plus amusante! Les idées peuvent être folles, scientifiques, ou vraiment pratiques, il suffit de dessiner votre idée et de décrire comment elle fonctionne.</a:t>
            </a:r>
            <a:endParaRPr/>
          </a:p>
          <a:p>
            <a:pPr indent="0" lvl="0" marL="0" marR="0" rtl="0" algn="l">
              <a:lnSpc>
                <a:spcPct val="115000"/>
              </a:lnSpc>
              <a:spcBef>
                <a:spcPts val="0"/>
              </a:spcBef>
              <a:spcAft>
                <a:spcPts val="0"/>
              </a:spcAft>
              <a:buClr>
                <a:schemeClr val="dk1"/>
              </a:buClr>
              <a:buSzPts val="1100"/>
              <a:buFont typeface="Arial"/>
              <a:buNone/>
            </a:pPr>
            <a:br>
              <a:rPr b="0" i="0" lang="en-US" sz="1000" u="none" cap="none" strike="noStrike">
                <a:solidFill>
                  <a:srgbClr val="212121"/>
                </a:solidFill>
                <a:highlight>
                  <a:srgbClr val="FFFFFF"/>
                </a:highlight>
                <a:latin typeface="Arial"/>
                <a:ea typeface="Arial"/>
                <a:cs typeface="Arial"/>
                <a:sym typeface="Arial"/>
              </a:rPr>
            </a:br>
            <a:r>
              <a:rPr b="0" i="0" lang="en-US" sz="1000" u="none" cap="none" strike="noStrike">
                <a:solidFill>
                  <a:srgbClr val="212121"/>
                </a:solidFill>
                <a:highlight>
                  <a:srgbClr val="FFFFFF"/>
                </a:highlight>
                <a:latin typeface="Arial"/>
                <a:ea typeface="Arial"/>
                <a:cs typeface="Arial"/>
                <a:sym typeface="Arial"/>
              </a:rPr>
              <a:t>Toutes les idées d'invention seront présentées sur le site Web de Little Inventors, et les plus intéressantes seront transformées en objets réels par des artisans professionnels! Votre défi cette année est de réfléchir aux défis auxquels sont confrontés les astronautes dans l'espace ...</a:t>
            </a:r>
            <a:endParaRPr/>
          </a:p>
          <a:p>
            <a:pPr indent="0" lvl="0" marL="0" marR="0" rtl="0" algn="l">
              <a:lnSpc>
                <a:spcPct val="115000"/>
              </a:lnSpc>
              <a:spcBef>
                <a:spcPts val="0"/>
              </a:spcBef>
              <a:spcAft>
                <a:spcPts val="0"/>
              </a:spcAft>
              <a:buClr>
                <a:schemeClr val="dk1"/>
              </a:buClr>
              <a:buSzPts val="1100"/>
              <a:buFont typeface="Arial"/>
              <a:buNone/>
            </a:pPr>
            <a:r>
              <a:t/>
            </a:r>
            <a:endParaRPr b="0" i="0" sz="1000" u="none" cap="none" strike="noStrike">
              <a:solidFill>
                <a:srgbClr val="212121"/>
              </a:solidFill>
              <a:highlight>
                <a:srgbClr val="FFFFFF"/>
              </a:highlight>
              <a:latin typeface="Arial"/>
              <a:ea typeface="Arial"/>
              <a:cs typeface="Arial"/>
              <a:sym typeface="Arial"/>
            </a:endParaRPr>
          </a:p>
          <a:p>
            <a:pPr indent="0" lvl="0" marL="0" marR="0" rtl="0" algn="l">
              <a:spcBef>
                <a:spcPts val="0"/>
              </a:spcBef>
              <a:spcAft>
                <a:spcPts val="0"/>
              </a:spcAft>
              <a:buClr>
                <a:schemeClr val="dk1"/>
              </a:buClr>
              <a:buSzPts val="300"/>
              <a:buFont typeface="Calibri"/>
              <a:buNone/>
            </a:pPr>
            <a:r>
              <a:t/>
            </a:r>
            <a:endParaRPr b="0" i="0" sz="1000" u="none" cap="none" strike="noStrike">
              <a:solidFill>
                <a:schemeClr val="dk1"/>
              </a:solidFill>
              <a:latin typeface="Calibri"/>
              <a:ea typeface="Calibri"/>
              <a:cs typeface="Calibri"/>
              <a:sym typeface="Calibri"/>
            </a:endParaRPr>
          </a:p>
        </p:txBody>
      </p:sp>
      <p:sp>
        <p:nvSpPr>
          <p:cNvPr id="95" name="Google Shape;95;p5: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 name="Google Shape;104;p6: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25400" rtl="0" algn="l">
              <a:lnSpc>
                <a:spcPct val="115000"/>
              </a:lnSpc>
              <a:spcBef>
                <a:spcPts val="0"/>
              </a:spcBef>
              <a:spcAft>
                <a:spcPts val="0"/>
              </a:spcAft>
              <a:buClr>
                <a:schemeClr val="dk1"/>
              </a:buClr>
              <a:buSzPts val="1100"/>
              <a:buFont typeface="Arial"/>
              <a:buNone/>
            </a:pPr>
            <a:r>
              <a:rPr b="0" i="0" lang="en-US" sz="1100" u="none" cap="none" strike="noStrike">
                <a:solidFill>
                  <a:srgbClr val="212121"/>
                </a:solidFill>
                <a:highlight>
                  <a:srgbClr val="FFFFFF"/>
                </a:highlight>
                <a:latin typeface="Arial"/>
                <a:ea typeface="Arial"/>
                <a:cs typeface="Arial"/>
                <a:sym typeface="Arial"/>
              </a:rPr>
              <a:t>En tant que petits inventeurs, vous allez apprendre à connaître ce parcours, identifier quelques-uns des défis auxquels David et autres astronautes pourraient être confrontés - et ensuite créer vos propres inventions «hors de ce monde» pour les aider ou les faire rire!</a:t>
            </a:r>
            <a:endParaRPr/>
          </a:p>
          <a:p>
            <a:pPr indent="0" lvl="0" marL="0" marR="0" rtl="0" algn="l">
              <a:spcBef>
                <a:spcPts val="0"/>
              </a:spcBef>
              <a:spcAft>
                <a:spcPts val="0"/>
              </a:spcAft>
              <a:buClr>
                <a:schemeClr val="dk1"/>
              </a:buClr>
              <a:buSzPts val="1200"/>
              <a:buFont typeface="Calibri"/>
              <a:buNone/>
            </a:pPr>
            <a:r>
              <a:t/>
            </a:r>
            <a:endParaRPr b="0" i="0" sz="1400" u="none" cap="none" strike="noStrike">
              <a:solidFill>
                <a:schemeClr val="dk1"/>
              </a:solidFill>
              <a:latin typeface="Calibri"/>
              <a:ea typeface="Calibri"/>
              <a:cs typeface="Calibri"/>
              <a:sym typeface="Calibri"/>
            </a:endParaRPr>
          </a:p>
        </p:txBody>
      </p:sp>
      <p:sp>
        <p:nvSpPr>
          <p:cNvPr id="105" name="Google Shape;105;p6: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SzPts val="350"/>
              <a:buFont typeface="Calibri"/>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p7: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25400" rtl="0" algn="l">
              <a:lnSpc>
                <a:spcPct val="115000"/>
              </a:lnSpc>
              <a:spcBef>
                <a:spcPts val="0"/>
              </a:spcBef>
              <a:spcAft>
                <a:spcPts val="0"/>
              </a:spcAft>
              <a:buClr>
                <a:schemeClr val="dk1"/>
              </a:buClr>
              <a:buSzPts val="1100"/>
              <a:buFont typeface="Arial"/>
              <a:buNone/>
            </a:pPr>
            <a:r>
              <a:rPr b="0" i="0" lang="en-US" sz="1100" u="none" cap="none" strike="noStrike">
                <a:solidFill>
                  <a:srgbClr val="212121"/>
                </a:solidFill>
                <a:highlight>
                  <a:srgbClr val="FFFFFF"/>
                </a:highlight>
                <a:latin typeface="Arial"/>
                <a:ea typeface="Arial"/>
                <a:cs typeface="Arial"/>
                <a:sym typeface="Arial"/>
              </a:rPr>
              <a:t>Regardez le message vidéo de David en cliquant sur l'image ou suivre le lien Web: http://bit.ly/LIdefiespacevideo</a:t>
            </a:r>
            <a:br>
              <a:rPr b="0" i="0" lang="en-US" sz="1100" u="none" cap="none" strike="noStrike">
                <a:solidFill>
                  <a:srgbClr val="212121"/>
                </a:solidFill>
                <a:highlight>
                  <a:srgbClr val="FFFFFF"/>
                </a:highlight>
                <a:latin typeface="Arial"/>
                <a:ea typeface="Arial"/>
                <a:cs typeface="Arial"/>
                <a:sym typeface="Arial"/>
              </a:rPr>
            </a:br>
            <a:r>
              <a:rPr b="0" i="0" lang="en-US" sz="1100" u="none" cap="none" strike="noStrike">
                <a:solidFill>
                  <a:srgbClr val="212121"/>
                </a:solidFill>
                <a:highlight>
                  <a:srgbClr val="FFFFFF"/>
                </a:highlight>
                <a:latin typeface="Arial"/>
                <a:ea typeface="Arial"/>
                <a:cs typeface="Arial"/>
                <a:sym typeface="Arial"/>
              </a:rPr>
              <a:t>Plus d'informations sur David Saint Jacques ici: </a:t>
            </a:r>
            <a:r>
              <a:rPr b="0" i="1" lang="en-US" sz="1200" u="none" cap="none" strike="noStrike">
                <a:solidFill>
                  <a:schemeClr val="dk1"/>
                </a:solidFill>
                <a:latin typeface="Calibri"/>
                <a:ea typeface="Calibri"/>
                <a:cs typeface="Calibri"/>
                <a:sym typeface="Calibri"/>
              </a:rPr>
              <a:t>http://asc-csa.gc.ca/fra/astronautes/canadiens/actifs/bio-david-saint-jacques.asp</a:t>
            </a:r>
            <a:endParaRPr/>
          </a:p>
          <a:p>
            <a:pPr indent="0" lvl="0" marL="0" marR="0" rtl="0" algn="l">
              <a:lnSpc>
                <a:spcPct val="100000"/>
              </a:lnSpc>
              <a:spcBef>
                <a:spcPts val="0"/>
              </a:spcBef>
              <a:spcAft>
                <a:spcPts val="0"/>
              </a:spcAft>
              <a:buClr>
                <a:schemeClr val="dk1"/>
              </a:buClr>
              <a:buSzPts val="300"/>
              <a:buFont typeface="Calibri"/>
              <a:buNone/>
            </a:pPr>
            <a:r>
              <a:t/>
            </a:r>
            <a:endParaRPr b="0" i="1" sz="1200" u="none" cap="none" strike="noStrike">
              <a:solidFill>
                <a:schemeClr val="dk1"/>
              </a:solidFill>
              <a:latin typeface="Calibri"/>
              <a:ea typeface="Calibri"/>
              <a:cs typeface="Calibri"/>
              <a:sym typeface="Calibri"/>
            </a:endParaRPr>
          </a:p>
        </p:txBody>
      </p:sp>
      <p:sp>
        <p:nvSpPr>
          <p:cNvPr id="115" name="Google Shape;115;p7: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6" name="Google Shape;126;p8: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25400" rtl="0" algn="l">
              <a:lnSpc>
                <a:spcPct val="115000"/>
              </a:lnSpc>
              <a:spcBef>
                <a:spcPts val="0"/>
              </a:spcBef>
              <a:spcAft>
                <a:spcPts val="0"/>
              </a:spcAft>
              <a:buClr>
                <a:schemeClr val="dk1"/>
              </a:buClr>
              <a:buSzPts val="1100"/>
              <a:buFont typeface="Arial"/>
              <a:buNone/>
            </a:pPr>
            <a:r>
              <a:rPr b="0" i="0" lang="en-US" sz="1100" u="none" cap="none" strike="noStrike">
                <a:solidFill>
                  <a:srgbClr val="212121"/>
                </a:solidFill>
                <a:highlight>
                  <a:srgbClr val="FFFFFF"/>
                </a:highlight>
                <a:latin typeface="Arial"/>
                <a:ea typeface="Arial"/>
                <a:cs typeface="Arial"/>
                <a:sym typeface="Arial"/>
              </a:rPr>
              <a:t>Renseignements sur la station spatiale internationale:</a:t>
            </a:r>
            <a:r>
              <a:rPr b="0" i="0" lang="en-US" sz="1200" u="none" cap="none" strike="noStrike">
                <a:solidFill>
                  <a:schemeClr val="dk1"/>
                </a:solidFill>
                <a:latin typeface="Calibri"/>
                <a:ea typeface="Calibri"/>
                <a:cs typeface="Calibri"/>
                <a:sym typeface="Calibri"/>
              </a:rPr>
              <a:t> http://www.asc-csa.gc.ca/fra/iss/default.asp</a:t>
            </a:r>
            <a:endParaRPr/>
          </a:p>
          <a:p>
            <a:pPr indent="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127" name="Google Shape;127;p8: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 name="Google Shape;141;p9: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t/>
            </a:r>
            <a:endParaRPr b="0" i="0" sz="1200" u="none" cap="none" strike="noStrike">
              <a:solidFill>
                <a:schemeClr val="dk1"/>
              </a:solidFill>
              <a:latin typeface="Calibri"/>
              <a:ea typeface="Calibri"/>
              <a:cs typeface="Calibri"/>
              <a:sym typeface="Calibri"/>
            </a:endParaRPr>
          </a:p>
        </p:txBody>
      </p:sp>
      <p:sp>
        <p:nvSpPr>
          <p:cNvPr id="142" name="Google Shape;142;p9: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0" name="Google Shape;150;p10: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151" name="Google Shape;151;p10: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SzPts val="350"/>
              <a:buFont typeface="Calibri"/>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p11:notes"/>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Renseignement sur l’alimentatoin dans l’espace: http://asc-csa.gc.ca/fra/astronautes/vivre-dans-l-espace/alimentation-dans-l-espace.asp</a:t>
            </a:r>
            <a:endParaRPr/>
          </a:p>
          <a:p>
            <a:pPr indent="0" lvl="0" marL="76200" marR="0" rtl="0" algn="l">
              <a:spcBef>
                <a:spcPts val="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159" name="Google Shape;159;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p12:notes"/>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200"/>
              <a:buFont typeface="Calibri"/>
              <a:buNone/>
            </a:pPr>
            <a:r>
              <a:rPr b="0" i="0" lang="en-US" sz="1200" u="none" cap="none" strike="noStrike">
                <a:solidFill>
                  <a:schemeClr val="dk1"/>
                </a:solidFill>
                <a:latin typeface="Calibri"/>
                <a:ea typeface="Calibri"/>
                <a:cs typeface="Calibri"/>
                <a:sym typeface="Calibri"/>
              </a:rPr>
              <a:t>Renseignements sur le sommeil dans l’espace: http://asc-csa.gc.ca/fra/astronautes/vivre-dans-l-espace/sommeil-dans-l-espace.asp</a:t>
            </a:r>
            <a:endParaRPr/>
          </a:p>
        </p:txBody>
      </p:sp>
      <p:sp>
        <p:nvSpPr>
          <p:cNvPr id="180" name="Google Shape;180;p12: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5" name="Shape 15"/>
        <p:cNvGrpSpPr/>
        <p:nvPr/>
      </p:nvGrpSpPr>
      <p:grpSpPr>
        <a:xfrm>
          <a:off x="0" y="0"/>
          <a:ext cx="0" cy="0"/>
          <a:chOff x="0" y="0"/>
          <a:chExt cx="0" cy="0"/>
        </a:xfrm>
      </p:grpSpPr>
      <p:sp>
        <p:nvSpPr>
          <p:cNvPr id="16" name="Google Shape;16;p2"/>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17" name="Google Shape;17;p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18" name="Google Shape;18;p2"/>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3" name="Shape 73"/>
        <p:cNvGrpSpPr/>
        <p:nvPr/>
      </p:nvGrpSpPr>
      <p:grpSpPr>
        <a:xfrm>
          <a:off x="0" y="0"/>
          <a:ext cx="0" cy="0"/>
          <a:chOff x="0" y="0"/>
          <a:chExt cx="0" cy="0"/>
        </a:xfrm>
      </p:grpSpPr>
      <p:sp>
        <p:nvSpPr>
          <p:cNvPr id="74" name="Google Shape;74;p11"/>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75" name="Google Shape;75;p11"/>
          <p:cNvSpPr txBox="1"/>
          <p:nvPr>
            <p:ph idx="1" type="body"/>
          </p:nvPr>
        </p:nvSpPr>
        <p:spPr>
          <a:xfrm rot="5400000">
            <a:off x="3920331" y="-1256505"/>
            <a:ext cx="4351338" cy="10515599"/>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6" name="Google Shape;76;p11"/>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77" name="Google Shape;77;p1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78" name="Google Shape;78;p11"/>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9" name="Shape 79"/>
        <p:cNvGrpSpPr/>
        <p:nvPr/>
      </p:nvGrpSpPr>
      <p:grpSpPr>
        <a:xfrm>
          <a:off x="0" y="0"/>
          <a:ext cx="0" cy="0"/>
          <a:chOff x="0" y="0"/>
          <a:chExt cx="0" cy="0"/>
        </a:xfrm>
      </p:grpSpPr>
      <p:sp>
        <p:nvSpPr>
          <p:cNvPr id="80" name="Google Shape;80;p12"/>
          <p:cNvSpPr txBox="1"/>
          <p:nvPr>
            <p:ph type="title"/>
          </p:nvPr>
        </p:nvSpPr>
        <p:spPr>
          <a:xfrm rot="5400000">
            <a:off x="7133431" y="1956594"/>
            <a:ext cx="5811838" cy="2628899"/>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81" name="Google Shape;81;p12"/>
          <p:cNvSpPr txBox="1"/>
          <p:nvPr>
            <p:ph idx="1" type="body"/>
          </p:nvPr>
        </p:nvSpPr>
        <p:spPr>
          <a:xfrm rot="5400000">
            <a:off x="1799431" y="-596105"/>
            <a:ext cx="5811838" cy="7734299"/>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2" name="Google Shape;82;p12"/>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83" name="Google Shape;83;p1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84" name="Google Shape;84;p12"/>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9" name="Shape 19"/>
        <p:cNvGrpSpPr/>
        <p:nvPr/>
      </p:nvGrpSpPr>
      <p:grpSpPr>
        <a:xfrm>
          <a:off x="0" y="0"/>
          <a:ext cx="0" cy="0"/>
          <a:chOff x="0" y="0"/>
          <a:chExt cx="0" cy="0"/>
        </a:xfrm>
      </p:grpSpPr>
      <p:sp>
        <p:nvSpPr>
          <p:cNvPr id="20" name="Google Shape;20;p3"/>
          <p:cNvSpPr/>
          <p:nvPr/>
        </p:nvSpPr>
        <p:spPr>
          <a:xfrm>
            <a:off x="-110825" y="-76725"/>
            <a:ext cx="12425099" cy="1541458"/>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3"/>
          <p:cNvSpPr txBox="1"/>
          <p:nvPr>
            <p:ph type="title"/>
          </p:nvPr>
        </p:nvSpPr>
        <p:spPr>
          <a:xfrm>
            <a:off x="838200" y="161917"/>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000"/>
              <a:buFont typeface="Calibri"/>
              <a:buNone/>
              <a:defRPr b="0" i="0" sz="40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22" name="Google Shape;22;p3"/>
          <p:cNvSpPr txBox="1"/>
          <p:nvPr>
            <p:ph idx="1" type="body"/>
          </p:nvPr>
        </p:nvSpPr>
        <p:spPr>
          <a:xfrm>
            <a:off x="838200" y="1825625"/>
            <a:ext cx="10515599" cy="435133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3" name="Google Shape;23;p3"/>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24" name="Google Shape;24;p3"/>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25" name="Google Shape;25;p3"/>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26" name="Shape 26"/>
        <p:cNvGrpSpPr/>
        <p:nvPr/>
      </p:nvGrpSpPr>
      <p:grpSpPr>
        <a:xfrm>
          <a:off x="0" y="0"/>
          <a:ext cx="0" cy="0"/>
          <a:chOff x="0" y="0"/>
          <a:chExt cx="0" cy="0"/>
        </a:xfrm>
      </p:grpSpPr>
      <p:sp>
        <p:nvSpPr>
          <p:cNvPr id="27" name="Google Shape;27;p4"/>
          <p:cNvSpPr txBox="1"/>
          <p:nvPr>
            <p:ph type="ctrTitle"/>
          </p:nvPr>
        </p:nvSpPr>
        <p:spPr>
          <a:xfrm>
            <a:off x="1524000" y="1122362"/>
            <a:ext cx="9144000" cy="2387600"/>
          </a:xfrm>
          <a:prstGeom prst="rect">
            <a:avLst/>
          </a:prstGeom>
          <a:noFill/>
          <a:ln>
            <a:noFill/>
          </a:ln>
        </p:spPr>
        <p:txBody>
          <a:bodyPr anchorCtr="0" anchor="b" bIns="91425" lIns="91425" spcFirstLastPara="1" rIns="91425" wrap="square" tIns="91425"/>
          <a:lstStyle>
            <a:lvl1pPr indent="0" lvl="0" marL="0" marR="0" rtl="0" algn="ctr">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28" name="Google Shape;28;p4"/>
          <p:cNvSpPr txBox="1"/>
          <p:nvPr>
            <p:ph idx="1" type="subTitle"/>
          </p:nvPr>
        </p:nvSpPr>
        <p:spPr>
          <a:xfrm>
            <a:off x="1524000" y="3602037"/>
            <a:ext cx="9144000" cy="1655761"/>
          </a:xfrm>
          <a:prstGeom prst="rect">
            <a:avLst/>
          </a:prstGeom>
          <a:noFill/>
          <a:ln>
            <a:noFill/>
          </a:ln>
        </p:spPr>
        <p:txBody>
          <a:bodyPr anchorCtr="0" anchor="t" bIns="91425" lIns="91425" spcFirstLastPara="1" rIns="91425" wrap="square" tIns="91425"/>
          <a:lstStyle>
            <a:lvl1pPr indent="0" lvl="0" mar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indent="0" lvl="1" marL="457200"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2pPr>
            <a:lvl3pPr indent="0" lvl="2" marL="914400"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indent="0" lvl="3" marL="13716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4pPr>
            <a:lvl5pPr indent="0" lvl="4" marL="18288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5pPr>
            <a:lvl6pPr indent="0" lvl="5" marL="22860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6pPr>
            <a:lvl7pPr indent="0" lvl="6" marL="27432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7pPr>
            <a:lvl8pPr indent="0" lvl="7" marL="32004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8pPr>
            <a:lvl9pPr indent="0" lvl="8" marL="36576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9pPr>
          </a:lstStyle>
          <a:p/>
        </p:txBody>
      </p:sp>
      <p:sp>
        <p:nvSpPr>
          <p:cNvPr id="29" name="Google Shape;29;p4"/>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30" name="Google Shape;30;p4"/>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31" name="Google Shape;31;p4"/>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2" name="Shape 32"/>
        <p:cNvGrpSpPr/>
        <p:nvPr/>
      </p:nvGrpSpPr>
      <p:grpSpPr>
        <a:xfrm>
          <a:off x="0" y="0"/>
          <a:ext cx="0" cy="0"/>
          <a:chOff x="0" y="0"/>
          <a:chExt cx="0" cy="0"/>
        </a:xfrm>
      </p:grpSpPr>
      <p:sp>
        <p:nvSpPr>
          <p:cNvPr id="33" name="Google Shape;33;p5"/>
          <p:cNvSpPr txBox="1"/>
          <p:nvPr>
            <p:ph type="title"/>
          </p:nvPr>
        </p:nvSpPr>
        <p:spPr>
          <a:xfrm>
            <a:off x="831850" y="1709738"/>
            <a:ext cx="10515599" cy="2852737"/>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34" name="Google Shape;34;p5"/>
          <p:cNvSpPr txBox="1"/>
          <p:nvPr>
            <p:ph idx="1" type="body"/>
          </p:nvPr>
        </p:nvSpPr>
        <p:spPr>
          <a:xfrm>
            <a:off x="831850" y="4589462"/>
            <a:ext cx="10515599" cy="1500187"/>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9pPr>
          </a:lstStyle>
          <a:p/>
        </p:txBody>
      </p:sp>
      <p:sp>
        <p:nvSpPr>
          <p:cNvPr id="35" name="Google Shape;35;p5"/>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36" name="Google Shape;36;p5"/>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37" name="Google Shape;37;p5"/>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8" name="Shape 38"/>
        <p:cNvGrpSpPr/>
        <p:nvPr/>
      </p:nvGrpSpPr>
      <p:grpSpPr>
        <a:xfrm>
          <a:off x="0" y="0"/>
          <a:ext cx="0" cy="0"/>
          <a:chOff x="0" y="0"/>
          <a:chExt cx="0" cy="0"/>
        </a:xfrm>
      </p:grpSpPr>
      <p:sp>
        <p:nvSpPr>
          <p:cNvPr id="39" name="Google Shape;39;p6"/>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40" name="Google Shape;40;p6"/>
          <p:cNvSpPr txBox="1"/>
          <p:nvPr>
            <p:ph idx="1" type="body"/>
          </p:nvPr>
        </p:nvSpPr>
        <p:spPr>
          <a:xfrm>
            <a:off x="838200" y="1825625"/>
            <a:ext cx="5181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6"/>
          <p:cNvSpPr txBox="1"/>
          <p:nvPr>
            <p:ph idx="2" type="body"/>
          </p:nvPr>
        </p:nvSpPr>
        <p:spPr>
          <a:xfrm>
            <a:off x="6172200" y="1825625"/>
            <a:ext cx="5181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2" name="Google Shape;42;p6"/>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43" name="Google Shape;43;p6"/>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44" name="Google Shape;44;p6"/>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5" name="Shape 45"/>
        <p:cNvGrpSpPr/>
        <p:nvPr/>
      </p:nvGrpSpPr>
      <p:grpSpPr>
        <a:xfrm>
          <a:off x="0" y="0"/>
          <a:ext cx="0" cy="0"/>
          <a:chOff x="0" y="0"/>
          <a:chExt cx="0" cy="0"/>
        </a:xfrm>
      </p:grpSpPr>
      <p:sp>
        <p:nvSpPr>
          <p:cNvPr id="46" name="Google Shape;46;p7"/>
          <p:cNvSpPr txBox="1"/>
          <p:nvPr>
            <p:ph type="title"/>
          </p:nvPr>
        </p:nvSpPr>
        <p:spPr>
          <a:xfrm>
            <a:off x="839787"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47" name="Google Shape;47;p7"/>
          <p:cNvSpPr txBox="1"/>
          <p:nvPr>
            <p:ph idx="1" type="body"/>
          </p:nvPr>
        </p:nvSpPr>
        <p:spPr>
          <a:xfrm>
            <a:off x="839787" y="1681163"/>
            <a:ext cx="5157787"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8" name="Google Shape;48;p7"/>
          <p:cNvSpPr txBox="1"/>
          <p:nvPr>
            <p:ph idx="2" type="body"/>
          </p:nvPr>
        </p:nvSpPr>
        <p:spPr>
          <a:xfrm>
            <a:off x="839787" y="2505075"/>
            <a:ext cx="5157787"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7"/>
          <p:cNvSpPr txBox="1"/>
          <p:nvPr>
            <p:ph idx="3" type="body"/>
          </p:nvPr>
        </p:nvSpPr>
        <p:spPr>
          <a:xfrm>
            <a:off x="6172200" y="1681163"/>
            <a:ext cx="5183187"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50" name="Google Shape;50;p7"/>
          <p:cNvSpPr txBox="1"/>
          <p:nvPr>
            <p:ph idx="4" type="body"/>
          </p:nvPr>
        </p:nvSpPr>
        <p:spPr>
          <a:xfrm>
            <a:off x="6172200" y="2505075"/>
            <a:ext cx="5183187"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7"/>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52" name="Google Shape;52;p7"/>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53" name="Google Shape;53;p7"/>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4" name="Shape 54"/>
        <p:cNvGrpSpPr/>
        <p:nvPr/>
      </p:nvGrpSpPr>
      <p:grpSpPr>
        <a:xfrm>
          <a:off x="0" y="0"/>
          <a:ext cx="0" cy="0"/>
          <a:chOff x="0" y="0"/>
          <a:chExt cx="0" cy="0"/>
        </a:xfrm>
      </p:grpSpPr>
      <p:sp>
        <p:nvSpPr>
          <p:cNvPr id="55" name="Google Shape;55;p8"/>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56" name="Google Shape;56;p8"/>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57" name="Google Shape;57;p8"/>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58" name="Google Shape;58;p8"/>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9" name="Shape 59"/>
        <p:cNvGrpSpPr/>
        <p:nvPr/>
      </p:nvGrpSpPr>
      <p:grpSpPr>
        <a:xfrm>
          <a:off x="0" y="0"/>
          <a:ext cx="0" cy="0"/>
          <a:chOff x="0" y="0"/>
          <a:chExt cx="0" cy="0"/>
        </a:xfrm>
      </p:grpSpPr>
      <p:sp>
        <p:nvSpPr>
          <p:cNvPr id="60" name="Google Shape;60;p9"/>
          <p:cNvSpPr txBox="1"/>
          <p:nvPr>
            <p:ph type="title"/>
          </p:nvPr>
        </p:nvSpPr>
        <p:spPr>
          <a:xfrm>
            <a:off x="839787" y="457200"/>
            <a:ext cx="3932237" cy="1600199"/>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61" name="Google Shape;61;p9"/>
          <p:cNvSpPr txBox="1"/>
          <p:nvPr>
            <p:ph idx="1" type="body"/>
          </p:nvPr>
        </p:nvSpPr>
        <p:spPr>
          <a:xfrm>
            <a:off x="5183187" y="987425"/>
            <a:ext cx="6172199" cy="4873624"/>
          </a:xfrm>
          <a:prstGeom prst="rect">
            <a:avLst/>
          </a:prstGeom>
          <a:noFill/>
          <a:ln>
            <a:noFill/>
          </a:ln>
        </p:spPr>
        <p:txBody>
          <a:bodyPr anchorCtr="0" anchor="t" bIns="91425" lIns="91425" spcFirstLastPara="1" rIns="91425" wrap="square" tIns="91425"/>
          <a:lstStyle>
            <a:lvl1pPr indent="-431800" lvl="0" marL="4572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2" name="Google Shape;62;p9"/>
          <p:cNvSpPr txBox="1"/>
          <p:nvPr>
            <p:ph idx="2" type="body"/>
          </p:nvPr>
        </p:nvSpPr>
        <p:spPr>
          <a:xfrm>
            <a:off x="839787"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3" name="Google Shape;63;p9"/>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64" name="Google Shape;64;p9"/>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65" name="Google Shape;65;p9"/>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6" name="Shape 66"/>
        <p:cNvGrpSpPr/>
        <p:nvPr/>
      </p:nvGrpSpPr>
      <p:grpSpPr>
        <a:xfrm>
          <a:off x="0" y="0"/>
          <a:ext cx="0" cy="0"/>
          <a:chOff x="0" y="0"/>
          <a:chExt cx="0" cy="0"/>
        </a:xfrm>
      </p:grpSpPr>
      <p:sp>
        <p:nvSpPr>
          <p:cNvPr id="67" name="Google Shape;67;p10"/>
          <p:cNvSpPr txBox="1"/>
          <p:nvPr>
            <p:ph type="title"/>
          </p:nvPr>
        </p:nvSpPr>
        <p:spPr>
          <a:xfrm>
            <a:off x="839787" y="457200"/>
            <a:ext cx="3932237" cy="1600199"/>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68" name="Google Shape;68;p10"/>
          <p:cNvSpPr/>
          <p:nvPr>
            <p:ph idx="2" type="pic"/>
          </p:nvPr>
        </p:nvSpPr>
        <p:spPr>
          <a:xfrm>
            <a:off x="5183187" y="987425"/>
            <a:ext cx="6172199" cy="4873624"/>
          </a:xfrm>
          <a:prstGeom prst="rect">
            <a:avLst/>
          </a:prstGeom>
          <a:noFill/>
          <a:ln>
            <a:noFill/>
          </a:ln>
        </p:spPr>
        <p:txBody>
          <a:bodyPr anchorCtr="0" anchor="t" bIns="91425" lIns="91425" spcFirstLastPara="1" rIns="91425" wrap="square" tIns="91425"/>
          <a:lstStyle>
            <a:lvl1pPr indent="0" lvl="0" mar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9" name="Google Shape;69;p10"/>
          <p:cNvSpPr txBox="1"/>
          <p:nvPr>
            <p:ph idx="1" type="body"/>
          </p:nvPr>
        </p:nvSpPr>
        <p:spPr>
          <a:xfrm>
            <a:off x="839787"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70" name="Google Shape;70;p10"/>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71" name="Google Shape;71;p10"/>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72" name="Google Shape;72;p10"/>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800"/>
              <a:buFont typeface="Arial"/>
              <a:buNone/>
              <a:defRPr sz="1800"/>
            </a:lvl2pPr>
            <a:lvl3pPr indent="0" lvl="2">
              <a:spcBef>
                <a:spcPts val="0"/>
              </a:spcBef>
              <a:spcAft>
                <a:spcPts val="0"/>
              </a:spcAft>
              <a:buSzPts val="1800"/>
              <a:buFont typeface="Arial"/>
              <a:buNone/>
              <a:defRPr sz="1800"/>
            </a:lvl3pPr>
            <a:lvl4pPr indent="0" lvl="3">
              <a:spcBef>
                <a:spcPts val="0"/>
              </a:spcBef>
              <a:spcAft>
                <a:spcPts val="0"/>
              </a:spcAft>
              <a:buSzPts val="1800"/>
              <a:buFont typeface="Arial"/>
              <a:buNone/>
              <a:defRPr sz="1800"/>
            </a:lvl4pPr>
            <a:lvl5pPr indent="0" lvl="4">
              <a:spcBef>
                <a:spcPts val="0"/>
              </a:spcBef>
              <a:spcAft>
                <a:spcPts val="0"/>
              </a:spcAft>
              <a:buSzPts val="1800"/>
              <a:buFont typeface="Arial"/>
              <a:buNone/>
              <a:defRPr sz="1800"/>
            </a:lvl5pPr>
            <a:lvl6pPr indent="0" lvl="5">
              <a:spcBef>
                <a:spcPts val="0"/>
              </a:spcBef>
              <a:spcAft>
                <a:spcPts val="0"/>
              </a:spcAft>
              <a:buSzPts val="1800"/>
              <a:buFont typeface="Arial"/>
              <a:buNone/>
              <a:defRPr sz="1800"/>
            </a:lvl6pPr>
            <a:lvl7pPr indent="0" lvl="6">
              <a:spcBef>
                <a:spcPts val="0"/>
              </a:spcBef>
              <a:spcAft>
                <a:spcPts val="0"/>
              </a:spcAft>
              <a:buSzPts val="1800"/>
              <a:buFont typeface="Arial"/>
              <a:buNone/>
              <a:defRPr sz="1800"/>
            </a:lvl7pPr>
            <a:lvl8pPr indent="0" lvl="7">
              <a:spcBef>
                <a:spcPts val="0"/>
              </a:spcBef>
              <a:spcAft>
                <a:spcPts val="0"/>
              </a:spcAft>
              <a:buSzPts val="1800"/>
              <a:buFont typeface="Arial"/>
              <a:buNone/>
              <a:defRPr sz="1800"/>
            </a:lvl8pPr>
            <a:lvl9pPr indent="0" lvl="8">
              <a:spcBef>
                <a:spcPts val="0"/>
              </a:spcBef>
              <a:spcAft>
                <a:spcPts val="0"/>
              </a:spcAft>
              <a:buSzPts val="1800"/>
              <a:buFont typeface="Arial"/>
              <a:buNone/>
              <a:defRPr sz="1800"/>
            </a:lvl9pPr>
          </a:lstStyle>
          <a:p/>
        </p:txBody>
      </p:sp>
      <p:sp>
        <p:nvSpPr>
          <p:cNvPr id="11" name="Google Shape;11;p1"/>
          <p:cNvSpPr txBox="1"/>
          <p:nvPr>
            <p:ph idx="1" type="body"/>
          </p:nvPr>
        </p:nvSpPr>
        <p:spPr>
          <a:xfrm>
            <a:off x="838200" y="1825625"/>
            <a:ext cx="10515599"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3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5.jpg"/><Relationship Id="rId4" Type="http://schemas.openxmlformats.org/officeDocument/2006/relationships/image" Target="../media/image7.png"/><Relationship Id="rId5" Type="http://schemas.openxmlformats.org/officeDocument/2006/relationships/hyperlink" Target="http://www.asc-csa.gc.ca/eng/astronauts/canadian/active/bio-david-saint-jacques.asp" TargetMode="External"/><Relationship Id="rId6" Type="http://schemas.openxmlformats.org/officeDocument/2006/relationships/hyperlink" Target="http://asc-csa.gc.ca/fra/astronautes/vivre-dans-l-espace/activite-physique-dans-l-espace.asp" TargetMode="External"/><Relationship Id="rId7" Type="http://schemas.openxmlformats.org/officeDocument/2006/relationships/image" Target="../media/image3.jpg"/><Relationship Id="rId8" Type="http://schemas.openxmlformats.org/officeDocument/2006/relationships/hyperlink" Target="http://asc-csa.gc.ca/fra/astronautes/vivre-dans-l-espace/activite-physique-dans-l-espace.asp"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6.jpg"/><Relationship Id="rId4" Type="http://schemas.openxmlformats.org/officeDocument/2006/relationships/image" Target="../media/image14.png"/><Relationship Id="rId5" Type="http://schemas.openxmlformats.org/officeDocument/2006/relationships/hyperlink" Target="http://www.asc-csa.gc.ca/eng/astronauts/canadian/active/bio-david-saint-jacques.asp" TargetMode="External"/><Relationship Id="rId6" Type="http://schemas.openxmlformats.org/officeDocument/2006/relationships/hyperlink" Target="http://asc-csa.gc.ca/fra/astronautes/vivre-dans-l-espace/detente-dans-l-espace.asp" TargetMode="External"/><Relationship Id="rId7" Type="http://schemas.openxmlformats.org/officeDocument/2006/relationships/image" Target="../media/image3.jpg"/><Relationship Id="rId8" Type="http://schemas.openxmlformats.org/officeDocument/2006/relationships/hyperlink" Target="http://asc-csa.gc.ca/fra/astronautes/vivre-dans-l-espace/detente-dans-l-espace.asp"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1.jpg"/><Relationship Id="rId4" Type="http://schemas.openxmlformats.org/officeDocument/2006/relationships/image" Target="../media/image15.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asc-csa.gc.ca/fra/astronautes/comment-devenir-astronaute/exigences-et-conditions.asp" TargetMode="External"/><Relationship Id="rId4" Type="http://schemas.openxmlformats.org/officeDocument/2006/relationships/hyperlink" Target="http://asc-csa.gc.ca/fra/astronautes/faq.asp" TargetMode="External"/><Relationship Id="rId5" Type="http://schemas.openxmlformats.org/officeDocument/2006/relationships/hyperlink" Target="http://www.asc-csa.gc.ca/fra/astronautes/canadiens/actifs/bio-david-saint-jacques.asp" TargetMode="External"/><Relationship Id="rId6" Type="http://schemas.openxmlformats.org/officeDocument/2006/relationships/hyperlink" Target="http://asc-csa.gc.ca/fra/missions/expedition58-59/default.asp" TargetMode="External"/><Relationship Id="rId7" Type="http://schemas.openxmlformats.org/officeDocument/2006/relationships/hyperlink" Target="http://asc-csa.gc.ca/fra/recherche/images/default.asp" TargetMode="External"/><Relationship Id="rId8" Type="http://schemas.openxmlformats.org/officeDocument/2006/relationships/hyperlink" Target="http://asc-csa.gc.ca/fra/ressources/vocabulaire/default.asp"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bit.ly/LIdefiespacevideo" TargetMode="External"/><Relationship Id="rId4" Type="http://schemas.openxmlformats.org/officeDocument/2006/relationships/image" Target="../media/image12.png"/><Relationship Id="rId5" Type="http://schemas.openxmlformats.org/officeDocument/2006/relationships/hyperlink" Target="http://www.asc-csa.gc.ca/eng/astronauts/canadian/active/bio-david-saint-jacques.asp" TargetMode="External"/><Relationship Id="rId6" Type="http://schemas.openxmlformats.org/officeDocument/2006/relationships/hyperlink" Target="http://asc-csa.gc.ca/fra/astronautes/canadiens/actifs/bio-david-saint-jacques.asp" TargetMode="External"/><Relationship Id="rId7" Type="http://schemas.openxmlformats.org/officeDocument/2006/relationships/image" Target="../media/image3.jpg"/><Relationship Id="rId8" Type="http://schemas.openxmlformats.org/officeDocument/2006/relationships/hyperlink" Target="http://asc-csa.gc.ca/fra/astronautes/canadiens/actifs/bio-david-saint-jacques.asp"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jpg"/><Relationship Id="rId4" Type="http://schemas.openxmlformats.org/officeDocument/2006/relationships/image" Target="../media/image11.jpg"/><Relationship Id="rId5" Type="http://schemas.openxmlformats.org/officeDocument/2006/relationships/hyperlink" Target="http://www.asc-csa.gc.ca/eng/astronauts/canadian/active/bio-david-saint-jacques.asp" TargetMode="External"/><Relationship Id="rId6" Type="http://schemas.openxmlformats.org/officeDocument/2006/relationships/hyperlink" Target="http://www.asc-csa.gc.ca/fra/iss/default.asp" TargetMode="External"/><Relationship Id="rId7" Type="http://schemas.openxmlformats.org/officeDocument/2006/relationships/image" Target="../media/image3.jpg"/><Relationship Id="rId8" Type="http://schemas.openxmlformats.org/officeDocument/2006/relationships/hyperlink" Target="http://www.asc-csa.gc.ca/fra/iss/default.asp"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asc-csa.gc.ca/fra/astronautes/vivre-dans-l-espace/alimentation-dans-l-espace.asp" TargetMode="External"/><Relationship Id="rId6" Type="http://schemas.openxmlformats.org/officeDocument/2006/relationships/image" Target="../media/image3.jpg"/><Relationship Id="rId7" Type="http://schemas.openxmlformats.org/officeDocument/2006/relationships/hyperlink" Target="http://asc-csa.gc.ca/fra/astronautes/vivre-dans-l-espace/alimentation-dans-l-espace.asp" TargetMode="External"/><Relationship Id="rId8"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0.png"/><Relationship Id="rId4" Type="http://schemas.openxmlformats.org/officeDocument/2006/relationships/image" Target="../media/image16.png"/><Relationship Id="rId5" Type="http://schemas.openxmlformats.org/officeDocument/2006/relationships/hyperlink" Target="http://www.asc-csa.gc.ca/eng/astronauts/canadian/active/bio-david-saint-jacques.asp" TargetMode="External"/><Relationship Id="rId6" Type="http://schemas.openxmlformats.org/officeDocument/2006/relationships/hyperlink" Target="http://asc-csa.gc.ca/fra/astronautes/vivre-dans-l-espace/sommeil-dans-l-espace.asp" TargetMode="External"/><Relationship Id="rId7" Type="http://schemas.openxmlformats.org/officeDocument/2006/relationships/image" Target="../media/image3.jpg"/><Relationship Id="rId8" Type="http://schemas.openxmlformats.org/officeDocument/2006/relationships/hyperlink" Target="http://asc-csa.gc.ca/fra/astronautes/vivre-dans-l-espace/sommeil-dans-l-espace.asp"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pic>
        <p:nvPicPr>
          <p:cNvPr id="90" name="Google Shape;90;p13"/>
          <p:cNvPicPr preferRelativeResize="0"/>
          <p:nvPr/>
        </p:nvPicPr>
        <p:blipFill rotWithShape="1">
          <a:blip r:embed="rId3">
            <a:alphaModFix/>
          </a:blip>
          <a:srcRect b="0" l="0" r="0" t="0"/>
          <a:stretch/>
        </p:blipFill>
        <p:spPr>
          <a:xfrm>
            <a:off x="5653088" y="3333750"/>
            <a:ext cx="1190625" cy="495002"/>
          </a:xfrm>
          <a:prstGeom prst="rect">
            <a:avLst/>
          </a:prstGeom>
          <a:noFill/>
          <a:ln>
            <a:noFill/>
          </a:ln>
        </p:spPr>
      </p:pic>
      <p:pic>
        <p:nvPicPr>
          <p:cNvPr id="91" name="Google Shape;91;p13"/>
          <p:cNvPicPr preferRelativeResize="0"/>
          <p:nvPr/>
        </p:nvPicPr>
        <p:blipFill>
          <a:blip r:embed="rId4">
            <a:alphaModFix/>
          </a:blip>
          <a:stretch>
            <a:fillRect/>
          </a:stretch>
        </p:blipFill>
        <p:spPr>
          <a:xfrm>
            <a:off x="-657000" y="-361212"/>
            <a:ext cx="13001399" cy="73855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pic>
        <p:nvPicPr>
          <p:cNvPr id="202" name="Google Shape;202;p22"/>
          <p:cNvPicPr preferRelativeResize="0"/>
          <p:nvPr/>
        </p:nvPicPr>
        <p:blipFill rotWithShape="1">
          <a:blip r:embed="rId3">
            <a:alphaModFix/>
          </a:blip>
          <a:srcRect b="0" l="0" r="0" t="0"/>
          <a:stretch/>
        </p:blipFill>
        <p:spPr>
          <a:xfrm>
            <a:off x="4980131" y="2457713"/>
            <a:ext cx="2267735" cy="3406859"/>
          </a:xfrm>
          <a:prstGeom prst="rect">
            <a:avLst/>
          </a:prstGeom>
          <a:noFill/>
          <a:ln cap="flat" cmpd="sng" w="25400">
            <a:solidFill>
              <a:schemeClr val="lt1"/>
            </a:solidFill>
            <a:prstDash val="solid"/>
            <a:round/>
            <a:headEnd len="sm" w="sm" type="none"/>
            <a:tailEnd len="sm" w="sm" type="none"/>
          </a:ln>
        </p:spPr>
      </p:pic>
      <p:sp>
        <p:nvSpPr>
          <p:cNvPr id="203" name="Google Shape;203;p22"/>
          <p:cNvSpPr txBox="1"/>
          <p:nvPr/>
        </p:nvSpPr>
        <p:spPr>
          <a:xfrm>
            <a:off x="4867316" y="5886227"/>
            <a:ext cx="1242300" cy="354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(Source: NASA)</a:t>
            </a:r>
            <a:endParaRPr/>
          </a:p>
        </p:txBody>
      </p:sp>
      <p:sp>
        <p:nvSpPr>
          <p:cNvPr id="204" name="Google Shape;204;p22"/>
          <p:cNvSpPr/>
          <p:nvPr/>
        </p:nvSpPr>
        <p:spPr>
          <a:xfrm>
            <a:off x="783958" y="2554105"/>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05" name="Google Shape;205;p22"/>
          <p:cNvSpPr txBox="1"/>
          <p:nvPr/>
        </p:nvSpPr>
        <p:spPr>
          <a:xfrm>
            <a:off x="1036502" y="2423418"/>
            <a:ext cx="3646817" cy="3964200"/>
          </a:xfrm>
          <a:prstGeom prst="rect">
            <a:avLst/>
          </a:prstGeom>
          <a:noFill/>
          <a:ln>
            <a:noFill/>
          </a:ln>
        </p:spPr>
        <p:txBody>
          <a:bodyPr anchorCtr="0" anchor="t" bIns="45700" lIns="91425" spcFirstLastPara="1" rIns="91425" wrap="square" tIns="45700">
            <a:noAutofit/>
          </a:bodyPr>
          <a:lstStyle/>
          <a:p>
            <a:pPr indent="0" lvl="0" marL="0" marR="0" rtl="0" algn="l">
              <a:lnSpc>
                <a:spcPct val="133333"/>
              </a:lnSpc>
              <a:spcBef>
                <a:spcPts val="0"/>
              </a:spcBef>
              <a:spcAft>
                <a:spcPts val="0"/>
              </a:spcAft>
              <a:buClr>
                <a:schemeClr val="dk1"/>
              </a:buClr>
              <a:buSzPts val="1600"/>
              <a:buFont typeface="Calibri"/>
              <a:buNone/>
            </a:pPr>
            <a:r>
              <a:rPr b="0" i="0" lang="en-US" sz="1800" u="none" cap="none" strike="noStrike">
                <a:solidFill>
                  <a:schemeClr val="dk1"/>
                </a:solidFill>
                <a:latin typeface="Calibri"/>
                <a:ea typeface="Calibri"/>
                <a:cs typeface="Calibri"/>
                <a:sym typeface="Calibri"/>
              </a:rPr>
              <a:t>Selon toi, qu’arrive-t-il au corps en apesanteur?</a:t>
            </a:r>
            <a:endParaRPr b="0" i="0" sz="1800" u="none" cap="none" strike="noStrike">
              <a:solidFill>
                <a:schemeClr val="dk1"/>
              </a:solidFill>
              <a:latin typeface="Calibri"/>
              <a:ea typeface="Calibri"/>
              <a:cs typeface="Calibri"/>
              <a:sym typeface="Calibri"/>
            </a:endParaRPr>
          </a:p>
          <a:p>
            <a:pPr indent="0" lvl="0" marL="0" marR="0" rtl="0" algn="l">
              <a:lnSpc>
                <a:spcPct val="133333"/>
              </a:lnSpc>
              <a:spcBef>
                <a:spcPts val="1200"/>
              </a:spcBef>
              <a:spcAft>
                <a:spcPts val="0"/>
              </a:spcAft>
              <a:buClr>
                <a:schemeClr val="dk1"/>
              </a:buClr>
              <a:buSzPts val="1600"/>
              <a:buFont typeface="Calibri"/>
              <a:buNone/>
            </a:pPr>
            <a:r>
              <a:rPr b="0" i="0" lang="en-US" sz="1800" u="none" cap="none" strike="noStrike">
                <a:solidFill>
                  <a:schemeClr val="dk1"/>
                </a:solidFill>
                <a:latin typeface="Calibri"/>
                <a:ea typeface="Calibri"/>
                <a:cs typeface="Calibri"/>
                <a:sym typeface="Calibri"/>
              </a:rPr>
              <a:t>Quelles activités te permettraient de demeurer en bonne santé et en bonne condition physique en orbite?</a:t>
            </a:r>
            <a:endParaRPr/>
          </a:p>
          <a:p>
            <a:pPr indent="0" lvl="0" marL="0" marR="0" rtl="0" algn="l">
              <a:lnSpc>
                <a:spcPct val="133333"/>
              </a:lnSpc>
              <a:spcBef>
                <a:spcPts val="1200"/>
              </a:spcBef>
              <a:spcAft>
                <a:spcPts val="0"/>
              </a:spcAft>
              <a:buClr>
                <a:schemeClr val="dk1"/>
              </a:buClr>
              <a:buSzPts val="1600"/>
              <a:buFont typeface="Calibri"/>
              <a:buNone/>
            </a:pPr>
            <a:r>
              <a:rPr b="0" i="0" lang="en-US" sz="1800" u="none" cap="none" strike="noStrike">
                <a:solidFill>
                  <a:schemeClr val="dk1"/>
                </a:solidFill>
                <a:latin typeface="Calibri"/>
                <a:ea typeface="Calibri"/>
                <a:cs typeface="Calibri"/>
                <a:sym typeface="Calibri"/>
              </a:rPr>
              <a:t>Par quel autre moyen un astronaute peut-il rester en bonne condition physique dans l’espace?</a:t>
            </a:r>
            <a:endParaRPr b="0" i="0" sz="1800" u="none" cap="none" strike="noStrike">
              <a:solidFill>
                <a:schemeClr val="dk1"/>
              </a:solidFill>
              <a:latin typeface="Calibri"/>
              <a:ea typeface="Calibri"/>
              <a:cs typeface="Calibri"/>
              <a:sym typeface="Calibri"/>
            </a:endParaRPr>
          </a:p>
          <a:p>
            <a:pPr indent="0" lvl="0" marL="0" marR="0" rtl="0" algn="l">
              <a:lnSpc>
                <a:spcPct val="133333"/>
              </a:lnSpc>
              <a:spcBef>
                <a:spcPts val="1200"/>
              </a:spcBef>
              <a:spcAft>
                <a:spcPts val="0"/>
              </a:spcAft>
              <a:buClr>
                <a:schemeClr val="dk1"/>
              </a:buClr>
              <a:buSzPts val="1600"/>
              <a:buFont typeface="Calibri"/>
              <a:buNone/>
            </a:pPr>
            <a:r>
              <a:rPr b="0" i="0" lang="en-US" sz="1800" u="none" cap="none" strike="noStrike">
                <a:solidFill>
                  <a:schemeClr val="dk1"/>
                </a:solidFill>
                <a:latin typeface="Calibri"/>
                <a:ea typeface="Calibri"/>
                <a:cs typeface="Calibri"/>
                <a:sym typeface="Calibri"/>
              </a:rPr>
              <a:t>Comment ferais-tu pour pratiquer ton sport favori à bord de la SSI?</a:t>
            </a:r>
            <a:endParaRPr/>
          </a:p>
          <a:p>
            <a:pPr indent="0" lvl="0" marL="0" marR="0" rtl="0" algn="l">
              <a:lnSpc>
                <a:spcPct val="100000"/>
              </a:lnSpc>
              <a:spcBef>
                <a:spcPts val="120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p22"/>
          <p:cNvSpPr/>
          <p:nvPr/>
        </p:nvSpPr>
        <p:spPr>
          <a:xfrm>
            <a:off x="783958" y="3325767"/>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07" name="Google Shape;207;p22"/>
          <p:cNvSpPr/>
          <p:nvPr/>
        </p:nvSpPr>
        <p:spPr>
          <a:xfrm>
            <a:off x="783958" y="4381349"/>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08" name="Google Shape;208;p22"/>
          <p:cNvSpPr/>
          <p:nvPr/>
        </p:nvSpPr>
        <p:spPr>
          <a:xfrm>
            <a:off x="783958" y="5457811"/>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descr="exercise.png" id="209" name="Google Shape;209;p22"/>
          <p:cNvPicPr preferRelativeResize="0"/>
          <p:nvPr/>
        </p:nvPicPr>
        <p:blipFill rotWithShape="1">
          <a:blip r:embed="rId4">
            <a:alphaModFix/>
          </a:blip>
          <a:srcRect b="0" l="0" r="0" t="0"/>
          <a:stretch/>
        </p:blipFill>
        <p:spPr>
          <a:xfrm>
            <a:off x="8890362" y="1464024"/>
            <a:ext cx="3010051" cy="3834705"/>
          </a:xfrm>
          <a:prstGeom prst="rect">
            <a:avLst/>
          </a:prstGeom>
          <a:noFill/>
          <a:ln>
            <a:noFill/>
          </a:ln>
        </p:spPr>
      </p:pic>
      <p:sp>
        <p:nvSpPr>
          <p:cNvPr id="210" name="Google Shape;210;p22"/>
          <p:cNvSpPr txBox="1"/>
          <p:nvPr/>
        </p:nvSpPr>
        <p:spPr>
          <a:xfrm>
            <a:off x="7323113" y="2320985"/>
            <a:ext cx="1701900" cy="1853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000"/>
              <a:buFont typeface="Calibri"/>
              <a:buNone/>
            </a:pPr>
            <a:r>
              <a:rPr b="0" i="0" lang="en-US" sz="1400" u="none" cap="none" strike="noStrike">
                <a:solidFill>
                  <a:schemeClr val="dk1"/>
                </a:solidFill>
                <a:latin typeface="Calibri"/>
                <a:ea typeface="Calibri"/>
                <a:cs typeface="Calibri"/>
                <a:sym typeface="Calibri"/>
              </a:rPr>
              <a:t>L’astronaute Bob Thirsk fait de l’exercice sur le tapis roulant isolé contre les vibrations à bord du module de service Zvezda de la Station spatiale internationale.</a:t>
            </a:r>
            <a:endParaRPr/>
          </a:p>
          <a:p>
            <a:pPr indent="0" lvl="0" marL="0" marR="0" rtl="0" algn="l">
              <a:lnSpc>
                <a:spcPct val="110000"/>
              </a:lnSpc>
              <a:spcBef>
                <a:spcPts val="0"/>
              </a:spcBef>
              <a:spcAft>
                <a:spcPts val="0"/>
              </a:spcAft>
              <a:buClr>
                <a:schemeClr val="dk1"/>
              </a:buClr>
              <a:buSzPts val="667"/>
              <a:buFont typeface="Calibri"/>
              <a:buNone/>
            </a:pPr>
            <a:r>
              <a:t/>
            </a:r>
            <a:endParaRPr b="0" i="0" sz="1400" u="none" cap="none" strike="noStrike">
              <a:solidFill>
                <a:schemeClr val="dk1"/>
              </a:solidFill>
              <a:latin typeface="Calibri"/>
              <a:ea typeface="Calibri"/>
              <a:cs typeface="Calibri"/>
              <a:sym typeface="Calibri"/>
            </a:endParaRPr>
          </a:p>
        </p:txBody>
      </p:sp>
      <p:sp>
        <p:nvSpPr>
          <p:cNvPr id="211" name="Google Shape;211;p22"/>
          <p:cNvSpPr txBox="1"/>
          <p:nvPr>
            <p:ph type="title"/>
          </p:nvPr>
        </p:nvSpPr>
        <p:spPr>
          <a:xfrm>
            <a:off x="838200" y="161917"/>
            <a:ext cx="10515599" cy="1325562"/>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Faire de l’exercice dans l’espace</a:t>
            </a:r>
            <a:endParaRPr/>
          </a:p>
        </p:txBody>
      </p:sp>
      <p:sp>
        <p:nvSpPr>
          <p:cNvPr id="212" name="Google Shape;212;p22"/>
          <p:cNvSpPr txBox="1"/>
          <p:nvPr/>
        </p:nvSpPr>
        <p:spPr>
          <a:xfrm>
            <a:off x="11582400" y="6273789"/>
            <a:ext cx="389400" cy="431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9</a:t>
            </a:r>
            <a:endParaRPr/>
          </a:p>
        </p:txBody>
      </p:sp>
      <p:sp>
        <p:nvSpPr>
          <p:cNvPr id="213" name="Google Shape;213;p22">
            <a:hlinkClick r:id="rId5"/>
          </p:cNvPr>
          <p:cNvSpPr/>
          <p:nvPr/>
        </p:nvSpPr>
        <p:spPr>
          <a:xfrm>
            <a:off x="9338726" y="5574425"/>
            <a:ext cx="2156700" cy="941700"/>
          </a:xfrm>
          <a:prstGeom prst="roundRect">
            <a:avLst>
              <a:gd fmla="val 16667" name="adj"/>
            </a:avLst>
          </a:prstGeom>
          <a:solidFill>
            <a:srgbClr val="FFFFFF"/>
          </a:solidFill>
          <a:ln cap="flat" cmpd="sng" w="28575">
            <a:solidFill>
              <a:srgbClr val="FDC3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descr="CSA-circle-logo.jpg" id="214" name="Google Shape;214;p22">
            <a:hlinkClick r:id="rId6"/>
          </p:cNvPr>
          <p:cNvPicPr preferRelativeResize="0"/>
          <p:nvPr/>
        </p:nvPicPr>
        <p:blipFill rotWithShape="1">
          <a:blip r:embed="rId7">
            <a:alphaModFix/>
          </a:blip>
          <a:srcRect b="0" l="0" r="0" t="0"/>
          <a:stretch/>
        </p:blipFill>
        <p:spPr>
          <a:xfrm>
            <a:off x="9489294" y="5709294"/>
            <a:ext cx="685744" cy="685744"/>
          </a:xfrm>
          <a:prstGeom prst="rect">
            <a:avLst/>
          </a:prstGeom>
          <a:noFill/>
          <a:ln>
            <a:noFill/>
          </a:ln>
        </p:spPr>
      </p:pic>
      <p:sp>
        <p:nvSpPr>
          <p:cNvPr id="215" name="Google Shape;215;p22">
            <a:hlinkClick r:id="rId8"/>
          </p:cNvPr>
          <p:cNvSpPr txBox="1"/>
          <p:nvPr/>
        </p:nvSpPr>
        <p:spPr>
          <a:xfrm>
            <a:off x="10287000" y="5751625"/>
            <a:ext cx="14658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DC300"/>
              </a:buClr>
              <a:buSzPts val="1600"/>
              <a:buFont typeface="Arial"/>
              <a:buNone/>
            </a:pPr>
            <a:r>
              <a:rPr b="1" i="0" lang="en-US" sz="1600" u="none" cap="none" strike="noStrike">
                <a:solidFill>
                  <a:srgbClr val="FDC300"/>
                </a:solidFill>
                <a:latin typeface="Arial"/>
                <a:ea typeface="Arial"/>
                <a:cs typeface="Arial"/>
                <a:sym typeface="Arial"/>
              </a:rPr>
              <a:t>Info de l’ASC!</a:t>
            </a:r>
            <a:endParaRPr/>
          </a:p>
        </p:txBody>
      </p:sp>
      <p:sp>
        <p:nvSpPr>
          <p:cNvPr id="216" name="Google Shape;216;p22"/>
          <p:cNvSpPr txBox="1"/>
          <p:nvPr/>
        </p:nvSpPr>
        <p:spPr>
          <a:xfrm>
            <a:off x="457200" y="1464025"/>
            <a:ext cx="9078900" cy="941700"/>
          </a:xfrm>
          <a:prstGeom prst="rect">
            <a:avLst/>
          </a:prstGeom>
          <a:noFill/>
          <a:ln>
            <a:noFill/>
          </a:ln>
        </p:spPr>
        <p:txBody>
          <a:bodyPr anchorCtr="0" anchor="ctr" bIns="91425" lIns="91425" spcFirstLastPara="1" rIns="91425" wrap="square" tIns="91425">
            <a:noAutofit/>
          </a:bodyPr>
          <a:lstStyle/>
          <a:p>
            <a:pPr indent="-114300" lvl="0" marL="228600" marR="0" rtl="0" algn="l">
              <a:lnSpc>
                <a:spcPct val="90000"/>
              </a:lnSpc>
              <a:spcBef>
                <a:spcPts val="0"/>
              </a:spcBef>
              <a:spcAft>
                <a:spcPts val="0"/>
              </a:spcAft>
              <a:buClr>
                <a:schemeClr val="dk1"/>
              </a:buClr>
              <a:buSzPts val="2000"/>
              <a:buFont typeface="Calibri"/>
              <a:buNone/>
            </a:pPr>
            <a:r>
              <a:rPr b="1" i="0" lang="en-US" sz="2000" u="none" cap="none" strike="noStrike">
                <a:solidFill>
                  <a:schemeClr val="dk1"/>
                </a:solidFill>
                <a:latin typeface="Calibri"/>
                <a:ea typeface="Calibri"/>
                <a:cs typeface="Calibri"/>
                <a:sym typeface="Calibri"/>
              </a:rPr>
              <a:t>  Il est extrêmement important que les astronautes fassent de l’exercice dans l’espace afin d’éviter que leurs os et leurs muscles ne s’affaiblissent.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grpSp>
        <p:nvGrpSpPr>
          <p:cNvPr id="221" name="Google Shape;221;p23"/>
          <p:cNvGrpSpPr/>
          <p:nvPr/>
        </p:nvGrpSpPr>
        <p:grpSpPr>
          <a:xfrm>
            <a:off x="843350" y="2799707"/>
            <a:ext cx="3179650" cy="3515000"/>
            <a:chOff x="840700" y="2566807"/>
            <a:chExt cx="3179650" cy="3515000"/>
          </a:xfrm>
        </p:grpSpPr>
        <p:pic>
          <p:nvPicPr>
            <p:cNvPr id="222" name="Google Shape;222;p23"/>
            <p:cNvPicPr preferRelativeResize="0"/>
            <p:nvPr/>
          </p:nvPicPr>
          <p:blipFill rotWithShape="1">
            <a:blip r:embed="rId3">
              <a:alphaModFix/>
            </a:blip>
            <a:srcRect b="0" l="0" r="0" t="0"/>
            <a:stretch/>
          </p:blipFill>
          <p:spPr>
            <a:xfrm>
              <a:off x="936284" y="2566807"/>
              <a:ext cx="2924634" cy="2224363"/>
            </a:xfrm>
            <a:prstGeom prst="rect">
              <a:avLst/>
            </a:prstGeom>
            <a:noFill/>
            <a:ln>
              <a:noFill/>
            </a:ln>
          </p:spPr>
        </p:pic>
        <p:sp>
          <p:nvSpPr>
            <p:cNvPr id="223" name="Google Shape;223;p23"/>
            <p:cNvSpPr txBox="1"/>
            <p:nvPr/>
          </p:nvSpPr>
          <p:spPr>
            <a:xfrm>
              <a:off x="840700" y="4936761"/>
              <a:ext cx="1153200" cy="28400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(Source: NASA)</a:t>
              </a:r>
              <a:endParaRPr/>
            </a:p>
          </p:txBody>
        </p:sp>
        <p:sp>
          <p:nvSpPr>
            <p:cNvPr id="224" name="Google Shape;224;p23"/>
            <p:cNvSpPr txBox="1"/>
            <p:nvPr/>
          </p:nvSpPr>
          <p:spPr>
            <a:xfrm>
              <a:off x="843350" y="5119107"/>
              <a:ext cx="3177000" cy="96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778"/>
                <a:buFont typeface="Calibri"/>
                <a:buNone/>
              </a:pPr>
              <a:r>
                <a:rPr b="0" i="0" lang="en-US" sz="1400" u="none" cap="none" strike="noStrike">
                  <a:solidFill>
                    <a:schemeClr val="dk1"/>
                  </a:solidFill>
                  <a:latin typeface="Calibri"/>
                  <a:ea typeface="Calibri"/>
                  <a:cs typeface="Calibri"/>
                  <a:sym typeface="Calibri"/>
                </a:rPr>
                <a:t>L’astronaute de la NASA Catherine Coleman a apporté quatre flûtes dans l’espace lors de sa dernière mission.</a:t>
              </a:r>
              <a:endParaRPr/>
            </a:p>
            <a:p>
              <a:pPr indent="0" lvl="0" marL="0" marR="0" rtl="0" algn="l">
                <a:lnSpc>
                  <a:spcPct val="110000"/>
                </a:lnSpc>
                <a:spcBef>
                  <a:spcPts val="0"/>
                </a:spcBef>
                <a:spcAft>
                  <a:spcPts val="0"/>
                </a:spcAft>
                <a:buClr>
                  <a:schemeClr val="dk1"/>
                </a:buClr>
                <a:buSzPts val="667"/>
                <a:buFont typeface="Calibri"/>
                <a:buNone/>
              </a:pPr>
              <a:r>
                <a:t/>
              </a:r>
              <a:endParaRPr b="0" i="0" sz="1200" u="none" cap="none" strike="noStrike">
                <a:solidFill>
                  <a:schemeClr val="dk1"/>
                </a:solidFill>
                <a:latin typeface="Calibri"/>
                <a:ea typeface="Calibri"/>
                <a:cs typeface="Calibri"/>
                <a:sym typeface="Calibri"/>
              </a:endParaRPr>
            </a:p>
          </p:txBody>
        </p:sp>
      </p:grpSp>
      <p:sp>
        <p:nvSpPr>
          <p:cNvPr id="225" name="Google Shape;225;p23"/>
          <p:cNvSpPr txBox="1"/>
          <p:nvPr/>
        </p:nvSpPr>
        <p:spPr>
          <a:xfrm>
            <a:off x="843350" y="1830750"/>
            <a:ext cx="7579200" cy="819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600"/>
              <a:buFont typeface="Calibri"/>
              <a:buNone/>
            </a:pPr>
            <a:r>
              <a:rPr b="0" i="0" lang="en-US" sz="2000" u="none" cap="none" strike="noStrike">
                <a:solidFill>
                  <a:schemeClr val="dk1"/>
                </a:solidFill>
                <a:latin typeface="Calibri"/>
                <a:ea typeface="Calibri"/>
                <a:cs typeface="Calibri"/>
                <a:sym typeface="Calibri"/>
              </a:rPr>
              <a:t>Les astronautes ne peuvent pas </a:t>
            </a:r>
            <a:r>
              <a:rPr b="1" i="0" lang="en-US" sz="2000" u="none" cap="none" strike="noStrike">
                <a:solidFill>
                  <a:schemeClr val="dk1"/>
                </a:solidFill>
                <a:latin typeface="Calibri"/>
                <a:ea typeface="Calibri"/>
                <a:cs typeface="Calibri"/>
                <a:sym typeface="Calibri"/>
              </a:rPr>
              <a:t>travailler tout le temps</a:t>
            </a:r>
            <a:r>
              <a:rPr b="0" i="0" lang="en-US" sz="2000" u="none" cap="none" strike="noStrike">
                <a:solidFill>
                  <a:schemeClr val="dk1"/>
                </a:solidFill>
                <a:latin typeface="Calibri"/>
                <a:ea typeface="Calibri"/>
                <a:cs typeface="Calibri"/>
                <a:sym typeface="Calibri"/>
              </a:rPr>
              <a:t>! Ils ont besoin de se détendre et de s’amuser comme tout le monde...</a:t>
            </a:r>
            <a:endParaRPr/>
          </a:p>
          <a:p>
            <a:pPr indent="0" lvl="0" marL="0" marR="0" rtl="0" algn="l">
              <a:lnSpc>
                <a:spcPct val="110000"/>
              </a:lnSpc>
              <a:spcBef>
                <a:spcPts val="0"/>
              </a:spcBef>
              <a:spcAft>
                <a:spcPts val="0"/>
              </a:spcAft>
              <a:buClr>
                <a:schemeClr val="dk1"/>
              </a:buClr>
              <a:buSzPts val="2000"/>
              <a:buFont typeface="Calibri"/>
              <a:buNone/>
            </a:pPr>
            <a:r>
              <a:t/>
            </a:r>
            <a:endParaRPr b="0" i="0" sz="2000" u="none" cap="none" strike="noStrike">
              <a:solidFill>
                <a:schemeClr val="dk1"/>
              </a:solidFill>
              <a:latin typeface="Calibri"/>
              <a:ea typeface="Calibri"/>
              <a:cs typeface="Calibri"/>
              <a:sym typeface="Calibri"/>
            </a:endParaRPr>
          </a:p>
        </p:txBody>
      </p:sp>
      <p:sp>
        <p:nvSpPr>
          <p:cNvPr id="226" name="Google Shape;226;p23"/>
          <p:cNvSpPr/>
          <p:nvPr/>
        </p:nvSpPr>
        <p:spPr>
          <a:xfrm>
            <a:off x="4150111" y="2827634"/>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27" name="Google Shape;227;p23"/>
          <p:cNvSpPr/>
          <p:nvPr/>
        </p:nvSpPr>
        <p:spPr>
          <a:xfrm>
            <a:off x="4150111" y="3530778"/>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28" name="Google Shape;228;p23"/>
          <p:cNvSpPr/>
          <p:nvPr/>
        </p:nvSpPr>
        <p:spPr>
          <a:xfrm>
            <a:off x="4143760" y="4204275"/>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29" name="Google Shape;229;p23"/>
          <p:cNvSpPr/>
          <p:nvPr/>
        </p:nvSpPr>
        <p:spPr>
          <a:xfrm>
            <a:off x="4143760" y="4664913"/>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30" name="Google Shape;230;p23"/>
          <p:cNvSpPr/>
          <p:nvPr/>
        </p:nvSpPr>
        <p:spPr>
          <a:xfrm>
            <a:off x="4143760" y="5383688"/>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descr="relaxing.png" id="231" name="Google Shape;231;p23"/>
          <p:cNvPicPr preferRelativeResize="0"/>
          <p:nvPr/>
        </p:nvPicPr>
        <p:blipFill rotWithShape="1">
          <a:blip r:embed="rId4">
            <a:alphaModFix/>
          </a:blip>
          <a:srcRect b="0" l="0" r="0" t="0"/>
          <a:stretch/>
        </p:blipFill>
        <p:spPr>
          <a:xfrm>
            <a:off x="9765704" y="1991013"/>
            <a:ext cx="2139496" cy="3033057"/>
          </a:xfrm>
          <a:prstGeom prst="rect">
            <a:avLst/>
          </a:prstGeom>
          <a:noFill/>
          <a:ln>
            <a:noFill/>
          </a:ln>
        </p:spPr>
      </p:pic>
      <p:sp>
        <p:nvSpPr>
          <p:cNvPr id="232" name="Google Shape;232;p23"/>
          <p:cNvSpPr/>
          <p:nvPr/>
        </p:nvSpPr>
        <p:spPr>
          <a:xfrm>
            <a:off x="4380820" y="2696539"/>
            <a:ext cx="5151732" cy="2800800"/>
          </a:xfrm>
          <a:prstGeom prst="rect">
            <a:avLst/>
          </a:prstGeom>
          <a:noFill/>
          <a:ln>
            <a:noFill/>
          </a:ln>
        </p:spPr>
        <p:txBody>
          <a:bodyPr anchorCtr="0" anchor="t" bIns="45700" lIns="91425" spcFirstLastPara="1" rIns="91425" wrap="square" tIns="45700">
            <a:noAutofit/>
          </a:bodyPr>
          <a:lstStyle/>
          <a:p>
            <a:pPr indent="0" lvl="0" marL="0" marR="0" rtl="0" algn="l">
              <a:lnSpc>
                <a:spcPct val="1375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Pense à ton passe-temps favori. Comment se pratiquerait-il en orbite?</a:t>
            </a:r>
            <a:endParaRPr b="0" i="0" sz="1600" u="none" cap="none" strike="noStrike">
              <a:solidFill>
                <a:schemeClr val="dk1"/>
              </a:solidFill>
              <a:latin typeface="Calibri"/>
              <a:ea typeface="Calibri"/>
              <a:cs typeface="Calibri"/>
              <a:sym typeface="Calibri"/>
            </a:endParaRPr>
          </a:p>
          <a:p>
            <a:pPr indent="0" lvl="0" marL="0" marR="0" rtl="0" algn="l">
              <a:lnSpc>
                <a:spcPct val="137500"/>
              </a:lnSpc>
              <a:spcBef>
                <a:spcPts val="120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Que pourrais-tu inventer pour aider les astronautes quand ils s’ennuient de leur famille et de leurs amis sur la Terre? </a:t>
            </a:r>
            <a:endParaRPr b="0" i="0" sz="1600" u="none" cap="none" strike="noStrike">
              <a:solidFill>
                <a:schemeClr val="dk1"/>
              </a:solidFill>
              <a:latin typeface="Calibri"/>
              <a:ea typeface="Calibri"/>
              <a:cs typeface="Calibri"/>
              <a:sym typeface="Calibri"/>
            </a:endParaRPr>
          </a:p>
          <a:p>
            <a:pPr indent="0" lvl="0" marL="0" marR="0" rtl="0" algn="l">
              <a:lnSpc>
                <a:spcPct val="137500"/>
              </a:lnSpc>
              <a:spcBef>
                <a:spcPts val="120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Quelle invention les aiderait à se détendre dans l’espace?</a:t>
            </a:r>
            <a:endParaRPr b="0" i="0" sz="1600" u="none" cap="none" strike="noStrike">
              <a:solidFill>
                <a:schemeClr val="dk1"/>
              </a:solidFill>
              <a:latin typeface="Calibri"/>
              <a:ea typeface="Calibri"/>
              <a:cs typeface="Calibri"/>
              <a:sym typeface="Calibri"/>
            </a:endParaRPr>
          </a:p>
          <a:p>
            <a:pPr indent="0" lvl="0" marL="0" marR="0" rtl="0" algn="l">
              <a:lnSpc>
                <a:spcPct val="137500"/>
              </a:lnSpc>
              <a:spcBef>
                <a:spcPts val="120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Quelle invention pourrait aider les astronautes à se sentir moins isolés?</a:t>
            </a:r>
            <a:endParaRPr b="0" i="0" sz="1600" u="none" cap="none" strike="noStrike">
              <a:solidFill>
                <a:schemeClr val="dk1"/>
              </a:solidFill>
              <a:latin typeface="Calibri"/>
              <a:ea typeface="Calibri"/>
              <a:cs typeface="Calibri"/>
              <a:sym typeface="Calibri"/>
            </a:endParaRPr>
          </a:p>
          <a:p>
            <a:pPr indent="0" lvl="0" marL="0" marR="0" rtl="0" algn="l">
              <a:lnSpc>
                <a:spcPct val="137500"/>
              </a:lnSpc>
              <a:spcBef>
                <a:spcPts val="120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Qu’est-ce que David Saint-Jacques pourrait apporter avec lui à bord de la SSI qui le ferait sourire et lui permettrait de s’amuser?</a:t>
            </a:r>
            <a:endParaRPr/>
          </a:p>
        </p:txBody>
      </p:sp>
      <p:sp>
        <p:nvSpPr>
          <p:cNvPr id="233" name="Google Shape;233;p23"/>
          <p:cNvSpPr txBox="1"/>
          <p:nvPr>
            <p:ph type="title"/>
          </p:nvPr>
        </p:nvSpPr>
        <p:spPr>
          <a:xfrm>
            <a:off x="838200" y="161917"/>
            <a:ext cx="10515599" cy="1325562"/>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S’amuser et se détendre dans l’espace</a:t>
            </a:r>
            <a:endParaRPr/>
          </a:p>
        </p:txBody>
      </p:sp>
      <p:sp>
        <p:nvSpPr>
          <p:cNvPr id="234" name="Google Shape;234;p23"/>
          <p:cNvSpPr txBox="1"/>
          <p:nvPr/>
        </p:nvSpPr>
        <p:spPr>
          <a:xfrm>
            <a:off x="11582400" y="6273789"/>
            <a:ext cx="389400" cy="431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10</a:t>
            </a:r>
            <a:endParaRPr/>
          </a:p>
        </p:txBody>
      </p:sp>
      <p:sp>
        <p:nvSpPr>
          <p:cNvPr id="235" name="Google Shape;235;p23">
            <a:hlinkClick r:id="rId5"/>
          </p:cNvPr>
          <p:cNvSpPr/>
          <p:nvPr/>
        </p:nvSpPr>
        <p:spPr>
          <a:xfrm>
            <a:off x="9491126" y="5574425"/>
            <a:ext cx="2156700" cy="941700"/>
          </a:xfrm>
          <a:prstGeom prst="roundRect">
            <a:avLst>
              <a:gd fmla="val 16667" name="adj"/>
            </a:avLst>
          </a:prstGeom>
          <a:solidFill>
            <a:srgbClr val="FFFFFF"/>
          </a:solidFill>
          <a:ln cap="flat" cmpd="sng" w="28575">
            <a:solidFill>
              <a:srgbClr val="FDC3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descr="CSA-circle-logo.jpg" id="236" name="Google Shape;236;p23">
            <a:hlinkClick r:id="rId6"/>
          </p:cNvPr>
          <p:cNvPicPr preferRelativeResize="0"/>
          <p:nvPr/>
        </p:nvPicPr>
        <p:blipFill rotWithShape="1">
          <a:blip r:embed="rId7">
            <a:alphaModFix/>
          </a:blip>
          <a:srcRect b="0" l="0" r="0" t="0"/>
          <a:stretch/>
        </p:blipFill>
        <p:spPr>
          <a:xfrm>
            <a:off x="9641694" y="5709294"/>
            <a:ext cx="685744" cy="685744"/>
          </a:xfrm>
          <a:prstGeom prst="rect">
            <a:avLst/>
          </a:prstGeom>
          <a:noFill/>
          <a:ln>
            <a:noFill/>
          </a:ln>
        </p:spPr>
      </p:pic>
      <p:sp>
        <p:nvSpPr>
          <p:cNvPr id="237" name="Google Shape;237;p23">
            <a:hlinkClick r:id="rId8"/>
          </p:cNvPr>
          <p:cNvSpPr txBox="1"/>
          <p:nvPr/>
        </p:nvSpPr>
        <p:spPr>
          <a:xfrm>
            <a:off x="10439400" y="5751625"/>
            <a:ext cx="14658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DC300"/>
              </a:buClr>
              <a:buSzPts val="1600"/>
              <a:buFont typeface="Arial"/>
              <a:buNone/>
            </a:pPr>
            <a:r>
              <a:rPr b="1" i="0" lang="en-US" sz="1600" u="none" cap="none" strike="noStrike">
                <a:solidFill>
                  <a:srgbClr val="FDC300"/>
                </a:solidFill>
                <a:latin typeface="Arial"/>
                <a:ea typeface="Arial"/>
                <a:cs typeface="Arial"/>
                <a:sym typeface="Arial"/>
              </a:rPr>
              <a:t>Info de l’ASC!</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1" name="Shape 241"/>
        <p:cNvGrpSpPr/>
        <p:nvPr/>
      </p:nvGrpSpPr>
      <p:grpSpPr>
        <a:xfrm>
          <a:off x="0" y="0"/>
          <a:ext cx="0" cy="0"/>
          <a:chOff x="0" y="0"/>
          <a:chExt cx="0" cy="0"/>
        </a:xfrm>
      </p:grpSpPr>
      <p:sp>
        <p:nvSpPr>
          <p:cNvPr id="242" name="Google Shape;242;p24"/>
          <p:cNvSpPr txBox="1"/>
          <p:nvPr>
            <p:ph type="title"/>
          </p:nvPr>
        </p:nvSpPr>
        <p:spPr>
          <a:xfrm>
            <a:off x="838200" y="161917"/>
            <a:ext cx="10515599" cy="1325562"/>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SzPts val="1100"/>
              <a:buFont typeface="Calibri"/>
              <a:buNone/>
            </a:pPr>
            <a:r>
              <a:rPr b="0" i="0" lang="en-US" sz="4400" u="none" cap="none" strike="noStrike">
                <a:solidFill>
                  <a:schemeClr val="dk1"/>
                </a:solidFill>
                <a:latin typeface="Calibri"/>
                <a:ea typeface="Calibri"/>
                <a:cs typeface="Calibri"/>
                <a:sym typeface="Calibri"/>
              </a:rPr>
              <a:t>Activité : Journal d’un astronaute</a:t>
            </a:r>
            <a:endParaRPr/>
          </a:p>
        </p:txBody>
      </p:sp>
      <p:sp>
        <p:nvSpPr>
          <p:cNvPr id="243" name="Google Shape;243;p24"/>
          <p:cNvSpPr txBox="1"/>
          <p:nvPr/>
        </p:nvSpPr>
        <p:spPr>
          <a:xfrm>
            <a:off x="11582400" y="6273789"/>
            <a:ext cx="389400" cy="431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11</a:t>
            </a:r>
            <a:endParaRPr/>
          </a:p>
        </p:txBody>
      </p:sp>
      <p:sp>
        <p:nvSpPr>
          <p:cNvPr id="244" name="Google Shape;244;p24"/>
          <p:cNvSpPr txBox="1"/>
          <p:nvPr/>
        </p:nvSpPr>
        <p:spPr>
          <a:xfrm>
            <a:off x="838200" y="2379133"/>
            <a:ext cx="5325533" cy="317763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Calibri"/>
              <a:buNone/>
            </a:pPr>
            <a:r>
              <a:rPr b="1" i="0" lang="en-US" sz="2000" u="none" cap="none" strike="noStrike">
                <a:solidFill>
                  <a:srgbClr val="000000"/>
                </a:solidFill>
                <a:latin typeface="Calibri"/>
                <a:ea typeface="Calibri"/>
                <a:cs typeface="Calibri"/>
                <a:sym typeface="Calibri"/>
              </a:rPr>
              <a:t>Imagine à quoi ressemble une journée typique pour un astronaute comme David Saint-Jacques. </a:t>
            </a:r>
            <a:endParaRPr b="0" i="0" sz="2000" u="none" cap="none" strike="noStrike">
              <a:solidFill>
                <a:schemeClr val="dk1"/>
              </a:solidFill>
              <a:latin typeface="Calibri"/>
              <a:ea typeface="Calibri"/>
              <a:cs typeface="Calibri"/>
              <a:sym typeface="Calibri"/>
            </a:endParaRPr>
          </a:p>
          <a:p>
            <a:pPr indent="0" lvl="0" marL="0" marR="0" rtl="0" algn="l">
              <a:lnSpc>
                <a:spcPct val="100000"/>
              </a:lnSpc>
              <a:spcBef>
                <a:spcPts val="1200"/>
              </a:spcBef>
              <a:spcAft>
                <a:spcPts val="0"/>
              </a:spcAft>
              <a:buClr>
                <a:srgbClr val="000000"/>
              </a:buClr>
              <a:buSzPts val="1800"/>
              <a:buFont typeface="Calibri"/>
              <a:buNone/>
            </a:pPr>
            <a:r>
              <a:rPr b="0" i="0" lang="en-US" sz="2000" u="none" cap="none" strike="noStrike">
                <a:solidFill>
                  <a:schemeClr val="dk1"/>
                </a:solidFill>
                <a:latin typeface="Calibri"/>
                <a:ea typeface="Calibri"/>
                <a:cs typeface="Calibri"/>
                <a:sym typeface="Calibri"/>
              </a:rPr>
              <a:t>Utilise ton Journal d’astronaute pour décrire une difficulté ou un problème que David Saint-Jacques pourrait éprouver et ce que tu pourrais faire pour l’aider.</a:t>
            </a:r>
            <a:endParaRPr b="0" i="0" sz="1800" u="none" cap="none" strike="noStrike">
              <a:solidFill>
                <a:srgbClr val="000000"/>
              </a:solidFill>
              <a:latin typeface="Calibri"/>
              <a:ea typeface="Calibri"/>
              <a:cs typeface="Calibri"/>
              <a:sym typeface="Calibri"/>
            </a:endParaRPr>
          </a:p>
          <a:p>
            <a:pPr indent="-285750" lvl="0" marL="285750" marR="0" rtl="0" algn="l">
              <a:lnSpc>
                <a:spcPct val="100000"/>
              </a:lnSpc>
              <a:spcBef>
                <a:spcPts val="120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pic>
        <p:nvPicPr>
          <p:cNvPr descr="FR-diary.png" id="245" name="Google Shape;245;p24"/>
          <p:cNvPicPr preferRelativeResize="0"/>
          <p:nvPr/>
        </p:nvPicPr>
        <p:blipFill rotWithShape="1">
          <a:blip r:embed="rId3">
            <a:alphaModFix/>
          </a:blip>
          <a:srcRect b="0" l="0" r="0" t="0"/>
          <a:stretch/>
        </p:blipFill>
        <p:spPr>
          <a:xfrm>
            <a:off x="6757575" y="2091465"/>
            <a:ext cx="2882900" cy="4089400"/>
          </a:xfrm>
          <a:prstGeom prst="rect">
            <a:avLst/>
          </a:prstGeom>
          <a:noFill/>
          <a:ln>
            <a:noFill/>
          </a:ln>
          <a:effectLst>
            <a:outerShdw blurRad="292100" rotWithShape="0" algn="tl" dir="2700000" dist="139700">
              <a:srgbClr val="333333">
                <a:alpha val="64705"/>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Google Shape;251;p25"/>
          <p:cNvSpPr txBox="1"/>
          <p:nvPr>
            <p:ph type="title"/>
          </p:nvPr>
        </p:nvSpPr>
        <p:spPr>
          <a:xfrm>
            <a:off x="838200" y="339725"/>
            <a:ext cx="11271600" cy="1006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Calibri"/>
              <a:buNone/>
            </a:pPr>
            <a:r>
              <a:rPr b="0" i="0" lang="en-US" sz="4400" u="none" cap="none" strike="noStrike">
                <a:solidFill>
                  <a:schemeClr val="dk1"/>
                </a:solidFill>
                <a:latin typeface="Calibri"/>
                <a:ea typeface="Calibri"/>
                <a:cs typeface="Calibri"/>
                <a:sym typeface="Calibri"/>
              </a:rPr>
              <a:t>Activité : Carte des idées de la Station spatiale!</a:t>
            </a:r>
            <a:endParaRPr/>
          </a:p>
        </p:txBody>
      </p:sp>
      <p:sp>
        <p:nvSpPr>
          <p:cNvPr id="252" name="Google Shape;252;p25"/>
          <p:cNvSpPr txBox="1"/>
          <p:nvPr/>
        </p:nvSpPr>
        <p:spPr>
          <a:xfrm>
            <a:off x="11582400" y="6273789"/>
            <a:ext cx="389400" cy="431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12</a:t>
            </a:r>
            <a:endParaRPr/>
          </a:p>
        </p:txBody>
      </p:sp>
      <p:pic>
        <p:nvPicPr>
          <p:cNvPr descr="mindmap-FR.jpg" id="253" name="Google Shape;253;p25"/>
          <p:cNvPicPr preferRelativeResize="0"/>
          <p:nvPr/>
        </p:nvPicPr>
        <p:blipFill rotWithShape="1">
          <a:blip r:embed="rId3">
            <a:alphaModFix/>
          </a:blip>
          <a:srcRect b="0" l="0" r="0" t="0"/>
          <a:stretch/>
        </p:blipFill>
        <p:spPr>
          <a:xfrm>
            <a:off x="6003051" y="2417366"/>
            <a:ext cx="4941778" cy="3046461"/>
          </a:xfrm>
          <a:prstGeom prst="rect">
            <a:avLst/>
          </a:prstGeom>
          <a:noFill/>
          <a:ln>
            <a:noFill/>
          </a:ln>
          <a:effectLst>
            <a:outerShdw blurRad="193675" rotWithShape="0" algn="tl" dir="2700000" dist="88900">
              <a:srgbClr val="000000">
                <a:alpha val="40000"/>
              </a:srgbClr>
            </a:outerShdw>
          </a:effectLst>
        </p:spPr>
      </p:pic>
      <p:sp>
        <p:nvSpPr>
          <p:cNvPr id="254" name="Google Shape;254;p25"/>
          <p:cNvSpPr txBox="1"/>
          <p:nvPr/>
        </p:nvSpPr>
        <p:spPr>
          <a:xfrm>
            <a:off x="878818" y="2632782"/>
            <a:ext cx="4776911" cy="2536142"/>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Calibri"/>
              <a:buNone/>
            </a:pPr>
            <a:r>
              <a:rPr b="0" i="0" lang="en-US" sz="2400" u="none" cap="none" strike="noStrike">
                <a:solidFill>
                  <a:srgbClr val="000000"/>
                </a:solidFill>
                <a:latin typeface="Calibri"/>
                <a:ea typeface="Calibri"/>
                <a:cs typeface="Calibri"/>
                <a:sym typeface="Calibri"/>
              </a:rPr>
              <a:t>Utilise la </a:t>
            </a:r>
            <a:r>
              <a:rPr b="1" i="0" lang="en-US" sz="2400" u="none" cap="none" strike="noStrike">
                <a:solidFill>
                  <a:srgbClr val="000000"/>
                </a:solidFill>
                <a:latin typeface="Calibri"/>
                <a:ea typeface="Calibri"/>
                <a:cs typeface="Calibri"/>
                <a:sym typeface="Calibri"/>
              </a:rPr>
              <a:t>carte des idées </a:t>
            </a:r>
            <a:r>
              <a:rPr b="0" i="0" lang="en-US" sz="2400" u="none" cap="none" strike="noStrike">
                <a:solidFill>
                  <a:srgbClr val="000000"/>
                </a:solidFill>
                <a:latin typeface="Calibri"/>
                <a:ea typeface="Calibri"/>
                <a:cs typeface="Calibri"/>
                <a:sym typeface="Calibri"/>
              </a:rPr>
              <a:t>pour réfléchir à tous les défis dans l’espace et noter toutes tes idées qui pourraient faciliter la vie à bord de la SSI ou la rendre plus amusante</a:t>
            </a:r>
            <a:r>
              <a:rPr b="0" i="0" lang="en-US" sz="2400" u="none" cap="none" strike="noStrike">
                <a:solidFill>
                  <a:schemeClr val="dk1"/>
                </a:solidFill>
                <a:latin typeface="Calibri"/>
                <a:ea typeface="Calibri"/>
                <a:cs typeface="Calibri"/>
                <a:sym typeface="Calibri"/>
              </a:rPr>
              <a:t>.</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120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 name="Shape 259"/>
        <p:cNvGrpSpPr/>
        <p:nvPr/>
      </p:nvGrpSpPr>
      <p:grpSpPr>
        <a:xfrm>
          <a:off x="0" y="0"/>
          <a:ext cx="0" cy="0"/>
          <a:chOff x="0" y="0"/>
          <a:chExt cx="0" cy="0"/>
        </a:xfrm>
      </p:grpSpPr>
      <p:sp>
        <p:nvSpPr>
          <p:cNvPr id="260" name="Google Shape;260;p26"/>
          <p:cNvSpPr txBox="1"/>
          <p:nvPr>
            <p:ph type="title"/>
          </p:nvPr>
        </p:nvSpPr>
        <p:spPr>
          <a:xfrm>
            <a:off x="838200" y="339725"/>
            <a:ext cx="11133600" cy="1006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Calibri"/>
              <a:buNone/>
            </a:pPr>
            <a:r>
              <a:rPr b="0" i="0" lang="en-US" sz="4400" u="none" cap="none" strike="noStrike">
                <a:solidFill>
                  <a:schemeClr val="dk1"/>
                </a:solidFill>
                <a:latin typeface="Calibri"/>
                <a:ea typeface="Calibri"/>
                <a:cs typeface="Calibri"/>
                <a:sym typeface="Calibri"/>
              </a:rPr>
              <a:t>Laisse libre cours à ton imagination et dessine!</a:t>
            </a:r>
            <a:endParaRPr/>
          </a:p>
        </p:txBody>
      </p:sp>
      <p:sp>
        <p:nvSpPr>
          <p:cNvPr id="261" name="Google Shape;261;p26"/>
          <p:cNvSpPr txBox="1"/>
          <p:nvPr/>
        </p:nvSpPr>
        <p:spPr>
          <a:xfrm>
            <a:off x="11582400" y="6273789"/>
            <a:ext cx="389400" cy="431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13</a:t>
            </a:r>
            <a:endParaRPr/>
          </a:p>
        </p:txBody>
      </p:sp>
      <p:sp>
        <p:nvSpPr>
          <p:cNvPr id="262" name="Google Shape;262;p26"/>
          <p:cNvSpPr txBox="1"/>
          <p:nvPr>
            <p:ph idx="1" type="body"/>
          </p:nvPr>
        </p:nvSpPr>
        <p:spPr>
          <a:xfrm>
            <a:off x="835920" y="2375325"/>
            <a:ext cx="5890254" cy="3378009"/>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2800"/>
              <a:buFont typeface="Arial"/>
              <a:buNone/>
            </a:pPr>
            <a:r>
              <a:rPr b="1" i="0" lang="en-US" sz="2400" u="none" cap="none" strike="noStrike">
                <a:solidFill>
                  <a:schemeClr val="dk1"/>
                </a:solidFill>
                <a:latin typeface="Calibri"/>
                <a:ea typeface="Calibri"/>
                <a:cs typeface="Calibri"/>
                <a:sym typeface="Calibri"/>
              </a:rPr>
              <a:t>Dessine et explique ton invention.</a:t>
            </a:r>
            <a:endParaRPr b="1" i="0" sz="24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2800"/>
              <a:buFont typeface="Arial"/>
              <a:buNone/>
            </a:pPr>
            <a:r>
              <a:t/>
            </a:r>
            <a:endParaRPr b="0" i="0" sz="2400" u="none" cap="none" strike="noStrike">
              <a:solidFill>
                <a:schemeClr val="dk1"/>
              </a:solidFill>
              <a:latin typeface="Calibri"/>
              <a:ea typeface="Calibri"/>
              <a:cs typeface="Calibri"/>
              <a:sym typeface="Calibri"/>
            </a:endParaRPr>
          </a:p>
          <a:p>
            <a:pPr indent="0" lvl="0" marL="50800" marR="0" rtl="0" algn="l">
              <a:lnSpc>
                <a:spcPct val="110000"/>
              </a:lnSpc>
              <a:spcBef>
                <a:spcPts val="0"/>
              </a:spcBef>
              <a:spcAft>
                <a:spcPts val="0"/>
              </a:spcAft>
              <a:buClr>
                <a:schemeClr val="dk1"/>
              </a:buClr>
              <a:buSzPts val="2800"/>
              <a:buFont typeface="Arial"/>
              <a:buNone/>
            </a:pPr>
            <a:r>
              <a:rPr b="0" i="0" lang="en-US" sz="28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À quoi sert-elle?</a:t>
            </a:r>
            <a:endParaRPr/>
          </a:p>
          <a:p>
            <a:pPr indent="0" lvl="0" marL="50800" marR="0" rtl="0" algn="l">
              <a:lnSpc>
                <a:spcPct val="110000"/>
              </a:lnSpc>
              <a:spcBef>
                <a:spcPts val="0"/>
              </a:spcBef>
              <a:spcAft>
                <a:spcPts val="0"/>
              </a:spcAft>
              <a:buClr>
                <a:schemeClr val="dk1"/>
              </a:buClr>
              <a:buSzPts val="2800"/>
              <a:buFont typeface="Arial"/>
              <a:buNone/>
            </a:pPr>
            <a:r>
              <a:rPr b="0" i="0" lang="en-US" sz="2400" u="none" cap="none" strike="noStrike">
                <a:solidFill>
                  <a:schemeClr val="dk1"/>
                </a:solidFill>
                <a:latin typeface="Calibri"/>
                <a:ea typeface="Calibri"/>
                <a:cs typeface="Calibri"/>
                <a:sym typeface="Calibri"/>
              </a:rPr>
              <a:t>	De quoi est-elle faite?</a:t>
            </a:r>
            <a:endParaRPr/>
          </a:p>
          <a:p>
            <a:pPr indent="0" lvl="0" marL="50800" marR="0" rtl="0" algn="l">
              <a:lnSpc>
                <a:spcPct val="110000"/>
              </a:lnSpc>
              <a:spcBef>
                <a:spcPts val="0"/>
              </a:spcBef>
              <a:spcAft>
                <a:spcPts val="0"/>
              </a:spcAft>
              <a:buClr>
                <a:schemeClr val="dk1"/>
              </a:buClr>
              <a:buSzPts val="2800"/>
              <a:buFont typeface="Arial"/>
              <a:buNone/>
            </a:pPr>
            <a:r>
              <a:rPr b="0" i="0" lang="en-US" sz="2400" u="none" cap="none" strike="noStrike">
                <a:solidFill>
                  <a:schemeClr val="dk1"/>
                </a:solidFill>
                <a:latin typeface="Calibri"/>
                <a:ea typeface="Calibri"/>
                <a:cs typeface="Calibri"/>
                <a:sym typeface="Calibri"/>
              </a:rPr>
              <a:t>	À qui s’adresse-t-elle?</a:t>
            </a:r>
            <a:endParaRPr/>
          </a:p>
        </p:txBody>
      </p:sp>
      <p:sp>
        <p:nvSpPr>
          <p:cNvPr id="263" name="Google Shape;263;p26"/>
          <p:cNvSpPr/>
          <p:nvPr/>
        </p:nvSpPr>
        <p:spPr>
          <a:xfrm>
            <a:off x="1026835" y="3318670"/>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64" name="Google Shape;264;p26"/>
          <p:cNvSpPr/>
          <p:nvPr/>
        </p:nvSpPr>
        <p:spPr>
          <a:xfrm>
            <a:off x="1026835" y="3738588"/>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65" name="Google Shape;265;p26"/>
          <p:cNvSpPr/>
          <p:nvPr/>
        </p:nvSpPr>
        <p:spPr>
          <a:xfrm>
            <a:off x="1026835" y="4152433"/>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266" name="Google Shape;266;p26"/>
          <p:cNvPicPr preferRelativeResize="0"/>
          <p:nvPr/>
        </p:nvPicPr>
        <p:blipFill rotWithShape="1">
          <a:blip r:embed="rId3">
            <a:alphaModFix/>
          </a:blip>
          <a:srcRect b="0" l="0" r="0" t="0"/>
          <a:stretch/>
        </p:blipFill>
        <p:spPr>
          <a:xfrm>
            <a:off x="5998634" y="2375325"/>
            <a:ext cx="5006460" cy="3540121"/>
          </a:xfrm>
          <a:prstGeom prst="rect">
            <a:avLst/>
          </a:prstGeom>
          <a:noFill/>
          <a:ln>
            <a:noFill/>
          </a:ln>
          <a:effectLst>
            <a:outerShdw blurRad="152400" rotWithShape="0" algn="tl" dir="2700000" dist="139700">
              <a:srgbClr val="000000">
                <a:alpha val="42745"/>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1" name="Shape 271"/>
        <p:cNvGrpSpPr/>
        <p:nvPr/>
      </p:nvGrpSpPr>
      <p:grpSpPr>
        <a:xfrm>
          <a:off x="0" y="0"/>
          <a:ext cx="0" cy="0"/>
          <a:chOff x="0" y="0"/>
          <a:chExt cx="0" cy="0"/>
        </a:xfrm>
      </p:grpSpPr>
      <p:pic>
        <p:nvPicPr>
          <p:cNvPr id="272" name="Google Shape;272;p27"/>
          <p:cNvPicPr preferRelativeResize="0"/>
          <p:nvPr/>
        </p:nvPicPr>
        <p:blipFill rotWithShape="1">
          <a:blip r:embed="rId3">
            <a:alphaModFix/>
          </a:blip>
          <a:srcRect b="0" l="0" r="0" t="0"/>
          <a:stretch/>
        </p:blipFill>
        <p:spPr>
          <a:xfrm>
            <a:off x="5863960" y="1921723"/>
            <a:ext cx="5340522" cy="2968627"/>
          </a:xfrm>
          <a:prstGeom prst="rect">
            <a:avLst/>
          </a:prstGeom>
          <a:noFill/>
          <a:ln>
            <a:noFill/>
          </a:ln>
        </p:spPr>
      </p:pic>
      <p:sp>
        <p:nvSpPr>
          <p:cNvPr id="273" name="Google Shape;273;p27"/>
          <p:cNvSpPr/>
          <p:nvPr/>
        </p:nvSpPr>
        <p:spPr>
          <a:xfrm>
            <a:off x="6474085" y="5227106"/>
            <a:ext cx="4351126" cy="609600"/>
          </a:xfrm>
          <a:prstGeom prst="rect">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74" name="Google Shape;274;p27"/>
          <p:cNvSpPr/>
          <p:nvPr/>
        </p:nvSpPr>
        <p:spPr>
          <a:xfrm>
            <a:off x="5863960" y="4727571"/>
            <a:ext cx="4296457" cy="609600"/>
          </a:xfrm>
          <a:prstGeom prst="rect">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75" name="Google Shape;275;p27"/>
          <p:cNvSpPr txBox="1"/>
          <p:nvPr>
            <p:ph idx="1" type="body"/>
          </p:nvPr>
        </p:nvSpPr>
        <p:spPr>
          <a:xfrm>
            <a:off x="1602335" y="2197085"/>
            <a:ext cx="3993831" cy="3759674"/>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2800"/>
              <a:buFont typeface="Arial"/>
              <a:buNone/>
            </a:pPr>
            <a:r>
              <a:rPr b="0" i="0" lang="en-US" sz="2000" u="none" cap="none" strike="noStrike">
                <a:solidFill>
                  <a:schemeClr val="dk1"/>
                </a:solidFill>
                <a:latin typeface="Calibri"/>
                <a:ea typeface="Calibri"/>
                <a:cs typeface="Calibri"/>
                <a:sym typeface="Calibri"/>
              </a:rPr>
              <a:t>Maintenant que tu as dessiné ton invention, qu’en penses-tu?</a:t>
            </a:r>
            <a:endParaRPr b="0" i="0" sz="20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2800"/>
              <a:buFont typeface="Arial"/>
              <a:buNone/>
            </a:pPr>
            <a:r>
              <a:t/>
            </a:r>
            <a:endParaRPr b="0" i="0" sz="20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2800"/>
              <a:buFont typeface="Arial"/>
              <a:buNone/>
            </a:pPr>
            <a:r>
              <a:rPr b="0" i="0" lang="en-US" sz="2000" u="none" cap="none" strike="noStrike">
                <a:solidFill>
                  <a:schemeClr val="dk1"/>
                </a:solidFill>
                <a:latin typeface="Calibri"/>
                <a:ea typeface="Calibri"/>
                <a:cs typeface="Calibri"/>
                <a:sym typeface="Calibri"/>
              </a:rPr>
              <a:t>Quel est l’aspect que tu aimes le mieux? Y a-t-il quelque chose que tu veux modifier?</a:t>
            </a:r>
            <a:br>
              <a:rPr b="0" i="0" lang="en-US" sz="2000" u="none" cap="none" strike="noStrike">
                <a:solidFill>
                  <a:schemeClr val="dk1"/>
                </a:solidFill>
                <a:latin typeface="Calibri"/>
                <a:ea typeface="Calibri"/>
                <a:cs typeface="Calibri"/>
                <a:sym typeface="Calibri"/>
              </a:rPr>
            </a:br>
            <a:endParaRPr b="0" i="0" sz="20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2800"/>
              <a:buFont typeface="Arial"/>
              <a:buNone/>
            </a:pPr>
            <a:r>
              <a:rPr b="0" i="0" lang="en-US" sz="2000" u="none" cap="none" strike="noStrike">
                <a:solidFill>
                  <a:schemeClr val="dk1"/>
                </a:solidFill>
                <a:latin typeface="Calibri"/>
                <a:ea typeface="Calibri"/>
                <a:cs typeface="Calibri"/>
                <a:sym typeface="Calibri"/>
              </a:rPr>
              <a:t>Peux-tu imaginer David Saint-Jacques ou un autre membre de l’équipage l’utiliser? Selon toi, que vont-ils en dire?</a:t>
            </a:r>
            <a:endParaRPr/>
          </a:p>
          <a:p>
            <a:pPr indent="-66675" lvl="0" marL="177800" marR="0" rtl="0" algn="l">
              <a:lnSpc>
                <a:spcPct val="90000"/>
              </a:lnSpc>
              <a:spcBef>
                <a:spcPts val="0"/>
              </a:spcBef>
              <a:spcAft>
                <a:spcPts val="0"/>
              </a:spcAft>
              <a:buClr>
                <a:schemeClr val="dk1"/>
              </a:buClr>
              <a:buSzPts val="600"/>
              <a:buFont typeface="Arial"/>
              <a:buNone/>
            </a:pPr>
            <a:r>
              <a:t/>
            </a:r>
            <a:endParaRPr b="0" i="0" sz="20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2800"/>
              <a:buFont typeface="Arial"/>
              <a:buNone/>
            </a:pPr>
            <a:r>
              <a:t/>
            </a:r>
            <a:endParaRPr b="0" i="0" sz="2000" u="none" cap="none" strike="noStrike">
              <a:solidFill>
                <a:schemeClr val="dk1"/>
              </a:solidFill>
              <a:latin typeface="Calibri"/>
              <a:ea typeface="Calibri"/>
              <a:cs typeface="Calibri"/>
              <a:sym typeface="Calibri"/>
            </a:endParaRPr>
          </a:p>
        </p:txBody>
      </p:sp>
      <p:sp>
        <p:nvSpPr>
          <p:cNvPr id="276" name="Google Shape;276;p27"/>
          <p:cNvSpPr txBox="1"/>
          <p:nvPr/>
        </p:nvSpPr>
        <p:spPr>
          <a:xfrm>
            <a:off x="6075637" y="4791918"/>
            <a:ext cx="4580457" cy="540627"/>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1100"/>
              <a:buFont typeface="Arial"/>
              <a:buNone/>
            </a:pPr>
            <a:r>
              <a:rPr b="1" i="0" lang="en-US" sz="2000" u="none" cap="none" strike="noStrike">
                <a:solidFill>
                  <a:schemeClr val="dk1"/>
                </a:solidFill>
                <a:latin typeface="Calibri"/>
                <a:ea typeface="Calibri"/>
                <a:cs typeface="Calibri"/>
                <a:sym typeface="Calibri"/>
              </a:rPr>
              <a:t>As-tu d’autres idées d’inventions?</a:t>
            </a:r>
            <a:endParaRPr/>
          </a:p>
          <a:p>
            <a:pPr indent="-12700" lvl="0" marL="12700" marR="0" rtl="0" algn="l">
              <a:lnSpc>
                <a:spcPct val="110000"/>
              </a:lnSpc>
              <a:spcBef>
                <a:spcPts val="0"/>
              </a:spcBef>
              <a:spcAft>
                <a:spcPts val="0"/>
              </a:spcAft>
              <a:buClr>
                <a:schemeClr val="dk1"/>
              </a:buClr>
              <a:buSzPts val="2000"/>
              <a:buFont typeface="Arial"/>
              <a:buNone/>
            </a:pPr>
            <a:r>
              <a:t/>
            </a:r>
            <a:endParaRPr b="1" i="0" sz="2000" u="none" cap="none" strike="noStrike">
              <a:solidFill>
                <a:schemeClr val="dk1"/>
              </a:solidFill>
              <a:latin typeface="Calibri"/>
              <a:ea typeface="Calibri"/>
              <a:cs typeface="Calibri"/>
              <a:sym typeface="Calibri"/>
            </a:endParaRPr>
          </a:p>
        </p:txBody>
      </p:sp>
      <p:sp>
        <p:nvSpPr>
          <p:cNvPr id="277" name="Google Shape;277;p27"/>
          <p:cNvSpPr txBox="1"/>
          <p:nvPr/>
        </p:nvSpPr>
        <p:spPr>
          <a:xfrm>
            <a:off x="6670933" y="5256869"/>
            <a:ext cx="4495800" cy="688514"/>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1100"/>
              <a:buFont typeface="Arial"/>
              <a:buNone/>
            </a:pPr>
            <a:r>
              <a:rPr b="1" i="0" lang="en-US" sz="2000" u="none" cap="none" strike="noStrike">
                <a:solidFill>
                  <a:schemeClr val="dk1"/>
                </a:solidFill>
                <a:latin typeface="Calibri"/>
                <a:ea typeface="Calibri"/>
                <a:cs typeface="Calibri"/>
                <a:sym typeface="Calibri"/>
              </a:rPr>
              <a:t>Voudrais-tu en dessiner une autre?</a:t>
            </a:r>
            <a:endParaRPr/>
          </a:p>
        </p:txBody>
      </p:sp>
      <p:sp>
        <p:nvSpPr>
          <p:cNvPr id="278" name="Google Shape;278;p27"/>
          <p:cNvSpPr/>
          <p:nvPr/>
        </p:nvSpPr>
        <p:spPr>
          <a:xfrm>
            <a:off x="1372147" y="2340254"/>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79" name="Google Shape;279;p27"/>
          <p:cNvSpPr txBox="1"/>
          <p:nvPr>
            <p:ph type="title"/>
          </p:nvPr>
        </p:nvSpPr>
        <p:spPr>
          <a:xfrm>
            <a:off x="838200" y="339724"/>
            <a:ext cx="10515600" cy="1006475"/>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Calibri"/>
              <a:buNone/>
            </a:pPr>
            <a:r>
              <a:rPr b="0" i="0" lang="en-US" sz="4400" u="none" cap="none" strike="noStrike">
                <a:solidFill>
                  <a:schemeClr val="dk1"/>
                </a:solidFill>
                <a:latin typeface="Calibri"/>
                <a:ea typeface="Calibri"/>
                <a:cs typeface="Calibri"/>
                <a:sym typeface="Calibri"/>
              </a:rPr>
              <a:t>Qu’en penses-tu?</a:t>
            </a:r>
            <a:endParaRPr/>
          </a:p>
        </p:txBody>
      </p:sp>
      <p:sp>
        <p:nvSpPr>
          <p:cNvPr id="280" name="Google Shape;280;p27"/>
          <p:cNvSpPr txBox="1"/>
          <p:nvPr/>
        </p:nvSpPr>
        <p:spPr>
          <a:xfrm>
            <a:off x="11582400" y="6273789"/>
            <a:ext cx="389400" cy="431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14</a:t>
            </a:r>
            <a:endParaRPr/>
          </a:p>
        </p:txBody>
      </p:sp>
      <p:sp>
        <p:nvSpPr>
          <p:cNvPr id="281" name="Google Shape;281;p27"/>
          <p:cNvSpPr/>
          <p:nvPr/>
        </p:nvSpPr>
        <p:spPr>
          <a:xfrm>
            <a:off x="1372147" y="3146089"/>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82" name="Google Shape;282;p27"/>
          <p:cNvSpPr/>
          <p:nvPr/>
        </p:nvSpPr>
        <p:spPr>
          <a:xfrm>
            <a:off x="1372147" y="4260275"/>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7" name="Shape 287"/>
        <p:cNvGrpSpPr/>
        <p:nvPr/>
      </p:nvGrpSpPr>
      <p:grpSpPr>
        <a:xfrm>
          <a:off x="0" y="0"/>
          <a:ext cx="0" cy="0"/>
          <a:chOff x="0" y="0"/>
          <a:chExt cx="0" cy="0"/>
        </a:xfrm>
      </p:grpSpPr>
      <p:sp>
        <p:nvSpPr>
          <p:cNvPr id="288" name="Google Shape;288;p28"/>
          <p:cNvSpPr/>
          <p:nvPr/>
        </p:nvSpPr>
        <p:spPr>
          <a:xfrm>
            <a:off x="2521218" y="3264071"/>
            <a:ext cx="4106332" cy="718717"/>
          </a:xfrm>
          <a:prstGeom prst="rect">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89" name="Google Shape;289;p28"/>
          <p:cNvSpPr/>
          <p:nvPr/>
        </p:nvSpPr>
        <p:spPr>
          <a:xfrm>
            <a:off x="2161871" y="2757366"/>
            <a:ext cx="2442060" cy="568987"/>
          </a:xfrm>
          <a:prstGeom prst="rect">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90" name="Google Shape;290;p28"/>
          <p:cNvSpPr txBox="1"/>
          <p:nvPr/>
        </p:nvSpPr>
        <p:spPr>
          <a:xfrm>
            <a:off x="2330047" y="2796335"/>
            <a:ext cx="2933760" cy="568987"/>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2800"/>
              <a:buFont typeface="Arial"/>
              <a:buNone/>
            </a:pPr>
            <a:r>
              <a:rPr b="1" i="0" lang="en-US" sz="2000" u="none" cap="none" strike="noStrike">
                <a:solidFill>
                  <a:schemeClr val="dk1"/>
                </a:solidFill>
                <a:latin typeface="Calibri"/>
                <a:ea typeface="Calibri"/>
                <a:cs typeface="Calibri"/>
                <a:sym typeface="Calibri"/>
              </a:rPr>
              <a:t>Garde un œil sur :</a:t>
            </a:r>
            <a:endParaRPr/>
          </a:p>
          <a:p>
            <a:pPr indent="-12700" lvl="0" marL="12700" marR="0" rtl="0" algn="l">
              <a:lnSpc>
                <a:spcPct val="110000"/>
              </a:lnSpc>
              <a:spcBef>
                <a:spcPts val="0"/>
              </a:spcBef>
              <a:spcAft>
                <a:spcPts val="0"/>
              </a:spcAft>
              <a:buClr>
                <a:schemeClr val="dk1"/>
              </a:buClr>
              <a:buSzPts val="2000"/>
              <a:buFont typeface="Arial"/>
              <a:buNone/>
            </a:pPr>
            <a:r>
              <a:t/>
            </a:r>
            <a:endParaRPr b="1" i="0" sz="2000" u="none" cap="none" strike="noStrike">
              <a:solidFill>
                <a:schemeClr val="dk1"/>
              </a:solidFill>
              <a:latin typeface="Calibri"/>
              <a:ea typeface="Calibri"/>
              <a:cs typeface="Calibri"/>
              <a:sym typeface="Calibri"/>
            </a:endParaRPr>
          </a:p>
        </p:txBody>
      </p:sp>
      <p:pic>
        <p:nvPicPr>
          <p:cNvPr id="291" name="Google Shape;291;p28"/>
          <p:cNvPicPr preferRelativeResize="0"/>
          <p:nvPr/>
        </p:nvPicPr>
        <p:blipFill rotWithShape="1">
          <a:blip r:embed="rId3">
            <a:alphaModFix/>
          </a:blip>
          <a:srcRect b="0" l="0" r="0" t="0"/>
          <a:stretch/>
        </p:blipFill>
        <p:spPr>
          <a:xfrm>
            <a:off x="6578910" y="853407"/>
            <a:ext cx="3805459" cy="5258026"/>
          </a:xfrm>
          <a:prstGeom prst="rect">
            <a:avLst/>
          </a:prstGeom>
          <a:noFill/>
          <a:ln>
            <a:noFill/>
          </a:ln>
          <a:effectLst>
            <a:outerShdw blurRad="50800" rotWithShape="0" algn="tl" dir="2700000" dist="38100">
              <a:srgbClr val="000000">
                <a:alpha val="40000"/>
              </a:srgbClr>
            </a:outerShdw>
          </a:effectLst>
        </p:spPr>
      </p:pic>
      <p:sp>
        <p:nvSpPr>
          <p:cNvPr id="292" name="Google Shape;292;p28"/>
          <p:cNvSpPr txBox="1"/>
          <p:nvPr>
            <p:ph idx="1" type="body"/>
          </p:nvPr>
        </p:nvSpPr>
        <p:spPr>
          <a:xfrm>
            <a:off x="2738971" y="3264072"/>
            <a:ext cx="3233774" cy="718716"/>
          </a:xfrm>
          <a:prstGeom prst="rect">
            <a:avLst/>
          </a:prstGeom>
          <a:noFill/>
          <a:ln>
            <a:noFill/>
          </a:ln>
        </p:spPr>
        <p:txBody>
          <a:bodyPr anchorCtr="0" anchor="t" bIns="91425" lIns="91425" spcFirstLastPara="1" rIns="91425" wrap="square" tIns="91425">
            <a:noAutofit/>
          </a:bodyPr>
          <a:lstStyle/>
          <a:p>
            <a:pPr indent="-50800" lvl="0" marL="50800" marR="0" rtl="0" algn="l">
              <a:lnSpc>
                <a:spcPct val="90000"/>
              </a:lnSpc>
              <a:spcBef>
                <a:spcPts val="0"/>
              </a:spcBef>
              <a:spcAft>
                <a:spcPts val="0"/>
              </a:spcAft>
              <a:buClr>
                <a:schemeClr val="dk1"/>
              </a:buClr>
              <a:buSzPts val="3200"/>
              <a:buFont typeface="Arial"/>
              <a:buNone/>
            </a:pPr>
            <a:r>
              <a:rPr b="0" i="1" lang="en-US" sz="3200" u="none" cap="none" strike="noStrike">
                <a:solidFill>
                  <a:schemeClr val="dk1"/>
                </a:solidFill>
                <a:latin typeface="Calibri"/>
                <a:ea typeface="Calibri"/>
                <a:cs typeface="Calibri"/>
                <a:sym typeface="Calibri"/>
              </a:rPr>
              <a:t>littleinventors.org</a:t>
            </a:r>
            <a:endParaRPr/>
          </a:p>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293" name="Google Shape;293;p28"/>
          <p:cNvSpPr txBox="1"/>
          <p:nvPr/>
        </p:nvSpPr>
        <p:spPr>
          <a:xfrm>
            <a:off x="838200" y="339724"/>
            <a:ext cx="10515600" cy="1006475"/>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Calibri"/>
              <a:buNone/>
            </a:pPr>
            <a:r>
              <a:rPr b="0" i="0" lang="en-US" sz="4400" u="none" cap="none" strike="noStrike">
                <a:solidFill>
                  <a:schemeClr val="dk1"/>
                </a:solidFill>
                <a:latin typeface="Calibri"/>
                <a:ea typeface="Calibri"/>
                <a:cs typeface="Calibri"/>
                <a:sym typeface="Calibri"/>
              </a:rPr>
              <a:t>Partage ton invention!</a:t>
            </a:r>
            <a:endParaRPr/>
          </a:p>
        </p:txBody>
      </p:sp>
      <p:sp>
        <p:nvSpPr>
          <p:cNvPr id="294" name="Google Shape;294;p28"/>
          <p:cNvSpPr txBox="1"/>
          <p:nvPr/>
        </p:nvSpPr>
        <p:spPr>
          <a:xfrm>
            <a:off x="11582400" y="6273789"/>
            <a:ext cx="389400" cy="431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16</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9" name="Shape 299"/>
        <p:cNvGrpSpPr/>
        <p:nvPr/>
      </p:nvGrpSpPr>
      <p:grpSpPr>
        <a:xfrm>
          <a:off x="0" y="0"/>
          <a:ext cx="0" cy="0"/>
          <a:chOff x="0" y="0"/>
          <a:chExt cx="0" cy="0"/>
        </a:xfrm>
      </p:grpSpPr>
      <p:pic>
        <p:nvPicPr>
          <p:cNvPr id="300" name="Google Shape;300;p29"/>
          <p:cNvPicPr preferRelativeResize="0"/>
          <p:nvPr/>
        </p:nvPicPr>
        <p:blipFill rotWithShape="1">
          <a:blip r:embed="rId3">
            <a:alphaModFix/>
          </a:blip>
          <a:srcRect b="0" l="0" r="0" t="0"/>
          <a:stretch/>
        </p:blipFill>
        <p:spPr>
          <a:xfrm>
            <a:off x="6098547" y="3390183"/>
            <a:ext cx="4633604" cy="2638429"/>
          </a:xfrm>
          <a:prstGeom prst="rect">
            <a:avLst/>
          </a:prstGeom>
          <a:noFill/>
          <a:ln>
            <a:noFill/>
          </a:ln>
          <a:effectLst>
            <a:outerShdw blurRad="292100" rotWithShape="0" algn="tl" dir="2700000" dist="139700">
              <a:srgbClr val="333333">
                <a:alpha val="64313"/>
              </a:srgbClr>
            </a:outerShdw>
          </a:effectLst>
        </p:spPr>
      </p:pic>
      <p:pic>
        <p:nvPicPr>
          <p:cNvPr id="301" name="Google Shape;301;p29"/>
          <p:cNvPicPr preferRelativeResize="0"/>
          <p:nvPr/>
        </p:nvPicPr>
        <p:blipFill rotWithShape="1">
          <a:blip r:embed="rId4">
            <a:alphaModFix/>
          </a:blip>
          <a:srcRect b="0" l="0" r="0" t="0"/>
          <a:stretch/>
        </p:blipFill>
        <p:spPr>
          <a:xfrm>
            <a:off x="1269701" y="3150694"/>
            <a:ext cx="4972185" cy="2749325"/>
          </a:xfrm>
          <a:prstGeom prst="rect">
            <a:avLst/>
          </a:prstGeom>
          <a:noFill/>
          <a:ln>
            <a:noFill/>
          </a:ln>
          <a:effectLst>
            <a:outerShdw blurRad="292100" rotWithShape="0" algn="tl" dir="2700000" dist="139700">
              <a:srgbClr val="333333">
                <a:alpha val="64313"/>
              </a:srgbClr>
            </a:outerShdw>
          </a:effectLst>
        </p:spPr>
      </p:pic>
      <p:sp>
        <p:nvSpPr>
          <p:cNvPr id="302" name="Google Shape;302;p29"/>
          <p:cNvSpPr txBox="1"/>
          <p:nvPr/>
        </p:nvSpPr>
        <p:spPr>
          <a:xfrm>
            <a:off x="1225599" y="2572774"/>
            <a:ext cx="3507300" cy="615900"/>
          </a:xfrm>
          <a:prstGeom prst="rect">
            <a:avLst/>
          </a:prstGeom>
          <a:noFill/>
          <a:ln>
            <a:noFill/>
          </a:ln>
        </p:spPr>
        <p:txBody>
          <a:bodyPr anchorCtr="0" anchor="t" bIns="91425" lIns="91425" spcFirstLastPara="1" rIns="91425" wrap="square" tIns="91425">
            <a:noAutofit/>
          </a:bodyPr>
          <a:lstStyle/>
          <a:p>
            <a:pPr indent="0" lvl="0" marL="0" marR="0" rtl="0" algn="l">
              <a:lnSpc>
                <a:spcPct val="110000"/>
              </a:lnSpc>
              <a:spcBef>
                <a:spcPts val="0"/>
              </a:spcBef>
              <a:spcAft>
                <a:spcPts val="0"/>
              </a:spcAft>
              <a:buClr>
                <a:schemeClr val="dk1"/>
              </a:buClr>
              <a:buSzPts val="2000"/>
              <a:buFont typeface="Arial"/>
              <a:buNone/>
            </a:pPr>
            <a:r>
              <a:rPr b="1" i="1" lang="en-US" sz="1800" u="none" cap="none" strike="noStrike">
                <a:solidFill>
                  <a:schemeClr val="dk1"/>
                </a:solidFill>
                <a:latin typeface="Calibri"/>
                <a:ea typeface="Calibri"/>
                <a:cs typeface="Calibri"/>
                <a:sym typeface="Calibri"/>
              </a:rPr>
              <a:t>Formation des astronautes </a:t>
            </a:r>
            <a:endParaRPr/>
          </a:p>
        </p:txBody>
      </p:sp>
      <p:sp>
        <p:nvSpPr>
          <p:cNvPr id="303" name="Google Shape;303;p29"/>
          <p:cNvSpPr txBox="1"/>
          <p:nvPr/>
        </p:nvSpPr>
        <p:spPr>
          <a:xfrm>
            <a:off x="6062821" y="2554792"/>
            <a:ext cx="3507300" cy="548100"/>
          </a:xfrm>
          <a:prstGeom prst="rect">
            <a:avLst/>
          </a:prstGeom>
          <a:noFill/>
          <a:ln>
            <a:noFill/>
          </a:ln>
        </p:spPr>
        <p:txBody>
          <a:bodyPr anchorCtr="0" anchor="t" bIns="91425" lIns="91425" spcFirstLastPara="1" rIns="91425" wrap="square" tIns="91425">
            <a:noAutofit/>
          </a:bodyPr>
          <a:lstStyle/>
          <a:p>
            <a:pPr indent="0" lvl="0" marL="0" marR="0" rtl="0" algn="l">
              <a:lnSpc>
                <a:spcPct val="110000"/>
              </a:lnSpc>
              <a:spcBef>
                <a:spcPts val="0"/>
              </a:spcBef>
              <a:spcAft>
                <a:spcPts val="0"/>
              </a:spcAft>
              <a:buClr>
                <a:schemeClr val="dk1"/>
              </a:buClr>
              <a:buSzPts val="2000"/>
              <a:buFont typeface="Arial"/>
              <a:buNone/>
            </a:pPr>
            <a:r>
              <a:rPr b="1" i="1" lang="en-US" sz="1800" u="none" cap="none" strike="noStrike">
                <a:solidFill>
                  <a:schemeClr val="dk1"/>
                </a:solidFill>
                <a:latin typeface="Calibri"/>
                <a:ea typeface="Calibri"/>
                <a:cs typeface="Calibri"/>
                <a:sym typeface="Calibri"/>
              </a:rPr>
              <a:t>…et voyager dans l’espace</a:t>
            </a:r>
            <a:endParaRPr/>
          </a:p>
        </p:txBody>
      </p:sp>
      <p:sp>
        <p:nvSpPr>
          <p:cNvPr id="304" name="Google Shape;304;p29"/>
          <p:cNvSpPr txBox="1"/>
          <p:nvPr/>
        </p:nvSpPr>
        <p:spPr>
          <a:xfrm>
            <a:off x="838200" y="339725"/>
            <a:ext cx="10515600" cy="860736"/>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Tu veux élargir tes horizons?</a:t>
            </a:r>
            <a:endParaRPr/>
          </a:p>
        </p:txBody>
      </p:sp>
      <p:sp>
        <p:nvSpPr>
          <p:cNvPr id="305" name="Google Shape;305;p29"/>
          <p:cNvSpPr txBox="1"/>
          <p:nvPr/>
        </p:nvSpPr>
        <p:spPr>
          <a:xfrm>
            <a:off x="11582400" y="6273789"/>
            <a:ext cx="389400" cy="431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16</a:t>
            </a:r>
            <a:endParaRPr/>
          </a:p>
        </p:txBody>
      </p:sp>
      <p:sp>
        <p:nvSpPr>
          <p:cNvPr id="306" name="Google Shape;306;p29"/>
          <p:cNvSpPr txBox="1"/>
          <p:nvPr/>
        </p:nvSpPr>
        <p:spPr>
          <a:xfrm>
            <a:off x="829380" y="1802633"/>
            <a:ext cx="5794480" cy="64633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Consulte nos dossiers sur les voyages dans l’espace et la formation des astronautes!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0" name="Shape 310"/>
        <p:cNvGrpSpPr/>
        <p:nvPr/>
      </p:nvGrpSpPr>
      <p:grpSpPr>
        <a:xfrm>
          <a:off x="0" y="0"/>
          <a:ext cx="0" cy="0"/>
          <a:chOff x="0" y="0"/>
          <a:chExt cx="0" cy="0"/>
        </a:xfrm>
      </p:grpSpPr>
      <p:sp>
        <p:nvSpPr>
          <p:cNvPr id="311" name="Google Shape;311;p30"/>
          <p:cNvSpPr txBox="1"/>
          <p:nvPr>
            <p:ph idx="1" type="body"/>
          </p:nvPr>
        </p:nvSpPr>
        <p:spPr>
          <a:xfrm>
            <a:off x="1461935" y="2033778"/>
            <a:ext cx="8949300" cy="42879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1400"/>
              <a:buFont typeface="Arial"/>
              <a:buNone/>
            </a:pPr>
            <a:r>
              <a:rPr b="0" i="0" lang="en-US" sz="1600" u="none" cap="none" strike="noStrike">
                <a:solidFill>
                  <a:schemeClr val="dk1"/>
                </a:solidFill>
                <a:latin typeface="Calibri"/>
                <a:ea typeface="Calibri"/>
                <a:cs typeface="Calibri"/>
                <a:sym typeface="Calibri"/>
              </a:rPr>
              <a:t>Tu rêves de devenir astronaute? Découvre ce qu’il faut pour le devenir : </a:t>
            </a:r>
            <a:endParaRPr/>
          </a:p>
          <a:p>
            <a:pPr indent="0" lvl="0" marL="0" marR="0" rtl="0" algn="l">
              <a:lnSpc>
                <a:spcPct val="90000"/>
              </a:lnSpc>
              <a:spcBef>
                <a:spcPts val="0"/>
              </a:spcBef>
              <a:spcAft>
                <a:spcPts val="0"/>
              </a:spcAft>
              <a:buClr>
                <a:schemeClr val="dk1"/>
              </a:buClr>
              <a:buSzPts val="1400"/>
              <a:buFont typeface="Arial"/>
              <a:buNone/>
            </a:pPr>
            <a:r>
              <a:rPr b="0" i="0" lang="en-US" sz="1600" u="sng" cap="none" strike="noStrike">
                <a:solidFill>
                  <a:schemeClr val="hlink"/>
                </a:solidFill>
                <a:latin typeface="Calibri"/>
                <a:ea typeface="Calibri"/>
                <a:cs typeface="Calibri"/>
                <a:sym typeface="Calibri"/>
                <a:hlinkClick r:id="rId3"/>
              </a:rPr>
              <a:t>http://asc-csa.gc.ca/fra/astronautes/comment-devenir-astronaute/exigences-et-conditions.asp</a:t>
            </a:r>
            <a:endParaRPr/>
          </a:p>
          <a:p>
            <a:pPr indent="0" lvl="0" marL="0" marR="0" rtl="0" algn="l">
              <a:lnSpc>
                <a:spcPct val="90000"/>
              </a:lnSpc>
              <a:spcBef>
                <a:spcPts val="0"/>
              </a:spcBef>
              <a:spcAft>
                <a:spcPts val="0"/>
              </a:spcAft>
              <a:buClr>
                <a:schemeClr val="dk1"/>
              </a:buClr>
              <a:buSzPts val="1400"/>
              <a:buFont typeface="Arial"/>
              <a:buNone/>
            </a:pPr>
            <a:r>
              <a:t/>
            </a:r>
            <a:endParaRPr b="0" i="0" sz="16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1400"/>
              <a:buFont typeface="Arial"/>
              <a:buNone/>
            </a:pPr>
            <a:r>
              <a:rPr b="0" i="0" lang="en-US" sz="1600" u="none" cap="none" strike="noStrike">
                <a:solidFill>
                  <a:schemeClr val="dk1"/>
                </a:solidFill>
                <a:latin typeface="Calibri"/>
                <a:ea typeface="Calibri"/>
                <a:cs typeface="Calibri"/>
                <a:sym typeface="Calibri"/>
              </a:rPr>
              <a:t>Réponses aux questions souvent posées à l’ASC au sujet des astronautes : </a:t>
            </a:r>
            <a:endParaRPr/>
          </a:p>
          <a:p>
            <a:pPr indent="0" lvl="0" marL="0" marR="0" rtl="0" algn="l">
              <a:lnSpc>
                <a:spcPct val="90000"/>
              </a:lnSpc>
              <a:spcBef>
                <a:spcPts val="0"/>
              </a:spcBef>
              <a:spcAft>
                <a:spcPts val="0"/>
              </a:spcAft>
              <a:buClr>
                <a:schemeClr val="dk1"/>
              </a:buClr>
              <a:buSzPts val="1400"/>
              <a:buFont typeface="Arial"/>
              <a:buNone/>
            </a:pPr>
            <a:r>
              <a:rPr b="0" i="0" lang="en-US" sz="1600" u="sng" cap="none" strike="noStrike">
                <a:solidFill>
                  <a:schemeClr val="hlink"/>
                </a:solidFill>
                <a:latin typeface="Calibri"/>
                <a:ea typeface="Calibri"/>
                <a:cs typeface="Calibri"/>
                <a:sym typeface="Calibri"/>
                <a:hlinkClick r:id="rId4"/>
              </a:rPr>
              <a:t>http://asc-csa.gc.ca/fra/astronautes/faq.asp</a:t>
            </a:r>
            <a:endParaRPr/>
          </a:p>
          <a:p>
            <a:pPr indent="0" lvl="0" marL="0" marR="0" rtl="0" algn="l">
              <a:lnSpc>
                <a:spcPct val="90000"/>
              </a:lnSpc>
              <a:spcBef>
                <a:spcPts val="0"/>
              </a:spcBef>
              <a:spcAft>
                <a:spcPts val="0"/>
              </a:spcAft>
              <a:buClr>
                <a:schemeClr val="dk1"/>
              </a:buClr>
              <a:buSzPts val="1400"/>
              <a:buFont typeface="Arial"/>
              <a:buNone/>
            </a:pPr>
            <a:r>
              <a:t/>
            </a:r>
            <a:endParaRPr b="0" i="0" sz="16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1400"/>
              <a:buFont typeface="Arial"/>
              <a:buNone/>
            </a:pPr>
            <a:r>
              <a:rPr b="0" i="0" lang="en-US" sz="1600" u="none" cap="none" strike="noStrike">
                <a:solidFill>
                  <a:schemeClr val="dk1"/>
                </a:solidFill>
                <a:latin typeface="Calibri"/>
                <a:ea typeface="Calibri"/>
                <a:cs typeface="Calibri"/>
                <a:sym typeface="Calibri"/>
              </a:rPr>
              <a:t>Pour en savoir plus sur l’astronaute canadien David Saint-Jacques : </a:t>
            </a:r>
            <a:endParaRPr/>
          </a:p>
          <a:p>
            <a:pPr indent="0" lvl="0" marL="0" marR="0" rtl="0" algn="l">
              <a:lnSpc>
                <a:spcPct val="90000"/>
              </a:lnSpc>
              <a:spcBef>
                <a:spcPts val="0"/>
              </a:spcBef>
              <a:spcAft>
                <a:spcPts val="0"/>
              </a:spcAft>
              <a:buClr>
                <a:schemeClr val="dk1"/>
              </a:buClr>
              <a:buSzPts val="1400"/>
              <a:buFont typeface="Arial"/>
              <a:buNone/>
            </a:pPr>
            <a:r>
              <a:rPr b="0" i="0" lang="en-US" sz="1600" u="sng" cap="none" strike="noStrike">
                <a:solidFill>
                  <a:schemeClr val="hlink"/>
                </a:solidFill>
                <a:latin typeface="Calibri"/>
                <a:ea typeface="Calibri"/>
                <a:cs typeface="Calibri"/>
                <a:sym typeface="Calibri"/>
                <a:hlinkClick r:id="rId5"/>
              </a:rPr>
              <a:t>http://www.asc-csa.gc.ca/fra/astronautes/canadiens/actifs/bio-david-saint-jacques.asp</a:t>
            </a:r>
            <a:endParaRPr/>
          </a:p>
          <a:p>
            <a:pPr indent="0" lvl="0" marL="0" marR="0" rtl="0" algn="l">
              <a:lnSpc>
                <a:spcPct val="90000"/>
              </a:lnSpc>
              <a:spcBef>
                <a:spcPts val="0"/>
              </a:spcBef>
              <a:spcAft>
                <a:spcPts val="0"/>
              </a:spcAft>
              <a:buClr>
                <a:schemeClr val="dk1"/>
              </a:buClr>
              <a:buSzPts val="1400"/>
              <a:buFont typeface="Arial"/>
              <a:buNone/>
            </a:pPr>
            <a:r>
              <a:t/>
            </a:r>
            <a:endParaRPr b="0" i="0" sz="16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1400"/>
              <a:buFont typeface="Arial"/>
              <a:buNone/>
            </a:pPr>
            <a:r>
              <a:rPr b="0" i="0" lang="en-US" sz="1600" u="none" cap="none" strike="noStrike">
                <a:solidFill>
                  <a:schemeClr val="dk1"/>
                </a:solidFill>
                <a:latin typeface="Calibri"/>
                <a:ea typeface="Calibri"/>
                <a:cs typeface="Calibri"/>
                <a:sym typeface="Calibri"/>
              </a:rPr>
              <a:t>Pour en savoir plus sur la mission de David Saint-Jacques à bord de la SSI :  </a:t>
            </a:r>
            <a:endParaRPr/>
          </a:p>
          <a:p>
            <a:pPr indent="0" lvl="0" marL="0" marR="0" rtl="0" algn="l">
              <a:lnSpc>
                <a:spcPct val="90000"/>
              </a:lnSpc>
              <a:spcBef>
                <a:spcPts val="0"/>
              </a:spcBef>
              <a:spcAft>
                <a:spcPts val="0"/>
              </a:spcAft>
              <a:buClr>
                <a:schemeClr val="dk1"/>
              </a:buClr>
              <a:buSzPts val="1400"/>
              <a:buFont typeface="Arial"/>
              <a:buNone/>
            </a:pPr>
            <a:r>
              <a:rPr b="0" i="0" lang="en-US" sz="1600" u="sng" cap="none" strike="noStrike">
                <a:solidFill>
                  <a:schemeClr val="hlink"/>
                </a:solidFill>
                <a:latin typeface="Calibri"/>
                <a:ea typeface="Calibri"/>
                <a:cs typeface="Calibri"/>
                <a:sym typeface="Calibri"/>
                <a:hlinkClick r:id="rId6"/>
              </a:rPr>
              <a:t>http://asc-csa.gc.ca/fra/missions/expedition58-59/default.asp</a:t>
            </a:r>
            <a:endParaRPr/>
          </a:p>
          <a:p>
            <a:pPr indent="0" lvl="0" marL="0" marR="0" rtl="0" algn="l">
              <a:lnSpc>
                <a:spcPct val="90000"/>
              </a:lnSpc>
              <a:spcBef>
                <a:spcPts val="0"/>
              </a:spcBef>
              <a:spcAft>
                <a:spcPts val="0"/>
              </a:spcAft>
              <a:buClr>
                <a:schemeClr val="dk1"/>
              </a:buClr>
              <a:buSzPts val="1400"/>
              <a:buFont typeface="Arial"/>
              <a:buNone/>
            </a:pPr>
            <a:r>
              <a:t/>
            </a:r>
            <a:endParaRPr b="0" i="0" sz="16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1400"/>
              <a:buFont typeface="Arial"/>
              <a:buNone/>
            </a:pPr>
            <a:r>
              <a:rPr b="0" i="0" lang="en-US" sz="1600" u="none" cap="none" strike="noStrike">
                <a:solidFill>
                  <a:schemeClr val="dk1"/>
                </a:solidFill>
                <a:latin typeface="Calibri"/>
                <a:ea typeface="Calibri"/>
                <a:cs typeface="Calibri"/>
                <a:sym typeface="Calibri"/>
              </a:rPr>
              <a:t>Pour avoir accès à une foule d’images de l’ASC :</a:t>
            </a:r>
            <a:endParaRPr/>
          </a:p>
          <a:p>
            <a:pPr indent="0" lvl="0" marL="0" marR="0" rtl="0" algn="l">
              <a:lnSpc>
                <a:spcPct val="90000"/>
              </a:lnSpc>
              <a:spcBef>
                <a:spcPts val="0"/>
              </a:spcBef>
              <a:spcAft>
                <a:spcPts val="0"/>
              </a:spcAft>
              <a:buClr>
                <a:schemeClr val="dk1"/>
              </a:buClr>
              <a:buSzPts val="1400"/>
              <a:buFont typeface="Arial"/>
              <a:buNone/>
            </a:pPr>
            <a:r>
              <a:rPr b="0" i="0" lang="en-US" sz="1600" u="sng" cap="none" strike="noStrike">
                <a:solidFill>
                  <a:schemeClr val="hlink"/>
                </a:solidFill>
                <a:latin typeface="Calibri"/>
                <a:ea typeface="Calibri"/>
                <a:cs typeface="Calibri"/>
                <a:sym typeface="Calibri"/>
                <a:hlinkClick r:id="rId7"/>
              </a:rPr>
              <a:t>http://asc-csa.gc.ca/fra/recherche/images/default.asp</a:t>
            </a:r>
            <a:endParaRPr/>
          </a:p>
          <a:p>
            <a:pPr indent="0" lvl="0" marL="0" marR="0" rtl="0" algn="l">
              <a:lnSpc>
                <a:spcPct val="90000"/>
              </a:lnSpc>
              <a:spcBef>
                <a:spcPts val="0"/>
              </a:spcBef>
              <a:spcAft>
                <a:spcPts val="0"/>
              </a:spcAft>
              <a:buClr>
                <a:schemeClr val="dk1"/>
              </a:buClr>
              <a:buSzPts val="1400"/>
              <a:buFont typeface="Arial"/>
              <a:buNone/>
            </a:pPr>
            <a:r>
              <a:t/>
            </a:r>
            <a:endParaRPr b="0" i="0" sz="16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1400"/>
              <a:buFont typeface="Arial"/>
              <a:buNone/>
            </a:pPr>
            <a:r>
              <a:rPr b="0" i="0" lang="en-US" sz="1600" u="none" cap="none" strike="noStrike">
                <a:solidFill>
                  <a:schemeClr val="dk1"/>
                </a:solidFill>
                <a:latin typeface="Calibri"/>
                <a:ea typeface="Calibri"/>
                <a:cs typeface="Calibri"/>
                <a:sym typeface="Calibri"/>
              </a:rPr>
              <a:t>Pour consulter la liste des termes utilisés pour parler de l’espace : </a:t>
            </a:r>
            <a:endParaRPr/>
          </a:p>
          <a:p>
            <a:pPr indent="0" lvl="0" marL="0" marR="0" rtl="0" algn="l">
              <a:lnSpc>
                <a:spcPct val="90000"/>
              </a:lnSpc>
              <a:spcBef>
                <a:spcPts val="0"/>
              </a:spcBef>
              <a:spcAft>
                <a:spcPts val="0"/>
              </a:spcAft>
              <a:buClr>
                <a:schemeClr val="dk1"/>
              </a:buClr>
              <a:buSzPts val="1400"/>
              <a:buFont typeface="Arial"/>
              <a:buNone/>
            </a:pPr>
            <a:r>
              <a:rPr b="0" i="0" lang="en-US" sz="1600" u="sng" cap="none" strike="noStrike">
                <a:solidFill>
                  <a:schemeClr val="hlink"/>
                </a:solidFill>
                <a:latin typeface="Calibri"/>
                <a:ea typeface="Calibri"/>
                <a:cs typeface="Calibri"/>
                <a:sym typeface="Calibri"/>
                <a:hlinkClick r:id="rId8"/>
              </a:rPr>
              <a:t>http://asc-csa.gc.ca/fra/ressources/vocabulaire/default.asp</a:t>
            </a:r>
            <a:endParaRPr b="0" i="0" sz="1800" u="none" cap="none" strike="noStrike">
              <a:solidFill>
                <a:schemeClr val="dk1"/>
              </a:solidFill>
              <a:latin typeface="Calibri"/>
              <a:ea typeface="Calibri"/>
              <a:cs typeface="Calibri"/>
              <a:sym typeface="Calibri"/>
            </a:endParaRPr>
          </a:p>
          <a:p>
            <a:pPr indent="-228600" lvl="0" marL="228600" marR="0" rtl="0" algn="l">
              <a:lnSpc>
                <a:spcPct val="90000"/>
              </a:lnSpc>
              <a:spcBef>
                <a:spcPts val="1000"/>
              </a:spcBef>
              <a:spcAft>
                <a:spcPts val="0"/>
              </a:spcAft>
              <a:buClr>
                <a:schemeClr val="dk1"/>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12" name="Google Shape;312;p30"/>
          <p:cNvSpPr txBox="1"/>
          <p:nvPr/>
        </p:nvSpPr>
        <p:spPr>
          <a:xfrm>
            <a:off x="838200" y="339724"/>
            <a:ext cx="10515600" cy="1006475"/>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Et ce n’est pas tout…</a:t>
            </a:r>
            <a:endParaRPr/>
          </a:p>
        </p:txBody>
      </p:sp>
      <p:sp>
        <p:nvSpPr>
          <p:cNvPr id="313" name="Google Shape;313;p30"/>
          <p:cNvSpPr txBox="1"/>
          <p:nvPr/>
        </p:nvSpPr>
        <p:spPr>
          <a:xfrm>
            <a:off x="11582400" y="6273789"/>
            <a:ext cx="389400" cy="431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17</a:t>
            </a:r>
            <a:endParaRPr/>
          </a:p>
        </p:txBody>
      </p:sp>
      <p:sp>
        <p:nvSpPr>
          <p:cNvPr id="314" name="Google Shape;314;p30"/>
          <p:cNvSpPr/>
          <p:nvPr/>
        </p:nvSpPr>
        <p:spPr>
          <a:xfrm rot="5400000">
            <a:off x="1012035" y="2133121"/>
            <a:ext cx="277824" cy="257907"/>
          </a:xfrm>
          <a:prstGeom prst="triangle">
            <a:avLst>
              <a:gd fmla="val 50000" name="adj"/>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15" name="Google Shape;315;p30"/>
          <p:cNvSpPr/>
          <p:nvPr/>
        </p:nvSpPr>
        <p:spPr>
          <a:xfrm rot="5400000">
            <a:off x="1012035" y="2777997"/>
            <a:ext cx="277824" cy="257907"/>
          </a:xfrm>
          <a:prstGeom prst="triangle">
            <a:avLst>
              <a:gd fmla="val 50000" name="adj"/>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16" name="Google Shape;316;p30"/>
          <p:cNvSpPr/>
          <p:nvPr/>
        </p:nvSpPr>
        <p:spPr>
          <a:xfrm rot="5400000">
            <a:off x="1012035" y="3452636"/>
            <a:ext cx="277824" cy="257907"/>
          </a:xfrm>
          <a:prstGeom prst="triangle">
            <a:avLst>
              <a:gd fmla="val 50000" name="adj"/>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17" name="Google Shape;317;p30"/>
          <p:cNvSpPr/>
          <p:nvPr/>
        </p:nvSpPr>
        <p:spPr>
          <a:xfrm rot="5400000">
            <a:off x="1012035" y="4117354"/>
            <a:ext cx="277824" cy="257907"/>
          </a:xfrm>
          <a:prstGeom prst="triangle">
            <a:avLst>
              <a:gd fmla="val 50000" name="adj"/>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18" name="Google Shape;318;p30"/>
          <p:cNvSpPr/>
          <p:nvPr/>
        </p:nvSpPr>
        <p:spPr>
          <a:xfrm rot="5400000">
            <a:off x="1012035" y="4782072"/>
            <a:ext cx="277824" cy="257907"/>
          </a:xfrm>
          <a:prstGeom prst="triangle">
            <a:avLst>
              <a:gd fmla="val 50000" name="adj"/>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19" name="Google Shape;319;p30"/>
          <p:cNvSpPr/>
          <p:nvPr/>
        </p:nvSpPr>
        <p:spPr>
          <a:xfrm rot="5400000">
            <a:off x="1012035" y="5426948"/>
            <a:ext cx="277824" cy="257907"/>
          </a:xfrm>
          <a:prstGeom prst="triangle">
            <a:avLst>
              <a:gd fmla="val 50000" name="adj"/>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 name="Shape 324"/>
        <p:cNvGrpSpPr/>
        <p:nvPr/>
      </p:nvGrpSpPr>
      <p:grpSpPr>
        <a:xfrm>
          <a:off x="0" y="0"/>
          <a:ext cx="0" cy="0"/>
          <a:chOff x="0" y="0"/>
          <a:chExt cx="0" cy="0"/>
        </a:xfrm>
      </p:grpSpPr>
      <p:pic>
        <p:nvPicPr>
          <p:cNvPr id="325" name="Google Shape;325;p31"/>
          <p:cNvPicPr preferRelativeResize="0"/>
          <p:nvPr/>
        </p:nvPicPr>
        <p:blipFill rotWithShape="1">
          <a:blip r:embed="rId3">
            <a:alphaModFix/>
          </a:blip>
          <a:srcRect b="0" l="0" r="0" t="0"/>
          <a:stretch/>
        </p:blipFill>
        <p:spPr>
          <a:xfrm>
            <a:off x="5653088" y="3333750"/>
            <a:ext cx="1190625" cy="495002"/>
          </a:xfrm>
          <a:prstGeom prst="rect">
            <a:avLst/>
          </a:prstGeom>
          <a:noFill/>
          <a:ln>
            <a:noFill/>
          </a:ln>
        </p:spPr>
      </p:pic>
      <p:pic>
        <p:nvPicPr>
          <p:cNvPr id="326" name="Google Shape;326;p31"/>
          <p:cNvPicPr preferRelativeResize="0"/>
          <p:nvPr/>
        </p:nvPicPr>
        <p:blipFill>
          <a:blip r:embed="rId4">
            <a:alphaModFix/>
          </a:blip>
          <a:stretch>
            <a:fillRect/>
          </a:stretch>
        </p:blipFill>
        <p:spPr>
          <a:xfrm>
            <a:off x="-657000" y="-361212"/>
            <a:ext cx="13001399" cy="7385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14"/>
          <p:cNvSpPr txBox="1"/>
          <p:nvPr>
            <p:ph idx="1" type="body"/>
          </p:nvPr>
        </p:nvSpPr>
        <p:spPr>
          <a:xfrm>
            <a:off x="6476427" y="2104771"/>
            <a:ext cx="4842072" cy="3793008"/>
          </a:xfrm>
          <a:prstGeom prst="rect">
            <a:avLst/>
          </a:prstGeom>
          <a:noFill/>
          <a:ln>
            <a:noFill/>
          </a:ln>
        </p:spPr>
        <p:txBody>
          <a:bodyPr anchorCtr="0" anchor="t" bIns="91425" lIns="0" spcFirstLastPara="1" rIns="91425" wrap="square" tIns="0">
            <a:noAutofit/>
          </a:bodyPr>
          <a:lstStyle/>
          <a:p>
            <a:pPr indent="0" lvl="0" marL="0" marR="0" rtl="0" algn="l">
              <a:lnSpc>
                <a:spcPct val="126315"/>
              </a:lnSpc>
              <a:spcBef>
                <a:spcPts val="0"/>
              </a:spcBef>
              <a:spcAft>
                <a:spcPts val="0"/>
              </a:spcAft>
              <a:buClr>
                <a:schemeClr val="dk1"/>
              </a:buClr>
              <a:buSzPts val="1800"/>
              <a:buFont typeface="Arial"/>
              <a:buNone/>
            </a:pPr>
            <a:r>
              <a:rPr b="0" i="0" lang="en-US" sz="1900" u="none" cap="none" strike="noStrike">
                <a:solidFill>
                  <a:schemeClr val="dk1"/>
                </a:solidFill>
                <a:latin typeface="Calibri"/>
                <a:ea typeface="Calibri"/>
                <a:cs typeface="Calibri"/>
                <a:sym typeface="Calibri"/>
              </a:rPr>
              <a:t>Nous croyons que les jeunes sont les plus créatifs et que leur imagination est sans bornes.</a:t>
            </a:r>
            <a:endParaRPr b="0" i="0" sz="1900" u="none" cap="none" strike="noStrike">
              <a:solidFill>
                <a:schemeClr val="dk1"/>
              </a:solidFill>
              <a:latin typeface="Calibri"/>
              <a:ea typeface="Calibri"/>
              <a:cs typeface="Calibri"/>
              <a:sym typeface="Calibri"/>
            </a:endParaRPr>
          </a:p>
          <a:p>
            <a:pPr indent="0" lvl="0" marL="0" marR="0" rtl="0" algn="l">
              <a:lnSpc>
                <a:spcPct val="126315"/>
              </a:lnSpc>
              <a:spcBef>
                <a:spcPts val="600"/>
              </a:spcBef>
              <a:spcAft>
                <a:spcPts val="0"/>
              </a:spcAft>
              <a:buClr>
                <a:schemeClr val="dk1"/>
              </a:buClr>
              <a:buSzPts val="1800"/>
              <a:buFont typeface="Arial"/>
              <a:buNone/>
            </a:pPr>
            <a:r>
              <a:rPr b="1" i="0" lang="en-US" sz="1900" u="none" cap="none" strike="noStrike">
                <a:solidFill>
                  <a:schemeClr val="dk1"/>
                </a:solidFill>
                <a:latin typeface="Calibri"/>
                <a:ea typeface="Calibri"/>
                <a:cs typeface="Calibri"/>
                <a:sym typeface="Calibri"/>
              </a:rPr>
              <a:t>Aide-nous à résoudre des problèmes, petits ou grands, pour améliorer la vie ou la rendre plus amusante. </a:t>
            </a:r>
            <a:endParaRPr b="0" i="0" sz="1900" u="none" cap="none" strike="noStrike">
              <a:solidFill>
                <a:schemeClr val="dk1"/>
              </a:solidFill>
              <a:latin typeface="Calibri"/>
              <a:ea typeface="Calibri"/>
              <a:cs typeface="Calibri"/>
              <a:sym typeface="Calibri"/>
            </a:endParaRPr>
          </a:p>
          <a:p>
            <a:pPr indent="0" lvl="0" marL="0" marR="0" rtl="0" algn="l">
              <a:lnSpc>
                <a:spcPct val="126315"/>
              </a:lnSpc>
              <a:spcBef>
                <a:spcPts val="600"/>
              </a:spcBef>
              <a:spcAft>
                <a:spcPts val="0"/>
              </a:spcAft>
              <a:buClr>
                <a:schemeClr val="dk1"/>
              </a:buClr>
              <a:buSzPts val="1800"/>
              <a:buFont typeface="Arial"/>
              <a:buNone/>
            </a:pPr>
            <a:r>
              <a:rPr b="0" i="0" lang="en-US" sz="1900" u="none" cap="none" strike="noStrike">
                <a:solidFill>
                  <a:schemeClr val="dk1"/>
                </a:solidFill>
                <a:latin typeface="Calibri"/>
                <a:ea typeface="Calibri"/>
                <a:cs typeface="Calibri"/>
                <a:sym typeface="Calibri"/>
              </a:rPr>
              <a:t>Toutes les idées seront présentées sur notre site Web. Les inventions les plus ingénieuses seront créées!</a:t>
            </a:r>
            <a:endParaRPr/>
          </a:p>
          <a:p>
            <a:pPr indent="0" lvl="0" marL="0" marR="0" rtl="0" algn="l">
              <a:lnSpc>
                <a:spcPct val="126315"/>
              </a:lnSpc>
              <a:spcBef>
                <a:spcPts val="600"/>
              </a:spcBef>
              <a:spcAft>
                <a:spcPts val="0"/>
              </a:spcAft>
              <a:buClr>
                <a:schemeClr val="dk1"/>
              </a:buClr>
              <a:buSzPts val="1800"/>
              <a:buFont typeface="Arial"/>
              <a:buNone/>
            </a:pPr>
            <a:r>
              <a:rPr b="0" i="0" lang="en-US" sz="1900" u="none" cap="none" strike="noStrike">
                <a:solidFill>
                  <a:schemeClr val="dk1"/>
                </a:solidFill>
                <a:latin typeface="Calibri"/>
                <a:ea typeface="Calibri"/>
                <a:cs typeface="Calibri"/>
                <a:sym typeface="Calibri"/>
              </a:rPr>
              <a:t>Cette année, pense aux défis auxquels font face les astronautes dans l’espace…</a:t>
            </a:r>
            <a:endParaRPr/>
          </a:p>
          <a:p>
            <a:pPr indent="0" lvl="0" marL="0" marR="0" rtl="0" algn="l">
              <a:lnSpc>
                <a:spcPct val="110000"/>
              </a:lnSpc>
              <a:spcBef>
                <a:spcPts val="600"/>
              </a:spcBef>
              <a:spcAft>
                <a:spcPts val="0"/>
              </a:spcAft>
              <a:buClr>
                <a:schemeClr val="dk1"/>
              </a:buClr>
              <a:buSzPts val="700"/>
              <a:buFont typeface="Calibri"/>
              <a:buNone/>
            </a:pPr>
            <a:r>
              <a:t/>
            </a:r>
            <a:endParaRPr b="0" i="0" sz="2000" u="none" cap="none" strike="noStrike">
              <a:solidFill>
                <a:schemeClr val="dk1"/>
              </a:solidFill>
              <a:latin typeface="Calibri"/>
              <a:ea typeface="Calibri"/>
              <a:cs typeface="Calibri"/>
              <a:sym typeface="Calibri"/>
            </a:endParaRPr>
          </a:p>
        </p:txBody>
      </p:sp>
      <p:sp>
        <p:nvSpPr>
          <p:cNvPr id="98" name="Google Shape;98;p14"/>
          <p:cNvSpPr txBox="1"/>
          <p:nvPr>
            <p:ph type="title"/>
          </p:nvPr>
        </p:nvSpPr>
        <p:spPr>
          <a:xfrm>
            <a:off x="736469" y="204258"/>
            <a:ext cx="6980243" cy="1325700"/>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SzPts val="1100"/>
              <a:buFont typeface="Calibri"/>
              <a:buNone/>
            </a:pPr>
            <a:r>
              <a:rPr b="0" i="0" lang="en-US" sz="4400" u="none" cap="none" strike="noStrike">
                <a:solidFill>
                  <a:schemeClr val="dk1"/>
                </a:solidFill>
                <a:latin typeface="Calibri"/>
                <a:ea typeface="Calibri"/>
                <a:cs typeface="Calibri"/>
                <a:sym typeface="Calibri"/>
              </a:rPr>
              <a:t>Mission : Petits inventeurs</a:t>
            </a:r>
            <a:endParaRPr/>
          </a:p>
        </p:txBody>
      </p:sp>
      <p:pic>
        <p:nvPicPr>
          <p:cNvPr descr="page3.png" id="99" name="Google Shape;99;p14"/>
          <p:cNvPicPr preferRelativeResize="0"/>
          <p:nvPr/>
        </p:nvPicPr>
        <p:blipFill rotWithShape="1">
          <a:blip r:embed="rId3">
            <a:alphaModFix/>
          </a:blip>
          <a:srcRect b="0" l="0" r="0" t="0"/>
          <a:stretch/>
        </p:blipFill>
        <p:spPr>
          <a:xfrm>
            <a:off x="810190" y="2475169"/>
            <a:ext cx="5217920" cy="2376278"/>
          </a:xfrm>
          <a:prstGeom prst="rect">
            <a:avLst/>
          </a:prstGeom>
          <a:noFill/>
          <a:ln>
            <a:noFill/>
          </a:ln>
        </p:spPr>
      </p:pic>
      <p:sp>
        <p:nvSpPr>
          <p:cNvPr id="100" name="Google Shape;100;p14"/>
          <p:cNvSpPr txBox="1"/>
          <p:nvPr/>
        </p:nvSpPr>
        <p:spPr>
          <a:xfrm>
            <a:off x="626533" y="5236904"/>
            <a:ext cx="5500800" cy="4428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chemeClr val="dk1"/>
              </a:buClr>
              <a:buSzPts val="1800"/>
              <a:buFont typeface="Arial"/>
              <a:buNone/>
            </a:pPr>
            <a:r>
              <a:rPr b="1" i="1" lang="en-US" sz="2000" u="none" cap="none" strike="noStrike">
                <a:solidFill>
                  <a:schemeClr val="dk1"/>
                </a:solidFill>
                <a:latin typeface="Calibri"/>
                <a:ea typeface="Calibri"/>
                <a:cs typeface="Calibri"/>
                <a:sym typeface="Calibri"/>
              </a:rPr>
              <a:t>Les inventions sont omniprésentes! </a:t>
            </a:r>
            <a:endParaRPr/>
          </a:p>
          <a:p>
            <a:pPr indent="0" lvl="0" marL="0" marR="0" rtl="0" algn="ctr">
              <a:lnSpc>
                <a:spcPct val="90000"/>
              </a:lnSpc>
              <a:spcBef>
                <a:spcPts val="0"/>
              </a:spcBef>
              <a:spcAft>
                <a:spcPts val="0"/>
              </a:spcAft>
              <a:buClr>
                <a:schemeClr val="dk1"/>
              </a:buClr>
              <a:buSzPts val="1800"/>
              <a:buFont typeface="Arial"/>
              <a:buNone/>
            </a:pPr>
            <a:r>
              <a:t/>
            </a:r>
            <a:endParaRPr b="1" i="1" sz="20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rgbClr val="000000"/>
              </a:solidFill>
              <a:latin typeface="Arial"/>
              <a:ea typeface="Arial"/>
              <a:cs typeface="Arial"/>
              <a:sym typeface="Arial"/>
            </a:endParaRPr>
          </a:p>
        </p:txBody>
      </p:sp>
      <p:sp>
        <p:nvSpPr>
          <p:cNvPr id="101" name="Google Shape;101;p14"/>
          <p:cNvSpPr txBox="1"/>
          <p:nvPr/>
        </p:nvSpPr>
        <p:spPr>
          <a:xfrm>
            <a:off x="11582400" y="6273789"/>
            <a:ext cx="389466" cy="431812"/>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1</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pic>
        <p:nvPicPr>
          <p:cNvPr id="107" name="Google Shape;107;p15"/>
          <p:cNvPicPr preferRelativeResize="0"/>
          <p:nvPr/>
        </p:nvPicPr>
        <p:blipFill rotWithShape="1">
          <a:blip r:embed="rId3">
            <a:alphaModFix/>
          </a:blip>
          <a:srcRect b="0" l="0" r="0" t="0"/>
          <a:stretch/>
        </p:blipFill>
        <p:spPr>
          <a:xfrm>
            <a:off x="185215" y="1479158"/>
            <a:ext cx="11786651" cy="3218812"/>
          </a:xfrm>
          <a:prstGeom prst="rect">
            <a:avLst/>
          </a:prstGeom>
          <a:noFill/>
          <a:ln>
            <a:noFill/>
          </a:ln>
        </p:spPr>
      </p:pic>
      <p:sp>
        <p:nvSpPr>
          <p:cNvPr id="108" name="Google Shape;108;p15"/>
          <p:cNvSpPr txBox="1"/>
          <p:nvPr/>
        </p:nvSpPr>
        <p:spPr>
          <a:xfrm>
            <a:off x="1252517" y="5520269"/>
            <a:ext cx="9686966" cy="879043"/>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000"/>
              <a:buFont typeface="Calibri"/>
              <a:buNone/>
            </a:pPr>
            <a:r>
              <a:rPr b="0" i="0" lang="en-US" sz="1600" u="none" cap="none" strike="noStrike">
                <a:solidFill>
                  <a:schemeClr val="dk1"/>
                </a:solidFill>
                <a:latin typeface="Calibri"/>
                <a:ea typeface="Calibri"/>
                <a:cs typeface="Calibri"/>
                <a:sym typeface="Calibri"/>
              </a:rPr>
              <a:t>Le parcours et le travail à faire pour devenir astronaute sont captivants, mais ils ne manquent pas de défis. Renseigne-toi sur la vie des astronautes et pense à la façon dont tu pourrais les aider!</a:t>
            </a:r>
            <a:endParaRPr/>
          </a:p>
          <a:p>
            <a:pPr indent="0" lvl="0" marL="0" marR="0" rtl="0" algn="ctr">
              <a:lnSpc>
                <a:spcPct val="100000"/>
              </a:lnSpc>
              <a:spcBef>
                <a:spcPts val="0"/>
              </a:spcBef>
              <a:spcAft>
                <a:spcPts val="0"/>
              </a:spcAft>
              <a:buClr>
                <a:srgbClr val="000000"/>
              </a:buClr>
              <a:buSzPts val="1600"/>
              <a:buFont typeface="Calibri"/>
              <a:buNone/>
            </a:pPr>
            <a:r>
              <a:t/>
            </a:r>
            <a:endParaRPr b="0" i="0" sz="1600" u="none" cap="none" strike="noStrike">
              <a:solidFill>
                <a:srgbClr val="000000"/>
              </a:solidFill>
              <a:latin typeface="Calibri"/>
              <a:ea typeface="Calibri"/>
              <a:cs typeface="Calibri"/>
              <a:sym typeface="Calibri"/>
            </a:endParaRPr>
          </a:p>
        </p:txBody>
      </p:sp>
      <p:sp>
        <p:nvSpPr>
          <p:cNvPr id="109" name="Google Shape;109;p15"/>
          <p:cNvSpPr txBox="1"/>
          <p:nvPr/>
        </p:nvSpPr>
        <p:spPr>
          <a:xfrm>
            <a:off x="648750" y="5029204"/>
            <a:ext cx="10894500" cy="516466"/>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000"/>
              <a:buFont typeface="Calibri"/>
              <a:buNone/>
            </a:pPr>
            <a:r>
              <a:rPr b="1" i="1" lang="en-US" sz="2000" u="none" cap="none" strike="noStrike">
                <a:solidFill>
                  <a:schemeClr val="dk1"/>
                </a:solidFill>
                <a:latin typeface="Calibri"/>
                <a:ea typeface="Calibri"/>
                <a:cs typeface="Calibri"/>
                <a:sym typeface="Calibri"/>
              </a:rPr>
              <a:t>Comme l’espace qui est immense et infini, laisse libre cours à ton imagination sans bornes!</a:t>
            </a:r>
            <a:endParaRPr/>
          </a:p>
          <a:p>
            <a:pPr indent="0" lvl="0" marL="0" marR="0" rtl="0" algn="ctr">
              <a:lnSpc>
                <a:spcPct val="100000"/>
              </a:lnSpc>
              <a:spcBef>
                <a:spcPts val="0"/>
              </a:spcBef>
              <a:spcAft>
                <a:spcPts val="0"/>
              </a:spcAft>
              <a:buClr>
                <a:srgbClr val="000000"/>
              </a:buClr>
              <a:buSzPts val="1800"/>
              <a:buFont typeface="Calibri"/>
              <a:buNone/>
            </a:pPr>
            <a:r>
              <a:t/>
            </a:r>
            <a:endParaRPr b="1" i="1" sz="2400" u="none" cap="none" strike="noStrike">
              <a:solidFill>
                <a:srgbClr val="000000"/>
              </a:solidFill>
              <a:latin typeface="Calibri"/>
              <a:ea typeface="Calibri"/>
              <a:cs typeface="Calibri"/>
              <a:sym typeface="Calibri"/>
            </a:endParaRPr>
          </a:p>
        </p:txBody>
      </p:sp>
      <p:sp>
        <p:nvSpPr>
          <p:cNvPr id="110" name="Google Shape;110;p15"/>
          <p:cNvSpPr txBox="1"/>
          <p:nvPr>
            <p:ph type="title"/>
          </p:nvPr>
        </p:nvSpPr>
        <p:spPr>
          <a:xfrm>
            <a:off x="711195" y="365125"/>
            <a:ext cx="10515600" cy="1007905"/>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Calibri"/>
              <a:buNone/>
            </a:pPr>
            <a:r>
              <a:rPr b="0" i="0" lang="en-US" sz="4400" u="none" cap="none" strike="noStrike">
                <a:solidFill>
                  <a:schemeClr val="dk1"/>
                </a:solidFill>
                <a:latin typeface="Calibri"/>
                <a:ea typeface="Calibri"/>
                <a:cs typeface="Calibri"/>
                <a:sym typeface="Calibri"/>
              </a:rPr>
              <a:t>La vie d’un astronaute</a:t>
            </a:r>
            <a:endParaRPr/>
          </a:p>
        </p:txBody>
      </p:sp>
      <p:sp>
        <p:nvSpPr>
          <p:cNvPr id="111" name="Google Shape;111;p15"/>
          <p:cNvSpPr txBox="1"/>
          <p:nvPr/>
        </p:nvSpPr>
        <p:spPr>
          <a:xfrm>
            <a:off x="11582400" y="6273789"/>
            <a:ext cx="389466" cy="431812"/>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2</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16"/>
          <p:cNvSpPr txBox="1"/>
          <p:nvPr/>
        </p:nvSpPr>
        <p:spPr>
          <a:xfrm>
            <a:off x="4002949" y="2001778"/>
            <a:ext cx="7664118" cy="4330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800"/>
              <a:buFont typeface="Calibri"/>
              <a:buNone/>
            </a:pPr>
            <a:r>
              <a:rPr b="0" i="0" lang="en-US" sz="1900" u="none" cap="none" strike="noStrike">
                <a:solidFill>
                  <a:schemeClr val="dk1"/>
                </a:solidFill>
                <a:latin typeface="Calibri"/>
                <a:ea typeface="Calibri"/>
                <a:cs typeface="Calibri"/>
                <a:sym typeface="Calibri"/>
              </a:rPr>
              <a:t>David Saint-Jacques est le prochain astronaute canadien qui se rendra à la Station spatiale internationale (SSI)  ̶  en 2018. Cet ingénieur, astrophysicien et médecin de famille a toujours rêvé d’aller dans l’espace!</a:t>
            </a:r>
            <a:endParaRPr/>
          </a:p>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990"/>
              <a:buFont typeface="Arial"/>
              <a:buNone/>
            </a:pPr>
            <a:r>
              <a:rPr b="0" i="1" lang="en-US" sz="1800" u="none" cap="none" strike="noStrike">
                <a:solidFill>
                  <a:schemeClr val="dk1"/>
                </a:solidFill>
                <a:latin typeface="Calibri"/>
                <a:ea typeface="Calibri"/>
                <a:cs typeface="Calibri"/>
                <a:sym typeface="Calibri"/>
              </a:rPr>
              <a:t>« J’ai toujours aimé inventer  ̶  me creuser les méninges pour trouver de nouvelles idées. Pour moi, invention rime avec créativité, et la créativité, c’est amusant! Alors amuse-toi, sois créatif et invente! Pense à des inventions qui pourraient être utiles au programme spatial : des moyens de se rendre sur différentes planètes, de mieux manger dans l’espace, de communiquer plus facilement avec notre famille et nos amis… Ton imagination est sans bornes! J’ai bien hâte de voir tes inventions. »</a:t>
            </a:r>
            <a:endParaRPr/>
          </a:p>
          <a:p>
            <a:pPr indent="0" lvl="0" marL="0" marR="0" rtl="0" algn="l">
              <a:lnSpc>
                <a:spcPct val="100000"/>
              </a:lnSpc>
              <a:spcBef>
                <a:spcPts val="0"/>
              </a:spcBef>
              <a:spcAft>
                <a:spcPts val="0"/>
              </a:spcAft>
              <a:buClr>
                <a:schemeClr val="dk1"/>
              </a:buClr>
              <a:buSzPts val="99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990"/>
              <a:buFont typeface="Arial"/>
              <a:buNone/>
            </a:pPr>
            <a:r>
              <a:rPr b="1" i="0" lang="en-US" sz="2000" u="none" cap="none" strike="noStrike">
                <a:solidFill>
                  <a:schemeClr val="dk1"/>
                </a:solidFill>
                <a:latin typeface="Calibri"/>
                <a:ea typeface="Calibri"/>
                <a:cs typeface="Calibri"/>
                <a:sym typeface="Calibri"/>
              </a:rPr>
              <a:t>David Saint-Jacques</a:t>
            </a:r>
            <a:endParaRPr/>
          </a:p>
          <a:p>
            <a:pPr indent="0" lvl="0" marL="0" marR="0" rtl="0" algn="l">
              <a:lnSpc>
                <a:spcPct val="100000"/>
              </a:lnSpc>
              <a:spcBef>
                <a:spcPts val="0"/>
              </a:spcBef>
              <a:spcAft>
                <a:spcPts val="0"/>
              </a:spcAft>
              <a:buClr>
                <a:schemeClr val="dk1"/>
              </a:buClr>
              <a:buSzPts val="990"/>
              <a:buFont typeface="Arial"/>
              <a:buNone/>
            </a:pPr>
            <a:r>
              <a:rPr b="1" i="0" lang="en-US" sz="2000" u="none" cap="none" strike="noStrike">
                <a:solidFill>
                  <a:schemeClr val="dk1"/>
                </a:solidFill>
                <a:latin typeface="Calibri"/>
                <a:ea typeface="Calibri"/>
                <a:cs typeface="Calibri"/>
                <a:sym typeface="Calibri"/>
              </a:rPr>
              <a:t>Astronaute de l’Agence spatiale canadienne</a:t>
            </a:r>
            <a:endParaRPr/>
          </a:p>
          <a:p>
            <a:pPr indent="0" lvl="0" marL="0" marR="0" rtl="0" algn="l">
              <a:lnSpc>
                <a:spcPct val="100000"/>
              </a:lnSpc>
              <a:spcBef>
                <a:spcPts val="0"/>
              </a:spcBef>
              <a:spcAft>
                <a:spcPts val="0"/>
              </a:spcAft>
              <a:buClr>
                <a:schemeClr val="dk1"/>
              </a:buClr>
              <a:buSzPts val="1100"/>
              <a:buFont typeface="Arial"/>
              <a:buNone/>
            </a:pPr>
            <a:r>
              <a:t/>
            </a:r>
            <a:endParaRPr b="0" i="0" sz="2000" u="none" cap="none" strike="noStrike">
              <a:solidFill>
                <a:srgbClr val="000000"/>
              </a:solidFill>
              <a:latin typeface="Calibri"/>
              <a:ea typeface="Calibri"/>
              <a:cs typeface="Calibri"/>
              <a:sym typeface="Calibri"/>
            </a:endParaRPr>
          </a:p>
        </p:txBody>
      </p:sp>
      <p:sp>
        <p:nvSpPr>
          <p:cNvPr id="118" name="Google Shape;118;p16"/>
          <p:cNvSpPr txBox="1"/>
          <p:nvPr>
            <p:ph type="title"/>
          </p:nvPr>
        </p:nvSpPr>
        <p:spPr>
          <a:xfrm>
            <a:off x="720740" y="365125"/>
            <a:ext cx="10515599" cy="1006475"/>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000"/>
              <a:buFont typeface="Calibri"/>
              <a:buNone/>
            </a:pPr>
            <a:r>
              <a:rPr b="0" i="0" lang="en-US" sz="4000" u="none" cap="none" strike="noStrike">
                <a:solidFill>
                  <a:schemeClr val="dk1"/>
                </a:solidFill>
                <a:latin typeface="Calibri"/>
                <a:ea typeface="Calibri"/>
                <a:cs typeface="Calibri"/>
                <a:sym typeface="Calibri"/>
              </a:rPr>
              <a:t>Rencontrez David Saint-Jacques</a:t>
            </a:r>
            <a:endParaRPr/>
          </a:p>
        </p:txBody>
      </p:sp>
      <p:pic>
        <p:nvPicPr>
          <p:cNvPr descr="Screen Shot 2017-10-18 at 17.21.38.png" id="119" name="Google Shape;119;p16">
            <a:hlinkClick r:id="rId3"/>
          </p:cNvPr>
          <p:cNvPicPr preferRelativeResize="0"/>
          <p:nvPr/>
        </p:nvPicPr>
        <p:blipFill rotWithShape="1">
          <a:blip r:embed="rId4">
            <a:alphaModFix/>
          </a:blip>
          <a:srcRect b="0" l="0" r="61877" t="0"/>
          <a:stretch/>
        </p:blipFill>
        <p:spPr>
          <a:xfrm>
            <a:off x="830258" y="2103378"/>
            <a:ext cx="2733270" cy="3597567"/>
          </a:xfrm>
          <a:prstGeom prst="rect">
            <a:avLst/>
          </a:prstGeom>
          <a:noFill/>
          <a:ln cap="flat" cmpd="sng" w="25400">
            <a:solidFill>
              <a:schemeClr val="lt1"/>
            </a:solidFill>
            <a:prstDash val="solid"/>
            <a:round/>
            <a:headEnd len="sm" w="sm" type="none"/>
            <a:tailEnd len="sm" w="sm" type="none"/>
          </a:ln>
          <a:effectLst>
            <a:outerShdw blurRad="50800" rotWithShape="0" algn="tl" dir="2700000" dist="38100">
              <a:srgbClr val="000000">
                <a:alpha val="40000"/>
              </a:srgbClr>
            </a:outerShdw>
          </a:effectLst>
        </p:spPr>
      </p:pic>
      <p:sp>
        <p:nvSpPr>
          <p:cNvPr id="120" name="Google Shape;120;p16"/>
          <p:cNvSpPr txBox="1"/>
          <p:nvPr/>
        </p:nvSpPr>
        <p:spPr>
          <a:xfrm>
            <a:off x="11582400" y="6273789"/>
            <a:ext cx="389466" cy="431812"/>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3</a:t>
            </a:r>
            <a:endParaRPr/>
          </a:p>
        </p:txBody>
      </p:sp>
      <p:sp>
        <p:nvSpPr>
          <p:cNvPr id="121" name="Google Shape;121;p16">
            <a:hlinkClick r:id="rId5"/>
          </p:cNvPr>
          <p:cNvSpPr/>
          <p:nvPr/>
        </p:nvSpPr>
        <p:spPr>
          <a:xfrm>
            <a:off x="9338726" y="5574425"/>
            <a:ext cx="2156700" cy="941700"/>
          </a:xfrm>
          <a:prstGeom prst="roundRect">
            <a:avLst>
              <a:gd fmla="val 16667" name="adj"/>
            </a:avLst>
          </a:prstGeom>
          <a:solidFill>
            <a:srgbClr val="FFFFFF"/>
          </a:solidFill>
          <a:ln cap="flat" cmpd="sng" w="28575">
            <a:solidFill>
              <a:srgbClr val="FDC3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descr="CSA-circle-logo.jpg" id="122" name="Google Shape;122;p16">
            <a:hlinkClick r:id="rId6"/>
          </p:cNvPr>
          <p:cNvPicPr preferRelativeResize="0"/>
          <p:nvPr/>
        </p:nvPicPr>
        <p:blipFill rotWithShape="1">
          <a:blip r:embed="rId7">
            <a:alphaModFix/>
          </a:blip>
          <a:srcRect b="0" l="0" r="0" t="0"/>
          <a:stretch/>
        </p:blipFill>
        <p:spPr>
          <a:xfrm>
            <a:off x="9489294" y="5709294"/>
            <a:ext cx="685744" cy="685744"/>
          </a:xfrm>
          <a:prstGeom prst="rect">
            <a:avLst/>
          </a:prstGeom>
          <a:noFill/>
          <a:ln>
            <a:noFill/>
          </a:ln>
        </p:spPr>
      </p:pic>
      <p:sp>
        <p:nvSpPr>
          <p:cNvPr id="123" name="Google Shape;123;p16">
            <a:hlinkClick r:id="rId8"/>
          </p:cNvPr>
          <p:cNvSpPr txBox="1"/>
          <p:nvPr/>
        </p:nvSpPr>
        <p:spPr>
          <a:xfrm>
            <a:off x="10287000" y="5751625"/>
            <a:ext cx="14658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DC300"/>
              </a:buClr>
              <a:buSzPts val="1600"/>
              <a:buFont typeface="Arial"/>
              <a:buNone/>
            </a:pPr>
            <a:r>
              <a:rPr b="1" i="0" lang="en-US" sz="1600" u="none" cap="none" strike="noStrike">
                <a:solidFill>
                  <a:srgbClr val="FDC300"/>
                </a:solidFill>
                <a:latin typeface="Arial"/>
                <a:ea typeface="Arial"/>
                <a:cs typeface="Arial"/>
                <a:sym typeface="Arial"/>
              </a:rPr>
              <a:t>Info de l’ASC!</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17"/>
          <p:cNvSpPr txBox="1"/>
          <p:nvPr>
            <p:ph type="title"/>
          </p:nvPr>
        </p:nvSpPr>
        <p:spPr>
          <a:xfrm>
            <a:off x="676693" y="448733"/>
            <a:ext cx="10515600" cy="855133"/>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SzPts val="4000"/>
              <a:buFont typeface="Calibri"/>
              <a:buNone/>
            </a:pPr>
            <a:r>
              <a:rPr b="0" i="0" lang="en-US" sz="4000" u="none" cap="none" strike="noStrike">
                <a:solidFill>
                  <a:schemeClr val="dk1"/>
                </a:solidFill>
                <a:latin typeface="Calibri"/>
                <a:ea typeface="Calibri"/>
                <a:cs typeface="Calibri"/>
                <a:sym typeface="Calibri"/>
              </a:rPr>
              <a:t>The International Space Station (ISS)</a:t>
            </a:r>
            <a:endParaRPr/>
          </a:p>
        </p:txBody>
      </p:sp>
      <p:pic>
        <p:nvPicPr>
          <p:cNvPr id="130" name="Google Shape;130;p17"/>
          <p:cNvPicPr preferRelativeResize="0"/>
          <p:nvPr/>
        </p:nvPicPr>
        <p:blipFill rotWithShape="1">
          <a:blip r:embed="rId3">
            <a:alphaModFix/>
          </a:blip>
          <a:srcRect b="0" l="0" r="0" t="0"/>
          <a:stretch/>
        </p:blipFill>
        <p:spPr>
          <a:xfrm>
            <a:off x="730541" y="2121590"/>
            <a:ext cx="4236608" cy="2865277"/>
          </a:xfrm>
          <a:prstGeom prst="rect">
            <a:avLst/>
          </a:prstGeom>
          <a:noFill/>
          <a:ln cap="flat" cmpd="sng" w="25400">
            <a:solidFill>
              <a:schemeClr val="lt1"/>
            </a:solidFill>
            <a:prstDash val="solid"/>
            <a:round/>
            <a:headEnd len="sm" w="sm" type="none"/>
            <a:tailEnd len="sm" w="sm" type="none"/>
          </a:ln>
        </p:spPr>
      </p:pic>
      <p:sp>
        <p:nvSpPr>
          <p:cNvPr id="131" name="Google Shape;131;p17"/>
          <p:cNvSpPr txBox="1"/>
          <p:nvPr/>
        </p:nvSpPr>
        <p:spPr>
          <a:xfrm>
            <a:off x="730541" y="5132219"/>
            <a:ext cx="2732325" cy="30756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000"/>
              <a:buFont typeface="Calibri"/>
              <a:buNone/>
            </a:pPr>
            <a:r>
              <a:rPr b="0" i="0" lang="en-US" sz="1000" u="none" cap="none" strike="noStrike">
                <a:solidFill>
                  <a:schemeClr val="dk1"/>
                </a:solidFill>
                <a:latin typeface="Calibri"/>
                <a:ea typeface="Calibri"/>
                <a:cs typeface="Calibri"/>
                <a:sym typeface="Calibri"/>
              </a:rPr>
              <a:t>La SSI en orbite (source : NASA)</a:t>
            </a:r>
            <a:endParaRPr/>
          </a:p>
          <a:p>
            <a:pPr indent="0" lvl="0" marL="0" marR="0" rtl="0" algn="l">
              <a:lnSpc>
                <a:spcPct val="100000"/>
              </a:lnSpc>
              <a:spcBef>
                <a:spcPts val="0"/>
              </a:spcBef>
              <a:spcAft>
                <a:spcPts val="0"/>
              </a:spcAft>
              <a:buClr>
                <a:srgbClr val="000000"/>
              </a:buClr>
              <a:buSzPts val="1000"/>
              <a:buFont typeface="Calibri"/>
              <a:buNone/>
            </a:pPr>
            <a:r>
              <a:t/>
            </a:r>
            <a:endParaRPr b="0" i="0" sz="1000" u="none" cap="none" strike="noStrike">
              <a:solidFill>
                <a:srgbClr val="000000"/>
              </a:solidFill>
              <a:latin typeface="Calibri"/>
              <a:ea typeface="Calibri"/>
              <a:cs typeface="Calibri"/>
              <a:sym typeface="Calibri"/>
            </a:endParaRPr>
          </a:p>
        </p:txBody>
      </p:sp>
      <p:pic>
        <p:nvPicPr>
          <p:cNvPr descr="crazy-space-house.jpg" id="132" name="Google Shape;132;p17"/>
          <p:cNvPicPr preferRelativeResize="0"/>
          <p:nvPr/>
        </p:nvPicPr>
        <p:blipFill rotWithShape="1">
          <a:blip r:embed="rId4">
            <a:alphaModFix/>
          </a:blip>
          <a:srcRect b="0" l="0" r="0" t="0"/>
          <a:stretch/>
        </p:blipFill>
        <p:spPr>
          <a:xfrm>
            <a:off x="4036590" y="1745525"/>
            <a:ext cx="2156301" cy="3771523"/>
          </a:xfrm>
          <a:prstGeom prst="rect">
            <a:avLst/>
          </a:prstGeom>
          <a:noFill/>
          <a:ln>
            <a:noFill/>
          </a:ln>
        </p:spPr>
      </p:pic>
      <p:sp>
        <p:nvSpPr>
          <p:cNvPr id="133" name="Google Shape;133;p17"/>
          <p:cNvSpPr txBox="1"/>
          <p:nvPr/>
        </p:nvSpPr>
        <p:spPr>
          <a:xfrm>
            <a:off x="11582400" y="6273789"/>
            <a:ext cx="389400" cy="431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4</a:t>
            </a:r>
            <a:endParaRPr/>
          </a:p>
        </p:txBody>
      </p:sp>
      <p:sp>
        <p:nvSpPr>
          <p:cNvPr id="134" name="Google Shape;134;p17">
            <a:hlinkClick r:id="rId5"/>
          </p:cNvPr>
          <p:cNvSpPr/>
          <p:nvPr/>
        </p:nvSpPr>
        <p:spPr>
          <a:xfrm>
            <a:off x="9338726" y="5574425"/>
            <a:ext cx="2156700" cy="941700"/>
          </a:xfrm>
          <a:prstGeom prst="roundRect">
            <a:avLst>
              <a:gd fmla="val 16667" name="adj"/>
            </a:avLst>
          </a:prstGeom>
          <a:solidFill>
            <a:srgbClr val="FFFFFF"/>
          </a:solidFill>
          <a:ln cap="flat" cmpd="sng" w="28575">
            <a:solidFill>
              <a:srgbClr val="FDC3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descr="CSA-circle-logo.jpg" id="135" name="Google Shape;135;p17">
            <a:hlinkClick r:id="rId6"/>
          </p:cNvPr>
          <p:cNvPicPr preferRelativeResize="0"/>
          <p:nvPr/>
        </p:nvPicPr>
        <p:blipFill rotWithShape="1">
          <a:blip r:embed="rId7">
            <a:alphaModFix/>
          </a:blip>
          <a:srcRect b="0" l="0" r="0" t="0"/>
          <a:stretch/>
        </p:blipFill>
        <p:spPr>
          <a:xfrm>
            <a:off x="9489294" y="5709294"/>
            <a:ext cx="685744" cy="685744"/>
          </a:xfrm>
          <a:prstGeom prst="rect">
            <a:avLst/>
          </a:prstGeom>
          <a:noFill/>
          <a:ln>
            <a:noFill/>
          </a:ln>
        </p:spPr>
      </p:pic>
      <p:sp>
        <p:nvSpPr>
          <p:cNvPr id="136" name="Google Shape;136;p17">
            <a:hlinkClick r:id="rId8"/>
          </p:cNvPr>
          <p:cNvSpPr txBox="1"/>
          <p:nvPr/>
        </p:nvSpPr>
        <p:spPr>
          <a:xfrm>
            <a:off x="10287000" y="5751625"/>
            <a:ext cx="14658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DC300"/>
              </a:buClr>
              <a:buSzPts val="1600"/>
              <a:buFont typeface="Arial"/>
              <a:buNone/>
            </a:pPr>
            <a:r>
              <a:rPr b="1" i="0" lang="en-US" sz="1600" u="none" cap="none" strike="noStrike">
                <a:solidFill>
                  <a:srgbClr val="FDC300"/>
                </a:solidFill>
                <a:latin typeface="Arial"/>
                <a:ea typeface="Arial"/>
                <a:cs typeface="Arial"/>
                <a:sym typeface="Arial"/>
              </a:rPr>
              <a:t>Info de l’ASC!</a:t>
            </a:r>
            <a:endParaRPr/>
          </a:p>
        </p:txBody>
      </p:sp>
      <p:sp>
        <p:nvSpPr>
          <p:cNvPr id="137" name="Google Shape;137;p17"/>
          <p:cNvSpPr txBox="1"/>
          <p:nvPr/>
        </p:nvSpPr>
        <p:spPr>
          <a:xfrm>
            <a:off x="6192891" y="2121995"/>
            <a:ext cx="5459023" cy="30162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Calibri"/>
              <a:buNone/>
            </a:pPr>
            <a:r>
              <a:rPr b="0" i="0" lang="en-US" sz="2000" u="none" cap="none" strike="noStrike">
                <a:solidFill>
                  <a:srgbClr val="000000"/>
                </a:solidFill>
                <a:latin typeface="Calibri"/>
                <a:ea typeface="Calibri"/>
                <a:cs typeface="Calibri"/>
                <a:sym typeface="Calibri"/>
              </a:rPr>
              <a:t>Avec les États-Unis, la Russie, l’Europe et le Japon, le Canada est partenaire dans le programme de la Station spatiale internationale, laboratoire de recherche orbitale. </a:t>
            </a:r>
            <a:endParaRPr/>
          </a:p>
          <a:p>
            <a:pPr indent="0" lvl="0" marL="0" marR="0" rtl="0" algn="l">
              <a:lnSpc>
                <a:spcPct val="100000"/>
              </a:lnSpc>
              <a:spcBef>
                <a:spcPts val="600"/>
              </a:spcBef>
              <a:spcAft>
                <a:spcPts val="0"/>
              </a:spcAft>
              <a:buClr>
                <a:srgbClr val="000000"/>
              </a:buClr>
              <a:buSzPts val="2000"/>
              <a:buFont typeface="Calibri"/>
              <a:buNone/>
            </a:pPr>
            <a:r>
              <a:rPr b="1" i="0" lang="en-US" sz="2000" u="none" cap="none" strike="noStrike">
                <a:solidFill>
                  <a:srgbClr val="000000"/>
                </a:solidFill>
                <a:latin typeface="Calibri"/>
                <a:ea typeface="Calibri"/>
                <a:cs typeface="Calibri"/>
                <a:sym typeface="Calibri"/>
              </a:rPr>
              <a:t>Contrairement aux navettes ou aux capsules spatiales, la SSI ne retourne jamais sur la Terre.  </a:t>
            </a:r>
            <a:endParaRPr/>
          </a:p>
          <a:p>
            <a:pPr indent="0" lvl="0" marL="0" marR="0" rtl="0" algn="l">
              <a:lnSpc>
                <a:spcPct val="100000"/>
              </a:lnSpc>
              <a:spcBef>
                <a:spcPts val="600"/>
              </a:spcBef>
              <a:spcAft>
                <a:spcPts val="0"/>
              </a:spcAft>
              <a:buClr>
                <a:srgbClr val="000000"/>
              </a:buClr>
              <a:buSzPts val="2000"/>
              <a:buFont typeface="Calibri"/>
              <a:buNone/>
            </a:pPr>
            <a:r>
              <a:rPr b="0" i="0" lang="en-US" sz="2000" u="none" cap="none" strike="noStrike">
                <a:solidFill>
                  <a:srgbClr val="000000"/>
                </a:solidFill>
                <a:latin typeface="Calibri"/>
                <a:ea typeface="Calibri"/>
                <a:cs typeface="Calibri"/>
                <a:sym typeface="Calibri"/>
              </a:rPr>
              <a:t>Les membres d’équipage à bord sont non seulement chargés du fonctionnement de la station, mais également de son entretien.</a:t>
            </a:r>
            <a:endParaRPr/>
          </a:p>
        </p:txBody>
      </p:sp>
      <p:sp>
        <p:nvSpPr>
          <p:cNvPr id="138" name="Google Shape;138;p17"/>
          <p:cNvSpPr txBox="1"/>
          <p:nvPr/>
        </p:nvSpPr>
        <p:spPr>
          <a:xfrm>
            <a:off x="722074" y="5391359"/>
            <a:ext cx="5921456" cy="108767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Calibri"/>
              <a:buNone/>
            </a:pPr>
            <a:r>
              <a:rPr b="1" i="0" lang="en-US" sz="1600" u="none" cap="none" strike="noStrike">
                <a:solidFill>
                  <a:srgbClr val="000000"/>
                </a:solidFill>
                <a:latin typeface="Calibri"/>
                <a:ea typeface="Calibri"/>
                <a:cs typeface="Calibri"/>
                <a:sym typeface="Calibri"/>
              </a:rPr>
              <a:t>La superficie de la station équivaut à longueur et à la largeur d’environ cinq patinoires de la Ligue nationale de hockey. L’espace habitable correspond à une maison de cinq chambres à coucher.</a:t>
            </a:r>
            <a:endParaRPr/>
          </a:p>
          <a:p>
            <a:pPr indent="0" lvl="0" marL="0" marR="0" rtl="0" algn="ctr">
              <a:lnSpc>
                <a:spcPct val="100000"/>
              </a:lnSpc>
              <a:spcBef>
                <a:spcPts val="0"/>
              </a:spcBef>
              <a:spcAft>
                <a:spcPts val="0"/>
              </a:spcAft>
              <a:buClr>
                <a:srgbClr val="000000"/>
              </a:buClr>
              <a:buSzPts val="1600"/>
              <a:buFont typeface="Arial"/>
              <a:buNone/>
            </a:pPr>
            <a:r>
              <a:t/>
            </a:r>
            <a:endParaRPr b="1" i="0" sz="1600" u="none" cap="none" strike="noStrike">
              <a:solidFill>
                <a:srgbClr val="000000"/>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Google Shape;144;p18"/>
          <p:cNvSpPr txBox="1"/>
          <p:nvPr>
            <p:ph type="title"/>
          </p:nvPr>
        </p:nvSpPr>
        <p:spPr>
          <a:xfrm>
            <a:off x="743606" y="359825"/>
            <a:ext cx="8712600" cy="1003200"/>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SzPts val="1100"/>
              <a:buFont typeface="Calibri"/>
              <a:buNone/>
            </a:pPr>
            <a:r>
              <a:rPr b="0" i="0" lang="en-US" sz="4400" u="none" cap="none" strike="noStrike">
                <a:solidFill>
                  <a:schemeClr val="dk1"/>
                </a:solidFill>
                <a:latin typeface="Calibri"/>
                <a:ea typeface="Calibri"/>
                <a:cs typeface="Calibri"/>
                <a:sym typeface="Calibri"/>
              </a:rPr>
              <a:t>Qu’est-ce que la microgravité?</a:t>
            </a:r>
            <a:endParaRPr/>
          </a:p>
        </p:txBody>
      </p:sp>
      <p:pic>
        <p:nvPicPr>
          <p:cNvPr descr="spaceman-teapot.jpg" id="145" name="Google Shape;145;p18"/>
          <p:cNvPicPr preferRelativeResize="0"/>
          <p:nvPr/>
        </p:nvPicPr>
        <p:blipFill rotWithShape="1">
          <a:blip r:embed="rId3">
            <a:alphaModFix/>
          </a:blip>
          <a:srcRect b="0" l="0" r="0" t="0"/>
          <a:stretch/>
        </p:blipFill>
        <p:spPr>
          <a:xfrm>
            <a:off x="6582120" y="2218267"/>
            <a:ext cx="4433067" cy="3320128"/>
          </a:xfrm>
          <a:prstGeom prst="rect">
            <a:avLst/>
          </a:prstGeom>
          <a:noFill/>
          <a:ln>
            <a:noFill/>
          </a:ln>
        </p:spPr>
      </p:pic>
      <p:sp>
        <p:nvSpPr>
          <p:cNvPr id="146" name="Google Shape;146;p18"/>
          <p:cNvSpPr txBox="1"/>
          <p:nvPr/>
        </p:nvSpPr>
        <p:spPr>
          <a:xfrm>
            <a:off x="11582400" y="6273789"/>
            <a:ext cx="389400" cy="431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5</a:t>
            </a:r>
            <a:endParaRPr/>
          </a:p>
        </p:txBody>
      </p:sp>
      <p:sp>
        <p:nvSpPr>
          <p:cNvPr id="147" name="Google Shape;147;p18"/>
          <p:cNvSpPr txBox="1"/>
          <p:nvPr/>
        </p:nvSpPr>
        <p:spPr>
          <a:xfrm>
            <a:off x="838200" y="2119922"/>
            <a:ext cx="5306645" cy="4835769"/>
          </a:xfrm>
          <a:prstGeom prst="rect">
            <a:avLst/>
          </a:prstGeom>
          <a:noFill/>
          <a:ln>
            <a:noFill/>
          </a:ln>
        </p:spPr>
        <p:txBody>
          <a:bodyPr anchorCtr="0" anchor="t" bIns="91425" lIns="91425" spcFirstLastPara="1" rIns="91425" wrap="square" tIns="91425">
            <a:noAutofit/>
          </a:bodyPr>
          <a:lstStyle/>
          <a:p>
            <a:pPr indent="0" lvl="0" marL="0" marR="0" rtl="0" algn="l">
              <a:lnSpc>
                <a:spcPct val="120000"/>
              </a:lnSpc>
              <a:spcBef>
                <a:spcPts val="0"/>
              </a:spcBef>
              <a:spcAft>
                <a:spcPts val="0"/>
              </a:spcAft>
              <a:buClr>
                <a:srgbClr val="000000"/>
              </a:buClr>
              <a:buSzPts val="1800"/>
              <a:buFont typeface="Calibri"/>
              <a:buNone/>
            </a:pPr>
            <a:r>
              <a:rPr b="0" i="0" lang="en-US" sz="2000" u="none" cap="none" strike="noStrike">
                <a:solidFill>
                  <a:srgbClr val="000000"/>
                </a:solidFill>
                <a:latin typeface="Calibri"/>
                <a:ea typeface="Calibri"/>
                <a:cs typeface="Calibri"/>
                <a:sym typeface="Calibri"/>
              </a:rPr>
              <a:t>La vie à bord de la SSI est très différente de la vie à la maison. D’abord, en raison de l’apesanteur, ou de la </a:t>
            </a:r>
            <a:r>
              <a:rPr b="1" i="0" lang="en-US" sz="2000" u="none" cap="none" strike="noStrike">
                <a:solidFill>
                  <a:srgbClr val="000000"/>
                </a:solidFill>
                <a:latin typeface="Calibri"/>
                <a:ea typeface="Calibri"/>
                <a:cs typeface="Calibri"/>
                <a:sym typeface="Calibri"/>
              </a:rPr>
              <a:t>microgravité</a:t>
            </a:r>
            <a:r>
              <a:rPr b="0" i="0" lang="en-US" sz="2000" u="none" cap="none" strike="noStrike">
                <a:solidFill>
                  <a:srgbClr val="000000"/>
                </a:solidFill>
                <a:latin typeface="Calibri"/>
                <a:ea typeface="Calibri"/>
                <a:cs typeface="Calibri"/>
                <a:sym typeface="Calibri"/>
              </a:rPr>
              <a:t>,</a:t>
            </a:r>
            <a:r>
              <a:rPr b="1" i="0" lang="en-US" sz="2000" u="none" cap="none" strike="noStrike">
                <a:solidFill>
                  <a:srgbClr val="000000"/>
                </a:solidFill>
                <a:latin typeface="Calibri"/>
                <a:ea typeface="Calibri"/>
                <a:cs typeface="Calibri"/>
                <a:sym typeface="Calibri"/>
              </a:rPr>
              <a:t> </a:t>
            </a:r>
            <a:r>
              <a:rPr b="0" i="0" lang="en-US" sz="2000" u="none" cap="none" strike="noStrike">
                <a:solidFill>
                  <a:srgbClr val="000000"/>
                </a:solidFill>
                <a:latin typeface="Calibri"/>
                <a:ea typeface="Calibri"/>
                <a:cs typeface="Calibri"/>
                <a:sym typeface="Calibri"/>
              </a:rPr>
              <a:t>on a l’impression que les personnes et les objets flottent dans l’espace.</a:t>
            </a:r>
            <a:endParaRPr b="0" i="0" sz="2000" u="none" cap="none" strike="noStrike">
              <a:solidFill>
                <a:srgbClr val="000000"/>
              </a:solidFill>
              <a:latin typeface="Calibri"/>
              <a:ea typeface="Calibri"/>
              <a:cs typeface="Calibri"/>
              <a:sym typeface="Calibri"/>
            </a:endParaRPr>
          </a:p>
          <a:p>
            <a:pPr indent="0" lvl="0" marL="0" marR="0" rtl="0" algn="l">
              <a:lnSpc>
                <a:spcPct val="120000"/>
              </a:lnSpc>
              <a:spcBef>
                <a:spcPts val="600"/>
              </a:spcBef>
              <a:spcAft>
                <a:spcPts val="0"/>
              </a:spcAft>
              <a:buClr>
                <a:schemeClr val="dk1"/>
              </a:buClr>
              <a:buSzPts val="2400"/>
              <a:buFont typeface="Calibri"/>
              <a:buNone/>
            </a:pPr>
            <a:r>
              <a:rPr b="0" i="0" lang="en-US" sz="2000" u="none" cap="none" strike="noStrike">
                <a:solidFill>
                  <a:schemeClr val="dk1"/>
                </a:solidFill>
                <a:latin typeface="Calibri"/>
                <a:ea typeface="Calibri"/>
                <a:cs typeface="Calibri"/>
                <a:sym typeface="Calibri"/>
              </a:rPr>
              <a:t>La </a:t>
            </a:r>
            <a:r>
              <a:rPr b="1" i="0" lang="en-US" sz="2000" u="none" cap="none" strike="noStrike">
                <a:solidFill>
                  <a:schemeClr val="dk1"/>
                </a:solidFill>
                <a:latin typeface="Calibri"/>
                <a:ea typeface="Calibri"/>
                <a:cs typeface="Calibri"/>
                <a:sym typeface="Calibri"/>
              </a:rPr>
              <a:t>gravité</a:t>
            </a:r>
            <a:r>
              <a:rPr b="0" i="0" lang="en-US" sz="2000" u="none" cap="none" strike="noStrike">
                <a:solidFill>
                  <a:schemeClr val="dk1"/>
                </a:solidFill>
                <a:latin typeface="Calibri"/>
                <a:ea typeface="Calibri"/>
                <a:cs typeface="Calibri"/>
                <a:sym typeface="Calibri"/>
              </a:rPr>
              <a:t> est la force selon laquelle les objets sont attirés vers le centre d’une planète ou d’un autre corps. </a:t>
            </a:r>
            <a:endParaRPr/>
          </a:p>
          <a:p>
            <a:pPr indent="0" lvl="0" marL="0" marR="0" rtl="0" algn="l">
              <a:lnSpc>
                <a:spcPct val="120000"/>
              </a:lnSpc>
              <a:spcBef>
                <a:spcPts val="600"/>
              </a:spcBef>
              <a:spcAft>
                <a:spcPts val="0"/>
              </a:spcAft>
              <a:buClr>
                <a:schemeClr val="dk1"/>
              </a:buClr>
              <a:buSzPts val="1800"/>
              <a:buFont typeface="Calibri"/>
              <a:buNone/>
            </a:pPr>
            <a:r>
              <a:rPr b="0" i="0" lang="en-US" sz="2000" u="none" cap="none" strike="noStrike">
                <a:solidFill>
                  <a:schemeClr val="dk1"/>
                </a:solidFill>
                <a:latin typeface="Calibri"/>
                <a:ea typeface="Calibri"/>
                <a:cs typeface="Calibri"/>
                <a:sym typeface="Calibri"/>
              </a:rPr>
              <a:t>Les gens pensent souvent que la gravité est nulle dans l’espace. En fait, il y a un peu de gravité partout, ce qui permet aux planètes de tourner en orbite autour du Soleil. </a:t>
            </a:r>
            <a:endParaRPr/>
          </a:p>
          <a:p>
            <a:pPr indent="0" lvl="0" marL="0" marR="0" rtl="0" algn="l">
              <a:lnSpc>
                <a:spcPct val="100000"/>
              </a:lnSpc>
              <a:spcBef>
                <a:spcPts val="600"/>
              </a:spcBef>
              <a:spcAft>
                <a:spcPts val="0"/>
              </a:spcAft>
              <a:buClr>
                <a:srgbClr val="000000"/>
              </a:buClr>
              <a:buSzPts val="1800"/>
              <a:buFont typeface="Calibri"/>
              <a:buNone/>
            </a:pPr>
            <a:r>
              <a:t/>
            </a:r>
            <a:endParaRPr b="0" i="0" sz="20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0" i="0" sz="2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19"/>
          <p:cNvSpPr txBox="1"/>
          <p:nvPr>
            <p:ph type="title"/>
          </p:nvPr>
        </p:nvSpPr>
        <p:spPr>
          <a:xfrm>
            <a:off x="746473" y="366536"/>
            <a:ext cx="10515600" cy="988131"/>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SzPts val="1100"/>
              <a:buFont typeface="Calibri"/>
              <a:buNone/>
            </a:pPr>
            <a:r>
              <a:rPr b="0" i="0" lang="en-US" sz="4400" u="none" cap="none" strike="noStrike">
                <a:solidFill>
                  <a:schemeClr val="dk1"/>
                </a:solidFill>
                <a:latin typeface="Calibri"/>
                <a:ea typeface="Calibri"/>
                <a:cs typeface="Calibri"/>
                <a:sym typeface="Calibri"/>
              </a:rPr>
              <a:t>Pourquoi les objets flottent-ils en orbite?</a:t>
            </a:r>
            <a:endParaRPr/>
          </a:p>
        </p:txBody>
      </p:sp>
      <p:sp>
        <p:nvSpPr>
          <p:cNvPr id="154" name="Google Shape;154;p19"/>
          <p:cNvSpPr txBox="1"/>
          <p:nvPr/>
        </p:nvSpPr>
        <p:spPr>
          <a:xfrm>
            <a:off x="11582400" y="6273789"/>
            <a:ext cx="389400" cy="431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6</a:t>
            </a:r>
            <a:endParaRPr/>
          </a:p>
        </p:txBody>
      </p:sp>
      <p:sp>
        <p:nvSpPr>
          <p:cNvPr id="155" name="Google Shape;155;p19"/>
          <p:cNvSpPr txBox="1"/>
          <p:nvPr/>
        </p:nvSpPr>
        <p:spPr>
          <a:xfrm>
            <a:off x="838201" y="2160140"/>
            <a:ext cx="6000261" cy="4075229"/>
          </a:xfrm>
          <a:prstGeom prst="rect">
            <a:avLst/>
          </a:prstGeom>
          <a:noFill/>
          <a:ln>
            <a:noFill/>
          </a:ln>
        </p:spPr>
        <p:txBody>
          <a:bodyPr anchorCtr="0" anchor="t" bIns="91425" lIns="91425" spcFirstLastPara="1" rIns="91425" wrap="square" tIns="91425">
            <a:noAutofit/>
          </a:bodyPr>
          <a:lstStyle/>
          <a:p>
            <a:pPr indent="0" lvl="0" marL="0" marR="0" rtl="0" algn="l">
              <a:lnSpc>
                <a:spcPct val="120000"/>
              </a:lnSpc>
              <a:spcBef>
                <a:spcPts val="0"/>
              </a:spcBef>
              <a:spcAft>
                <a:spcPts val="0"/>
              </a:spcAft>
              <a:buClr>
                <a:srgbClr val="000000"/>
              </a:buClr>
              <a:buSzPts val="1800"/>
              <a:buFont typeface="Calibri"/>
              <a:buNone/>
            </a:pPr>
            <a:r>
              <a:rPr b="1" i="0" lang="en-US" sz="2000" u="none" cap="none" strike="noStrike">
                <a:solidFill>
                  <a:srgbClr val="000000"/>
                </a:solidFill>
                <a:latin typeface="Calibri"/>
                <a:ea typeface="Calibri"/>
                <a:cs typeface="Calibri"/>
                <a:sym typeface="Calibri"/>
              </a:rPr>
              <a:t>Comme la SSI se trouve à « seulement » 400 km de la Terre, la gravité demeure présente à 90 %</a:t>
            </a:r>
            <a:r>
              <a:rPr b="1" i="0" lang="en-US" sz="2000" u="none" cap="none" strike="noStrike">
                <a:solidFill>
                  <a:schemeClr val="dk1"/>
                </a:solidFill>
                <a:latin typeface="Calibri"/>
                <a:ea typeface="Calibri"/>
                <a:cs typeface="Calibri"/>
                <a:sym typeface="Calibri"/>
              </a:rPr>
              <a:t>. </a:t>
            </a:r>
            <a:endParaRPr b="0" i="0" sz="2000" u="none" cap="none" strike="noStrike">
              <a:solidFill>
                <a:schemeClr val="dk1"/>
              </a:solidFill>
              <a:latin typeface="Calibri"/>
              <a:ea typeface="Calibri"/>
              <a:cs typeface="Calibri"/>
              <a:sym typeface="Calibri"/>
            </a:endParaRPr>
          </a:p>
          <a:p>
            <a:pPr indent="0" lvl="0" marL="0" marR="0" rtl="0" algn="l">
              <a:lnSpc>
                <a:spcPct val="120000"/>
              </a:lnSpc>
              <a:spcBef>
                <a:spcPts val="1200"/>
              </a:spcBef>
              <a:spcAft>
                <a:spcPts val="0"/>
              </a:spcAft>
              <a:buClr>
                <a:srgbClr val="000000"/>
              </a:buClr>
              <a:buSzPts val="1800"/>
              <a:buFont typeface="Calibri"/>
              <a:buNone/>
            </a:pPr>
            <a:r>
              <a:rPr b="0" i="0" lang="en-US" sz="2000" u="none" cap="none" strike="noStrike">
                <a:solidFill>
                  <a:schemeClr val="dk1"/>
                </a:solidFill>
                <a:latin typeface="Calibri"/>
                <a:ea typeface="Calibri"/>
                <a:cs typeface="Calibri"/>
                <a:sym typeface="Calibri"/>
              </a:rPr>
              <a:t>Même si les astronautes et les objets semblent flotter dans l’espace, ils sont en fait en chute libre autour de la Terre et se déplacent à une vitesse fulgurante! </a:t>
            </a:r>
            <a:endParaRPr b="0" i="0" sz="2000" u="none" cap="none" strike="noStrike">
              <a:solidFill>
                <a:srgbClr val="000000"/>
              </a:solidFill>
              <a:latin typeface="Calibri"/>
              <a:ea typeface="Calibri"/>
              <a:cs typeface="Calibri"/>
              <a:sym typeface="Calibri"/>
            </a:endParaRPr>
          </a:p>
          <a:p>
            <a:pPr indent="0" lvl="0" marL="0" marR="0" rtl="0" algn="l">
              <a:lnSpc>
                <a:spcPct val="120000"/>
              </a:lnSpc>
              <a:spcBef>
                <a:spcPts val="1200"/>
              </a:spcBef>
              <a:spcAft>
                <a:spcPts val="0"/>
              </a:spcAft>
              <a:buClr>
                <a:srgbClr val="000000"/>
              </a:buClr>
              <a:buSzPts val="1800"/>
              <a:buFont typeface="Calibri"/>
              <a:buNone/>
            </a:pPr>
            <a:r>
              <a:rPr b="0" i="0" lang="en-US" sz="2000" u="none" cap="none" strike="noStrike">
                <a:solidFill>
                  <a:srgbClr val="000000"/>
                </a:solidFill>
                <a:latin typeface="Calibri"/>
                <a:ea typeface="Calibri"/>
                <a:cs typeface="Calibri"/>
                <a:sym typeface="Calibri"/>
              </a:rPr>
              <a:t>Par conséquent, les astronautes doivent s’adapter à la vie dans l’espace et composer avec la microgravité. </a:t>
            </a:r>
            <a:endParaRPr b="0" i="0" sz="2000" u="none" cap="none" strike="noStrike">
              <a:solidFill>
                <a:srgbClr val="000000"/>
              </a:solidFill>
              <a:latin typeface="Calibri"/>
              <a:ea typeface="Calibri"/>
              <a:cs typeface="Calibri"/>
              <a:sym typeface="Calibri"/>
            </a:endParaRPr>
          </a:p>
          <a:p>
            <a:pPr indent="0" lvl="0" marL="0" marR="0" rtl="0" algn="l">
              <a:lnSpc>
                <a:spcPct val="120000"/>
              </a:lnSpc>
              <a:spcBef>
                <a:spcPts val="1200"/>
              </a:spcBef>
              <a:spcAft>
                <a:spcPts val="0"/>
              </a:spcAft>
              <a:buClr>
                <a:srgbClr val="000000"/>
              </a:buClr>
              <a:buSzPts val="1800"/>
              <a:buFont typeface="Calibri"/>
              <a:buNone/>
            </a:pPr>
            <a:r>
              <a:rPr b="0" i="0" lang="en-US" sz="2000" u="none" cap="none" strike="noStrike">
                <a:solidFill>
                  <a:srgbClr val="000000"/>
                </a:solidFill>
                <a:latin typeface="Calibri"/>
                <a:ea typeface="Calibri"/>
                <a:cs typeface="Calibri"/>
                <a:sym typeface="Calibri"/>
              </a:rPr>
              <a:t>Ils doivent même adapter leur façon d’accomplir les tâches du quotidien, comme manger, dormir, faire de l’exercice et s’amuser!</a:t>
            </a:r>
            <a:endParaRPr/>
          </a:p>
          <a:p>
            <a:pPr indent="-285750" lvl="0" marL="285750" marR="0" rtl="0" algn="l">
              <a:lnSpc>
                <a:spcPct val="100000"/>
              </a:lnSpc>
              <a:spcBef>
                <a:spcPts val="1200"/>
              </a:spcBef>
              <a:spcAft>
                <a:spcPts val="0"/>
              </a:spcAft>
              <a:buClr>
                <a:srgbClr val="000000"/>
              </a:buClr>
              <a:buSzPts val="1800"/>
              <a:buFont typeface="Arial"/>
              <a:buNone/>
            </a:pPr>
            <a:r>
              <a:t/>
            </a:r>
            <a:endParaRPr b="1" i="0" sz="2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gravity.jpg" id="156" name="Google Shape;156;p19"/>
          <p:cNvPicPr preferRelativeResize="0"/>
          <p:nvPr/>
        </p:nvPicPr>
        <p:blipFill rotWithShape="1">
          <a:blip r:embed="rId3">
            <a:alphaModFix/>
          </a:blip>
          <a:srcRect b="0" l="0" r="0" t="0"/>
          <a:stretch/>
        </p:blipFill>
        <p:spPr>
          <a:xfrm>
            <a:off x="7066293" y="2315952"/>
            <a:ext cx="4287607" cy="337932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Google Shape;161;p20"/>
          <p:cNvSpPr txBox="1"/>
          <p:nvPr>
            <p:ph type="title"/>
          </p:nvPr>
        </p:nvSpPr>
        <p:spPr>
          <a:xfrm>
            <a:off x="838200" y="161917"/>
            <a:ext cx="10515599" cy="1325562"/>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SzPts val="4000"/>
              <a:buFont typeface="Calibri"/>
              <a:buNone/>
            </a:pPr>
            <a:r>
              <a:rPr b="0" i="0" lang="en-US" sz="4000" u="none" cap="none" strike="noStrike">
                <a:solidFill>
                  <a:schemeClr val="dk1"/>
                </a:solidFill>
                <a:latin typeface="Calibri"/>
                <a:ea typeface="Calibri"/>
                <a:cs typeface="Calibri"/>
                <a:sym typeface="Calibri"/>
              </a:rPr>
              <a:t>Manger dans l’espace</a:t>
            </a:r>
            <a:endParaRPr/>
          </a:p>
        </p:txBody>
      </p:sp>
      <p:pic>
        <p:nvPicPr>
          <p:cNvPr descr="eating.png" id="162" name="Google Shape;162;p20"/>
          <p:cNvPicPr preferRelativeResize="0"/>
          <p:nvPr/>
        </p:nvPicPr>
        <p:blipFill rotWithShape="1">
          <a:blip r:embed="rId3">
            <a:alphaModFix/>
          </a:blip>
          <a:srcRect b="0" l="0" r="0" t="0"/>
          <a:stretch/>
        </p:blipFill>
        <p:spPr>
          <a:xfrm>
            <a:off x="9607025" y="2083518"/>
            <a:ext cx="2433350" cy="2886416"/>
          </a:xfrm>
          <a:prstGeom prst="rect">
            <a:avLst/>
          </a:prstGeom>
          <a:noFill/>
          <a:ln>
            <a:noFill/>
          </a:ln>
        </p:spPr>
      </p:pic>
      <p:sp>
        <p:nvSpPr>
          <p:cNvPr id="163" name="Google Shape;163;p20"/>
          <p:cNvSpPr txBox="1"/>
          <p:nvPr/>
        </p:nvSpPr>
        <p:spPr>
          <a:xfrm>
            <a:off x="11582400" y="6273789"/>
            <a:ext cx="389400" cy="431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7</a:t>
            </a:r>
            <a:endParaRPr/>
          </a:p>
        </p:txBody>
      </p:sp>
      <p:sp>
        <p:nvSpPr>
          <p:cNvPr id="164" name="Google Shape;164;p20">
            <a:hlinkClick r:id="rId4"/>
          </p:cNvPr>
          <p:cNvSpPr/>
          <p:nvPr/>
        </p:nvSpPr>
        <p:spPr>
          <a:xfrm>
            <a:off x="9338726" y="5574425"/>
            <a:ext cx="2156700" cy="941700"/>
          </a:xfrm>
          <a:prstGeom prst="roundRect">
            <a:avLst>
              <a:gd fmla="val 16667" name="adj"/>
            </a:avLst>
          </a:prstGeom>
          <a:solidFill>
            <a:srgbClr val="FFFFFF"/>
          </a:solidFill>
          <a:ln cap="flat" cmpd="sng" w="28575">
            <a:solidFill>
              <a:srgbClr val="FDC3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descr="CSA-circle-logo.jpg" id="165" name="Google Shape;165;p20">
            <a:hlinkClick r:id="rId5"/>
          </p:cNvPr>
          <p:cNvPicPr preferRelativeResize="0"/>
          <p:nvPr/>
        </p:nvPicPr>
        <p:blipFill rotWithShape="1">
          <a:blip r:embed="rId6">
            <a:alphaModFix/>
          </a:blip>
          <a:srcRect b="0" l="0" r="0" t="0"/>
          <a:stretch/>
        </p:blipFill>
        <p:spPr>
          <a:xfrm>
            <a:off x="9489294" y="5709294"/>
            <a:ext cx="685744" cy="685744"/>
          </a:xfrm>
          <a:prstGeom prst="rect">
            <a:avLst/>
          </a:prstGeom>
          <a:noFill/>
          <a:ln>
            <a:noFill/>
          </a:ln>
        </p:spPr>
      </p:pic>
      <p:sp>
        <p:nvSpPr>
          <p:cNvPr id="166" name="Google Shape;166;p20">
            <a:hlinkClick r:id="rId7"/>
          </p:cNvPr>
          <p:cNvSpPr txBox="1"/>
          <p:nvPr/>
        </p:nvSpPr>
        <p:spPr>
          <a:xfrm>
            <a:off x="10287000" y="5751625"/>
            <a:ext cx="14658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DC300"/>
              </a:buClr>
              <a:buSzPts val="1600"/>
              <a:buFont typeface="Arial"/>
              <a:buNone/>
            </a:pPr>
            <a:r>
              <a:rPr b="1" i="0" lang="en-US" sz="1600" u="none" cap="none" strike="noStrike">
                <a:solidFill>
                  <a:srgbClr val="FDC300"/>
                </a:solidFill>
                <a:latin typeface="Arial"/>
                <a:ea typeface="Arial"/>
                <a:cs typeface="Arial"/>
                <a:sym typeface="Arial"/>
              </a:rPr>
              <a:t>Info de l’ASC!</a:t>
            </a:r>
            <a:endParaRPr/>
          </a:p>
        </p:txBody>
      </p:sp>
      <p:grpSp>
        <p:nvGrpSpPr>
          <p:cNvPr id="167" name="Google Shape;167;p20"/>
          <p:cNvGrpSpPr/>
          <p:nvPr/>
        </p:nvGrpSpPr>
        <p:grpSpPr>
          <a:xfrm>
            <a:off x="832982" y="1869925"/>
            <a:ext cx="8944418" cy="4403864"/>
            <a:chOff x="832982" y="1954595"/>
            <a:chExt cx="8944418" cy="4403864"/>
          </a:xfrm>
        </p:grpSpPr>
        <p:pic>
          <p:nvPicPr>
            <p:cNvPr id="168" name="Google Shape;168;p20"/>
            <p:cNvPicPr preferRelativeResize="0"/>
            <p:nvPr/>
          </p:nvPicPr>
          <p:blipFill rotWithShape="1">
            <a:blip r:embed="rId8">
              <a:alphaModFix/>
            </a:blip>
            <a:srcRect b="0" l="0" r="0" t="0"/>
            <a:stretch/>
          </p:blipFill>
          <p:spPr>
            <a:xfrm>
              <a:off x="941615" y="3121404"/>
              <a:ext cx="3609693" cy="2410514"/>
            </a:xfrm>
            <a:prstGeom prst="rect">
              <a:avLst/>
            </a:prstGeom>
            <a:noFill/>
            <a:ln cap="flat" cmpd="sng" w="25400">
              <a:solidFill>
                <a:schemeClr val="lt1"/>
              </a:solidFill>
              <a:prstDash val="solid"/>
              <a:round/>
              <a:headEnd len="sm" w="sm" type="none"/>
              <a:tailEnd len="sm" w="sm" type="none"/>
            </a:ln>
          </p:spPr>
        </p:pic>
        <p:sp>
          <p:nvSpPr>
            <p:cNvPr id="169" name="Google Shape;169;p20"/>
            <p:cNvSpPr txBox="1"/>
            <p:nvPr/>
          </p:nvSpPr>
          <p:spPr>
            <a:xfrm>
              <a:off x="850900" y="1954595"/>
              <a:ext cx="8926500" cy="10905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rPr b="0" i="0" lang="en-US" sz="1800" u="none" cap="none" strike="noStrike">
                  <a:solidFill>
                    <a:schemeClr val="dk1"/>
                  </a:solidFill>
                  <a:latin typeface="Calibri"/>
                  <a:ea typeface="Calibri"/>
                  <a:cs typeface="Calibri"/>
                  <a:sym typeface="Calibri"/>
                </a:rPr>
                <a:t>Il est essentiel que les astronautes mangent pour faire le plein d’énergie, fraterniser et demeurer en santé,  mais il n’est pas simple d’envoyer de la nourriture dans l’espace : elle doit être </a:t>
              </a:r>
              <a:r>
                <a:rPr b="1" i="0" lang="en-US" sz="1800" u="none" cap="none" strike="noStrike">
                  <a:solidFill>
                    <a:schemeClr val="dk1"/>
                  </a:solidFill>
                  <a:latin typeface="Calibri"/>
                  <a:ea typeface="Calibri"/>
                  <a:cs typeface="Calibri"/>
                  <a:sym typeface="Calibri"/>
                </a:rPr>
                <a:t>compacte, pouvoir se conserver longtemps, être nutritive </a:t>
              </a:r>
              <a:r>
                <a:rPr b="0" i="0" lang="en-US" sz="1800" u="none" cap="none" strike="noStrike">
                  <a:solidFill>
                    <a:schemeClr val="dk1"/>
                  </a:solidFill>
                  <a:latin typeface="Calibri"/>
                  <a:ea typeface="Calibri"/>
                  <a:cs typeface="Calibri"/>
                  <a:sym typeface="Calibri"/>
                </a:rPr>
                <a:t>et, bien sûr, goûter bon! </a:t>
              </a:r>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70" name="Google Shape;170;p20"/>
            <p:cNvSpPr txBox="1"/>
            <p:nvPr/>
          </p:nvSpPr>
          <p:spPr>
            <a:xfrm>
              <a:off x="832982" y="5560143"/>
              <a:ext cx="4267200" cy="4002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(Sources: ASC et NASA) </a:t>
              </a:r>
              <a:endParaRPr/>
            </a:p>
          </p:txBody>
        </p:sp>
        <p:sp>
          <p:nvSpPr>
            <p:cNvPr id="171" name="Google Shape;171;p20"/>
            <p:cNvSpPr txBox="1"/>
            <p:nvPr/>
          </p:nvSpPr>
          <p:spPr>
            <a:xfrm>
              <a:off x="833966" y="5748869"/>
              <a:ext cx="3717342" cy="60959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000"/>
                <a:buFont typeface="Calibri"/>
                <a:buNone/>
              </a:pPr>
              <a:r>
                <a:rPr b="0" i="0" lang="en-US" sz="1400" u="none" cap="none" strike="noStrike">
                  <a:solidFill>
                    <a:schemeClr val="dk1"/>
                  </a:solidFill>
                  <a:latin typeface="Calibri"/>
                  <a:ea typeface="Calibri"/>
                  <a:cs typeface="Calibri"/>
                  <a:sym typeface="Calibri"/>
                </a:rPr>
                <a:t>L’astronaute canadien Chris Hadfield déguste une orange sanguine, collation rare en orbite! </a:t>
              </a:r>
              <a:endParaRPr/>
            </a:p>
          </p:txBody>
        </p:sp>
        <p:sp>
          <p:nvSpPr>
            <p:cNvPr id="172" name="Google Shape;172;p20"/>
            <p:cNvSpPr/>
            <p:nvPr/>
          </p:nvSpPr>
          <p:spPr>
            <a:xfrm>
              <a:off x="4820771" y="3234268"/>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73" name="Google Shape;173;p20"/>
            <p:cNvSpPr/>
            <p:nvPr/>
          </p:nvSpPr>
          <p:spPr>
            <a:xfrm>
              <a:off x="4820771" y="3691461"/>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74" name="Google Shape;174;p20"/>
            <p:cNvSpPr/>
            <p:nvPr/>
          </p:nvSpPr>
          <p:spPr>
            <a:xfrm>
              <a:off x="4820771" y="4453467"/>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75" name="Google Shape;175;p20"/>
            <p:cNvSpPr/>
            <p:nvPr/>
          </p:nvSpPr>
          <p:spPr>
            <a:xfrm>
              <a:off x="4820771" y="5212621"/>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76" name="Google Shape;176;p20"/>
            <p:cNvSpPr txBox="1"/>
            <p:nvPr/>
          </p:nvSpPr>
          <p:spPr>
            <a:xfrm>
              <a:off x="5092679" y="3104359"/>
              <a:ext cx="4390500" cy="2937937"/>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Clr>
                  <a:schemeClr val="dk1"/>
                </a:buClr>
                <a:buSzPts val="1600"/>
                <a:buFont typeface="Calibri"/>
                <a:buNone/>
              </a:pPr>
              <a:r>
                <a:rPr b="0" i="0" lang="en-US" sz="2000" u="none" cap="none" strike="noStrike">
                  <a:solidFill>
                    <a:schemeClr val="dk1"/>
                  </a:solidFill>
                  <a:latin typeface="Calibri"/>
                  <a:ea typeface="Calibri"/>
                  <a:cs typeface="Calibri"/>
                  <a:sym typeface="Calibri"/>
                </a:rPr>
                <a:t>Selon toi, que mangent les astronautes?</a:t>
              </a:r>
              <a:endParaRPr b="0" i="0" sz="2000" u="none" cap="none" strike="noStrike">
                <a:solidFill>
                  <a:schemeClr val="dk1"/>
                </a:solidFill>
                <a:latin typeface="Calibri"/>
                <a:ea typeface="Calibri"/>
                <a:cs typeface="Calibri"/>
                <a:sym typeface="Calibri"/>
              </a:endParaRPr>
            </a:p>
            <a:p>
              <a:pPr indent="0" lvl="0" marL="0" marR="0" rtl="0" algn="l">
                <a:lnSpc>
                  <a:spcPct val="120000"/>
                </a:lnSpc>
                <a:spcBef>
                  <a:spcPts val="1200"/>
                </a:spcBef>
                <a:spcAft>
                  <a:spcPts val="0"/>
                </a:spcAft>
                <a:buClr>
                  <a:schemeClr val="dk1"/>
                </a:buClr>
                <a:buSzPts val="1600"/>
                <a:buFont typeface="Calibri"/>
                <a:buNone/>
              </a:pPr>
              <a:r>
                <a:rPr b="0" i="0" lang="en-US" sz="2000" u="none" cap="none" strike="noStrike">
                  <a:solidFill>
                    <a:schemeClr val="dk1"/>
                  </a:solidFill>
                  <a:latin typeface="Calibri"/>
                  <a:ea typeface="Calibri"/>
                  <a:cs typeface="Calibri"/>
                  <a:sym typeface="Calibri"/>
                </a:rPr>
                <a:t>Comment fait-on pour manger si les aliments ne restent pas dans l’assiette?</a:t>
              </a:r>
              <a:endParaRPr b="0" i="0" sz="2000" u="none" cap="none" strike="noStrike">
                <a:solidFill>
                  <a:schemeClr val="dk1"/>
                </a:solidFill>
                <a:latin typeface="Calibri"/>
                <a:ea typeface="Calibri"/>
                <a:cs typeface="Calibri"/>
                <a:sym typeface="Calibri"/>
              </a:endParaRPr>
            </a:p>
            <a:p>
              <a:pPr indent="0" lvl="0" marL="0" marR="0" rtl="0" algn="l">
                <a:lnSpc>
                  <a:spcPct val="120000"/>
                </a:lnSpc>
                <a:spcBef>
                  <a:spcPts val="1200"/>
                </a:spcBef>
                <a:spcAft>
                  <a:spcPts val="0"/>
                </a:spcAft>
                <a:buClr>
                  <a:schemeClr val="dk1"/>
                </a:buClr>
                <a:buSzPts val="1600"/>
                <a:buFont typeface="Calibri"/>
                <a:buNone/>
              </a:pPr>
              <a:r>
                <a:rPr b="0" i="0" lang="en-US" sz="2000" u="none" cap="none" strike="noStrike">
                  <a:solidFill>
                    <a:schemeClr val="dk1"/>
                  </a:solidFill>
                  <a:latin typeface="Calibri"/>
                  <a:ea typeface="Calibri"/>
                  <a:cs typeface="Calibri"/>
                  <a:sym typeface="Calibri"/>
                </a:rPr>
                <a:t>Imagine-toi en train d’essayer de boire un verre de limonade dans l’espace!</a:t>
              </a:r>
              <a:endParaRPr b="0" i="0" sz="2000" u="none" cap="none" strike="noStrike">
                <a:solidFill>
                  <a:schemeClr val="dk1"/>
                </a:solidFill>
                <a:latin typeface="Calibri"/>
                <a:ea typeface="Calibri"/>
                <a:cs typeface="Calibri"/>
                <a:sym typeface="Calibri"/>
              </a:endParaRPr>
            </a:p>
            <a:p>
              <a:pPr indent="0" lvl="0" marL="0" marR="0" rtl="0" algn="l">
                <a:lnSpc>
                  <a:spcPct val="120000"/>
                </a:lnSpc>
                <a:spcBef>
                  <a:spcPts val="1200"/>
                </a:spcBef>
                <a:spcAft>
                  <a:spcPts val="0"/>
                </a:spcAft>
                <a:buClr>
                  <a:schemeClr val="dk1"/>
                </a:buClr>
                <a:buSzPts val="1600"/>
                <a:buFont typeface="Calibri"/>
                <a:buNone/>
              </a:pPr>
              <a:r>
                <a:rPr b="0" i="0" lang="en-US" sz="2000" u="none" cap="none" strike="noStrike">
                  <a:solidFill>
                    <a:schemeClr val="dk1"/>
                  </a:solidFill>
                  <a:latin typeface="Calibri"/>
                  <a:ea typeface="Calibri"/>
                  <a:cs typeface="Calibri"/>
                  <a:sym typeface="Calibri"/>
                </a:rPr>
                <a:t>Comment cuisinerais-tu en orbite?</a:t>
              </a: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Google Shape;182;p21"/>
          <p:cNvSpPr txBox="1"/>
          <p:nvPr/>
        </p:nvSpPr>
        <p:spPr>
          <a:xfrm>
            <a:off x="811483" y="5362751"/>
            <a:ext cx="1195117" cy="67486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(Source: NASA)</a:t>
            </a:r>
            <a:endParaRPr/>
          </a:p>
        </p:txBody>
      </p:sp>
      <p:sp>
        <p:nvSpPr>
          <p:cNvPr id="183" name="Google Shape;183;p21"/>
          <p:cNvSpPr txBox="1"/>
          <p:nvPr/>
        </p:nvSpPr>
        <p:spPr>
          <a:xfrm>
            <a:off x="838199" y="1745319"/>
            <a:ext cx="8119534" cy="91560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rPr b="0" i="0" lang="en-US" sz="2000" u="none" cap="none" strike="noStrike">
                <a:solidFill>
                  <a:schemeClr val="dk1"/>
                </a:solidFill>
                <a:latin typeface="Calibri"/>
                <a:ea typeface="Calibri"/>
                <a:cs typeface="Calibri"/>
                <a:sym typeface="Calibri"/>
              </a:rPr>
              <a:t>Il peut être difficile de dormir en apesanteur! </a:t>
            </a:r>
            <a:endParaRPr/>
          </a:p>
          <a:p>
            <a:pPr indent="0" lvl="0" marL="0" marR="0" rtl="0" algn="l">
              <a:lnSpc>
                <a:spcPct val="100000"/>
              </a:lnSpc>
              <a:spcBef>
                <a:spcPts val="0"/>
              </a:spcBef>
              <a:spcAft>
                <a:spcPts val="0"/>
              </a:spcAft>
              <a:buClr>
                <a:schemeClr val="dk1"/>
              </a:buClr>
              <a:buSzPts val="1800"/>
              <a:buFont typeface="Calibri"/>
              <a:buNone/>
            </a:pPr>
            <a:r>
              <a:rPr b="0" i="0" lang="en-US" sz="2000" u="none" cap="none" strike="noStrike">
                <a:solidFill>
                  <a:schemeClr val="dk1"/>
                </a:solidFill>
                <a:latin typeface="Calibri"/>
                <a:ea typeface="Calibri"/>
                <a:cs typeface="Calibri"/>
                <a:sym typeface="Calibri"/>
              </a:rPr>
              <a:t>Les astronautes ne peuvent « se coucher » pour dormir: </a:t>
            </a:r>
            <a:endParaRPr/>
          </a:p>
          <a:p>
            <a:pPr indent="0" lvl="0" marL="0" marR="0" rtl="0" algn="l">
              <a:lnSpc>
                <a:spcPct val="100000"/>
              </a:lnSpc>
              <a:spcBef>
                <a:spcPts val="0"/>
              </a:spcBef>
              <a:spcAft>
                <a:spcPts val="0"/>
              </a:spcAft>
              <a:buClr>
                <a:schemeClr val="dk1"/>
              </a:buClr>
              <a:buSzPts val="1800"/>
              <a:buFont typeface="Calibri"/>
              <a:buNone/>
            </a:pPr>
            <a:r>
              <a:rPr b="1" i="0" lang="en-US" sz="2000" u="none" cap="none" strike="noStrike">
                <a:solidFill>
                  <a:schemeClr val="dk1"/>
                </a:solidFill>
                <a:latin typeface="Calibri"/>
                <a:ea typeface="Calibri"/>
                <a:cs typeface="Calibri"/>
                <a:sym typeface="Calibri"/>
              </a:rPr>
              <a:t>il n’y a pas vraiment de position « debout » ou « couché »</a:t>
            </a:r>
            <a:r>
              <a:rPr b="0" i="0" lang="en-US" sz="2000" u="none" cap="none" strike="noStrike">
                <a:solidFill>
                  <a:schemeClr val="dk1"/>
                </a:solidFill>
                <a:latin typeface="Calibri"/>
                <a:ea typeface="Calibri"/>
                <a:cs typeface="Calibri"/>
                <a:sym typeface="Calibri"/>
              </a:rPr>
              <a:t>.</a:t>
            </a:r>
            <a:endParaRPr/>
          </a:p>
          <a:p>
            <a:pPr indent="0" lvl="0" marL="0" marR="0" rtl="0" algn="l">
              <a:lnSpc>
                <a:spcPct val="110000"/>
              </a:lnSpc>
              <a:spcBef>
                <a:spcPts val="0"/>
              </a:spcBef>
              <a:spcAft>
                <a:spcPts val="0"/>
              </a:spcAft>
              <a:buClr>
                <a:schemeClr val="dk1"/>
              </a:buClr>
              <a:buSzPts val="2000"/>
              <a:buFont typeface="Calibri"/>
              <a:buNone/>
            </a:pPr>
            <a:r>
              <a:t/>
            </a:r>
            <a:endParaRPr b="0" i="0" sz="2000" u="none" cap="none" strike="noStrike">
              <a:solidFill>
                <a:schemeClr val="dk1"/>
              </a:solidFill>
              <a:latin typeface="Calibri"/>
              <a:ea typeface="Calibri"/>
              <a:cs typeface="Calibri"/>
              <a:sym typeface="Calibri"/>
            </a:endParaRPr>
          </a:p>
        </p:txBody>
      </p:sp>
      <p:pic>
        <p:nvPicPr>
          <p:cNvPr id="184" name="Google Shape;184;p21"/>
          <p:cNvPicPr preferRelativeResize="0"/>
          <p:nvPr/>
        </p:nvPicPr>
        <p:blipFill rotWithShape="1">
          <a:blip r:embed="rId3">
            <a:alphaModFix/>
          </a:blip>
          <a:srcRect b="0" l="0" r="0" t="0"/>
          <a:stretch/>
        </p:blipFill>
        <p:spPr>
          <a:xfrm>
            <a:off x="927101" y="2921311"/>
            <a:ext cx="3546832" cy="2354593"/>
          </a:xfrm>
          <a:prstGeom prst="rect">
            <a:avLst/>
          </a:prstGeom>
          <a:noFill/>
          <a:ln>
            <a:noFill/>
          </a:ln>
        </p:spPr>
      </p:pic>
      <p:sp>
        <p:nvSpPr>
          <p:cNvPr id="185" name="Google Shape;185;p21"/>
          <p:cNvSpPr txBox="1"/>
          <p:nvPr/>
        </p:nvSpPr>
        <p:spPr>
          <a:xfrm>
            <a:off x="811484" y="5523029"/>
            <a:ext cx="3845184" cy="846667"/>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000"/>
              <a:buFont typeface="Calibri"/>
              <a:buNone/>
            </a:pPr>
            <a:r>
              <a:rPr b="0" i="0" lang="en-US" sz="1400" u="none" cap="none" strike="noStrike">
                <a:solidFill>
                  <a:schemeClr val="dk1"/>
                </a:solidFill>
                <a:latin typeface="Calibri"/>
                <a:ea typeface="Calibri"/>
                <a:cs typeface="Calibri"/>
                <a:sym typeface="Calibri"/>
              </a:rPr>
              <a:t>L’astronaute de la JAXA Koichi Wakata dort bien attaché au mur du laboratoire Kibo de la Station spatiale internationale.</a:t>
            </a:r>
            <a:endParaRPr/>
          </a:p>
          <a:p>
            <a:pPr indent="0" lvl="0" marL="0" marR="0" rtl="0" algn="l">
              <a:lnSpc>
                <a:spcPct val="100000"/>
              </a:lnSpc>
              <a:spcBef>
                <a:spcPts val="0"/>
              </a:spcBef>
              <a:spcAft>
                <a:spcPts val="0"/>
              </a:spcAft>
              <a:buClr>
                <a:schemeClr val="dk1"/>
              </a:buClr>
              <a:buSzPts val="667"/>
              <a:buFont typeface="Calibri"/>
              <a:buNone/>
            </a:pPr>
            <a:r>
              <a:t/>
            </a:r>
            <a:endParaRPr b="0" i="0" sz="1400" u="none" cap="none" strike="noStrike">
              <a:solidFill>
                <a:schemeClr val="dk1"/>
              </a:solidFill>
              <a:latin typeface="Calibri"/>
              <a:ea typeface="Calibri"/>
              <a:cs typeface="Calibri"/>
              <a:sym typeface="Calibri"/>
            </a:endParaRPr>
          </a:p>
        </p:txBody>
      </p:sp>
      <p:grpSp>
        <p:nvGrpSpPr>
          <p:cNvPr id="186" name="Google Shape;186;p21"/>
          <p:cNvGrpSpPr/>
          <p:nvPr/>
        </p:nvGrpSpPr>
        <p:grpSpPr>
          <a:xfrm>
            <a:off x="4752288" y="2831766"/>
            <a:ext cx="4295741" cy="2745367"/>
            <a:chOff x="5129464" y="2459218"/>
            <a:chExt cx="4295741" cy="2745367"/>
          </a:xfrm>
        </p:grpSpPr>
        <p:sp>
          <p:nvSpPr>
            <p:cNvPr id="187" name="Google Shape;187;p21"/>
            <p:cNvSpPr txBox="1"/>
            <p:nvPr/>
          </p:nvSpPr>
          <p:spPr>
            <a:xfrm>
              <a:off x="5343645" y="2459218"/>
              <a:ext cx="4081560" cy="2745367"/>
            </a:xfrm>
            <a:prstGeom prst="rect">
              <a:avLst/>
            </a:prstGeom>
            <a:noFill/>
            <a:ln>
              <a:noFill/>
            </a:ln>
          </p:spPr>
          <p:txBody>
            <a:bodyPr anchorCtr="0" anchor="t" bIns="45700" lIns="91425" spcFirstLastPara="1" rIns="91425" wrap="square" tIns="45700">
              <a:noAutofit/>
            </a:bodyPr>
            <a:lstStyle/>
            <a:p>
              <a:pPr indent="0" lvl="0" marL="0" marR="0" rtl="0" algn="l">
                <a:lnSpc>
                  <a:spcPct val="133333"/>
                </a:lnSpc>
                <a:spcBef>
                  <a:spcPts val="0"/>
                </a:spcBef>
                <a:spcAft>
                  <a:spcPts val="0"/>
                </a:spcAft>
                <a:buClr>
                  <a:schemeClr val="dk1"/>
                </a:buClr>
                <a:buSzPts val="1800"/>
                <a:buFont typeface="Calibri"/>
                <a:buNone/>
              </a:pPr>
              <a:r>
                <a:rPr b="0" i="0" lang="en-US" sz="1800" u="none" cap="none" strike="noStrike">
                  <a:solidFill>
                    <a:schemeClr val="dk1"/>
                  </a:solidFill>
                  <a:latin typeface="Calibri"/>
                  <a:ea typeface="Calibri"/>
                  <a:cs typeface="Calibri"/>
                  <a:sym typeface="Calibri"/>
                </a:rPr>
                <a:t>D’après toi, comment pourrait-on améliorer le confort dans les périodes de sommeil à bord d’un vaisseau spatial?</a:t>
              </a:r>
              <a:endParaRPr b="0" i="0" sz="1800" u="none" cap="none" strike="noStrike">
                <a:solidFill>
                  <a:schemeClr val="dk1"/>
                </a:solidFill>
                <a:latin typeface="Calibri"/>
                <a:ea typeface="Calibri"/>
                <a:cs typeface="Calibri"/>
                <a:sym typeface="Calibri"/>
              </a:endParaRPr>
            </a:p>
            <a:p>
              <a:pPr indent="0" lvl="0" marL="0" marR="0" rtl="0" algn="l">
                <a:lnSpc>
                  <a:spcPct val="133333"/>
                </a:lnSpc>
                <a:spcBef>
                  <a:spcPts val="1200"/>
                </a:spcBef>
                <a:spcAft>
                  <a:spcPts val="0"/>
                </a:spcAft>
                <a:buClr>
                  <a:schemeClr val="dk1"/>
                </a:buClr>
                <a:buSzPts val="1800"/>
                <a:buFont typeface="Calibri"/>
                <a:buNone/>
              </a:pPr>
              <a:r>
                <a:rPr b="0" i="0" lang="en-US" sz="1800" u="none" cap="none" strike="noStrike">
                  <a:solidFill>
                    <a:schemeClr val="dk1"/>
                  </a:solidFill>
                  <a:latin typeface="Calibri"/>
                  <a:ea typeface="Calibri"/>
                  <a:cs typeface="Calibri"/>
                  <a:sym typeface="Calibri"/>
                </a:rPr>
                <a:t>Comment peut-on aider les astronautes à s’endormir quand il n’y a pas vraiment de jour et de nuit? </a:t>
              </a:r>
              <a:endParaRPr b="0" i="0" sz="1800" u="none" cap="none" strike="noStrike">
                <a:solidFill>
                  <a:schemeClr val="dk1"/>
                </a:solidFill>
                <a:latin typeface="Calibri"/>
                <a:ea typeface="Calibri"/>
                <a:cs typeface="Calibri"/>
                <a:sym typeface="Calibri"/>
              </a:endParaRPr>
            </a:p>
            <a:p>
              <a:pPr indent="0" lvl="0" marL="0" marR="0" rtl="0" algn="l">
                <a:lnSpc>
                  <a:spcPct val="133333"/>
                </a:lnSpc>
                <a:spcBef>
                  <a:spcPts val="1200"/>
                </a:spcBef>
                <a:spcAft>
                  <a:spcPts val="0"/>
                </a:spcAft>
                <a:buClr>
                  <a:schemeClr val="dk1"/>
                </a:buClr>
                <a:buSzPts val="1800"/>
                <a:buFont typeface="Calibri"/>
                <a:buNone/>
              </a:pPr>
              <a:r>
                <a:rPr b="0" i="0" lang="en-US" sz="1800" u="none" cap="none" strike="noStrike">
                  <a:solidFill>
                    <a:schemeClr val="dk1"/>
                  </a:solidFill>
                  <a:latin typeface="Calibri"/>
                  <a:ea typeface="Calibri"/>
                  <a:cs typeface="Calibri"/>
                  <a:sym typeface="Calibri"/>
                </a:rPr>
                <a:t>Comment pourrait-on transformer la station de sommeil pour qu’elle ressemble davantage à ta chambre sur la Terre?</a:t>
              </a:r>
              <a:endParaRPr/>
            </a:p>
            <a:p>
              <a:pPr indent="0" lvl="0" marL="0" marR="0" rtl="0" algn="l">
                <a:lnSpc>
                  <a:spcPct val="100000"/>
                </a:lnSpc>
                <a:spcBef>
                  <a:spcPts val="120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88" name="Google Shape;188;p21"/>
            <p:cNvSpPr/>
            <p:nvPr/>
          </p:nvSpPr>
          <p:spPr>
            <a:xfrm>
              <a:off x="5129464" y="2604915"/>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9" name="Google Shape;189;p21"/>
            <p:cNvSpPr/>
            <p:nvPr/>
          </p:nvSpPr>
          <p:spPr>
            <a:xfrm>
              <a:off x="5129464" y="3664443"/>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0" name="Google Shape;190;p21"/>
            <p:cNvSpPr/>
            <p:nvPr/>
          </p:nvSpPr>
          <p:spPr>
            <a:xfrm>
              <a:off x="5129464" y="4712856"/>
              <a:ext cx="190500" cy="190500"/>
            </a:xfrm>
            <a:prstGeom prst="ellipse">
              <a:avLst/>
            </a:prstGeom>
            <a:solidFill>
              <a:srgbClr val="FDC3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id="191" name="Google Shape;191;p21"/>
          <p:cNvSpPr txBox="1"/>
          <p:nvPr>
            <p:ph type="title"/>
          </p:nvPr>
        </p:nvSpPr>
        <p:spPr>
          <a:xfrm>
            <a:off x="838200" y="161917"/>
            <a:ext cx="10515599" cy="1325562"/>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Dormir dans l’espace</a:t>
            </a:r>
            <a:endParaRPr/>
          </a:p>
        </p:txBody>
      </p:sp>
      <p:pic>
        <p:nvPicPr>
          <p:cNvPr descr="sleeping.png" id="192" name="Google Shape;192;p21"/>
          <p:cNvPicPr preferRelativeResize="0"/>
          <p:nvPr/>
        </p:nvPicPr>
        <p:blipFill rotWithShape="1">
          <a:blip r:embed="rId4">
            <a:alphaModFix/>
          </a:blip>
          <a:srcRect b="0" l="0" r="0" t="0"/>
          <a:stretch/>
        </p:blipFill>
        <p:spPr>
          <a:xfrm>
            <a:off x="9048029" y="2073138"/>
            <a:ext cx="2879441" cy="2601873"/>
          </a:xfrm>
          <a:prstGeom prst="rect">
            <a:avLst/>
          </a:prstGeom>
          <a:noFill/>
          <a:ln>
            <a:noFill/>
          </a:ln>
        </p:spPr>
      </p:pic>
      <p:sp>
        <p:nvSpPr>
          <p:cNvPr id="193" name="Google Shape;193;p21"/>
          <p:cNvSpPr txBox="1"/>
          <p:nvPr/>
        </p:nvSpPr>
        <p:spPr>
          <a:xfrm>
            <a:off x="11582400" y="6273789"/>
            <a:ext cx="389400" cy="431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8</a:t>
            </a:r>
            <a:endParaRPr/>
          </a:p>
        </p:txBody>
      </p:sp>
      <p:sp>
        <p:nvSpPr>
          <p:cNvPr id="194" name="Google Shape;194;p21">
            <a:hlinkClick r:id="rId5"/>
          </p:cNvPr>
          <p:cNvSpPr/>
          <p:nvPr/>
        </p:nvSpPr>
        <p:spPr>
          <a:xfrm>
            <a:off x="9338726" y="5574425"/>
            <a:ext cx="2156700" cy="941700"/>
          </a:xfrm>
          <a:prstGeom prst="roundRect">
            <a:avLst>
              <a:gd fmla="val 16667" name="adj"/>
            </a:avLst>
          </a:prstGeom>
          <a:solidFill>
            <a:srgbClr val="FFFFFF"/>
          </a:solidFill>
          <a:ln cap="flat" cmpd="sng" w="28575">
            <a:solidFill>
              <a:srgbClr val="FDC3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pic>
        <p:nvPicPr>
          <p:cNvPr descr="CSA-circle-logo.jpg" id="195" name="Google Shape;195;p21">
            <a:hlinkClick r:id="rId6"/>
          </p:cNvPr>
          <p:cNvPicPr preferRelativeResize="0"/>
          <p:nvPr/>
        </p:nvPicPr>
        <p:blipFill rotWithShape="1">
          <a:blip r:embed="rId7">
            <a:alphaModFix/>
          </a:blip>
          <a:srcRect b="0" l="0" r="0" t="0"/>
          <a:stretch/>
        </p:blipFill>
        <p:spPr>
          <a:xfrm>
            <a:off x="9489294" y="5709294"/>
            <a:ext cx="685744" cy="685744"/>
          </a:xfrm>
          <a:prstGeom prst="rect">
            <a:avLst/>
          </a:prstGeom>
          <a:noFill/>
          <a:ln>
            <a:noFill/>
          </a:ln>
        </p:spPr>
      </p:pic>
      <p:sp>
        <p:nvSpPr>
          <p:cNvPr id="196" name="Google Shape;196;p21">
            <a:hlinkClick r:id="rId8"/>
          </p:cNvPr>
          <p:cNvSpPr txBox="1"/>
          <p:nvPr/>
        </p:nvSpPr>
        <p:spPr>
          <a:xfrm>
            <a:off x="10287000" y="5751625"/>
            <a:ext cx="14658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DC300"/>
              </a:buClr>
              <a:buSzPts val="1600"/>
              <a:buFont typeface="Arial"/>
              <a:buNone/>
            </a:pPr>
            <a:r>
              <a:rPr b="1" i="0" lang="en-US" sz="1600" u="none" cap="none" strike="noStrike">
                <a:solidFill>
                  <a:srgbClr val="FDC300"/>
                </a:solidFill>
                <a:latin typeface="Arial"/>
                <a:ea typeface="Arial"/>
                <a:cs typeface="Arial"/>
                <a:sym typeface="Arial"/>
              </a:rPr>
              <a:t>Info de l’ASC!</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