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lstStyle>
            <a:lvl1pPr indent="0" lvl="0" marL="0" marR="0" rtl="0" algn="r">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lstStyle>
            <a:lvl1pPr indent="-304800" lvl="0" marL="457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1pPr>
            <a:lvl2pPr indent="-304800" lvl="1" marL="914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2pPr>
            <a:lvl3pPr indent="-304800" lvl="2" marL="1371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3pPr>
            <a:lvl4pPr indent="-304800" lvl="3" marL="1828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4pPr>
            <a:lvl5pPr indent="-304800" lvl="4" marL="22860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6"/>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a:p>
        </p:txBody>
      </p:sp>
      <p:sp>
        <p:nvSpPr>
          <p:cNvPr id="88" name="Google Shape;88;p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300"/>
              <a:buFont typeface="Calibri"/>
              <a:buNone/>
            </a:pPr>
            <a:r>
              <a:rPr lang="en-US"/>
              <a:t>Pour plus de renseignements sur la formation de base</a:t>
            </a:r>
            <a:r>
              <a:rPr b="0" i="0" lang="en-US" sz="1200" u="none" cap="none" strike="noStrike">
                <a:solidFill>
                  <a:schemeClr val="dk1"/>
                </a:solidFill>
                <a:latin typeface="Calibri"/>
                <a:ea typeface="Calibri"/>
                <a:cs typeface="Calibri"/>
                <a:sym typeface="Calibri"/>
              </a:rPr>
              <a:t> - </a:t>
            </a:r>
            <a:r>
              <a:rPr lang="en-US"/>
              <a:t>http://asc-csa.gc.ca/fra/astronautes/que-font-les-astronautes/formation-de-base.asp</a:t>
            </a:r>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94" name="Google Shape;94;p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6: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US"/>
              <a:t>Pour plus de renseignements sur la formation de pilotage</a:t>
            </a:r>
            <a:r>
              <a:rPr b="0" i="0" lang="en-US" sz="1200" u="none" cap="none" strike="noStrike">
                <a:solidFill>
                  <a:schemeClr val="dk1"/>
                </a:solidFill>
                <a:latin typeface="Calibri"/>
                <a:ea typeface="Calibri"/>
                <a:cs typeface="Calibri"/>
                <a:sym typeface="Calibri"/>
              </a:rPr>
              <a:t>: </a:t>
            </a:r>
            <a:r>
              <a:rPr lang="en-US"/>
              <a:t>http://asc-csa.gc.ca/fra/astronautes/que-font-les-astronautes/formation-en-pilotage.asp</a:t>
            </a:r>
            <a:r>
              <a:rPr b="0" i="0" lang="en-US" sz="1200" u="none" cap="none" strike="noStrike">
                <a:solidFill>
                  <a:schemeClr val="dk1"/>
                </a:solidFill>
                <a:latin typeface="Calibri"/>
                <a:ea typeface="Calibri"/>
                <a:cs typeface="Calibri"/>
                <a:sym typeface="Calibri"/>
              </a:rPr>
              <a:t>.</a:t>
            </a:r>
            <a:endParaRPr/>
          </a:p>
        </p:txBody>
      </p:sp>
      <p:sp>
        <p:nvSpPr>
          <p:cNvPr id="108" name="Google Shape;108;p6: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7: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lang="en-US"/>
              <a:t>Pour plus de renseignements sur l’expédition</a:t>
            </a:r>
            <a:r>
              <a:rPr b="0" i="0" lang="en-US" sz="1200" u="none" cap="none" strike="noStrike">
                <a:solidFill>
                  <a:schemeClr val="dk1"/>
                </a:solidFill>
                <a:latin typeface="Calibri"/>
                <a:ea typeface="Calibri"/>
                <a:cs typeface="Calibri"/>
                <a:sym typeface="Calibri"/>
              </a:rPr>
              <a:t> NEEMO</a:t>
            </a:r>
            <a:r>
              <a:rPr lang="en-US"/>
              <a:t> et</a:t>
            </a:r>
            <a:r>
              <a:rPr b="0" i="0" lang="en-US" sz="1200" u="none" cap="none" strike="noStrike">
                <a:solidFill>
                  <a:schemeClr val="dk1"/>
                </a:solidFill>
                <a:latin typeface="Calibri"/>
                <a:ea typeface="Calibri"/>
                <a:cs typeface="Calibri"/>
                <a:sym typeface="Calibri"/>
              </a:rPr>
              <a:t> explorer </a:t>
            </a:r>
            <a:r>
              <a:rPr lang="en-US"/>
              <a:t>plus de missions de simulation</a:t>
            </a:r>
            <a:r>
              <a:rPr b="0" i="0" lang="en-US" sz="1200" u="none" cap="none" strike="noStrike">
                <a:solidFill>
                  <a:schemeClr val="dk1"/>
                </a:solidFill>
                <a:latin typeface="Calibri"/>
                <a:ea typeface="Calibri"/>
                <a:cs typeface="Calibri"/>
                <a:sym typeface="Calibri"/>
              </a:rPr>
              <a:t> </a:t>
            </a:r>
            <a:r>
              <a:rPr lang="en-US"/>
              <a:t>et de missions de formation:</a:t>
            </a:r>
            <a:r>
              <a:rPr b="0" i="0" lang="en-US" sz="1200" u="none" cap="none" strike="noStrike">
                <a:solidFill>
                  <a:schemeClr val="dk1"/>
                </a:solidFill>
                <a:latin typeface="Calibri"/>
                <a:ea typeface="Calibri"/>
                <a:cs typeface="Calibri"/>
                <a:sym typeface="Calibri"/>
              </a:rPr>
              <a:t> </a:t>
            </a:r>
            <a:r>
              <a:rPr lang="en-US"/>
              <a:t>http://asc-csa.gc.ca/fra/astronautes/que-font-les-astronautes/formation-continue.asp</a:t>
            </a:r>
            <a:endParaRPr/>
          </a:p>
        </p:txBody>
      </p:sp>
      <p:sp>
        <p:nvSpPr>
          <p:cNvPr id="123" name="Google Shape;123;p7: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8: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lang="en-US"/>
              <a:t>Pour plus de renseignements sur la formation en robotique: </a:t>
            </a:r>
            <a:r>
              <a:rPr lang="en-US"/>
              <a:t>http://www.asc-csa.gc.ca/fra/iss/moc.asp</a:t>
            </a:r>
            <a:endParaRPr b="0" i="0" sz="1200" u="none" cap="none" strike="noStrike">
              <a:solidFill>
                <a:schemeClr val="dk1"/>
              </a:solidFill>
              <a:latin typeface="Calibri"/>
              <a:ea typeface="Calibri"/>
              <a:cs typeface="Calibri"/>
              <a:sym typeface="Calibri"/>
            </a:endParaRPr>
          </a:p>
        </p:txBody>
      </p:sp>
      <p:sp>
        <p:nvSpPr>
          <p:cNvPr id="137" name="Google Shape;137;p8: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9: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lang="en-US"/>
              <a:t>Pour plus de renseignements sur le métier de capcom: </a:t>
            </a:r>
            <a:r>
              <a:rPr lang="en-US"/>
              <a:t>http://asc-csa.gc.ca/fra/astronautes/que-font-les-astronautes/capcom.asp</a:t>
            </a:r>
            <a:endParaRPr/>
          </a:p>
        </p:txBody>
      </p:sp>
      <p:sp>
        <p:nvSpPr>
          <p:cNvPr id="152" name="Google Shape;152;p9: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7620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66" name="Google Shape;166;p1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350"/>
              <a:buFont typeface="Calibri"/>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433d52d8c8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g433d52d8c8_1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a:p>
        </p:txBody>
      </p:sp>
      <p:sp>
        <p:nvSpPr>
          <p:cNvPr id="179" name="Google Shape;179;g433d52d8c8_1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8" name="Google Shape;18;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3" name="Shape 73"/>
        <p:cNvGrpSpPr/>
        <p:nvPr/>
      </p:nvGrpSpPr>
      <p:grpSpPr>
        <a:xfrm>
          <a:off x="0" y="0"/>
          <a:ext cx="0" cy="0"/>
          <a:chOff x="0" y="0"/>
          <a:chExt cx="0" cy="0"/>
        </a:xfrm>
      </p:grpSpPr>
      <p:sp>
        <p:nvSpPr>
          <p:cNvPr id="74" name="Google Shape;74;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75" name="Google Shape;75;p11"/>
          <p:cNvSpPr txBox="1"/>
          <p:nvPr>
            <p:ph idx="1" type="body"/>
          </p:nvPr>
        </p:nvSpPr>
        <p:spPr>
          <a:xfrm rot="5400000">
            <a:off x="3920331" y="-1256505"/>
            <a:ext cx="4351338" cy="10515599"/>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8" name="Google Shape;78;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2"/>
          <p:cNvSpPr txBox="1"/>
          <p:nvPr>
            <p:ph type="title"/>
          </p:nvPr>
        </p:nvSpPr>
        <p:spPr>
          <a:xfrm rot="5400000">
            <a:off x="7133431" y="1956594"/>
            <a:ext cx="5811838" cy="2628899"/>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81" name="Google Shape;81;p12"/>
          <p:cNvSpPr txBox="1"/>
          <p:nvPr>
            <p:ph idx="1" type="body"/>
          </p:nvPr>
        </p:nvSpPr>
        <p:spPr>
          <a:xfrm rot="5400000">
            <a:off x="1799431" y="-596105"/>
            <a:ext cx="5811838" cy="7734299"/>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4" name="Google Shape;84;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9" name="Shape 19"/>
        <p:cNvGrpSpPr/>
        <p:nvPr/>
      </p:nvGrpSpPr>
      <p:grpSpPr>
        <a:xfrm>
          <a:off x="0" y="0"/>
          <a:ext cx="0" cy="0"/>
          <a:chOff x="0" y="0"/>
          <a:chExt cx="0" cy="0"/>
        </a:xfrm>
      </p:grpSpPr>
      <p:sp>
        <p:nvSpPr>
          <p:cNvPr id="20" name="Google Shape;20;p3"/>
          <p:cNvSpPr/>
          <p:nvPr/>
        </p:nvSpPr>
        <p:spPr>
          <a:xfrm>
            <a:off x="-110825" y="-76725"/>
            <a:ext cx="12425099" cy="1464815"/>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
          <p:cNvSpPr txBox="1"/>
          <p:nvPr>
            <p:ph type="title"/>
          </p:nvPr>
        </p:nvSpPr>
        <p:spPr>
          <a:xfrm>
            <a:off x="838200" y="187915"/>
            <a:ext cx="10515599" cy="110172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3800"/>
              <a:buFont typeface="Calibri"/>
              <a:buNone/>
              <a:defRPr b="0" i="0" sz="38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22" name="Google Shape;22;p3"/>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3" name="Google Shape;23;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4" name="Google Shape;24;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6" name="Shape 26"/>
        <p:cNvGrpSpPr/>
        <p:nvPr/>
      </p:nvGrpSpPr>
      <p:grpSpPr>
        <a:xfrm>
          <a:off x="0" y="0"/>
          <a:ext cx="0" cy="0"/>
          <a:chOff x="0" y="0"/>
          <a:chExt cx="0" cy="0"/>
        </a:xfrm>
      </p:grpSpPr>
      <p:sp>
        <p:nvSpPr>
          <p:cNvPr id="27" name="Google Shape;27;p4"/>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lstStyle>
            <a:lvl1pPr indent="0" lvl="0" mar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28" name="Google Shape;28;p4"/>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lstStyle>
            <a:lvl1pPr indent="0" lvl="0" mar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29" name="Google Shape;29;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34" name="Google Shape;34;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5" name="Google Shape;35;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40" name="Google Shape;40;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4" name="Google Shape;44;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5" name="Shape 45"/>
        <p:cNvGrpSpPr/>
        <p:nvPr/>
      </p:nvGrpSpPr>
      <p:grpSpPr>
        <a:xfrm>
          <a:off x="0" y="0"/>
          <a:ext cx="0" cy="0"/>
          <a:chOff x="0" y="0"/>
          <a:chExt cx="0" cy="0"/>
        </a:xfrm>
      </p:grpSpPr>
      <p:sp>
        <p:nvSpPr>
          <p:cNvPr id="46" name="Google Shape;46;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47" name="Google Shape;47;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3" type="body"/>
          </p:nvPr>
        </p:nvSpPr>
        <p:spPr>
          <a:xfrm>
            <a:off x="6172200" y="1681163"/>
            <a:ext cx="51831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0" name="Google Shape;50;p7"/>
          <p:cNvSpPr txBox="1"/>
          <p:nvPr>
            <p:ph idx="4" type="body"/>
          </p:nvPr>
        </p:nvSpPr>
        <p:spPr>
          <a:xfrm>
            <a:off x="6172200" y="2505075"/>
            <a:ext cx="51831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56" name="Google Shape;56;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8" name="Google Shape;58;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9" name="Shape 59"/>
        <p:cNvGrpSpPr/>
        <p:nvPr/>
      </p:nvGrpSpPr>
      <p:grpSpPr>
        <a:xfrm>
          <a:off x="0" y="0"/>
          <a:ext cx="0" cy="0"/>
          <a:chOff x="0" y="0"/>
          <a:chExt cx="0" cy="0"/>
        </a:xfrm>
      </p:grpSpPr>
      <p:sp>
        <p:nvSpPr>
          <p:cNvPr id="60" name="Google Shape;60;p9"/>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61" name="Google Shape;61;p9"/>
          <p:cNvSpPr txBox="1"/>
          <p:nvPr>
            <p:ph idx="1" type="body"/>
          </p:nvPr>
        </p:nvSpPr>
        <p:spPr>
          <a:xfrm>
            <a:off x="5183187" y="987425"/>
            <a:ext cx="6172199" cy="4873624"/>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Google Shape;62;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3" name="Google Shape;63;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5" name="Google Shape;65;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6" name="Shape 66"/>
        <p:cNvGrpSpPr/>
        <p:nvPr/>
      </p:nvGrpSpPr>
      <p:grpSpPr>
        <a:xfrm>
          <a:off x="0" y="0"/>
          <a:ext cx="0" cy="0"/>
          <a:chOff x="0" y="0"/>
          <a:chExt cx="0" cy="0"/>
        </a:xfrm>
      </p:grpSpPr>
      <p:sp>
        <p:nvSpPr>
          <p:cNvPr id="67" name="Google Shape;67;p10"/>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68" name="Google Shape;68;p10"/>
          <p:cNvSpPr/>
          <p:nvPr>
            <p:ph idx="2" type="pic"/>
          </p:nvPr>
        </p:nvSpPr>
        <p:spPr>
          <a:xfrm>
            <a:off x="5183187" y="987425"/>
            <a:ext cx="6172199" cy="4873624"/>
          </a:xfrm>
          <a:prstGeom prst="rect">
            <a:avLst/>
          </a:prstGeom>
          <a:noFill/>
          <a:ln>
            <a:noFill/>
          </a:ln>
        </p:spPr>
        <p:txBody>
          <a:bodyPr anchorCtr="0" anchor="t" bIns="91425" lIns="91425" spcFirstLastPara="1" rIns="91425" wrap="square" tIns="91425"/>
          <a:lstStyle>
            <a:lvl1pPr indent="0" lvl="0" mar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fra/astronautes/que-font-les-astronautes/formation-de-base.asp" TargetMode="External"/><Relationship Id="rId6" Type="http://schemas.openxmlformats.org/officeDocument/2006/relationships/image" Target="../media/image3.jpg"/><Relationship Id="rId7" Type="http://schemas.openxmlformats.org/officeDocument/2006/relationships/hyperlink" Target="http://asc-csa.gc.ca/fra/astronautes/que-font-les-astronautes/formation-de-base.as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fra/astronautes/que-font-les-astronautes/formation-en-pilotage.asp" TargetMode="External"/><Relationship Id="rId6" Type="http://schemas.openxmlformats.org/officeDocument/2006/relationships/image" Target="../media/image3.jpg"/><Relationship Id="rId7" Type="http://schemas.openxmlformats.org/officeDocument/2006/relationships/hyperlink" Target="http://asc-csa.gc.ca/fra/astronautes/que-font-les-astronautes/formation-en-pilotage.as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fra/astronautes/que-font-les-astronautes/formation-continue.asp" TargetMode="External"/><Relationship Id="rId6" Type="http://schemas.openxmlformats.org/officeDocument/2006/relationships/image" Target="../media/image3.jpg"/><Relationship Id="rId7" Type="http://schemas.openxmlformats.org/officeDocument/2006/relationships/hyperlink" Target="http://asc-csa.gc.ca/fra/astronautes/que-font-les-astronautes/formation-continue.as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www.asc-csa.gc.ca/fra/iss/moc.asp" TargetMode="External"/><Relationship Id="rId6" Type="http://schemas.openxmlformats.org/officeDocument/2006/relationships/image" Target="../media/image3.jpg"/><Relationship Id="rId7" Type="http://schemas.openxmlformats.org/officeDocument/2006/relationships/hyperlink" Target="http://www.asc-csa.gc.ca/fra/iss/moc.as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8.jp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fra/astronautes/que-font-les-astronautes/capcom.asp" TargetMode="External"/><Relationship Id="rId7" Type="http://schemas.openxmlformats.org/officeDocument/2006/relationships/image" Target="../media/image3.jpg"/><Relationship Id="rId8" Type="http://schemas.openxmlformats.org/officeDocument/2006/relationships/hyperlink" Target="http://asc-csa.gc.ca/fra/astronautes/que-font-les-astronautes/capcom.asp"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id="90" name="Google Shape;90;p13"/>
          <p:cNvPicPr preferRelativeResize="0"/>
          <p:nvPr/>
        </p:nvPicPr>
        <p:blipFill>
          <a:blip r:embed="rId3">
            <a:alphaModFix/>
          </a:blip>
          <a:stretch>
            <a:fillRect/>
          </a:stretch>
        </p:blipFill>
        <p:spPr>
          <a:xfrm>
            <a:off x="-449850" y="-193000"/>
            <a:ext cx="12718050" cy="72246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4"/>
          <p:cNvSpPr txBox="1"/>
          <p:nvPr>
            <p:ph type="title"/>
          </p:nvPr>
        </p:nvSpPr>
        <p:spPr>
          <a:xfrm>
            <a:off x="838200" y="177203"/>
            <a:ext cx="10515600" cy="105337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Calibri"/>
              <a:buNone/>
            </a:pPr>
            <a:r>
              <a:rPr lang="en-US" sz="4400"/>
              <a:t>Comment devient-on un astronaute?</a:t>
            </a:r>
            <a:endParaRPr sz="4000"/>
          </a:p>
        </p:txBody>
      </p:sp>
      <p:sp>
        <p:nvSpPr>
          <p:cNvPr id="97" name="Google Shape;97;p14"/>
          <p:cNvSpPr txBox="1"/>
          <p:nvPr/>
        </p:nvSpPr>
        <p:spPr>
          <a:xfrm>
            <a:off x="838200" y="2788575"/>
            <a:ext cx="5943600" cy="16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Toutes les recrues doivent suivre une formation en                trois étapes:</a:t>
            </a:r>
            <a:endParaRPr sz="18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1. Formation de base d’astronaute</a:t>
            </a:r>
            <a:endParaRPr b="1" sz="18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2. Formation continue et tâches en attente d’une mission</a:t>
            </a:r>
            <a:endParaRPr b="1" sz="18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3. Formation spécifique à une mission spatiale</a:t>
            </a:r>
            <a:r>
              <a:rPr lang="en-US" sz="1800">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98" name="Google Shape;98;p14"/>
          <p:cNvSpPr txBox="1"/>
          <p:nvPr/>
        </p:nvSpPr>
        <p:spPr>
          <a:xfrm>
            <a:off x="838200" y="1790825"/>
            <a:ext cx="6053100" cy="1074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000"/>
              <a:buFont typeface="Calibri"/>
              <a:buNone/>
            </a:pPr>
            <a:r>
              <a:rPr b="1" lang="en-US" sz="1800">
                <a:solidFill>
                  <a:schemeClr val="dk1"/>
                </a:solidFill>
                <a:latin typeface="Calibri"/>
                <a:ea typeface="Calibri"/>
                <a:cs typeface="Calibri"/>
                <a:sym typeface="Calibri"/>
              </a:rPr>
              <a:t>Lorsque l’Agence spatiale canadienne (ASC) sélectionne de nouveaux candidats, les aspirants astronautes doivent d’abord retourner sur les « bancs d'école »!</a:t>
            </a:r>
            <a:endParaRPr sz="2000">
              <a:latin typeface="Calibri"/>
              <a:ea typeface="Calibri"/>
              <a:cs typeface="Calibri"/>
              <a:sym typeface="Calibri"/>
            </a:endParaRPr>
          </a:p>
        </p:txBody>
      </p:sp>
      <p:pic>
        <p:nvPicPr>
          <p:cNvPr id="99" name="Google Shape;99;p14"/>
          <p:cNvPicPr preferRelativeResize="0"/>
          <p:nvPr/>
        </p:nvPicPr>
        <p:blipFill rotWithShape="1">
          <a:blip r:embed="rId3">
            <a:alphaModFix/>
          </a:blip>
          <a:srcRect b="0" l="0" r="0" t="0"/>
          <a:stretch/>
        </p:blipFill>
        <p:spPr>
          <a:xfrm>
            <a:off x="7194012" y="1839401"/>
            <a:ext cx="4021825" cy="2113125"/>
          </a:xfrm>
          <a:prstGeom prst="rect">
            <a:avLst/>
          </a:prstGeom>
          <a:noFill/>
          <a:ln cap="flat" cmpd="sng" w="25400">
            <a:solidFill>
              <a:schemeClr val="lt1"/>
            </a:solidFill>
            <a:prstDash val="solid"/>
            <a:round/>
            <a:headEnd len="sm" w="sm" type="none"/>
            <a:tailEnd len="sm" w="sm" type="none"/>
          </a:ln>
        </p:spPr>
      </p:pic>
      <p:sp>
        <p:nvSpPr>
          <p:cNvPr id="100" name="Google Shape;100;p14"/>
          <p:cNvSpPr txBox="1"/>
          <p:nvPr/>
        </p:nvSpPr>
        <p:spPr>
          <a:xfrm>
            <a:off x="7128926" y="4032004"/>
            <a:ext cx="4638600" cy="988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533"/>
              <a:buFont typeface="Arial"/>
              <a:buNone/>
            </a:pPr>
            <a:r>
              <a:rPr b="0" i="0" lang="en-US" sz="1200" u="none" cap="none" strike="noStrike">
                <a:solidFill>
                  <a:srgbClr val="000000"/>
                </a:solidFill>
                <a:latin typeface="Arial"/>
                <a:ea typeface="Arial"/>
                <a:cs typeface="Arial"/>
                <a:sym typeface="Arial"/>
              </a:rPr>
              <a:t>(</a:t>
            </a:r>
            <a:r>
              <a:rPr lang="en-US" sz="1200"/>
              <a:t>Source</a:t>
            </a:r>
            <a:r>
              <a:rPr b="0" i="0" lang="en-US" sz="1200" u="none" cap="none" strike="noStrike">
                <a:solidFill>
                  <a:srgbClr val="000000"/>
                </a:solidFill>
                <a:latin typeface="Arial"/>
                <a:ea typeface="Arial"/>
                <a:cs typeface="Arial"/>
                <a:sym typeface="Arial"/>
              </a:rPr>
              <a:t>: Agence spatiale can</a:t>
            </a:r>
            <a:r>
              <a:rPr lang="en-US" sz="1200"/>
              <a:t>adienne</a:t>
            </a:r>
            <a:r>
              <a:rPr b="0" i="0" lang="en-US" sz="1200" u="none" cap="none" strike="noStrike">
                <a:solidFill>
                  <a:srgbClr val="000000"/>
                </a:solidFill>
                <a:latin typeface="Arial"/>
                <a:ea typeface="Arial"/>
                <a:cs typeface="Arial"/>
                <a:sym typeface="Arial"/>
              </a:rPr>
              <a:t>)</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622"/>
              <a:buFont typeface="Arial"/>
              <a:buNone/>
            </a:pPr>
            <a:r>
              <a:rPr b="0" i="0" lang="en-US" sz="1400" u="none" cap="none" strike="noStrike">
                <a:solidFill>
                  <a:srgbClr val="000000"/>
                </a:solidFill>
                <a:latin typeface="Arial"/>
                <a:ea typeface="Arial"/>
                <a:cs typeface="Arial"/>
                <a:sym typeface="Arial"/>
              </a:rPr>
              <a:t>The two astronaut candidates recruited in 2017: </a:t>
            </a:r>
            <a:endParaRPr/>
          </a:p>
          <a:p>
            <a:pPr indent="0" lvl="0" marL="0" marR="0" rtl="0" algn="l">
              <a:lnSpc>
                <a:spcPct val="100000"/>
              </a:lnSpc>
              <a:spcBef>
                <a:spcPts val="0"/>
              </a:spcBef>
              <a:spcAft>
                <a:spcPts val="0"/>
              </a:spcAft>
              <a:buClr>
                <a:srgbClr val="000000"/>
              </a:buClr>
              <a:buSzPts val="622"/>
              <a:buFont typeface="Arial"/>
              <a:buNone/>
            </a:pPr>
            <a:r>
              <a:rPr b="0" i="0" lang="en-US" sz="1400" u="none" cap="none" strike="noStrike">
                <a:solidFill>
                  <a:srgbClr val="000000"/>
                </a:solidFill>
                <a:latin typeface="Arial"/>
                <a:ea typeface="Arial"/>
                <a:cs typeface="Arial"/>
                <a:sym typeface="Arial"/>
              </a:rPr>
              <a:t>Joshua Kutryk and Jennifer Sidey</a:t>
            </a:r>
            <a:endParaRPr/>
          </a:p>
        </p:txBody>
      </p:sp>
      <p:sp>
        <p:nvSpPr>
          <p:cNvPr id="101" name="Google Shape;101;p14">
            <a:hlinkClick r:id="rId4"/>
          </p:cNvPr>
          <p:cNvSpPr/>
          <p:nvPr/>
        </p:nvSpPr>
        <p:spPr>
          <a:xfrm>
            <a:off x="9042951" y="4888550"/>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02" name="Google Shape;102;p14">
            <a:hlinkClick r:id="rId5"/>
          </p:cNvPr>
          <p:cNvPicPr preferRelativeResize="0"/>
          <p:nvPr/>
        </p:nvPicPr>
        <p:blipFill rotWithShape="1">
          <a:blip r:embed="rId6">
            <a:alphaModFix/>
          </a:blip>
          <a:srcRect b="0" l="0" r="0" t="0"/>
          <a:stretch/>
        </p:blipFill>
        <p:spPr>
          <a:xfrm>
            <a:off x="9193519" y="5023419"/>
            <a:ext cx="685744" cy="685744"/>
          </a:xfrm>
          <a:prstGeom prst="rect">
            <a:avLst/>
          </a:prstGeom>
          <a:noFill/>
          <a:ln>
            <a:noFill/>
          </a:ln>
        </p:spPr>
      </p:pic>
      <p:sp>
        <p:nvSpPr>
          <p:cNvPr id="103" name="Google Shape;103;p14">
            <a:hlinkClick r:id="rId7"/>
          </p:cNvPr>
          <p:cNvSpPr txBox="1"/>
          <p:nvPr/>
        </p:nvSpPr>
        <p:spPr>
          <a:xfrm>
            <a:off x="9991225" y="5065750"/>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
        <p:nvSpPr>
          <p:cNvPr id="104" name="Google Shape;104;p14"/>
          <p:cNvSpPr txBox="1"/>
          <p:nvPr/>
        </p:nvSpPr>
        <p:spPr>
          <a:xfrm>
            <a:off x="838200" y="4257850"/>
            <a:ext cx="5839500" cy="194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lang="en-US" sz="1600"/>
              <a:t>Cette formation les prépare à aller dans l’espace, mais aussi à assumer d’autres rôles et responsabilités dans le programme spatial. Une fois la formation de base réussie, les candidats reçoivent officiellement le titre d’astronaute!</a:t>
            </a:r>
            <a:endParaRPr sz="1600"/>
          </a:p>
          <a:p>
            <a:pPr indent="0" lvl="0" marL="0" rtl="0" algn="l">
              <a:spcBef>
                <a:spcPts val="1000"/>
              </a:spcBef>
              <a:spcAft>
                <a:spcPts val="0"/>
              </a:spcAft>
              <a:buClr>
                <a:schemeClr val="dk1"/>
              </a:buClr>
              <a:buSzPts val="1100"/>
              <a:buFont typeface="Arial"/>
              <a:buNone/>
            </a:pPr>
            <a:r>
              <a:rPr lang="en-US" sz="1600">
                <a:solidFill>
                  <a:schemeClr val="dk1"/>
                </a:solidFill>
              </a:rPr>
              <a:t>Examinons de plus près la formation en pilotage, en robotique et en communication et l’entraînement de survie.</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15"/>
          <p:cNvSpPr txBox="1"/>
          <p:nvPr>
            <p:ph type="title"/>
          </p:nvPr>
        </p:nvSpPr>
        <p:spPr>
          <a:xfrm>
            <a:off x="838200" y="246985"/>
            <a:ext cx="10515599" cy="93436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sz="4400"/>
              <a:t>Formation en pilotage</a:t>
            </a:r>
            <a:endParaRPr sz="4000"/>
          </a:p>
        </p:txBody>
      </p:sp>
      <p:sp>
        <p:nvSpPr>
          <p:cNvPr id="111" name="Google Shape;111;p15"/>
          <p:cNvSpPr txBox="1"/>
          <p:nvPr>
            <p:ph idx="1" type="body"/>
          </p:nvPr>
        </p:nvSpPr>
        <p:spPr>
          <a:xfrm>
            <a:off x="729900" y="1630200"/>
            <a:ext cx="8516700" cy="582900"/>
          </a:xfrm>
          <a:prstGeom prst="rect">
            <a:avLst/>
          </a:prstGeom>
          <a:noFill/>
          <a:ln>
            <a:noFill/>
          </a:ln>
        </p:spPr>
        <p:txBody>
          <a:bodyPr anchorCtr="0" anchor="t" bIns="91425" lIns="91425" spcFirstLastPara="1" rIns="91425" wrap="square" tIns="91425">
            <a:noAutofit/>
          </a:bodyPr>
          <a:lstStyle/>
          <a:p>
            <a:pPr indent="-114300" lvl="0" marL="228600" rtl="0" algn="l">
              <a:spcBef>
                <a:spcPts val="0"/>
              </a:spcBef>
              <a:spcAft>
                <a:spcPts val="0"/>
              </a:spcAft>
              <a:buClr>
                <a:schemeClr val="dk1"/>
              </a:buClr>
              <a:buSzPts val="1800"/>
              <a:buFont typeface="Arial"/>
              <a:buNone/>
            </a:pPr>
            <a:r>
              <a:rPr b="1" lang="en-US" sz="2000"/>
              <a:t>Comment préparer les astronautes à ce que leur réservent les vols spatiaux?</a:t>
            </a:r>
            <a:endParaRPr b="1" i="0" sz="2000" u="none" cap="none" strike="noStrike">
              <a:solidFill>
                <a:schemeClr val="dk1"/>
              </a:solidFill>
              <a:latin typeface="Calibri"/>
              <a:ea typeface="Calibri"/>
              <a:cs typeface="Calibri"/>
              <a:sym typeface="Calibri"/>
            </a:endParaRPr>
          </a:p>
          <a:p>
            <a:pPr indent="-114300" lvl="0" marL="228600" marR="0" rtl="0" algn="l">
              <a:lnSpc>
                <a:spcPct val="90000"/>
              </a:lnSpc>
              <a:spcBef>
                <a:spcPts val="100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114300" lvl="0" marL="228600" marR="0" rtl="0" algn="l">
              <a:lnSpc>
                <a:spcPct val="90000"/>
              </a:lnSpc>
              <a:spcBef>
                <a:spcPts val="100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114300" lvl="0" marL="228600" marR="0" rtl="0" algn="l">
              <a:lnSpc>
                <a:spcPct val="90000"/>
              </a:lnSpc>
              <a:spcBef>
                <a:spcPts val="100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2" name="Google Shape;112;p15"/>
          <p:cNvSpPr txBox="1"/>
          <p:nvPr/>
        </p:nvSpPr>
        <p:spPr>
          <a:xfrm>
            <a:off x="5503325" y="2314800"/>
            <a:ext cx="6254100" cy="1465500"/>
          </a:xfrm>
          <a:prstGeom prst="rect">
            <a:avLst/>
          </a:prstGeom>
          <a:noFill/>
          <a:ln>
            <a:noFill/>
          </a:ln>
        </p:spPr>
        <p:txBody>
          <a:bodyPr anchorCtr="0" anchor="t" bIns="45700" lIns="91425" spcFirstLastPara="1" rIns="91425" wrap="square" tIns="45700">
            <a:noAutofit/>
          </a:bodyPr>
          <a:lstStyle/>
          <a:p>
            <a:pPr indent="-114300" lvl="0" marL="228600" rtl="0" algn="l">
              <a:lnSpc>
                <a:spcPct val="90000"/>
              </a:lnSpc>
              <a:spcBef>
                <a:spcPts val="0"/>
              </a:spcBef>
              <a:spcAft>
                <a:spcPts val="0"/>
              </a:spcAft>
              <a:buClr>
                <a:schemeClr val="dk1"/>
              </a:buClr>
              <a:buSzPts val="1800"/>
              <a:buFont typeface="Arial"/>
              <a:buNone/>
            </a:pPr>
            <a:r>
              <a:rPr lang="en-US" sz="2000">
                <a:solidFill>
                  <a:schemeClr val="dk1"/>
                </a:solidFill>
                <a:latin typeface="Calibri"/>
                <a:ea typeface="Calibri"/>
                <a:cs typeface="Calibri"/>
                <a:sym typeface="Calibri"/>
              </a:rPr>
              <a:t>  En leur montrant à piloter dans le plus grand nombre de situations difficiles possible. Le pilotage offre des conditions extrêmes similaires à celles vécues en orbite. </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Calibri"/>
              <a:buNone/>
            </a:pPr>
            <a:r>
              <a:t/>
            </a:r>
            <a:endParaRPr sz="2000">
              <a:latin typeface="Calibri"/>
              <a:ea typeface="Calibri"/>
              <a:cs typeface="Calibri"/>
              <a:sym typeface="Calibri"/>
            </a:endParaRPr>
          </a:p>
        </p:txBody>
      </p:sp>
      <p:pic>
        <p:nvPicPr>
          <p:cNvPr id="113" name="Google Shape;113;p15"/>
          <p:cNvPicPr preferRelativeResize="0"/>
          <p:nvPr/>
        </p:nvPicPr>
        <p:blipFill rotWithShape="1">
          <a:blip r:embed="rId3">
            <a:alphaModFix/>
          </a:blip>
          <a:srcRect b="0" l="0" r="0" t="0"/>
          <a:stretch/>
        </p:blipFill>
        <p:spPr>
          <a:xfrm>
            <a:off x="936651" y="2314805"/>
            <a:ext cx="4388752" cy="2930825"/>
          </a:xfrm>
          <a:prstGeom prst="rect">
            <a:avLst/>
          </a:prstGeom>
          <a:noFill/>
          <a:ln cap="flat" cmpd="sng" w="25400">
            <a:solidFill>
              <a:schemeClr val="lt1"/>
            </a:solidFill>
            <a:prstDash val="solid"/>
            <a:round/>
            <a:headEnd len="sm" w="sm" type="none"/>
            <a:tailEnd len="sm" w="sm" type="none"/>
          </a:ln>
        </p:spPr>
      </p:pic>
      <p:sp>
        <p:nvSpPr>
          <p:cNvPr id="114" name="Google Shape;114;p15"/>
          <p:cNvSpPr txBox="1"/>
          <p:nvPr/>
        </p:nvSpPr>
        <p:spPr>
          <a:xfrm>
            <a:off x="848045" y="5581893"/>
            <a:ext cx="4310819" cy="639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667"/>
              <a:buFont typeface="Calibri"/>
              <a:buNone/>
            </a:pPr>
            <a:r>
              <a:rPr lang="en-US">
                <a:solidFill>
                  <a:schemeClr val="dk1"/>
                </a:solidFill>
                <a:latin typeface="Calibri"/>
                <a:ea typeface="Calibri"/>
                <a:cs typeface="Calibri"/>
                <a:sym typeface="Calibri"/>
              </a:rPr>
              <a:t>Jeremy Hansen et David Saint-Jacques prennent part à un vol d’entraînement à la 4</a:t>
            </a:r>
            <a:r>
              <a:rPr baseline="30000" lang="en-US">
                <a:solidFill>
                  <a:schemeClr val="dk1"/>
                </a:solidFill>
                <a:latin typeface="Calibri"/>
                <a:ea typeface="Calibri"/>
                <a:cs typeface="Calibri"/>
                <a:sym typeface="Calibri"/>
              </a:rPr>
              <a:t>e</a:t>
            </a:r>
            <a:r>
              <a:rPr lang="en-US">
                <a:solidFill>
                  <a:schemeClr val="dk1"/>
                </a:solidFill>
                <a:latin typeface="Calibri"/>
                <a:ea typeface="Calibri"/>
                <a:cs typeface="Calibri"/>
                <a:sym typeface="Calibri"/>
              </a:rPr>
              <a:t> Escadre Cold Lake, en Alberta. </a:t>
            </a:r>
            <a:endParaRPr b="0" i="0" u="none" cap="none" strike="noStrike">
              <a:solidFill>
                <a:srgbClr val="000000"/>
              </a:solidFill>
              <a:latin typeface="Calibri"/>
              <a:ea typeface="Calibri"/>
              <a:cs typeface="Calibri"/>
              <a:sym typeface="Calibri"/>
            </a:endParaRPr>
          </a:p>
        </p:txBody>
      </p:sp>
      <p:sp>
        <p:nvSpPr>
          <p:cNvPr id="115" name="Google Shape;115;p15"/>
          <p:cNvSpPr txBox="1"/>
          <p:nvPr/>
        </p:nvSpPr>
        <p:spPr>
          <a:xfrm>
            <a:off x="5700347" y="3474998"/>
            <a:ext cx="5653452" cy="267788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800"/>
              <a:buFont typeface="Calibri"/>
              <a:buNone/>
            </a:pPr>
            <a:r>
              <a:rPr b="1" lang="en-US" sz="2000">
                <a:solidFill>
                  <a:schemeClr val="dk1"/>
                </a:solidFill>
                <a:latin typeface="Calibri"/>
                <a:ea typeface="Calibri"/>
                <a:cs typeface="Calibri"/>
                <a:sym typeface="Calibri"/>
              </a:rPr>
              <a:t>Le pilotage d’un avion constitue une excellente préparation aux conditions vécues pendant un vol spatial: </a:t>
            </a:r>
            <a:endParaRPr b="1" sz="20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p>
            <a:pPr indent="-273050" lvl="0" marL="285750" rtl="0" algn="l">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espace réduit de l’habitacle</a:t>
            </a:r>
            <a:endParaRPr sz="1800">
              <a:solidFill>
                <a:schemeClr val="dk1"/>
              </a:solidFill>
              <a:latin typeface="Calibri"/>
              <a:ea typeface="Calibri"/>
              <a:cs typeface="Calibri"/>
              <a:sym typeface="Calibri"/>
            </a:endParaRPr>
          </a:p>
          <a:p>
            <a:pPr indent="-273050" lvl="0" marL="285750" rtl="0" algn="l">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prise de décision rapide</a:t>
            </a:r>
            <a:endParaRPr>
              <a:solidFill>
                <a:schemeClr val="dk1"/>
              </a:solidFill>
            </a:endParaRPr>
          </a:p>
          <a:p>
            <a:pPr indent="-273050" lvl="0" marL="285750" rtl="0" algn="l">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multiplication des stimulus visuels et auditifs</a:t>
            </a:r>
            <a:endParaRPr>
              <a:solidFill>
                <a:schemeClr val="dk1"/>
              </a:solidFill>
            </a:endParaRPr>
          </a:p>
          <a:p>
            <a:pPr indent="-273050" lvl="0" marL="285750" rtl="0" algn="l">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menaces et dangers réels</a:t>
            </a:r>
            <a:endParaRPr sz="2000">
              <a:latin typeface="Calibri"/>
              <a:ea typeface="Calibri"/>
              <a:cs typeface="Calibri"/>
              <a:sym typeface="Calibri"/>
            </a:endParaRPr>
          </a:p>
        </p:txBody>
      </p:sp>
      <p:sp>
        <p:nvSpPr>
          <p:cNvPr id="116" name="Google Shape;116;p15"/>
          <p:cNvSpPr txBox="1"/>
          <p:nvPr/>
        </p:nvSpPr>
        <p:spPr>
          <a:xfrm>
            <a:off x="838200" y="5271487"/>
            <a:ext cx="4310819" cy="42854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667"/>
              <a:buFont typeface="Calibri"/>
              <a:buNone/>
            </a:pPr>
            <a:r>
              <a:rPr lang="en-US" sz="1000">
                <a:solidFill>
                  <a:schemeClr val="dk1"/>
                </a:solidFill>
                <a:latin typeface="Calibri"/>
                <a:ea typeface="Calibri"/>
                <a:cs typeface="Calibri"/>
                <a:sym typeface="Calibri"/>
              </a:rPr>
              <a:t>(Source : Soldate Laura Brophy, Forces armées canadiennes)</a:t>
            </a:r>
            <a:endParaRPr sz="1000">
              <a:latin typeface="Calibri"/>
              <a:ea typeface="Calibri"/>
              <a:cs typeface="Calibri"/>
              <a:sym typeface="Calibri"/>
            </a:endParaRPr>
          </a:p>
        </p:txBody>
      </p:sp>
      <p:sp>
        <p:nvSpPr>
          <p:cNvPr id="117" name="Google Shape;117;p15">
            <a:hlinkClick r:id="rId4"/>
          </p:cNvPr>
          <p:cNvSpPr/>
          <p:nvPr/>
        </p:nvSpPr>
        <p:spPr>
          <a:xfrm>
            <a:off x="9338726" y="58030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18" name="Google Shape;118;p15">
            <a:hlinkClick r:id="rId5"/>
          </p:cNvPr>
          <p:cNvPicPr preferRelativeResize="0"/>
          <p:nvPr/>
        </p:nvPicPr>
        <p:blipFill rotWithShape="1">
          <a:blip r:embed="rId6">
            <a:alphaModFix/>
          </a:blip>
          <a:srcRect b="0" l="0" r="0" t="0"/>
          <a:stretch/>
        </p:blipFill>
        <p:spPr>
          <a:xfrm>
            <a:off x="9489294" y="5937894"/>
            <a:ext cx="685744" cy="685744"/>
          </a:xfrm>
          <a:prstGeom prst="rect">
            <a:avLst/>
          </a:prstGeom>
          <a:noFill/>
          <a:ln>
            <a:noFill/>
          </a:ln>
        </p:spPr>
      </p:pic>
      <p:sp>
        <p:nvSpPr>
          <p:cNvPr id="119" name="Google Shape;119;p15">
            <a:hlinkClick r:id="rId7"/>
          </p:cNvPr>
          <p:cNvSpPr txBox="1"/>
          <p:nvPr/>
        </p:nvSpPr>
        <p:spPr>
          <a:xfrm>
            <a:off x="10287000" y="59802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16"/>
          <p:cNvSpPr txBox="1"/>
          <p:nvPr>
            <p:ph type="title"/>
          </p:nvPr>
        </p:nvSpPr>
        <p:spPr>
          <a:xfrm>
            <a:off x="838200" y="187047"/>
            <a:ext cx="10515599" cy="105337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sz="4400"/>
              <a:t>Entraînement de survie</a:t>
            </a:r>
            <a:endParaRPr sz="4000"/>
          </a:p>
        </p:txBody>
      </p:sp>
      <p:pic>
        <p:nvPicPr>
          <p:cNvPr id="126" name="Google Shape;126;p16"/>
          <p:cNvPicPr preferRelativeResize="0"/>
          <p:nvPr/>
        </p:nvPicPr>
        <p:blipFill rotWithShape="1">
          <a:blip r:embed="rId3">
            <a:alphaModFix/>
          </a:blip>
          <a:srcRect b="0" l="0" r="0" t="0"/>
          <a:stretch/>
        </p:blipFill>
        <p:spPr>
          <a:xfrm>
            <a:off x="7033746" y="1913427"/>
            <a:ext cx="3962548" cy="2960995"/>
          </a:xfrm>
          <a:prstGeom prst="rect">
            <a:avLst/>
          </a:prstGeom>
          <a:noFill/>
          <a:ln cap="flat" cmpd="sng" w="25400">
            <a:solidFill>
              <a:schemeClr val="lt1"/>
            </a:solidFill>
            <a:prstDash val="solid"/>
            <a:round/>
            <a:headEnd len="sm" w="sm" type="none"/>
            <a:tailEnd len="sm" w="sm" type="none"/>
          </a:ln>
        </p:spPr>
      </p:pic>
      <p:sp>
        <p:nvSpPr>
          <p:cNvPr id="127" name="Google Shape;127;p16"/>
          <p:cNvSpPr txBox="1"/>
          <p:nvPr/>
        </p:nvSpPr>
        <p:spPr>
          <a:xfrm>
            <a:off x="490300" y="3359750"/>
            <a:ext cx="6397200" cy="2660400"/>
          </a:xfrm>
          <a:prstGeom prst="rect">
            <a:avLst/>
          </a:prstGeom>
          <a:noFill/>
          <a:ln>
            <a:noFill/>
          </a:ln>
        </p:spPr>
        <p:txBody>
          <a:bodyPr anchorCtr="0" anchor="t" bIns="144000" lIns="216000" spcFirstLastPara="1" rIns="216000" wrap="square" tIns="144000">
            <a:noAutofit/>
          </a:bodyPr>
          <a:lstStyle/>
          <a:p>
            <a:pPr indent="0" lvl="0" marL="0" rtl="0" algn="l">
              <a:spcBef>
                <a:spcPts val="0"/>
              </a:spcBef>
              <a:spcAft>
                <a:spcPts val="0"/>
              </a:spcAft>
              <a:buClr>
                <a:schemeClr val="dk1"/>
              </a:buClr>
              <a:buSzPts val="1800"/>
              <a:buFont typeface="Calibri"/>
              <a:buNone/>
            </a:pPr>
            <a:r>
              <a:rPr b="1" lang="en-US" sz="2000">
                <a:solidFill>
                  <a:schemeClr val="dk1"/>
                </a:solidFill>
                <a:latin typeface="Calibri"/>
                <a:ea typeface="Calibri"/>
                <a:cs typeface="Calibri"/>
                <a:sym typeface="Calibri"/>
              </a:rPr>
              <a:t>Expédition NEEMO</a:t>
            </a:r>
            <a:r>
              <a:rPr lang="en-US" sz="2000">
                <a:solidFill>
                  <a:schemeClr val="dk1"/>
                </a:solidFill>
                <a:latin typeface="Calibri"/>
                <a:ea typeface="Calibri"/>
                <a:cs typeface="Calibri"/>
                <a:sym typeface="Calibri"/>
              </a:rPr>
              <a:t> – Le laboratoire sous-marin Aquarius procure aux explorateurs de l’espace un environnement similaire à celui de la Station spatiale internationale. Être sous l’eau permet de simuler les effets de l’apesanteur.</a:t>
            </a:r>
            <a:endParaRPr sz="20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800"/>
              <a:buFont typeface="Arial"/>
              <a:buNone/>
            </a:pPr>
            <a:r>
              <a:t/>
            </a:r>
            <a:endParaRPr sz="20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800"/>
              <a:buFont typeface="Calibri"/>
              <a:buNone/>
            </a:pPr>
            <a:r>
              <a:rPr lang="en-US" sz="2000">
                <a:solidFill>
                  <a:schemeClr val="dk1"/>
                </a:solidFill>
                <a:latin typeface="Calibri"/>
                <a:ea typeface="Calibri"/>
                <a:cs typeface="Calibri"/>
                <a:sym typeface="Calibri"/>
              </a:rPr>
              <a:t>Cette aventure sous-marine d’une dizaine de jours a été conçue pour entraîner les astronautes à vivre et à coopérer en tant qu’équipe.</a:t>
            </a:r>
            <a:endParaRPr sz="2000">
              <a:solidFill>
                <a:schemeClr val="dk1"/>
              </a:solidFill>
              <a:latin typeface="Calibri"/>
              <a:ea typeface="Calibri"/>
              <a:cs typeface="Calibri"/>
              <a:sym typeface="Calibri"/>
            </a:endParaRPr>
          </a:p>
          <a:p>
            <a:pPr indent="0" lvl="0" marL="0" marR="0" rtl="0" algn="l">
              <a:lnSpc>
                <a:spcPct val="100000"/>
              </a:lnSpc>
              <a:spcBef>
                <a:spcPts val="600"/>
              </a:spcBef>
              <a:spcAft>
                <a:spcPts val="0"/>
              </a:spcAft>
              <a:buClr>
                <a:srgbClr val="000000"/>
              </a:buClr>
              <a:buSzPts val="1800"/>
              <a:buFont typeface="Calibri"/>
              <a:buNone/>
            </a:pPr>
            <a:r>
              <a:t/>
            </a:r>
            <a:endParaRPr b="1" sz="2000">
              <a:latin typeface="Calibri"/>
              <a:ea typeface="Calibri"/>
              <a:cs typeface="Calibri"/>
              <a:sym typeface="Calibri"/>
            </a:endParaRPr>
          </a:p>
        </p:txBody>
      </p:sp>
      <p:sp>
        <p:nvSpPr>
          <p:cNvPr id="128" name="Google Shape;128;p16"/>
          <p:cNvSpPr txBox="1"/>
          <p:nvPr/>
        </p:nvSpPr>
        <p:spPr>
          <a:xfrm>
            <a:off x="6964825" y="5188100"/>
            <a:ext cx="4558500" cy="1260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000"/>
              <a:buFont typeface="Calibri"/>
              <a:buNone/>
            </a:pPr>
            <a:r>
              <a:rPr lang="en-US">
                <a:solidFill>
                  <a:schemeClr val="dk1"/>
                </a:solidFill>
                <a:latin typeface="Calibri"/>
                <a:ea typeface="Calibri"/>
                <a:cs typeface="Calibri"/>
                <a:sym typeface="Calibri"/>
              </a:rPr>
              <a:t>Les aquanautes de NEEMO 19 (de gauche à droite) : Jeremy Hansen, astronaute de l’Agence spatiale canadienne (ASC); Hervé Stevenin, instructeur de marche spatiale, Agence spatiale européenne (ESA);   Andreas Mogensen, astronaute de l’ESA; Randy Bresnik, astronaute de la NASA et commandant de la mission NEEMO 19.</a:t>
            </a:r>
            <a:endParaRPr>
              <a:solidFill>
                <a:schemeClr val="dk1"/>
              </a:solidFill>
              <a:latin typeface="Calibri"/>
              <a:ea typeface="Calibri"/>
              <a:cs typeface="Calibri"/>
              <a:sym typeface="Calibri"/>
            </a:endParaRPr>
          </a:p>
          <a:p>
            <a:pPr indent="0" lvl="0" marL="0" marR="0" rtl="0" algn="l">
              <a:lnSpc>
                <a:spcPct val="110000"/>
              </a:lnSpc>
              <a:spcBef>
                <a:spcPts val="0"/>
              </a:spcBef>
              <a:spcAft>
                <a:spcPts val="0"/>
              </a:spcAft>
              <a:buClr>
                <a:srgbClr val="000000"/>
              </a:buClr>
              <a:buSzPts val="1400"/>
              <a:buFont typeface="Calibri"/>
              <a:buNone/>
            </a:pPr>
            <a:r>
              <a:t/>
            </a:r>
            <a:endParaRPr>
              <a:latin typeface="Calibri"/>
              <a:ea typeface="Calibri"/>
              <a:cs typeface="Calibri"/>
              <a:sym typeface="Calibri"/>
            </a:endParaRPr>
          </a:p>
        </p:txBody>
      </p:sp>
      <p:sp>
        <p:nvSpPr>
          <p:cNvPr id="129" name="Google Shape;129;p16"/>
          <p:cNvSpPr txBox="1"/>
          <p:nvPr/>
        </p:nvSpPr>
        <p:spPr>
          <a:xfrm>
            <a:off x="391250" y="1685975"/>
            <a:ext cx="6397200" cy="1611300"/>
          </a:xfrm>
          <a:prstGeom prst="rect">
            <a:avLst/>
          </a:prstGeom>
          <a:noFill/>
          <a:ln>
            <a:noFill/>
          </a:ln>
        </p:spPr>
        <p:txBody>
          <a:bodyPr anchorCtr="0" anchor="t" bIns="45700" lIns="91425" spcFirstLastPara="1" rIns="91425" wrap="square" tIns="45700">
            <a:noAutofit/>
          </a:bodyPr>
          <a:lstStyle/>
          <a:p>
            <a:pPr indent="-114300" lvl="0" marL="228600" rtl="0" algn="l">
              <a:lnSpc>
                <a:spcPct val="90000"/>
              </a:lnSpc>
              <a:spcBef>
                <a:spcPts val="1000"/>
              </a:spcBef>
              <a:spcAft>
                <a:spcPts val="0"/>
              </a:spcAft>
              <a:buClr>
                <a:schemeClr val="dk1"/>
              </a:buClr>
              <a:buSzPts val="1800"/>
              <a:buFont typeface="Arial"/>
              <a:buNone/>
            </a:pPr>
            <a:r>
              <a:rPr lang="en-US" sz="2000">
                <a:solidFill>
                  <a:schemeClr val="dk1"/>
                </a:solidFill>
                <a:latin typeface="Calibri"/>
                <a:ea typeface="Calibri"/>
                <a:cs typeface="Calibri"/>
                <a:sym typeface="Calibri"/>
              </a:rPr>
              <a:t>  Les astronautes prennent part à plusieurs simulations de missions de longue durée en environnement hostile, semblables aux missions spatiales. Ces missions comportent de véritables risques et les préparent aux conditions extrêmes qui les attendent en orbite…</a:t>
            </a:r>
            <a:endParaRPr sz="2000">
              <a:solidFill>
                <a:schemeClr val="dk1"/>
              </a:solidFill>
              <a:latin typeface="Calibri"/>
              <a:ea typeface="Calibri"/>
              <a:cs typeface="Calibri"/>
              <a:sym typeface="Calibri"/>
            </a:endParaRPr>
          </a:p>
          <a:p>
            <a:pPr indent="0" lvl="0" marL="0" marR="0" rtl="0" algn="l">
              <a:lnSpc>
                <a:spcPct val="110000"/>
              </a:lnSpc>
              <a:spcBef>
                <a:spcPts val="0"/>
              </a:spcBef>
              <a:spcAft>
                <a:spcPts val="0"/>
              </a:spcAft>
              <a:buClr>
                <a:srgbClr val="000000"/>
              </a:buClr>
              <a:buSzPts val="1800"/>
              <a:buFont typeface="Arial"/>
              <a:buNone/>
            </a:pPr>
            <a:r>
              <a:t/>
            </a:r>
            <a:endParaRPr sz="1800"/>
          </a:p>
        </p:txBody>
      </p:sp>
      <p:sp>
        <p:nvSpPr>
          <p:cNvPr id="130" name="Google Shape;130;p16"/>
          <p:cNvSpPr txBox="1"/>
          <p:nvPr/>
        </p:nvSpPr>
        <p:spPr>
          <a:xfrm>
            <a:off x="6935296" y="4912455"/>
            <a:ext cx="1738292" cy="492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a:t>
            </a:r>
            <a:r>
              <a:rPr lang="en-US" sz="1200">
                <a:latin typeface="Calibri"/>
                <a:ea typeface="Calibri"/>
                <a:cs typeface="Calibri"/>
                <a:sym typeface="Calibri"/>
              </a:rPr>
              <a:t>Source</a:t>
            </a:r>
            <a:r>
              <a:rPr b="0" i="0" lang="en-US" sz="1200" u="none" cap="none" strike="noStrike">
                <a:solidFill>
                  <a:srgbClr val="000000"/>
                </a:solidFill>
                <a:latin typeface="Calibri"/>
                <a:ea typeface="Calibri"/>
                <a:cs typeface="Calibri"/>
                <a:sym typeface="Calibri"/>
              </a:rPr>
              <a:t>: NASA)</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6">
            <a:hlinkClick r:id="rId4"/>
          </p:cNvPr>
          <p:cNvSpPr/>
          <p:nvPr/>
        </p:nvSpPr>
        <p:spPr>
          <a:xfrm>
            <a:off x="4461926" y="58030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32" name="Google Shape;132;p16">
            <a:hlinkClick r:id="rId5"/>
          </p:cNvPr>
          <p:cNvPicPr preferRelativeResize="0"/>
          <p:nvPr/>
        </p:nvPicPr>
        <p:blipFill rotWithShape="1">
          <a:blip r:embed="rId6">
            <a:alphaModFix/>
          </a:blip>
          <a:srcRect b="0" l="0" r="0" t="0"/>
          <a:stretch/>
        </p:blipFill>
        <p:spPr>
          <a:xfrm>
            <a:off x="4612494" y="5937894"/>
            <a:ext cx="685744" cy="685744"/>
          </a:xfrm>
          <a:prstGeom prst="rect">
            <a:avLst/>
          </a:prstGeom>
          <a:noFill/>
          <a:ln>
            <a:noFill/>
          </a:ln>
        </p:spPr>
      </p:pic>
      <p:sp>
        <p:nvSpPr>
          <p:cNvPr id="133" name="Google Shape;133;p16">
            <a:hlinkClick r:id="rId7"/>
          </p:cNvPr>
          <p:cNvSpPr txBox="1"/>
          <p:nvPr/>
        </p:nvSpPr>
        <p:spPr>
          <a:xfrm>
            <a:off x="5410200" y="59802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17"/>
          <p:cNvSpPr txBox="1"/>
          <p:nvPr>
            <p:ph type="title"/>
          </p:nvPr>
        </p:nvSpPr>
        <p:spPr>
          <a:xfrm>
            <a:off x="838200" y="256830"/>
            <a:ext cx="10515599" cy="91467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sz="4400"/>
              <a:t>Formation en robotique</a:t>
            </a:r>
            <a:endParaRPr sz="4000"/>
          </a:p>
        </p:txBody>
      </p:sp>
      <p:pic>
        <p:nvPicPr>
          <p:cNvPr id="140" name="Google Shape;140;p17"/>
          <p:cNvPicPr preferRelativeResize="0"/>
          <p:nvPr/>
        </p:nvPicPr>
        <p:blipFill rotWithShape="1">
          <a:blip r:embed="rId3">
            <a:alphaModFix/>
          </a:blip>
          <a:srcRect b="0" l="0" r="0" t="0"/>
          <a:stretch/>
        </p:blipFill>
        <p:spPr>
          <a:xfrm>
            <a:off x="7182436" y="1787091"/>
            <a:ext cx="4320592" cy="2883551"/>
          </a:xfrm>
          <a:prstGeom prst="rect">
            <a:avLst/>
          </a:prstGeom>
          <a:noFill/>
          <a:ln cap="sq" cmpd="sng" w="25400">
            <a:solidFill>
              <a:schemeClr val="lt1"/>
            </a:solidFill>
            <a:prstDash val="solid"/>
            <a:miter lim="800000"/>
            <a:headEnd len="sm" w="sm" type="none"/>
            <a:tailEnd len="sm" w="sm" type="none"/>
          </a:ln>
        </p:spPr>
      </p:pic>
      <p:sp>
        <p:nvSpPr>
          <p:cNvPr id="141" name="Google Shape;141;p17"/>
          <p:cNvSpPr/>
          <p:nvPr/>
        </p:nvSpPr>
        <p:spPr>
          <a:xfrm>
            <a:off x="7470675" y="4841400"/>
            <a:ext cx="4320600" cy="751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000"/>
              <a:buFont typeface="Calibri"/>
              <a:buNone/>
            </a:pPr>
            <a:r>
              <a:rPr lang="en-US">
                <a:solidFill>
                  <a:schemeClr val="dk1"/>
                </a:solidFill>
                <a:latin typeface="Calibri"/>
                <a:ea typeface="Calibri"/>
                <a:cs typeface="Calibri"/>
                <a:sym typeface="Calibri"/>
              </a:rPr>
              <a:t>Les contrôleurs de vol canadiens surveillent Dextre depuis le Centre de contrôle multifonctions qui est installé au siège social de l’Agence spatiale canadienne (ASC) à Saint-Hubert, au Québec. (Source : ASC)</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t/>
            </a:r>
            <a:endParaRPr>
              <a:latin typeface="Calibri"/>
              <a:ea typeface="Calibri"/>
              <a:cs typeface="Calibri"/>
              <a:sym typeface="Calibri"/>
            </a:endParaRPr>
          </a:p>
        </p:txBody>
      </p:sp>
      <p:sp>
        <p:nvSpPr>
          <p:cNvPr id="142" name="Google Shape;142;p17"/>
          <p:cNvSpPr txBox="1"/>
          <p:nvPr>
            <p:ph idx="1" type="body"/>
          </p:nvPr>
        </p:nvSpPr>
        <p:spPr>
          <a:xfrm>
            <a:off x="705392" y="1795261"/>
            <a:ext cx="5989317" cy="2378853"/>
          </a:xfrm>
          <a:prstGeom prst="rect">
            <a:avLst/>
          </a:prstGeom>
          <a:noFill/>
          <a:ln>
            <a:noFill/>
          </a:ln>
        </p:spPr>
        <p:txBody>
          <a:bodyPr anchorCtr="0" anchor="t" bIns="91425" lIns="91425" spcFirstLastPara="1" rIns="91425" wrap="square" tIns="91425">
            <a:noAutofit/>
          </a:bodyPr>
          <a:lstStyle/>
          <a:p>
            <a:pPr indent="-114300" lvl="0" marL="228600" rtl="0" algn="l">
              <a:spcBef>
                <a:spcPts val="0"/>
              </a:spcBef>
              <a:spcAft>
                <a:spcPts val="0"/>
              </a:spcAft>
              <a:buClr>
                <a:schemeClr val="dk1"/>
              </a:buClr>
              <a:buSzPts val="1800"/>
              <a:buFont typeface="Arial"/>
              <a:buNone/>
            </a:pPr>
            <a:r>
              <a:rPr lang="en-US" sz="2000"/>
              <a:t>L’Agence spatiale canadienne a créé :</a:t>
            </a:r>
            <a:endParaRPr sz="2000"/>
          </a:p>
          <a:p>
            <a:pPr indent="-298450" lvl="0" marL="514350" rtl="0" algn="l">
              <a:spcBef>
                <a:spcPts val="1000"/>
              </a:spcBef>
              <a:spcAft>
                <a:spcPts val="0"/>
              </a:spcAft>
              <a:buSzPts val="2000"/>
              <a:buChar char="•"/>
            </a:pPr>
            <a:r>
              <a:rPr lang="en-US" sz="2000"/>
              <a:t>le </a:t>
            </a:r>
            <a:r>
              <a:rPr b="1" lang="en-US" sz="2000"/>
              <a:t>Canadarm2</a:t>
            </a:r>
            <a:r>
              <a:rPr lang="en-US" sz="2000"/>
              <a:t>, un bras robotique de 17 mètres de longueur</a:t>
            </a:r>
            <a:endParaRPr sz="2000"/>
          </a:p>
          <a:p>
            <a:pPr indent="-298450" lvl="0" marL="514350" rtl="0" algn="l">
              <a:spcBef>
                <a:spcPts val="1000"/>
              </a:spcBef>
              <a:spcAft>
                <a:spcPts val="0"/>
              </a:spcAft>
              <a:buSzPts val="2000"/>
              <a:buChar char="•"/>
            </a:pPr>
            <a:r>
              <a:rPr b="1" lang="en-US" sz="2000"/>
              <a:t>Dextre</a:t>
            </a:r>
            <a:r>
              <a:rPr lang="en-US" sz="2000"/>
              <a:t>, le « robot bricoleur » chargé des travaux d’entretien de routine</a:t>
            </a:r>
            <a:endParaRPr sz="2000"/>
          </a:p>
          <a:p>
            <a:pPr indent="-298450" lvl="0" marL="514350" rtl="0" algn="l">
              <a:spcBef>
                <a:spcPts val="1000"/>
              </a:spcBef>
              <a:spcAft>
                <a:spcPts val="0"/>
              </a:spcAft>
              <a:buSzPts val="2000"/>
              <a:buChar char="•"/>
            </a:pPr>
            <a:r>
              <a:rPr lang="en-US" sz="2000"/>
              <a:t>la </a:t>
            </a:r>
            <a:r>
              <a:rPr b="1" lang="en-US" sz="2000"/>
              <a:t>Base mobile, </a:t>
            </a:r>
            <a:r>
              <a:rPr lang="en-US" sz="2000"/>
              <a:t>à la fois une plateforme et un poste d’entreposage</a:t>
            </a:r>
            <a:endParaRPr sz="2000"/>
          </a:p>
          <a:p>
            <a:pPr indent="-114300" lvl="0" marL="228600" rtl="0" algn="l">
              <a:spcBef>
                <a:spcPts val="1000"/>
              </a:spcBef>
              <a:spcAft>
                <a:spcPts val="0"/>
              </a:spcAft>
              <a:buClr>
                <a:schemeClr val="dk1"/>
              </a:buClr>
              <a:buSzPts val="1800"/>
              <a:buFont typeface="Arial"/>
              <a:buNone/>
            </a:pPr>
            <a:r>
              <a:t/>
            </a:r>
            <a:endParaRPr sz="2000"/>
          </a:p>
        </p:txBody>
      </p:sp>
      <p:sp>
        <p:nvSpPr>
          <p:cNvPr id="143" name="Google Shape;143;p17"/>
          <p:cNvSpPr/>
          <p:nvPr/>
        </p:nvSpPr>
        <p:spPr>
          <a:xfrm>
            <a:off x="7470667" y="4624789"/>
            <a:ext cx="1239600" cy="285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t>
            </a:r>
            <a:r>
              <a:rPr lang="en-US" sz="1000">
                <a:latin typeface="Calibri"/>
                <a:ea typeface="Calibri"/>
                <a:cs typeface="Calibri"/>
                <a:sym typeface="Calibri"/>
              </a:rPr>
              <a:t>Source</a:t>
            </a:r>
            <a:r>
              <a:rPr b="0" i="0" lang="en-US" sz="1000" u="none" cap="none" strike="noStrike">
                <a:solidFill>
                  <a:srgbClr val="000000"/>
                </a:solidFill>
                <a:latin typeface="Calibri"/>
                <a:ea typeface="Calibri"/>
                <a:cs typeface="Calibri"/>
                <a:sym typeface="Calibri"/>
              </a:rPr>
              <a:t>: </a:t>
            </a:r>
            <a:r>
              <a:rPr lang="en-US" sz="1000">
                <a:latin typeface="Calibri"/>
                <a:ea typeface="Calibri"/>
                <a:cs typeface="Calibri"/>
                <a:sym typeface="Calibri"/>
              </a:rPr>
              <a:t>ASC</a:t>
            </a:r>
            <a:r>
              <a:rPr b="0" i="0" lang="en-US" sz="1000" u="none" cap="none" strike="noStrike">
                <a:solidFill>
                  <a:srgbClr val="000000"/>
                </a:solidFill>
                <a:latin typeface="Calibri"/>
                <a:ea typeface="Calibri"/>
                <a:cs typeface="Calibri"/>
                <a:sym typeface="Calibri"/>
              </a:rPr>
              <a:t>)</a:t>
            </a:r>
            <a:endParaRPr/>
          </a:p>
        </p:txBody>
      </p:sp>
      <p:sp>
        <p:nvSpPr>
          <p:cNvPr id="144" name="Google Shape;144;p17"/>
          <p:cNvSpPr/>
          <p:nvPr/>
        </p:nvSpPr>
        <p:spPr>
          <a:xfrm>
            <a:off x="7010239" y="1719061"/>
            <a:ext cx="575700" cy="3058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45" name="Google Shape;145;p17">
            <a:hlinkClick r:id="rId4"/>
          </p:cNvPr>
          <p:cNvSpPr/>
          <p:nvPr/>
        </p:nvSpPr>
        <p:spPr>
          <a:xfrm>
            <a:off x="7586126" y="58792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46" name="Google Shape;146;p17">
            <a:hlinkClick r:id="rId5"/>
          </p:cNvPr>
          <p:cNvPicPr preferRelativeResize="0"/>
          <p:nvPr/>
        </p:nvPicPr>
        <p:blipFill rotWithShape="1">
          <a:blip r:embed="rId6">
            <a:alphaModFix/>
          </a:blip>
          <a:srcRect b="0" l="0" r="0" t="0"/>
          <a:stretch/>
        </p:blipFill>
        <p:spPr>
          <a:xfrm>
            <a:off x="7736694" y="6014094"/>
            <a:ext cx="685744" cy="685744"/>
          </a:xfrm>
          <a:prstGeom prst="rect">
            <a:avLst/>
          </a:prstGeom>
          <a:noFill/>
          <a:ln>
            <a:noFill/>
          </a:ln>
        </p:spPr>
      </p:pic>
      <p:sp>
        <p:nvSpPr>
          <p:cNvPr id="147" name="Google Shape;147;p17">
            <a:hlinkClick r:id="rId7"/>
          </p:cNvPr>
          <p:cNvSpPr txBox="1"/>
          <p:nvPr/>
        </p:nvSpPr>
        <p:spPr>
          <a:xfrm>
            <a:off x="8534400" y="60564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
        <p:nvSpPr>
          <p:cNvPr id="148" name="Google Shape;148;p17"/>
          <p:cNvSpPr txBox="1"/>
          <p:nvPr/>
        </p:nvSpPr>
        <p:spPr>
          <a:xfrm>
            <a:off x="495375" y="4358275"/>
            <a:ext cx="6591000" cy="2136900"/>
          </a:xfrm>
          <a:prstGeom prst="rect">
            <a:avLst/>
          </a:prstGeom>
          <a:noFill/>
          <a:ln>
            <a:noFill/>
          </a:ln>
        </p:spPr>
        <p:txBody>
          <a:bodyPr anchorCtr="0" anchor="t" bIns="91425" lIns="91425" spcFirstLastPara="1" rIns="91425" wrap="square" tIns="91425">
            <a:noAutofit/>
          </a:bodyPr>
          <a:lstStyle/>
          <a:p>
            <a:pPr indent="-114300" lvl="0" marL="228600" rtl="0" algn="l">
              <a:lnSpc>
                <a:spcPct val="90000"/>
              </a:lnSpc>
              <a:spcBef>
                <a:spcPts val="1000"/>
              </a:spcBef>
              <a:spcAft>
                <a:spcPts val="0"/>
              </a:spcAft>
              <a:buClr>
                <a:schemeClr val="dk1"/>
              </a:buClr>
              <a:buSzPts val="1100"/>
              <a:buFont typeface="Arial"/>
              <a:buNone/>
            </a:pPr>
            <a:r>
              <a:rPr b="1" lang="en-US" sz="2000">
                <a:solidFill>
                  <a:schemeClr val="dk1"/>
                </a:solidFill>
                <a:latin typeface="Calibri"/>
                <a:ea typeface="Calibri"/>
                <a:cs typeface="Calibri"/>
                <a:sym typeface="Calibri"/>
              </a:rPr>
              <a:t>  Les astronautes se servent de tous ces outils gigantesques à la Station spatiale internationale. </a:t>
            </a:r>
            <a:endParaRPr b="1" sz="2000">
              <a:solidFill>
                <a:schemeClr val="dk1"/>
              </a:solidFill>
              <a:latin typeface="Calibri"/>
              <a:ea typeface="Calibri"/>
              <a:cs typeface="Calibri"/>
              <a:sym typeface="Calibri"/>
            </a:endParaRPr>
          </a:p>
          <a:p>
            <a:pPr indent="-114300" lvl="0" marL="228600" rtl="0" algn="l">
              <a:lnSpc>
                <a:spcPct val="90000"/>
              </a:lnSpc>
              <a:spcBef>
                <a:spcPts val="1000"/>
              </a:spcBef>
              <a:spcAft>
                <a:spcPts val="0"/>
              </a:spcAft>
              <a:buClr>
                <a:schemeClr val="dk1"/>
              </a:buClr>
              <a:buSzPts val="1100"/>
              <a:buFont typeface="Arial"/>
              <a:buNone/>
            </a:pPr>
            <a:r>
              <a:rPr lang="en-US" sz="2000">
                <a:solidFill>
                  <a:schemeClr val="dk1"/>
                </a:solidFill>
                <a:latin typeface="Calibri"/>
                <a:ea typeface="Calibri"/>
                <a:cs typeface="Calibri"/>
                <a:sym typeface="Calibri"/>
              </a:rPr>
              <a:t>  L’Agence spatiale canadienne forme les astronautes afin qu’ils soient des experts sur l’utilisation de ces systèmes dès leur arrivée à la Station spatiale internationale.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pic>
        <p:nvPicPr>
          <p:cNvPr id="154" name="Google Shape;154;p18"/>
          <p:cNvPicPr preferRelativeResize="0"/>
          <p:nvPr/>
        </p:nvPicPr>
        <p:blipFill rotWithShape="1">
          <a:blip r:embed="rId3">
            <a:alphaModFix/>
          </a:blip>
          <a:srcRect b="0" l="0" r="0" t="0"/>
          <a:stretch/>
        </p:blipFill>
        <p:spPr>
          <a:xfrm>
            <a:off x="8563780" y="1721090"/>
            <a:ext cx="2954786" cy="1963150"/>
          </a:xfrm>
          <a:prstGeom prst="rect">
            <a:avLst/>
          </a:prstGeom>
          <a:noFill/>
          <a:ln cap="flat" cmpd="sng" w="25400">
            <a:solidFill>
              <a:schemeClr val="lt1"/>
            </a:solidFill>
            <a:prstDash val="solid"/>
            <a:round/>
            <a:headEnd len="sm" w="sm" type="none"/>
            <a:tailEnd len="sm" w="sm" type="none"/>
          </a:ln>
        </p:spPr>
      </p:pic>
      <p:pic>
        <p:nvPicPr>
          <p:cNvPr id="155" name="Google Shape;155;p18"/>
          <p:cNvPicPr preferRelativeResize="0"/>
          <p:nvPr/>
        </p:nvPicPr>
        <p:blipFill rotWithShape="1">
          <a:blip r:embed="rId4">
            <a:alphaModFix/>
          </a:blip>
          <a:srcRect b="0" l="0" r="0" t="0"/>
          <a:stretch/>
        </p:blipFill>
        <p:spPr>
          <a:xfrm>
            <a:off x="8563780" y="4329551"/>
            <a:ext cx="2954786" cy="1973218"/>
          </a:xfrm>
          <a:prstGeom prst="rect">
            <a:avLst/>
          </a:prstGeom>
          <a:noFill/>
          <a:ln>
            <a:noFill/>
          </a:ln>
          <a:effectLst>
            <a:outerShdw blurRad="50800" rotWithShape="0" algn="tl" dir="2700000" dist="38100">
              <a:srgbClr val="000000">
                <a:alpha val="40000"/>
              </a:srgbClr>
            </a:outerShdw>
          </a:effectLst>
        </p:spPr>
      </p:pic>
      <p:sp>
        <p:nvSpPr>
          <p:cNvPr id="156" name="Google Shape;156;p18"/>
          <p:cNvSpPr txBox="1"/>
          <p:nvPr/>
        </p:nvSpPr>
        <p:spPr>
          <a:xfrm>
            <a:off x="8465328" y="3717101"/>
            <a:ext cx="3257748" cy="40011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000"/>
              <a:buFont typeface="Calibri"/>
              <a:buNone/>
            </a:pPr>
            <a:r>
              <a:rPr lang="en-US" sz="1000">
                <a:solidFill>
                  <a:schemeClr val="dk1"/>
                </a:solidFill>
                <a:latin typeface="Calibri"/>
                <a:ea typeface="Calibri"/>
                <a:cs typeface="Calibri"/>
                <a:sym typeface="Calibri"/>
              </a:rPr>
              <a:t>L’astronaute canadien David Saint-Jacques au poste de capcom, au centre de contrôle de mission de la NASA. (Source : NASA)</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000"/>
              <a:buFont typeface="Calibri"/>
              <a:buNone/>
            </a:pPr>
            <a:r>
              <a:t/>
            </a:r>
            <a:endParaRPr sz="1000">
              <a:latin typeface="Calibri"/>
              <a:ea typeface="Calibri"/>
              <a:cs typeface="Calibri"/>
              <a:sym typeface="Calibri"/>
            </a:endParaRPr>
          </a:p>
        </p:txBody>
      </p:sp>
      <p:sp>
        <p:nvSpPr>
          <p:cNvPr id="157" name="Google Shape;157;p18"/>
          <p:cNvSpPr txBox="1"/>
          <p:nvPr/>
        </p:nvSpPr>
        <p:spPr>
          <a:xfrm>
            <a:off x="8465327" y="6346301"/>
            <a:ext cx="3257748" cy="24622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000"/>
              <a:buFont typeface="Calibri"/>
              <a:buNone/>
            </a:pPr>
            <a:r>
              <a:rPr lang="en-US" sz="1000">
                <a:solidFill>
                  <a:schemeClr val="dk1"/>
                </a:solidFill>
                <a:latin typeface="Calibri"/>
                <a:ea typeface="Calibri"/>
                <a:cs typeface="Calibri"/>
                <a:sym typeface="Calibri"/>
              </a:rPr>
              <a:t>L’astronaute canadienne Julie Payette. (Source : NASA)</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000"/>
              <a:buFont typeface="Calibri"/>
              <a:buNone/>
            </a:pPr>
            <a:r>
              <a:t/>
            </a:r>
            <a:endParaRPr sz="1000">
              <a:latin typeface="Calibri"/>
              <a:ea typeface="Calibri"/>
              <a:cs typeface="Calibri"/>
              <a:sym typeface="Calibri"/>
            </a:endParaRPr>
          </a:p>
        </p:txBody>
      </p:sp>
      <p:sp>
        <p:nvSpPr>
          <p:cNvPr id="158" name="Google Shape;158;p18"/>
          <p:cNvSpPr txBox="1"/>
          <p:nvPr>
            <p:ph type="title"/>
          </p:nvPr>
        </p:nvSpPr>
        <p:spPr>
          <a:xfrm>
            <a:off x="838200" y="266675"/>
            <a:ext cx="10515599" cy="91467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sz="4400"/>
              <a:t>Formation en communication </a:t>
            </a:r>
            <a:endParaRPr b="1" sz="4000"/>
          </a:p>
        </p:txBody>
      </p:sp>
      <p:sp>
        <p:nvSpPr>
          <p:cNvPr id="159" name="Google Shape;159;p18"/>
          <p:cNvSpPr txBox="1"/>
          <p:nvPr/>
        </p:nvSpPr>
        <p:spPr>
          <a:xfrm>
            <a:off x="307450" y="1568225"/>
            <a:ext cx="8157900" cy="3670200"/>
          </a:xfrm>
          <a:prstGeom prst="rect">
            <a:avLst/>
          </a:prstGeom>
          <a:noFill/>
          <a:ln>
            <a:noFill/>
          </a:ln>
        </p:spPr>
        <p:txBody>
          <a:bodyPr anchorCtr="0" anchor="t" bIns="45700" lIns="91425" spcFirstLastPara="1" rIns="91425" wrap="square" tIns="45700">
            <a:noAutofit/>
          </a:bodyPr>
          <a:lstStyle/>
          <a:p>
            <a:pPr indent="-114300" lvl="0" marL="228600" rtl="0" algn="l">
              <a:lnSpc>
                <a:spcPct val="90000"/>
              </a:lnSpc>
              <a:spcBef>
                <a:spcPts val="1000"/>
              </a:spcBef>
              <a:spcAft>
                <a:spcPts val="0"/>
              </a:spcAft>
              <a:buClr>
                <a:schemeClr val="dk1"/>
              </a:buClr>
              <a:buSzPts val="1800"/>
              <a:buFont typeface="Arial"/>
              <a:buNone/>
            </a:pPr>
            <a:r>
              <a:rPr lang="en-US" sz="1900">
                <a:solidFill>
                  <a:schemeClr val="dk1"/>
                </a:solidFill>
                <a:latin typeface="Calibri"/>
                <a:ea typeface="Calibri"/>
                <a:cs typeface="Calibri"/>
                <a:sym typeface="Calibri"/>
              </a:rPr>
              <a:t>  Le terme « </a:t>
            </a:r>
            <a:r>
              <a:rPr b="1" lang="en-US" sz="1900">
                <a:solidFill>
                  <a:schemeClr val="dk1"/>
                </a:solidFill>
                <a:latin typeface="Calibri"/>
                <a:ea typeface="Calibri"/>
                <a:cs typeface="Calibri"/>
                <a:sym typeface="Calibri"/>
              </a:rPr>
              <a:t>capcom</a:t>
            </a:r>
            <a:r>
              <a:rPr lang="en-US" sz="1900">
                <a:solidFill>
                  <a:schemeClr val="dk1"/>
                </a:solidFill>
                <a:latin typeface="Calibri"/>
                <a:ea typeface="Calibri"/>
                <a:cs typeface="Calibri"/>
                <a:sym typeface="Calibri"/>
              </a:rPr>
              <a:t> » est un mot-valise formé à partir de </a:t>
            </a:r>
            <a:r>
              <a:rPr i="1" lang="en-US" sz="1900">
                <a:solidFill>
                  <a:schemeClr val="dk1"/>
                </a:solidFill>
                <a:latin typeface="Calibri"/>
                <a:ea typeface="Calibri"/>
                <a:cs typeface="Calibri"/>
                <a:sym typeface="Calibri"/>
              </a:rPr>
              <a:t>capsule communicator</a:t>
            </a:r>
            <a:r>
              <a:rPr lang="en-US" sz="1900">
                <a:solidFill>
                  <a:schemeClr val="dk1"/>
                </a:solidFill>
                <a:latin typeface="Calibri"/>
                <a:ea typeface="Calibri"/>
                <a:cs typeface="Calibri"/>
                <a:sym typeface="Calibri"/>
              </a:rPr>
              <a:t>, ce qui signifie en anglais « personne chargée de communiquer avec la capsule ». Le rôle principal du capcom est d'assurer la liaison entre deux univers : celui du centre de contrôle de mission, sur Terre, et celui des astronautes, dans l’espace.</a:t>
            </a:r>
            <a:endParaRPr sz="1900">
              <a:solidFill>
                <a:schemeClr val="dk1"/>
              </a:solidFill>
              <a:latin typeface="Calibri"/>
              <a:ea typeface="Calibri"/>
              <a:cs typeface="Calibri"/>
              <a:sym typeface="Calibri"/>
            </a:endParaRPr>
          </a:p>
          <a:p>
            <a:pPr indent="-114300" lvl="0" marL="228600" rtl="0" algn="l">
              <a:lnSpc>
                <a:spcPct val="90000"/>
              </a:lnSpc>
              <a:spcBef>
                <a:spcPts val="1000"/>
              </a:spcBef>
              <a:spcAft>
                <a:spcPts val="0"/>
              </a:spcAft>
              <a:buClr>
                <a:schemeClr val="dk1"/>
              </a:buClr>
              <a:buSzPts val="1800"/>
              <a:buFont typeface="Arial"/>
              <a:buNone/>
            </a:pPr>
            <a:r>
              <a:rPr lang="en-US" sz="1900">
                <a:solidFill>
                  <a:schemeClr val="dk1"/>
                </a:solidFill>
                <a:latin typeface="Calibri"/>
                <a:ea typeface="Calibri"/>
                <a:cs typeface="Calibri"/>
                <a:sym typeface="Calibri"/>
              </a:rPr>
              <a:t>  Le </a:t>
            </a:r>
            <a:r>
              <a:rPr b="1" lang="en-US" sz="1900">
                <a:solidFill>
                  <a:schemeClr val="dk1"/>
                </a:solidFill>
                <a:latin typeface="Calibri"/>
                <a:ea typeface="Calibri"/>
                <a:cs typeface="Calibri"/>
                <a:sym typeface="Calibri"/>
              </a:rPr>
              <a:t>capcom</a:t>
            </a:r>
            <a:r>
              <a:rPr lang="en-US" sz="1900">
                <a:solidFill>
                  <a:schemeClr val="dk1"/>
                </a:solidFill>
                <a:latin typeface="Calibri"/>
                <a:ea typeface="Calibri"/>
                <a:cs typeface="Calibri"/>
                <a:sym typeface="Calibri"/>
              </a:rPr>
              <a:t> doit choisir ses mots avec soin, en étant bien précis. Le temps est compté au cours des missions dans l’espace, surtout en cas d’urgence où il n'y a pas de place à l’erreur.</a:t>
            </a:r>
            <a:endParaRPr sz="1900">
              <a:solidFill>
                <a:schemeClr val="dk1"/>
              </a:solidFill>
              <a:latin typeface="Calibri"/>
              <a:ea typeface="Calibri"/>
              <a:cs typeface="Calibri"/>
              <a:sym typeface="Calibri"/>
            </a:endParaRPr>
          </a:p>
          <a:p>
            <a:pPr indent="-114300" lvl="0" marL="228600" rtl="0" algn="l">
              <a:lnSpc>
                <a:spcPct val="90000"/>
              </a:lnSpc>
              <a:spcBef>
                <a:spcPts val="1000"/>
              </a:spcBef>
              <a:spcAft>
                <a:spcPts val="0"/>
              </a:spcAft>
              <a:buClr>
                <a:schemeClr val="dk1"/>
              </a:buClr>
              <a:buSzPts val="1800"/>
              <a:buFont typeface="Arial"/>
              <a:buNone/>
            </a:pPr>
            <a:r>
              <a:rPr lang="en-US" sz="1900">
                <a:solidFill>
                  <a:schemeClr val="dk1"/>
                </a:solidFill>
                <a:latin typeface="Calibri"/>
                <a:ea typeface="Calibri"/>
                <a:cs typeface="Calibri"/>
                <a:sym typeface="Calibri"/>
              </a:rPr>
              <a:t>  La formation de </a:t>
            </a:r>
            <a:r>
              <a:rPr b="1" lang="en-US" sz="1900">
                <a:solidFill>
                  <a:schemeClr val="dk1"/>
                </a:solidFill>
                <a:latin typeface="Calibri"/>
                <a:ea typeface="Calibri"/>
                <a:cs typeface="Calibri"/>
                <a:sym typeface="Calibri"/>
              </a:rPr>
              <a:t>capcom</a:t>
            </a:r>
            <a:r>
              <a:rPr lang="en-US" sz="1900">
                <a:solidFill>
                  <a:schemeClr val="dk1"/>
                </a:solidFill>
                <a:latin typeface="Calibri"/>
                <a:ea typeface="Calibri"/>
                <a:cs typeface="Calibri"/>
                <a:sym typeface="Calibri"/>
              </a:rPr>
              <a:t> dure de trois à six mois. Elle comprend des simulations dans une salle de contrôle simulée, avec des équipes représentant la Russie et l’Europe, et la mise en scène des pires scénarios envisageables auxquels les capcoms peuvent être confrontés. I</a:t>
            </a:r>
            <a:r>
              <a:rPr b="1" lang="en-US" sz="1900">
                <a:solidFill>
                  <a:schemeClr val="dk1"/>
                </a:solidFill>
                <a:latin typeface="Calibri"/>
                <a:ea typeface="Calibri"/>
                <a:cs typeface="Calibri"/>
                <a:sym typeface="Calibri"/>
              </a:rPr>
              <a:t>l s’agit d’une formation très difficile pour un travail très important!</a:t>
            </a:r>
            <a:endParaRPr b="1" sz="1900">
              <a:solidFill>
                <a:schemeClr val="dk1"/>
              </a:solidFill>
              <a:latin typeface="Calibri"/>
              <a:ea typeface="Calibri"/>
              <a:cs typeface="Calibri"/>
              <a:sym typeface="Calibri"/>
            </a:endParaRPr>
          </a:p>
          <a:p>
            <a:pPr indent="0" lvl="0" marL="0" marR="0" rtl="0" algn="l">
              <a:lnSpc>
                <a:spcPct val="110000"/>
              </a:lnSpc>
              <a:spcBef>
                <a:spcPts val="600"/>
              </a:spcBef>
              <a:spcAft>
                <a:spcPts val="0"/>
              </a:spcAft>
              <a:buClr>
                <a:srgbClr val="000000"/>
              </a:buClr>
              <a:buSzPts val="1800"/>
              <a:buFont typeface="Arial"/>
              <a:buNone/>
            </a:pPr>
            <a:r>
              <a:t/>
            </a:r>
            <a:endParaRPr sz="1900">
              <a:latin typeface="Calibri"/>
              <a:ea typeface="Calibri"/>
              <a:cs typeface="Calibri"/>
              <a:sym typeface="Calibri"/>
            </a:endParaRPr>
          </a:p>
        </p:txBody>
      </p:sp>
      <p:sp>
        <p:nvSpPr>
          <p:cNvPr id="160" name="Google Shape;160;p18">
            <a:hlinkClick r:id="rId5"/>
          </p:cNvPr>
          <p:cNvSpPr/>
          <p:nvPr/>
        </p:nvSpPr>
        <p:spPr>
          <a:xfrm>
            <a:off x="5833526" y="58030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61" name="Google Shape;161;p18">
            <a:hlinkClick r:id="rId6"/>
          </p:cNvPr>
          <p:cNvPicPr preferRelativeResize="0"/>
          <p:nvPr/>
        </p:nvPicPr>
        <p:blipFill rotWithShape="1">
          <a:blip r:embed="rId7">
            <a:alphaModFix/>
          </a:blip>
          <a:srcRect b="0" l="0" r="0" t="0"/>
          <a:stretch/>
        </p:blipFill>
        <p:spPr>
          <a:xfrm>
            <a:off x="5984094" y="5937894"/>
            <a:ext cx="685744" cy="685744"/>
          </a:xfrm>
          <a:prstGeom prst="rect">
            <a:avLst/>
          </a:prstGeom>
          <a:noFill/>
          <a:ln>
            <a:noFill/>
          </a:ln>
        </p:spPr>
      </p:pic>
      <p:sp>
        <p:nvSpPr>
          <p:cNvPr id="162" name="Google Shape;162;p18">
            <a:hlinkClick r:id="rId8"/>
          </p:cNvPr>
          <p:cNvSpPr txBox="1"/>
          <p:nvPr/>
        </p:nvSpPr>
        <p:spPr>
          <a:xfrm>
            <a:off x="6781800" y="59802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19"/>
          <p:cNvSpPr txBox="1"/>
          <p:nvPr>
            <p:ph type="title"/>
          </p:nvPr>
        </p:nvSpPr>
        <p:spPr>
          <a:xfrm>
            <a:off x="838200" y="256830"/>
            <a:ext cx="10515600" cy="93436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sz="4400"/>
              <a:t>Penser sans limites...</a:t>
            </a:r>
            <a:endParaRPr sz="4400"/>
          </a:p>
        </p:txBody>
      </p:sp>
      <p:sp>
        <p:nvSpPr>
          <p:cNvPr id="169" name="Google Shape;169;p19"/>
          <p:cNvSpPr txBox="1"/>
          <p:nvPr>
            <p:ph idx="1" type="body"/>
          </p:nvPr>
        </p:nvSpPr>
        <p:spPr>
          <a:xfrm>
            <a:off x="1278675" y="1597025"/>
            <a:ext cx="10342500" cy="442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Pour être un bon pilote, tu dois être très concentré. Que pourrais-tu inventer pour t’aider à devenir un bon pilote?</a:t>
            </a:r>
            <a:endParaRPr sz="2000"/>
          </a:p>
          <a:p>
            <a:pPr indent="0" lvl="0" marL="0" rtl="0" algn="l">
              <a:lnSpc>
                <a:spcPct val="100000"/>
              </a:lnSpc>
              <a:spcBef>
                <a:spcPts val="0"/>
              </a:spcBef>
              <a:spcAft>
                <a:spcPts val="0"/>
              </a:spcAft>
              <a:buClr>
                <a:schemeClr val="dk1"/>
              </a:buClr>
              <a:buSzPts val="1800"/>
              <a:buFont typeface="Calibri"/>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En tant qu’astronaute, avec qui d’autre voudrais-tu communiquer ou serait-il nécessaire de communiquer? Peux-tu inventer quelque chose qui rendrait cette communication possible?</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Si David se retrouvait sur une autre planète, de quoi aurait-il besoin pour survivre? Peux-tu inventer quelque chose pour l’aider?</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Les robots peuvent faire des choses extraordinaires. Peux-tu inventer un robot qui pourrait aider les astronautes avec leurs tâches de tous les jours?</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Est-ce que l’espace t’inspire à inventer autre chose?</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Selon toi, quelle est la qualité la plus importante d’un astronaute?</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50800" lvl="0" marL="355600" rtl="0" algn="l">
              <a:spcBef>
                <a:spcPts val="0"/>
              </a:spcBef>
              <a:spcAft>
                <a:spcPts val="0"/>
              </a:spcAft>
              <a:buClr>
                <a:schemeClr val="dk1"/>
              </a:buClr>
              <a:buSzPts val="2800"/>
              <a:buFont typeface="Arial"/>
              <a:buNone/>
            </a:pPr>
            <a:r>
              <a:t/>
            </a:r>
            <a:endParaRPr sz="2000"/>
          </a:p>
          <a:p>
            <a:pPr indent="0" lvl="0" marL="0" marR="0" rtl="0" algn="l">
              <a:lnSpc>
                <a:spcPct val="100000"/>
              </a:lnSpc>
              <a:spcBef>
                <a:spcPts val="1200"/>
              </a:spcBef>
              <a:spcAft>
                <a:spcPts val="0"/>
              </a:spcAft>
              <a:buClr>
                <a:schemeClr val="dk1"/>
              </a:buClr>
              <a:buSzPts val="2000"/>
              <a:buFont typeface="Calibri"/>
              <a:buNone/>
            </a:pPr>
            <a:r>
              <a:t/>
            </a:r>
            <a:endParaRPr sz="2000"/>
          </a:p>
          <a:p>
            <a:pPr indent="0" lvl="0" marL="0" marR="0" rtl="0" algn="l">
              <a:lnSpc>
                <a:spcPct val="100000"/>
              </a:lnSpc>
              <a:spcBef>
                <a:spcPts val="1200"/>
              </a:spcBef>
              <a:spcAft>
                <a:spcPts val="0"/>
              </a:spcAft>
              <a:buClr>
                <a:schemeClr val="dk1"/>
              </a:buClr>
              <a:buSzPts val="2000"/>
              <a:buFont typeface="Arial"/>
              <a:buNone/>
            </a:pPr>
            <a:r>
              <a:t/>
            </a:r>
            <a:endParaRPr sz="2000"/>
          </a:p>
          <a:p>
            <a:pPr indent="0" lvl="0" marL="0" marR="0" rtl="0" algn="l">
              <a:lnSpc>
                <a:spcPct val="100000"/>
              </a:lnSpc>
              <a:spcBef>
                <a:spcPts val="1200"/>
              </a:spcBef>
              <a:spcAft>
                <a:spcPts val="0"/>
              </a:spcAft>
              <a:buClr>
                <a:schemeClr val="dk1"/>
              </a:buClr>
              <a:buSzPts val="2000"/>
              <a:buFont typeface="Arial"/>
              <a:buNone/>
            </a:pPr>
            <a:r>
              <a:t/>
            </a:r>
            <a:endParaRPr i="0" sz="2000" u="none" cap="none" strike="noStrike">
              <a:solidFill>
                <a:schemeClr val="dk1"/>
              </a:solidFill>
            </a:endParaRPr>
          </a:p>
          <a:p>
            <a:pPr indent="50800" lvl="0" marL="355600" marR="0" rtl="0" algn="l">
              <a:lnSpc>
                <a:spcPct val="90000"/>
              </a:lnSpc>
              <a:spcBef>
                <a:spcPts val="1200"/>
              </a:spcBef>
              <a:spcAft>
                <a:spcPts val="0"/>
              </a:spcAft>
              <a:buClr>
                <a:schemeClr val="dk1"/>
              </a:buClr>
              <a:buSzPts val="2000"/>
              <a:buFont typeface="Arial"/>
              <a:buNone/>
            </a:pPr>
            <a:r>
              <a:t/>
            </a:r>
            <a:endParaRPr i="0" sz="2000" u="none" cap="none" strike="noStrike">
              <a:solidFill>
                <a:schemeClr val="dk1"/>
              </a:solidFill>
            </a:endParaRPr>
          </a:p>
        </p:txBody>
      </p:sp>
      <p:sp>
        <p:nvSpPr>
          <p:cNvPr id="170" name="Google Shape;170;p19"/>
          <p:cNvSpPr/>
          <p:nvPr/>
        </p:nvSpPr>
        <p:spPr>
          <a:xfrm>
            <a:off x="961581" y="205708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chemeClr val="lt1"/>
              </a:solidFill>
              <a:latin typeface="Calibri"/>
              <a:ea typeface="Calibri"/>
              <a:cs typeface="Calibri"/>
              <a:sym typeface="Calibri"/>
            </a:endParaRPr>
          </a:p>
        </p:txBody>
      </p:sp>
      <p:sp>
        <p:nvSpPr>
          <p:cNvPr id="171" name="Google Shape;171;p19"/>
          <p:cNvSpPr/>
          <p:nvPr/>
        </p:nvSpPr>
        <p:spPr>
          <a:xfrm>
            <a:off x="961581" y="297736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chemeClr val="lt1"/>
              </a:solidFill>
              <a:latin typeface="Calibri"/>
              <a:ea typeface="Calibri"/>
              <a:cs typeface="Calibri"/>
              <a:sym typeface="Calibri"/>
            </a:endParaRPr>
          </a:p>
        </p:txBody>
      </p:sp>
      <p:sp>
        <p:nvSpPr>
          <p:cNvPr id="172" name="Google Shape;172;p19"/>
          <p:cNvSpPr/>
          <p:nvPr/>
        </p:nvSpPr>
        <p:spPr>
          <a:xfrm>
            <a:off x="961581" y="389764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chemeClr val="lt1"/>
              </a:solidFill>
              <a:latin typeface="Calibri"/>
              <a:ea typeface="Calibri"/>
              <a:cs typeface="Calibri"/>
              <a:sym typeface="Calibri"/>
            </a:endParaRPr>
          </a:p>
        </p:txBody>
      </p:sp>
      <p:sp>
        <p:nvSpPr>
          <p:cNvPr id="173" name="Google Shape;173;p19"/>
          <p:cNvSpPr/>
          <p:nvPr/>
        </p:nvSpPr>
        <p:spPr>
          <a:xfrm>
            <a:off x="961581" y="481792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chemeClr val="lt1"/>
              </a:solidFill>
              <a:latin typeface="Calibri"/>
              <a:ea typeface="Calibri"/>
              <a:cs typeface="Calibri"/>
              <a:sym typeface="Calibri"/>
            </a:endParaRPr>
          </a:p>
        </p:txBody>
      </p:sp>
      <p:sp>
        <p:nvSpPr>
          <p:cNvPr id="174" name="Google Shape;174;p19"/>
          <p:cNvSpPr/>
          <p:nvPr/>
        </p:nvSpPr>
        <p:spPr>
          <a:xfrm>
            <a:off x="961581" y="5718520"/>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chemeClr val="lt1"/>
              </a:solidFill>
              <a:latin typeface="Calibri"/>
              <a:ea typeface="Calibri"/>
              <a:cs typeface="Calibri"/>
              <a:sym typeface="Calibri"/>
            </a:endParaRPr>
          </a:p>
        </p:txBody>
      </p:sp>
      <p:sp>
        <p:nvSpPr>
          <p:cNvPr id="175" name="Google Shape;175;p19"/>
          <p:cNvSpPr/>
          <p:nvPr/>
        </p:nvSpPr>
        <p:spPr>
          <a:xfrm>
            <a:off x="961581" y="6328120"/>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pic>
        <p:nvPicPr>
          <p:cNvPr id="181" name="Google Shape;181;p20"/>
          <p:cNvPicPr preferRelativeResize="0"/>
          <p:nvPr/>
        </p:nvPicPr>
        <p:blipFill>
          <a:blip r:embed="rId3">
            <a:alphaModFix/>
          </a:blip>
          <a:stretch>
            <a:fillRect/>
          </a:stretch>
        </p:blipFill>
        <p:spPr>
          <a:xfrm>
            <a:off x="-449850" y="-193000"/>
            <a:ext cx="12718050" cy="72246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