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8788"/>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chemeClr val="dk1"/>
              </a:buClr>
              <a:buSzPts val="12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2" y="0"/>
            <a:ext cx="2971799" cy="458788"/>
          </a:xfrm>
          <a:prstGeom prst="rect">
            <a:avLst/>
          </a:prstGeom>
          <a:noFill/>
          <a:ln>
            <a:noFill/>
          </a:ln>
        </p:spPr>
        <p:txBody>
          <a:bodyPr anchorCtr="0" anchor="t" bIns="91425" lIns="91425" spcFirstLastPara="1" rIns="91425" wrap="square" tIns="91425"/>
          <a:lstStyle>
            <a:lvl1pPr indent="0" lvl="0" marL="0" marR="0" rtl="0" algn="r">
              <a:lnSpc>
                <a:spcPct val="100000"/>
              </a:lnSpc>
              <a:spcBef>
                <a:spcPts val="0"/>
              </a:spcBef>
              <a:spcAft>
                <a:spcPts val="0"/>
              </a:spcAft>
              <a:buClr>
                <a:schemeClr val="dk1"/>
              </a:buClr>
              <a:buSzPts val="12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lstStyle>
            <a:lvl1pPr indent="-304800" lvl="0" marL="457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1pPr>
            <a:lvl2pPr indent="-304800" lvl="1" marL="914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2pPr>
            <a:lvl3pPr indent="-304800" lvl="2" marL="1371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3pPr>
            <a:lvl4pPr indent="-304800" lvl="3" marL="1828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4pPr>
            <a:lvl5pPr indent="-304800" lvl="4" marL="22860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799" cy="458786"/>
          </a:xfrm>
          <a:prstGeom prst="rect">
            <a:avLst/>
          </a:prstGeom>
          <a:noFill/>
          <a:ln>
            <a:noFill/>
          </a:ln>
        </p:spPr>
        <p:txBody>
          <a:bodyPr anchorCtr="0" anchor="b" bIns="91425" lIns="91425" spcFirstLastPara="1" rIns="91425" wrap="square" tIns="91425"/>
          <a:lstStyle>
            <a:lvl1pPr indent="0" lvl="0" marL="0" marR="0" rtl="0" algn="l">
              <a:lnSpc>
                <a:spcPct val="100000"/>
              </a:lnSpc>
              <a:spcBef>
                <a:spcPts val="0"/>
              </a:spcBef>
              <a:spcAft>
                <a:spcPts val="0"/>
              </a:spcAft>
              <a:buClr>
                <a:schemeClr val="dk1"/>
              </a:buClr>
              <a:buSzPts val="12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 name="Google Shape;85;p3: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t/>
            </a:r>
            <a:endParaRPr/>
          </a:p>
        </p:txBody>
      </p:sp>
      <p:sp>
        <p:nvSpPr>
          <p:cNvPr id="86" name="Google Shape;86;p3: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 name="Google Shape;92;p5: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t/>
            </a:r>
            <a:endParaRPr/>
          </a:p>
        </p:txBody>
      </p:sp>
      <p:sp>
        <p:nvSpPr>
          <p:cNvPr id="93" name="Google Shape;93;p5: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 name="Google Shape;103;p6: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rPr lang="en-US"/>
              <a:t>Renseignements au sujet de l’engin spatial Soyuz : http://asc-csa.gc.ca/fra/vehicules/soyouz/default.asp</a:t>
            </a:r>
            <a:endParaRPr/>
          </a:p>
          <a:p>
            <a:pPr indent="0" lvl="0" marL="0" marR="0" rtl="0" algn="l">
              <a:spcBef>
                <a:spcPts val="0"/>
              </a:spcBef>
              <a:spcAft>
                <a:spcPts val="0"/>
              </a:spcAft>
              <a:buClr>
                <a:schemeClr val="dk1"/>
              </a:buClr>
              <a:buSzPts val="1200"/>
              <a:buFont typeface="Calibri"/>
              <a:buNone/>
            </a:pPr>
            <a:r>
              <a:t/>
            </a:r>
            <a:endParaRPr/>
          </a:p>
        </p:txBody>
      </p:sp>
      <p:sp>
        <p:nvSpPr>
          <p:cNvPr id="104" name="Google Shape;104;p6: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p7: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lang="en-US"/>
              <a:t>Renseignements au sujet de la Station spatiale internationale </a:t>
            </a:r>
            <a:r>
              <a:rPr b="0" i="0" lang="en-US" sz="1200" u="none" cap="none" strike="noStrike">
                <a:solidFill>
                  <a:schemeClr val="dk1"/>
                </a:solidFill>
                <a:latin typeface="Calibri"/>
                <a:ea typeface="Calibri"/>
                <a:cs typeface="Calibri"/>
                <a:sym typeface="Calibri"/>
              </a:rPr>
              <a:t> - </a:t>
            </a:r>
            <a:r>
              <a:rPr lang="en-US"/>
              <a:t>http://www.asc-csa.gc.ca/fra/iss/default.asp</a:t>
            </a:r>
            <a:endParaRPr/>
          </a:p>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117" name="Google Shape;117;p7: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8: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lang="en-US"/>
              <a:t>Plus de renseignements sur les sorties dans l’espace  http://www.asc-csa.gc.ca/fra/astronautes/que-font-les-astronautes/sorties-dans-l-espace.asp</a:t>
            </a:r>
            <a:endParaRPr b="0" i="0" sz="1200" u="none" cap="none" strike="noStrike">
              <a:solidFill>
                <a:schemeClr val="dk1"/>
              </a:solidFill>
              <a:latin typeface="Calibri"/>
              <a:ea typeface="Calibri"/>
              <a:cs typeface="Calibri"/>
              <a:sym typeface="Calibri"/>
            </a:endParaRPr>
          </a:p>
        </p:txBody>
      </p:sp>
      <p:sp>
        <p:nvSpPr>
          <p:cNvPr id="131" name="Google Shape;131;p8: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Google Shape;144;p9: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7620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145" name="Google Shape;145;p9: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SzPts val="350"/>
              <a:buFont typeface="Calibri"/>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g43bce0b787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g43bce0b787_1_0: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t/>
            </a:r>
            <a:endParaRPr/>
          </a:p>
        </p:txBody>
      </p:sp>
      <p:sp>
        <p:nvSpPr>
          <p:cNvPr id="158" name="Google Shape;158;g43bce0b787_1_0: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5" name="Shape 15"/>
        <p:cNvGrpSpPr/>
        <p:nvPr/>
      </p:nvGrpSpPr>
      <p:grpSpPr>
        <a:xfrm>
          <a:off x="0" y="0"/>
          <a:ext cx="0" cy="0"/>
          <a:chOff x="0" y="0"/>
          <a:chExt cx="0" cy="0"/>
        </a:xfrm>
      </p:grpSpPr>
      <p:sp>
        <p:nvSpPr>
          <p:cNvPr id="16" name="Google Shape;16;p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7" name="Google Shape;17;p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8" name="Google Shape;18;p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1" name="Shape 71"/>
        <p:cNvGrpSpPr/>
        <p:nvPr/>
      </p:nvGrpSpPr>
      <p:grpSpPr>
        <a:xfrm>
          <a:off x="0" y="0"/>
          <a:ext cx="0" cy="0"/>
          <a:chOff x="0" y="0"/>
          <a:chExt cx="0" cy="0"/>
        </a:xfrm>
      </p:grpSpPr>
      <p:sp>
        <p:nvSpPr>
          <p:cNvPr id="72" name="Google Shape;72;p1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73" name="Google Shape;73;p11"/>
          <p:cNvSpPr txBox="1"/>
          <p:nvPr>
            <p:ph idx="1" type="body"/>
          </p:nvPr>
        </p:nvSpPr>
        <p:spPr>
          <a:xfrm rot="5400000">
            <a:off x="3920331" y="-1256505"/>
            <a:ext cx="4351338" cy="10515599"/>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4" name="Google Shape;74;p1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5" name="Google Shape;75;p1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6" name="Google Shape;76;p1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7" name="Shape 77"/>
        <p:cNvGrpSpPr/>
        <p:nvPr/>
      </p:nvGrpSpPr>
      <p:grpSpPr>
        <a:xfrm>
          <a:off x="0" y="0"/>
          <a:ext cx="0" cy="0"/>
          <a:chOff x="0" y="0"/>
          <a:chExt cx="0" cy="0"/>
        </a:xfrm>
      </p:grpSpPr>
      <p:sp>
        <p:nvSpPr>
          <p:cNvPr id="78" name="Google Shape;78;p12"/>
          <p:cNvSpPr txBox="1"/>
          <p:nvPr>
            <p:ph type="title"/>
          </p:nvPr>
        </p:nvSpPr>
        <p:spPr>
          <a:xfrm rot="5400000">
            <a:off x="7133431" y="1956594"/>
            <a:ext cx="5811838" cy="2628899"/>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79" name="Google Shape;79;p12"/>
          <p:cNvSpPr txBox="1"/>
          <p:nvPr>
            <p:ph idx="1" type="body"/>
          </p:nvPr>
        </p:nvSpPr>
        <p:spPr>
          <a:xfrm rot="5400000">
            <a:off x="1799431" y="-596105"/>
            <a:ext cx="5811838" cy="7734299"/>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0" name="Google Shape;80;p1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81" name="Google Shape;81;p1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82" name="Google Shape;82;p1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19" name="Shape 19"/>
        <p:cNvGrpSpPr/>
        <p:nvPr/>
      </p:nvGrpSpPr>
      <p:grpSpPr>
        <a:xfrm>
          <a:off x="0" y="0"/>
          <a:ext cx="0" cy="0"/>
          <a:chOff x="0" y="0"/>
          <a:chExt cx="0" cy="0"/>
        </a:xfrm>
      </p:grpSpPr>
      <p:sp>
        <p:nvSpPr>
          <p:cNvPr id="20" name="Google Shape;20;p3"/>
          <p:cNvSpPr/>
          <p:nvPr/>
        </p:nvSpPr>
        <p:spPr>
          <a:xfrm>
            <a:off x="-110825" y="-76725"/>
            <a:ext cx="12425099" cy="1543875"/>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3"/>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22" name="Google Shape;22;p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23" name="Google Shape;23;p3"/>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24" name="Shape 24"/>
        <p:cNvGrpSpPr/>
        <p:nvPr/>
      </p:nvGrpSpPr>
      <p:grpSpPr>
        <a:xfrm>
          <a:off x="0" y="0"/>
          <a:ext cx="0" cy="0"/>
          <a:chOff x="0" y="0"/>
          <a:chExt cx="0" cy="0"/>
        </a:xfrm>
      </p:grpSpPr>
      <p:sp>
        <p:nvSpPr>
          <p:cNvPr id="25" name="Google Shape;25;p4"/>
          <p:cNvSpPr txBox="1"/>
          <p:nvPr>
            <p:ph type="ctrTitle"/>
          </p:nvPr>
        </p:nvSpPr>
        <p:spPr>
          <a:xfrm>
            <a:off x="1524000" y="1122362"/>
            <a:ext cx="9144000" cy="2387600"/>
          </a:xfrm>
          <a:prstGeom prst="rect">
            <a:avLst/>
          </a:prstGeom>
          <a:noFill/>
          <a:ln>
            <a:noFill/>
          </a:ln>
        </p:spPr>
        <p:txBody>
          <a:bodyPr anchorCtr="0" anchor="b" bIns="91425" lIns="91425" spcFirstLastPara="1" rIns="91425" wrap="square" tIns="91425"/>
          <a:lstStyle>
            <a:lvl1pPr indent="0" lvl="0" marL="0" marR="0" rtl="0" algn="ctr">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26" name="Google Shape;26;p4"/>
          <p:cNvSpPr txBox="1"/>
          <p:nvPr>
            <p:ph idx="1" type="subTitle"/>
          </p:nvPr>
        </p:nvSpPr>
        <p:spPr>
          <a:xfrm>
            <a:off x="1524000" y="3602037"/>
            <a:ext cx="9144000" cy="1655761"/>
          </a:xfrm>
          <a:prstGeom prst="rect">
            <a:avLst/>
          </a:prstGeom>
          <a:noFill/>
          <a:ln>
            <a:noFill/>
          </a:ln>
        </p:spPr>
        <p:txBody>
          <a:bodyPr anchorCtr="0" anchor="t" bIns="91425" lIns="91425" spcFirstLastPara="1" rIns="91425" wrap="square" tIns="91425"/>
          <a:lstStyle>
            <a:lvl1pPr indent="0" lvl="0" mar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9pPr>
          </a:lstStyle>
          <a:p/>
        </p:txBody>
      </p:sp>
      <p:sp>
        <p:nvSpPr>
          <p:cNvPr id="27" name="Google Shape;27;p4"/>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28" name="Google Shape;28;p4"/>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29" name="Google Shape;29;p4"/>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0" name="Shape 30"/>
        <p:cNvGrpSpPr/>
        <p:nvPr/>
      </p:nvGrpSpPr>
      <p:grpSpPr>
        <a:xfrm>
          <a:off x="0" y="0"/>
          <a:ext cx="0" cy="0"/>
          <a:chOff x="0" y="0"/>
          <a:chExt cx="0" cy="0"/>
        </a:xfrm>
      </p:grpSpPr>
      <p:sp>
        <p:nvSpPr>
          <p:cNvPr id="31" name="Google Shape;31;p5"/>
          <p:cNvSpPr txBox="1"/>
          <p:nvPr>
            <p:ph type="title"/>
          </p:nvPr>
        </p:nvSpPr>
        <p:spPr>
          <a:xfrm>
            <a:off x="831850" y="1709738"/>
            <a:ext cx="10515599" cy="2852737"/>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32" name="Google Shape;32;p5"/>
          <p:cNvSpPr txBox="1"/>
          <p:nvPr>
            <p:ph idx="1" type="body"/>
          </p:nvPr>
        </p:nvSpPr>
        <p:spPr>
          <a:xfrm>
            <a:off x="831850" y="4589462"/>
            <a:ext cx="10515599" cy="1500187"/>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33" name="Google Shape;33;p5"/>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34" name="Google Shape;34;p5"/>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35" name="Google Shape;35;p5"/>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6" name="Shape 36"/>
        <p:cNvGrpSpPr/>
        <p:nvPr/>
      </p:nvGrpSpPr>
      <p:grpSpPr>
        <a:xfrm>
          <a:off x="0" y="0"/>
          <a:ext cx="0" cy="0"/>
          <a:chOff x="0" y="0"/>
          <a:chExt cx="0" cy="0"/>
        </a:xfrm>
      </p:grpSpPr>
      <p:sp>
        <p:nvSpPr>
          <p:cNvPr id="37" name="Google Shape;37;p6"/>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38" name="Google Shape;38;p6"/>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9" name="Google Shape;39;p6"/>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6"/>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41" name="Google Shape;41;p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42" name="Google Shape;42;p6"/>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3" name="Shape 43"/>
        <p:cNvGrpSpPr/>
        <p:nvPr/>
      </p:nvGrpSpPr>
      <p:grpSpPr>
        <a:xfrm>
          <a:off x="0" y="0"/>
          <a:ext cx="0" cy="0"/>
          <a:chOff x="0" y="0"/>
          <a:chExt cx="0" cy="0"/>
        </a:xfrm>
      </p:grpSpPr>
      <p:sp>
        <p:nvSpPr>
          <p:cNvPr id="44" name="Google Shape;44;p7"/>
          <p:cNvSpPr txBox="1"/>
          <p:nvPr>
            <p:ph type="title"/>
          </p:nvPr>
        </p:nvSpPr>
        <p:spPr>
          <a:xfrm>
            <a:off x="839787"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45" name="Google Shape;45;p7"/>
          <p:cNvSpPr txBox="1"/>
          <p:nvPr>
            <p:ph idx="1" type="body"/>
          </p:nvPr>
        </p:nvSpPr>
        <p:spPr>
          <a:xfrm>
            <a:off x="839787" y="1681163"/>
            <a:ext cx="51577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6" name="Google Shape;46;p7"/>
          <p:cNvSpPr txBox="1"/>
          <p:nvPr>
            <p:ph idx="2" type="body"/>
          </p:nvPr>
        </p:nvSpPr>
        <p:spPr>
          <a:xfrm>
            <a:off x="839787" y="2505075"/>
            <a:ext cx="5157787"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7" name="Google Shape;47;p7"/>
          <p:cNvSpPr txBox="1"/>
          <p:nvPr>
            <p:ph idx="3" type="body"/>
          </p:nvPr>
        </p:nvSpPr>
        <p:spPr>
          <a:xfrm>
            <a:off x="6172200" y="1681163"/>
            <a:ext cx="51831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8" name="Google Shape;48;p7"/>
          <p:cNvSpPr txBox="1"/>
          <p:nvPr>
            <p:ph idx="4" type="body"/>
          </p:nvPr>
        </p:nvSpPr>
        <p:spPr>
          <a:xfrm>
            <a:off x="6172200" y="2505075"/>
            <a:ext cx="5183187"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7"/>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0" name="Google Shape;50;p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1" name="Google Shape;51;p7"/>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2" name="Shape 52"/>
        <p:cNvGrpSpPr/>
        <p:nvPr/>
      </p:nvGrpSpPr>
      <p:grpSpPr>
        <a:xfrm>
          <a:off x="0" y="0"/>
          <a:ext cx="0" cy="0"/>
          <a:chOff x="0" y="0"/>
          <a:chExt cx="0" cy="0"/>
        </a:xfrm>
      </p:grpSpPr>
      <p:sp>
        <p:nvSpPr>
          <p:cNvPr id="53" name="Google Shape;53;p8"/>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54" name="Google Shape;54;p8"/>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5" name="Google Shape;55;p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6" name="Google Shape;56;p8"/>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7" name="Shape 57"/>
        <p:cNvGrpSpPr/>
        <p:nvPr/>
      </p:nvGrpSpPr>
      <p:grpSpPr>
        <a:xfrm>
          <a:off x="0" y="0"/>
          <a:ext cx="0" cy="0"/>
          <a:chOff x="0" y="0"/>
          <a:chExt cx="0" cy="0"/>
        </a:xfrm>
      </p:grpSpPr>
      <p:sp>
        <p:nvSpPr>
          <p:cNvPr id="58" name="Google Shape;58;p9"/>
          <p:cNvSpPr txBox="1"/>
          <p:nvPr>
            <p:ph type="title"/>
          </p:nvPr>
        </p:nvSpPr>
        <p:spPr>
          <a:xfrm>
            <a:off x="839787" y="457200"/>
            <a:ext cx="3932237" cy="1600199"/>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59" name="Google Shape;59;p9"/>
          <p:cNvSpPr txBox="1"/>
          <p:nvPr>
            <p:ph idx="1" type="body"/>
          </p:nvPr>
        </p:nvSpPr>
        <p:spPr>
          <a:xfrm>
            <a:off x="5183187" y="987425"/>
            <a:ext cx="6172199" cy="4873624"/>
          </a:xfrm>
          <a:prstGeom prst="rect">
            <a:avLst/>
          </a:prstGeom>
          <a:noFill/>
          <a:ln>
            <a:noFill/>
          </a:ln>
        </p:spPr>
        <p:txBody>
          <a:bodyPr anchorCtr="0" anchor="t" bIns="91425" lIns="91425" spcFirstLastPara="1" rIns="91425" wrap="square" tIns="91425"/>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0" name="Google Shape;60;p9"/>
          <p:cNvSpPr txBox="1"/>
          <p:nvPr>
            <p:ph idx="2" type="body"/>
          </p:nvPr>
        </p:nvSpPr>
        <p:spPr>
          <a:xfrm>
            <a:off x="839787"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1" name="Google Shape;61;p9"/>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62" name="Google Shape;62;p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63" name="Google Shape;63;p9"/>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4" name="Shape 64"/>
        <p:cNvGrpSpPr/>
        <p:nvPr/>
      </p:nvGrpSpPr>
      <p:grpSpPr>
        <a:xfrm>
          <a:off x="0" y="0"/>
          <a:ext cx="0" cy="0"/>
          <a:chOff x="0" y="0"/>
          <a:chExt cx="0" cy="0"/>
        </a:xfrm>
      </p:grpSpPr>
      <p:sp>
        <p:nvSpPr>
          <p:cNvPr id="65" name="Google Shape;65;p10"/>
          <p:cNvSpPr txBox="1"/>
          <p:nvPr>
            <p:ph type="title"/>
          </p:nvPr>
        </p:nvSpPr>
        <p:spPr>
          <a:xfrm>
            <a:off x="839787" y="457200"/>
            <a:ext cx="3932237" cy="1600199"/>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66" name="Google Shape;66;p10"/>
          <p:cNvSpPr/>
          <p:nvPr>
            <p:ph idx="2" type="pic"/>
          </p:nvPr>
        </p:nvSpPr>
        <p:spPr>
          <a:xfrm>
            <a:off x="5183187" y="987425"/>
            <a:ext cx="6172199" cy="4873624"/>
          </a:xfrm>
          <a:prstGeom prst="rect">
            <a:avLst/>
          </a:prstGeom>
          <a:noFill/>
          <a:ln>
            <a:noFill/>
          </a:ln>
        </p:spPr>
        <p:txBody>
          <a:bodyPr anchorCtr="0" anchor="t" bIns="91425" lIns="91425" spcFirstLastPara="1" rIns="91425" wrap="square" tIns="91425"/>
          <a:lstStyle>
            <a:lvl1pPr indent="0" lvl="0" mar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7" name="Google Shape;67;p10"/>
          <p:cNvSpPr txBox="1"/>
          <p:nvPr>
            <p:ph idx="1" type="body"/>
          </p:nvPr>
        </p:nvSpPr>
        <p:spPr>
          <a:xfrm>
            <a:off x="839787"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8" name="Google Shape;68;p10"/>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69" name="Google Shape;69;p1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0" name="Google Shape;70;p10"/>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11" name="Google Shape;11;p1"/>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fra/vehicules/soyouz/default.asp" TargetMode="External"/><Relationship Id="rId6" Type="http://schemas.openxmlformats.org/officeDocument/2006/relationships/image" Target="../media/image3.jpg"/><Relationship Id="rId7" Type="http://schemas.openxmlformats.org/officeDocument/2006/relationships/hyperlink" Target="http://asc-csa.gc.ca/fra/vehicules/soyouz/default.as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www.asc-csa.gc.ca/fra/iss/default.asp" TargetMode="External"/><Relationship Id="rId6" Type="http://schemas.openxmlformats.org/officeDocument/2006/relationships/image" Target="../media/image3.jpg"/><Relationship Id="rId7" Type="http://schemas.openxmlformats.org/officeDocument/2006/relationships/hyperlink" Target="http://www.asc-csa.gc.ca/fra/iss/default.asp"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fra/vehicules/soyouz/default.asp" TargetMode="External"/><Relationship Id="rId6" Type="http://schemas.openxmlformats.org/officeDocument/2006/relationships/image" Target="../media/image3.jpg"/><Relationship Id="rId7" Type="http://schemas.openxmlformats.org/officeDocument/2006/relationships/hyperlink" Target="http://asc-csa.gc.ca/fra/vehicules/soyouz/default.as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pic>
        <p:nvPicPr>
          <p:cNvPr id="88" name="Google Shape;88;p13"/>
          <p:cNvPicPr preferRelativeResize="0"/>
          <p:nvPr/>
        </p:nvPicPr>
        <p:blipFill rotWithShape="1">
          <a:blip r:embed="rId3">
            <a:alphaModFix/>
          </a:blip>
          <a:srcRect b="0" l="0" r="0" t="0"/>
          <a:stretch/>
        </p:blipFill>
        <p:spPr>
          <a:xfrm>
            <a:off x="5653088" y="3333750"/>
            <a:ext cx="1190625" cy="495002"/>
          </a:xfrm>
          <a:prstGeom prst="rect">
            <a:avLst/>
          </a:prstGeom>
          <a:noFill/>
          <a:ln>
            <a:noFill/>
          </a:ln>
        </p:spPr>
      </p:pic>
      <p:pic>
        <p:nvPicPr>
          <p:cNvPr id="89" name="Google Shape;89;p13"/>
          <p:cNvPicPr preferRelativeResize="0"/>
          <p:nvPr/>
        </p:nvPicPr>
        <p:blipFill>
          <a:blip r:embed="rId4">
            <a:alphaModFix/>
          </a:blip>
          <a:stretch>
            <a:fillRect/>
          </a:stretch>
        </p:blipFill>
        <p:spPr>
          <a:xfrm>
            <a:off x="-543925" y="-210513"/>
            <a:ext cx="12813876" cy="72790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14"/>
          <p:cNvSpPr txBox="1"/>
          <p:nvPr>
            <p:ph idx="4294967295" type="title"/>
          </p:nvPr>
        </p:nvSpPr>
        <p:spPr>
          <a:xfrm>
            <a:off x="838200" y="377953"/>
            <a:ext cx="10515600" cy="8791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Calibri"/>
              <a:buNone/>
            </a:pPr>
            <a:r>
              <a:rPr lang="en-US"/>
              <a:t>Voyager dans l’espace</a:t>
            </a:r>
            <a:endParaRPr/>
          </a:p>
        </p:txBody>
      </p:sp>
      <p:sp>
        <p:nvSpPr>
          <p:cNvPr id="96" name="Google Shape;96;p14"/>
          <p:cNvSpPr txBox="1"/>
          <p:nvPr/>
        </p:nvSpPr>
        <p:spPr>
          <a:xfrm>
            <a:off x="838200" y="2188947"/>
            <a:ext cx="2946900" cy="36540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800"/>
              <a:buFont typeface="Calibri"/>
              <a:buNone/>
            </a:pPr>
            <a:r>
              <a:rPr b="1" lang="en-US" sz="2000">
                <a:solidFill>
                  <a:schemeClr val="dk1"/>
                </a:solidFill>
                <a:latin typeface="Calibri"/>
                <a:ea typeface="Calibri"/>
                <a:cs typeface="Calibri"/>
                <a:sym typeface="Calibri"/>
              </a:rPr>
              <a:t>Une fois leur formation terminée, les astronautes sont prêts à aller dans l’espace!</a:t>
            </a:r>
            <a:endParaRPr b="1" sz="2000">
              <a:latin typeface="Calibri"/>
              <a:ea typeface="Calibri"/>
              <a:cs typeface="Calibri"/>
              <a:sym typeface="Calibri"/>
            </a:endParaRPr>
          </a:p>
          <a:p>
            <a:pPr indent="0" lvl="0" marL="0" marR="0" rtl="0" algn="l">
              <a:lnSpc>
                <a:spcPct val="100000"/>
              </a:lnSpc>
              <a:spcBef>
                <a:spcPts val="0"/>
              </a:spcBef>
              <a:spcAft>
                <a:spcPts val="0"/>
              </a:spcAft>
              <a:buClr>
                <a:schemeClr val="dk1"/>
              </a:buClr>
              <a:buSzPts val="2000"/>
              <a:buFont typeface="Calibri"/>
              <a:buNone/>
            </a:pPr>
            <a:r>
              <a:t/>
            </a:r>
            <a:endParaRPr b="0" i="0" sz="2000" u="none" cap="none" strike="noStrike">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800"/>
              <a:buFont typeface="Calibri"/>
              <a:buNone/>
            </a:pPr>
            <a:r>
              <a:rPr lang="en-US" sz="2000">
                <a:solidFill>
                  <a:schemeClr val="dk1"/>
                </a:solidFill>
                <a:latin typeface="Calibri"/>
                <a:ea typeface="Calibri"/>
                <a:cs typeface="Calibri"/>
                <a:sym typeface="Calibri"/>
              </a:rPr>
              <a:t>Depuis 1967, des cosmonautes décollent de la Terre à bord de l’engin spatial Soyouz sous une poussée de 102 tonnes d’azote liquide.</a:t>
            </a:r>
            <a:endParaRPr sz="2000"/>
          </a:p>
        </p:txBody>
      </p:sp>
      <p:sp>
        <p:nvSpPr>
          <p:cNvPr id="97" name="Google Shape;97;p14"/>
          <p:cNvSpPr txBox="1"/>
          <p:nvPr/>
        </p:nvSpPr>
        <p:spPr>
          <a:xfrm>
            <a:off x="3814000" y="5623700"/>
            <a:ext cx="2946900" cy="90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800"/>
              <a:buFont typeface="Calibri"/>
              <a:buNone/>
            </a:pPr>
            <a:r>
              <a:rPr i="1" lang="en-US">
                <a:solidFill>
                  <a:schemeClr val="dk1"/>
                </a:solidFill>
                <a:latin typeface="Calibri"/>
                <a:ea typeface="Calibri"/>
                <a:cs typeface="Calibri"/>
                <a:sym typeface="Calibri"/>
              </a:rPr>
              <a:t>Même après de nombreuses simulations, rien n’égale le premier voyage!</a:t>
            </a:r>
            <a:endParaRPr i="1">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i="1">
              <a:solidFill>
                <a:schemeClr val="dk1"/>
              </a:solidFill>
              <a:latin typeface="Calibri"/>
              <a:ea typeface="Calibri"/>
              <a:cs typeface="Calibri"/>
              <a:sym typeface="Calibri"/>
            </a:endParaRPr>
          </a:p>
        </p:txBody>
      </p:sp>
      <p:pic>
        <p:nvPicPr>
          <p:cNvPr id="98" name="Google Shape;98;p14"/>
          <p:cNvPicPr preferRelativeResize="0"/>
          <p:nvPr/>
        </p:nvPicPr>
        <p:blipFill rotWithShape="1">
          <a:blip r:embed="rId3">
            <a:alphaModFix/>
          </a:blip>
          <a:srcRect b="13137" l="0" r="14192" t="25178"/>
          <a:stretch/>
        </p:blipFill>
        <p:spPr>
          <a:xfrm>
            <a:off x="3900700" y="2177425"/>
            <a:ext cx="2867300" cy="3099549"/>
          </a:xfrm>
          <a:prstGeom prst="rect">
            <a:avLst/>
          </a:prstGeom>
          <a:noFill/>
          <a:ln>
            <a:noFill/>
          </a:ln>
        </p:spPr>
      </p:pic>
      <p:sp>
        <p:nvSpPr>
          <p:cNvPr id="99" name="Google Shape;99;p14"/>
          <p:cNvSpPr txBox="1"/>
          <p:nvPr/>
        </p:nvSpPr>
        <p:spPr>
          <a:xfrm>
            <a:off x="3814001" y="5325100"/>
            <a:ext cx="2291400" cy="34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400"/>
              <a:buFont typeface="Arial"/>
              <a:buNone/>
            </a:pPr>
            <a:r>
              <a:rPr lang="en-US" sz="1000">
                <a:solidFill>
                  <a:schemeClr val="dk1"/>
                </a:solidFill>
                <a:latin typeface="Calibri"/>
                <a:ea typeface="Calibri"/>
                <a:cs typeface="Calibri"/>
                <a:sym typeface="Calibri"/>
              </a:rPr>
              <a:t>(Source : Agence spatiale européenne)</a:t>
            </a:r>
            <a:endParaRPr sz="1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200"/>
              <a:buFont typeface="Arial"/>
              <a:buNone/>
            </a:pPr>
            <a:r>
              <a:t/>
            </a:r>
            <a:endParaRPr sz="1200"/>
          </a:p>
        </p:txBody>
      </p:sp>
      <p:sp>
        <p:nvSpPr>
          <p:cNvPr id="100" name="Google Shape;100;p14"/>
          <p:cNvSpPr txBox="1"/>
          <p:nvPr/>
        </p:nvSpPr>
        <p:spPr>
          <a:xfrm>
            <a:off x="6982825" y="2177425"/>
            <a:ext cx="4590600" cy="3730200"/>
          </a:xfrm>
          <a:prstGeom prst="rect">
            <a:avLst/>
          </a:prstGeom>
          <a:noFill/>
          <a:ln>
            <a:noFill/>
          </a:ln>
        </p:spPr>
        <p:txBody>
          <a:bodyPr anchorCtr="0" anchor="t" bIns="45700" lIns="91425" spcFirstLastPara="1" rIns="91425" wrap="square" tIns="45700">
            <a:noAutofit/>
          </a:bodyPr>
          <a:lstStyle/>
          <a:p>
            <a:pPr indent="0" lvl="0" marL="0" rtl="0" algn="l">
              <a:spcBef>
                <a:spcPts val="1000"/>
              </a:spcBef>
              <a:spcAft>
                <a:spcPts val="0"/>
              </a:spcAft>
              <a:buClr>
                <a:srgbClr val="FF0000"/>
              </a:buClr>
              <a:buSzPts val="1800"/>
              <a:buFont typeface="Calibri"/>
              <a:buNone/>
            </a:pPr>
            <a:r>
              <a:rPr lang="en-US" sz="2000">
                <a:solidFill>
                  <a:schemeClr val="dk1"/>
                </a:solidFill>
                <a:latin typeface="Calibri"/>
                <a:ea typeface="Calibri"/>
                <a:cs typeface="Calibri"/>
                <a:sym typeface="Calibri"/>
              </a:rPr>
              <a:t>Ces jours-ci, la destination la plus commune est </a:t>
            </a:r>
            <a:r>
              <a:rPr b="1" lang="en-US" sz="2000">
                <a:solidFill>
                  <a:schemeClr val="dk1"/>
                </a:solidFill>
                <a:latin typeface="Calibri"/>
                <a:ea typeface="Calibri"/>
                <a:cs typeface="Calibri"/>
                <a:sym typeface="Calibri"/>
              </a:rPr>
              <a:t>la Station spatiale internationale (SSI)</a:t>
            </a:r>
            <a:r>
              <a:rPr lang="en-US" sz="2000">
                <a:solidFill>
                  <a:schemeClr val="dk1"/>
                </a:solidFill>
                <a:latin typeface="Calibri"/>
                <a:ea typeface="Calibri"/>
                <a:cs typeface="Calibri"/>
                <a:sym typeface="Calibri"/>
              </a:rPr>
              <a:t>. Pour sa première mission qui commencera en novembre 2018, David passera environ six mois à bord de la SSI. </a:t>
            </a:r>
            <a:endParaRPr b="0" i="0" sz="2000" u="none" cap="none" strike="noStrike">
              <a:solidFill>
                <a:srgbClr val="000000"/>
              </a:solidFill>
              <a:latin typeface="Calibri"/>
              <a:ea typeface="Calibri"/>
              <a:cs typeface="Calibri"/>
              <a:sym typeface="Calibri"/>
            </a:endParaRPr>
          </a:p>
          <a:p>
            <a:pPr indent="0" lvl="0" marL="0" rtl="0" algn="l">
              <a:spcBef>
                <a:spcPts val="1000"/>
              </a:spcBef>
              <a:spcAft>
                <a:spcPts val="0"/>
              </a:spcAft>
              <a:buClr>
                <a:schemeClr val="dk1"/>
              </a:buClr>
              <a:buSzPts val="1800"/>
              <a:buFont typeface="Calibri"/>
              <a:buNone/>
            </a:pPr>
            <a:r>
              <a:rPr lang="en-US" sz="2000">
                <a:solidFill>
                  <a:schemeClr val="dk1"/>
                </a:solidFill>
                <a:latin typeface="Calibri"/>
                <a:ea typeface="Calibri"/>
                <a:cs typeface="Calibri"/>
                <a:sym typeface="Calibri"/>
              </a:rPr>
              <a:t>Pendant son séjour, il mènera des expériences scientifiques, effectuera des tâches de robotique et des démonstrations technologiques et fera peut-être même une sortie dans l’espace! </a:t>
            </a:r>
            <a:endParaRPr sz="2000">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5"/>
          <p:cNvSpPr txBox="1"/>
          <p:nvPr>
            <p:ph idx="4294967295" type="title"/>
          </p:nvPr>
        </p:nvSpPr>
        <p:spPr>
          <a:xfrm>
            <a:off x="838200" y="320689"/>
            <a:ext cx="10515599" cy="1049303"/>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4400"/>
              <a:buFont typeface="Calibri"/>
              <a:buNone/>
            </a:pPr>
            <a:r>
              <a:rPr lang="en-US"/>
              <a:t>La capsule</a:t>
            </a:r>
            <a:r>
              <a:rPr b="0" i="0" lang="en-US" sz="4400" u="none" cap="none" strike="noStrike">
                <a:solidFill>
                  <a:schemeClr val="dk1"/>
                </a:solidFill>
                <a:latin typeface="Calibri"/>
                <a:ea typeface="Calibri"/>
                <a:cs typeface="Calibri"/>
                <a:sym typeface="Calibri"/>
              </a:rPr>
              <a:t> Soyouz</a:t>
            </a:r>
            <a:endParaRPr/>
          </a:p>
        </p:txBody>
      </p:sp>
      <p:pic>
        <p:nvPicPr>
          <p:cNvPr id="107" name="Google Shape;107;p15"/>
          <p:cNvPicPr preferRelativeResize="0"/>
          <p:nvPr/>
        </p:nvPicPr>
        <p:blipFill rotWithShape="1">
          <a:blip r:embed="rId3">
            <a:alphaModFix/>
          </a:blip>
          <a:srcRect b="0" l="0" r="0" t="0"/>
          <a:stretch/>
        </p:blipFill>
        <p:spPr>
          <a:xfrm>
            <a:off x="7114675" y="2219375"/>
            <a:ext cx="3172325" cy="2384850"/>
          </a:xfrm>
          <a:prstGeom prst="rect">
            <a:avLst/>
          </a:prstGeom>
          <a:noFill/>
          <a:ln cap="flat" cmpd="sng" w="25400">
            <a:solidFill>
              <a:schemeClr val="lt1"/>
            </a:solidFill>
            <a:prstDash val="solid"/>
            <a:round/>
            <a:headEnd len="sm" w="sm" type="none"/>
            <a:tailEnd len="sm" w="sm" type="none"/>
          </a:ln>
        </p:spPr>
      </p:pic>
      <p:sp>
        <p:nvSpPr>
          <p:cNvPr id="108" name="Google Shape;108;p15"/>
          <p:cNvSpPr txBox="1"/>
          <p:nvPr/>
        </p:nvSpPr>
        <p:spPr>
          <a:xfrm>
            <a:off x="7038475" y="4706800"/>
            <a:ext cx="2841600" cy="244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000"/>
              <a:buFont typeface="Calibri"/>
              <a:buNone/>
            </a:pPr>
            <a:r>
              <a:rPr lang="en-US" sz="1000">
                <a:solidFill>
                  <a:schemeClr val="dk1"/>
                </a:solidFill>
                <a:latin typeface="Calibri"/>
                <a:ea typeface="Calibri"/>
                <a:cs typeface="Calibri"/>
                <a:sym typeface="Calibri"/>
              </a:rPr>
              <a:t>(Source : Agence spatiale canadienne) </a:t>
            </a:r>
            <a:endParaRPr sz="1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000"/>
              <a:buFont typeface="Arial"/>
              <a:buNone/>
            </a:pPr>
            <a:r>
              <a:t/>
            </a:r>
            <a:endParaRPr sz="1000">
              <a:latin typeface="Calibri"/>
              <a:ea typeface="Calibri"/>
              <a:cs typeface="Calibri"/>
              <a:sym typeface="Calibri"/>
            </a:endParaRPr>
          </a:p>
        </p:txBody>
      </p:sp>
      <p:sp>
        <p:nvSpPr>
          <p:cNvPr id="109" name="Google Shape;109;p15"/>
          <p:cNvSpPr txBox="1"/>
          <p:nvPr/>
        </p:nvSpPr>
        <p:spPr>
          <a:xfrm>
            <a:off x="7038474" y="4909475"/>
            <a:ext cx="2414100" cy="6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000"/>
              <a:buFont typeface="Arial"/>
              <a:buNone/>
            </a:pPr>
            <a:r>
              <a:rPr i="1" lang="en-US">
                <a:solidFill>
                  <a:schemeClr val="dk1"/>
                </a:solidFill>
                <a:latin typeface="Calibri"/>
                <a:ea typeface="Calibri"/>
                <a:cs typeface="Calibri"/>
                <a:sym typeface="Calibri"/>
              </a:rPr>
              <a:t>David Saint-Jacques dans le simulateur de Soyouz.</a:t>
            </a:r>
            <a:endParaRPr i="1">
              <a:solidFill>
                <a:schemeClr val="dk1"/>
              </a:solidFill>
              <a:latin typeface="Calibri"/>
              <a:ea typeface="Calibri"/>
              <a:cs typeface="Calibri"/>
              <a:sym typeface="Calibri"/>
            </a:endParaRPr>
          </a:p>
          <a:p>
            <a:pPr indent="0" lvl="0" marL="0" marR="0" rtl="0" algn="l">
              <a:lnSpc>
                <a:spcPct val="110000"/>
              </a:lnSpc>
              <a:spcBef>
                <a:spcPts val="0"/>
              </a:spcBef>
              <a:spcAft>
                <a:spcPts val="0"/>
              </a:spcAft>
              <a:buClr>
                <a:schemeClr val="dk1"/>
              </a:buClr>
              <a:buSzPts val="778"/>
              <a:buFont typeface="Arial"/>
              <a:buNone/>
            </a:pPr>
            <a:r>
              <a:t/>
            </a:r>
            <a:endParaRPr i="1">
              <a:solidFill>
                <a:schemeClr val="dk1"/>
              </a:solidFill>
              <a:latin typeface="Calibri"/>
              <a:ea typeface="Calibri"/>
              <a:cs typeface="Calibri"/>
              <a:sym typeface="Calibri"/>
            </a:endParaRPr>
          </a:p>
        </p:txBody>
      </p:sp>
      <p:sp>
        <p:nvSpPr>
          <p:cNvPr id="110" name="Google Shape;110;p15">
            <a:hlinkClick r:id="rId4"/>
          </p:cNvPr>
          <p:cNvSpPr/>
          <p:nvPr/>
        </p:nvSpPr>
        <p:spPr>
          <a:xfrm>
            <a:off x="9338726" y="55744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11" name="Google Shape;111;p15">
            <a:hlinkClick r:id="rId5"/>
          </p:cNvPr>
          <p:cNvPicPr preferRelativeResize="0"/>
          <p:nvPr/>
        </p:nvPicPr>
        <p:blipFill rotWithShape="1">
          <a:blip r:embed="rId6">
            <a:alphaModFix/>
          </a:blip>
          <a:srcRect b="0" l="0" r="0" t="0"/>
          <a:stretch/>
        </p:blipFill>
        <p:spPr>
          <a:xfrm>
            <a:off x="9489294" y="5709294"/>
            <a:ext cx="685744" cy="685744"/>
          </a:xfrm>
          <a:prstGeom prst="rect">
            <a:avLst/>
          </a:prstGeom>
          <a:noFill/>
          <a:ln>
            <a:noFill/>
          </a:ln>
        </p:spPr>
      </p:pic>
      <p:sp>
        <p:nvSpPr>
          <p:cNvPr id="112" name="Google Shape;112;p15">
            <a:hlinkClick r:id="rId7"/>
          </p:cNvPr>
          <p:cNvSpPr txBox="1"/>
          <p:nvPr/>
        </p:nvSpPr>
        <p:spPr>
          <a:xfrm>
            <a:off x="10287000" y="57516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lang="en-US" sz="1600">
                <a:solidFill>
                  <a:srgbClr val="FDC300"/>
                </a:solidFill>
              </a:rPr>
              <a:t>Info de l’ASC!</a:t>
            </a:r>
            <a:endParaRPr/>
          </a:p>
        </p:txBody>
      </p:sp>
      <p:sp>
        <p:nvSpPr>
          <p:cNvPr id="113" name="Google Shape;113;p15"/>
          <p:cNvSpPr txBox="1"/>
          <p:nvPr/>
        </p:nvSpPr>
        <p:spPr>
          <a:xfrm>
            <a:off x="908400" y="1987825"/>
            <a:ext cx="5939400" cy="4174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US" sz="1700"/>
              <a:t>La capsule Soyouz est l’engin spatial le plus fiable et ayant les plus longs états de service de la Russie. D’ailleurs, il est le seul véhicule à faire l’aller-retour entre la Terre et la Station spatiale internationale (SSI) et il sert de vaisseau de sauvetage de la station en cas d’urgence. </a:t>
            </a:r>
            <a:endParaRPr sz="1700"/>
          </a:p>
          <a:p>
            <a:pPr indent="0" lvl="0" marL="0" rtl="0" algn="l">
              <a:lnSpc>
                <a:spcPct val="115000"/>
              </a:lnSpc>
              <a:spcBef>
                <a:spcPts val="1000"/>
              </a:spcBef>
              <a:spcAft>
                <a:spcPts val="0"/>
              </a:spcAft>
              <a:buClr>
                <a:schemeClr val="dk1"/>
              </a:buClr>
              <a:buSzPts val="1100"/>
              <a:buFont typeface="Arial"/>
              <a:buNone/>
            </a:pPr>
            <a:r>
              <a:rPr lang="en-US" sz="1700"/>
              <a:t>Pour se mériter une place à bord du Soyouz, il faut subir un entraînement extrêmement rigoureux. Pour les astronautes canadiens, cela signifie qu’ils doivent non seulement maîtriser les aspects techniques de l’engin, mais également se familiariser avec la langue et la culture russes.</a:t>
            </a:r>
            <a:endParaRPr sz="1700"/>
          </a:p>
          <a:p>
            <a:pPr indent="0" lvl="0" marL="0" rtl="0" algn="l">
              <a:lnSpc>
                <a:spcPct val="115000"/>
              </a:lnSpc>
              <a:spcBef>
                <a:spcPts val="1000"/>
              </a:spcBef>
              <a:spcAft>
                <a:spcPts val="0"/>
              </a:spcAft>
              <a:buNone/>
            </a:pPr>
            <a:r>
              <a:rPr b="1" lang="en-US" sz="1700"/>
              <a:t>À titre de copilote de la mission Expedition 58/59, David s’installera à bord du Soyouz TMA-M.</a:t>
            </a:r>
            <a:endParaRPr b="1" sz="17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16"/>
          <p:cNvSpPr txBox="1"/>
          <p:nvPr>
            <p:ph idx="4294967295" type="title"/>
          </p:nvPr>
        </p:nvSpPr>
        <p:spPr>
          <a:xfrm>
            <a:off x="838200" y="300985"/>
            <a:ext cx="10515599" cy="102133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4400"/>
              <a:buFont typeface="Calibri"/>
              <a:buNone/>
            </a:pPr>
            <a:r>
              <a:rPr lang="en-US"/>
              <a:t>Station spatiale internationale (SSI) </a:t>
            </a:r>
            <a:endParaRPr/>
          </a:p>
        </p:txBody>
      </p:sp>
      <p:pic>
        <p:nvPicPr>
          <p:cNvPr id="120" name="Google Shape;120;p16"/>
          <p:cNvPicPr preferRelativeResize="0"/>
          <p:nvPr/>
        </p:nvPicPr>
        <p:blipFill rotWithShape="1">
          <a:blip r:embed="rId3">
            <a:alphaModFix/>
          </a:blip>
          <a:srcRect b="0" l="0" r="0" t="0"/>
          <a:stretch/>
        </p:blipFill>
        <p:spPr>
          <a:xfrm>
            <a:off x="879889" y="2182559"/>
            <a:ext cx="4006901" cy="2679578"/>
          </a:xfrm>
          <a:prstGeom prst="rect">
            <a:avLst/>
          </a:prstGeom>
          <a:noFill/>
          <a:ln cap="flat" cmpd="sng" w="25400">
            <a:solidFill>
              <a:schemeClr val="lt1"/>
            </a:solidFill>
            <a:prstDash val="solid"/>
            <a:round/>
            <a:headEnd len="sm" w="sm" type="none"/>
            <a:tailEnd len="sm" w="sm" type="none"/>
          </a:ln>
        </p:spPr>
      </p:pic>
      <p:sp>
        <p:nvSpPr>
          <p:cNvPr id="121" name="Google Shape;121;p16"/>
          <p:cNvSpPr txBox="1"/>
          <p:nvPr/>
        </p:nvSpPr>
        <p:spPr>
          <a:xfrm>
            <a:off x="790858" y="4890000"/>
            <a:ext cx="1531122" cy="42066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667"/>
              <a:buFont typeface="Calibri"/>
              <a:buNone/>
            </a:pPr>
            <a:r>
              <a:rPr b="0" i="0" lang="en-US" sz="1200" u="none" cap="none" strike="noStrike">
                <a:solidFill>
                  <a:srgbClr val="000000"/>
                </a:solidFill>
                <a:latin typeface="Calibri"/>
                <a:ea typeface="Calibri"/>
                <a:cs typeface="Calibri"/>
                <a:sym typeface="Calibri"/>
              </a:rPr>
              <a:t> (</a:t>
            </a:r>
            <a:r>
              <a:rPr lang="en-US" sz="1200">
                <a:latin typeface="Calibri"/>
                <a:ea typeface="Calibri"/>
                <a:cs typeface="Calibri"/>
                <a:sym typeface="Calibri"/>
              </a:rPr>
              <a:t>Source</a:t>
            </a:r>
            <a:r>
              <a:rPr b="0" i="0" lang="en-US" sz="1200" u="none" cap="none" strike="noStrike">
                <a:solidFill>
                  <a:srgbClr val="000000"/>
                </a:solidFill>
                <a:latin typeface="Calibri"/>
                <a:ea typeface="Calibri"/>
                <a:cs typeface="Calibri"/>
                <a:sym typeface="Calibri"/>
              </a:rPr>
              <a:t> NASA)</a:t>
            </a:r>
            <a:endParaRPr/>
          </a:p>
        </p:txBody>
      </p:sp>
      <p:sp>
        <p:nvSpPr>
          <p:cNvPr id="122" name="Google Shape;122;p16"/>
          <p:cNvSpPr/>
          <p:nvPr/>
        </p:nvSpPr>
        <p:spPr>
          <a:xfrm>
            <a:off x="4002530" y="2026774"/>
            <a:ext cx="962146" cy="3040161"/>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3" name="Google Shape;123;p16"/>
          <p:cNvSpPr txBox="1"/>
          <p:nvPr/>
        </p:nvSpPr>
        <p:spPr>
          <a:xfrm>
            <a:off x="790850" y="5197850"/>
            <a:ext cx="3404400" cy="638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978"/>
              <a:buFont typeface="Arial"/>
              <a:buNone/>
            </a:pPr>
            <a:r>
              <a:rPr i="1" lang="en-US">
                <a:solidFill>
                  <a:schemeClr val="dk1"/>
                </a:solidFill>
                <a:latin typeface="Calibri"/>
                <a:ea typeface="Calibri"/>
                <a:cs typeface="Calibri"/>
                <a:sym typeface="Calibri"/>
              </a:rPr>
              <a:t>La SSI en orbite. Essayez de l’observer, vous n’avez même pas besoin d’un télescope!</a:t>
            </a:r>
            <a:endParaRPr>
              <a:latin typeface="Calibri"/>
              <a:ea typeface="Calibri"/>
              <a:cs typeface="Calibri"/>
              <a:sym typeface="Calibri"/>
            </a:endParaRPr>
          </a:p>
        </p:txBody>
      </p:sp>
      <p:sp>
        <p:nvSpPr>
          <p:cNvPr id="124" name="Google Shape;124;p16"/>
          <p:cNvSpPr txBox="1"/>
          <p:nvPr>
            <p:ph idx="4294967295" type="body"/>
          </p:nvPr>
        </p:nvSpPr>
        <p:spPr>
          <a:xfrm>
            <a:off x="4278450" y="2005000"/>
            <a:ext cx="6345000" cy="384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US" sz="2000">
                <a:highlight>
                  <a:schemeClr val="lt1"/>
                </a:highlight>
              </a:rPr>
              <a:t>La Station spatiale internationale est un laboratoire de microgravité unique où vit une équipe de six astronautes. </a:t>
            </a:r>
            <a:endParaRPr b="1" i="0" sz="2000" u="none" cap="none" strike="noStrike">
              <a:solidFill>
                <a:schemeClr val="dk1"/>
              </a:solidFill>
              <a:highlight>
                <a:srgbClr val="FFFFFF"/>
              </a:highlight>
            </a:endParaRPr>
          </a:p>
          <a:p>
            <a:pPr indent="0" lvl="0" marL="0" rtl="0" algn="l">
              <a:lnSpc>
                <a:spcPct val="115000"/>
              </a:lnSpc>
              <a:spcBef>
                <a:spcPts val="1100"/>
              </a:spcBef>
              <a:spcAft>
                <a:spcPts val="0"/>
              </a:spcAft>
              <a:buClr>
                <a:schemeClr val="dk1"/>
              </a:buClr>
              <a:buSzPts val="1100"/>
              <a:buFont typeface="Arial"/>
              <a:buNone/>
            </a:pPr>
            <a:r>
              <a:rPr lang="en-US" sz="2000">
                <a:highlight>
                  <a:schemeClr val="lt1"/>
                </a:highlight>
              </a:rPr>
              <a:t>Plus de 200 représentants de 18 pays ont visité la SSI depuis son inauguration en 2000. Les astronautes travaillent à l’avancement des connaissances scientifiques sur la Terre, l’espace, les sciences physiques et biologiques au bénéfice des gens qui habitent sur la Terre.</a:t>
            </a:r>
            <a:endParaRPr sz="2000"/>
          </a:p>
          <a:p>
            <a:pPr indent="0" lvl="0" marL="0" rtl="0" algn="l">
              <a:lnSpc>
                <a:spcPct val="115000"/>
              </a:lnSpc>
              <a:spcBef>
                <a:spcPts val="1100"/>
              </a:spcBef>
              <a:spcAft>
                <a:spcPts val="0"/>
              </a:spcAft>
              <a:buClr>
                <a:schemeClr val="dk1"/>
              </a:buClr>
              <a:buSzPts val="1100"/>
              <a:buFont typeface="Arial"/>
              <a:buNone/>
            </a:pPr>
            <a:r>
              <a:rPr b="1" lang="en-US" sz="2000"/>
              <a:t>La SSI s’alimente à l’énergie solaire et est le deuxième objet le plus lumineux dans le ciel après la lune!</a:t>
            </a:r>
            <a:endParaRPr i="0" sz="2000" u="none" cap="none" strike="noStrike">
              <a:solidFill>
                <a:schemeClr val="dk1"/>
              </a:solidFill>
            </a:endParaRPr>
          </a:p>
        </p:txBody>
      </p:sp>
      <p:sp>
        <p:nvSpPr>
          <p:cNvPr id="125" name="Google Shape;125;p16">
            <a:hlinkClick r:id="rId4"/>
          </p:cNvPr>
          <p:cNvSpPr/>
          <p:nvPr/>
        </p:nvSpPr>
        <p:spPr>
          <a:xfrm>
            <a:off x="9338726" y="58030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26" name="Google Shape;126;p16">
            <a:hlinkClick r:id="rId5"/>
          </p:cNvPr>
          <p:cNvPicPr preferRelativeResize="0"/>
          <p:nvPr/>
        </p:nvPicPr>
        <p:blipFill rotWithShape="1">
          <a:blip r:embed="rId6">
            <a:alphaModFix/>
          </a:blip>
          <a:srcRect b="0" l="0" r="0" t="0"/>
          <a:stretch/>
        </p:blipFill>
        <p:spPr>
          <a:xfrm>
            <a:off x="9489294" y="5937894"/>
            <a:ext cx="685744" cy="685744"/>
          </a:xfrm>
          <a:prstGeom prst="rect">
            <a:avLst/>
          </a:prstGeom>
          <a:noFill/>
          <a:ln>
            <a:noFill/>
          </a:ln>
        </p:spPr>
      </p:pic>
      <p:sp>
        <p:nvSpPr>
          <p:cNvPr id="127" name="Google Shape;127;p16">
            <a:hlinkClick r:id="rId7"/>
          </p:cNvPr>
          <p:cNvSpPr txBox="1"/>
          <p:nvPr/>
        </p:nvSpPr>
        <p:spPr>
          <a:xfrm>
            <a:off x="10287000" y="59802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lang="en-US" sz="1600">
                <a:solidFill>
                  <a:srgbClr val="FDC300"/>
                </a:solidFill>
              </a:rPr>
              <a:t>Info de l’ASC!</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17"/>
          <p:cNvSpPr txBox="1"/>
          <p:nvPr>
            <p:ph idx="4294967295" type="title"/>
          </p:nvPr>
        </p:nvSpPr>
        <p:spPr>
          <a:xfrm>
            <a:off x="838200" y="333519"/>
            <a:ext cx="10515599" cy="96207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4400"/>
              <a:buFont typeface="Calibri"/>
              <a:buNone/>
            </a:pPr>
            <a:r>
              <a:rPr lang="en-US"/>
              <a:t>Sorties dans l’espace</a:t>
            </a:r>
            <a:endParaRPr/>
          </a:p>
        </p:txBody>
      </p:sp>
      <p:pic>
        <p:nvPicPr>
          <p:cNvPr id="134" name="Google Shape;134;p17"/>
          <p:cNvPicPr preferRelativeResize="0"/>
          <p:nvPr/>
        </p:nvPicPr>
        <p:blipFill rotWithShape="1">
          <a:blip r:embed="rId3">
            <a:alphaModFix/>
          </a:blip>
          <a:srcRect b="0" l="0" r="0" t="0"/>
          <a:stretch/>
        </p:blipFill>
        <p:spPr>
          <a:xfrm>
            <a:off x="914146" y="2088287"/>
            <a:ext cx="3554583" cy="2383114"/>
          </a:xfrm>
          <a:prstGeom prst="rect">
            <a:avLst/>
          </a:prstGeom>
          <a:noFill/>
          <a:ln cap="flat" cmpd="sng" w="28575">
            <a:solidFill>
              <a:schemeClr val="lt1"/>
            </a:solidFill>
            <a:prstDash val="solid"/>
            <a:round/>
            <a:headEnd len="sm" w="sm" type="none"/>
            <a:tailEnd len="sm" w="sm" type="none"/>
          </a:ln>
        </p:spPr>
      </p:pic>
      <p:sp>
        <p:nvSpPr>
          <p:cNvPr id="135" name="Google Shape;135;p17"/>
          <p:cNvSpPr txBox="1"/>
          <p:nvPr/>
        </p:nvSpPr>
        <p:spPr>
          <a:xfrm>
            <a:off x="829621" y="4497882"/>
            <a:ext cx="3442200" cy="12078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rgbClr val="000000"/>
              </a:buClr>
              <a:buSzPts val="1200"/>
              <a:buFont typeface="Calibri"/>
              <a:buNone/>
            </a:pPr>
            <a:r>
              <a:rPr i="0" lang="en-US" sz="1000" u="none" cap="none" strike="noStrike">
                <a:solidFill>
                  <a:schemeClr val="dk1"/>
                </a:solidFill>
                <a:latin typeface="Calibri"/>
                <a:ea typeface="Calibri"/>
                <a:cs typeface="Calibri"/>
                <a:sym typeface="Calibri"/>
              </a:rPr>
              <a:t>(</a:t>
            </a:r>
            <a:r>
              <a:rPr lang="en-US" sz="1000">
                <a:solidFill>
                  <a:schemeClr val="dk1"/>
                </a:solidFill>
                <a:latin typeface="Calibri"/>
                <a:ea typeface="Calibri"/>
                <a:cs typeface="Calibri"/>
                <a:sym typeface="Calibri"/>
              </a:rPr>
              <a:t>Source</a:t>
            </a:r>
            <a:r>
              <a:rPr i="0" lang="en-US" sz="1000" u="none" cap="none" strike="noStrike">
                <a:solidFill>
                  <a:schemeClr val="dk1"/>
                </a:solidFill>
                <a:latin typeface="Calibri"/>
                <a:ea typeface="Calibri"/>
                <a:cs typeface="Calibri"/>
                <a:sym typeface="Calibri"/>
              </a:rPr>
              <a:t>: NASA)</a:t>
            </a:r>
            <a:endParaRPr sz="1000">
              <a:latin typeface="Calibri"/>
              <a:ea typeface="Calibri"/>
              <a:cs typeface="Calibri"/>
              <a:sym typeface="Calibri"/>
            </a:endParaRPr>
          </a:p>
          <a:p>
            <a:pPr indent="0" lvl="0" marL="0" rtl="0" algn="l">
              <a:spcBef>
                <a:spcPts val="0"/>
              </a:spcBef>
              <a:spcAft>
                <a:spcPts val="0"/>
              </a:spcAft>
              <a:buClr>
                <a:schemeClr val="dk1"/>
              </a:buClr>
              <a:buSzPts val="1000"/>
              <a:buFont typeface="Calibri"/>
              <a:buNone/>
            </a:pPr>
            <a:r>
              <a:rPr i="1" lang="en-US">
                <a:solidFill>
                  <a:schemeClr val="dk1"/>
                </a:solidFill>
                <a:latin typeface="Calibri"/>
                <a:ea typeface="Calibri"/>
                <a:cs typeface="Calibri"/>
                <a:sym typeface="Calibri"/>
              </a:rPr>
              <a:t>L’astronaute Mark Vande Hei est attaché à l’extérieur de la station spatiale pendant une sortie dans l’espace. </a:t>
            </a:r>
            <a:endParaRPr i="1">
              <a:solidFill>
                <a:schemeClr val="dk1"/>
              </a:solidFill>
              <a:latin typeface="Calibri"/>
              <a:ea typeface="Calibri"/>
              <a:cs typeface="Calibri"/>
              <a:sym typeface="Calibri"/>
            </a:endParaRPr>
          </a:p>
          <a:p>
            <a:pPr indent="0" lvl="0" marL="0" marR="0" rtl="0" algn="l">
              <a:lnSpc>
                <a:spcPct val="110000"/>
              </a:lnSpc>
              <a:spcBef>
                <a:spcPts val="0"/>
              </a:spcBef>
              <a:spcAft>
                <a:spcPts val="0"/>
              </a:spcAft>
              <a:buClr>
                <a:srgbClr val="000000"/>
              </a:buClr>
              <a:buSzPts val="889"/>
              <a:buFont typeface="Calibri"/>
              <a:buNone/>
            </a:pPr>
            <a:r>
              <a:t/>
            </a:r>
            <a:endParaRPr i="1">
              <a:latin typeface="Calibri"/>
              <a:ea typeface="Calibri"/>
              <a:cs typeface="Calibri"/>
              <a:sym typeface="Calibri"/>
            </a:endParaRPr>
          </a:p>
        </p:txBody>
      </p:sp>
      <p:sp>
        <p:nvSpPr>
          <p:cNvPr id="136" name="Google Shape;136;p17">
            <a:hlinkClick r:id="rId4"/>
          </p:cNvPr>
          <p:cNvSpPr/>
          <p:nvPr/>
        </p:nvSpPr>
        <p:spPr>
          <a:xfrm>
            <a:off x="956726" y="55744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37" name="Google Shape;137;p17">
            <a:hlinkClick r:id="rId5"/>
          </p:cNvPr>
          <p:cNvPicPr preferRelativeResize="0"/>
          <p:nvPr/>
        </p:nvPicPr>
        <p:blipFill rotWithShape="1">
          <a:blip r:embed="rId6">
            <a:alphaModFix/>
          </a:blip>
          <a:srcRect b="0" l="0" r="0" t="0"/>
          <a:stretch/>
        </p:blipFill>
        <p:spPr>
          <a:xfrm>
            <a:off x="1107294" y="5709294"/>
            <a:ext cx="685744" cy="685744"/>
          </a:xfrm>
          <a:prstGeom prst="rect">
            <a:avLst/>
          </a:prstGeom>
          <a:noFill/>
          <a:ln>
            <a:noFill/>
          </a:ln>
        </p:spPr>
      </p:pic>
      <p:sp>
        <p:nvSpPr>
          <p:cNvPr id="138" name="Google Shape;138;p17">
            <a:hlinkClick r:id="rId7"/>
          </p:cNvPr>
          <p:cNvSpPr txBox="1"/>
          <p:nvPr/>
        </p:nvSpPr>
        <p:spPr>
          <a:xfrm>
            <a:off x="1905000" y="57516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lang="en-US" sz="1600">
                <a:solidFill>
                  <a:srgbClr val="FDC300"/>
                </a:solidFill>
              </a:rPr>
              <a:t>Info de l’ASC!</a:t>
            </a:r>
            <a:endParaRPr/>
          </a:p>
        </p:txBody>
      </p:sp>
      <p:sp>
        <p:nvSpPr>
          <p:cNvPr id="139" name="Google Shape;139;p17"/>
          <p:cNvSpPr txBox="1"/>
          <p:nvPr/>
        </p:nvSpPr>
        <p:spPr>
          <a:xfrm>
            <a:off x="5145225" y="2031750"/>
            <a:ext cx="6254700" cy="4257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US" sz="1800"/>
              <a:t>Les sorties dans l’espace, également appelées activités extravéhiculaires (EVA), sont l’une des tâches les plus difficiles et dangereuses pour les astronautes qui travaillent à bord de la SSI.</a:t>
            </a:r>
            <a:endParaRPr sz="1800"/>
          </a:p>
          <a:p>
            <a:pPr indent="0" lvl="0" marL="0" rtl="0" algn="l">
              <a:lnSpc>
                <a:spcPct val="115000"/>
              </a:lnSpc>
              <a:spcBef>
                <a:spcPts val="1000"/>
              </a:spcBef>
              <a:spcAft>
                <a:spcPts val="0"/>
              </a:spcAft>
              <a:buClr>
                <a:schemeClr val="dk1"/>
              </a:buClr>
              <a:buSzPts val="1100"/>
              <a:buFont typeface="Arial"/>
              <a:buNone/>
            </a:pPr>
            <a:r>
              <a:rPr b="1" lang="en-US" sz="1800"/>
              <a:t>Les EVA ont lieu lorsque:</a:t>
            </a:r>
            <a:endParaRPr b="1" sz="1800"/>
          </a:p>
          <a:p>
            <a:pPr indent="0" lvl="0" marL="457200" rtl="0" algn="l">
              <a:lnSpc>
                <a:spcPct val="115000"/>
              </a:lnSpc>
              <a:spcBef>
                <a:spcPts val="1000"/>
              </a:spcBef>
              <a:spcAft>
                <a:spcPts val="0"/>
              </a:spcAft>
              <a:buClr>
                <a:schemeClr val="dk1"/>
              </a:buClr>
              <a:buSzPts val="1100"/>
              <a:buFont typeface="Arial"/>
              <a:buNone/>
            </a:pPr>
            <a:r>
              <a:rPr lang="en-US" sz="1800"/>
              <a:t>l’équipement a besoin d’être réparé ou installé </a:t>
            </a:r>
            <a:endParaRPr sz="1800"/>
          </a:p>
          <a:p>
            <a:pPr indent="0" lvl="0" marL="457200" rtl="0" algn="l">
              <a:lnSpc>
                <a:spcPct val="115000"/>
              </a:lnSpc>
              <a:spcBef>
                <a:spcPts val="1000"/>
              </a:spcBef>
              <a:spcAft>
                <a:spcPts val="0"/>
              </a:spcAft>
              <a:buClr>
                <a:schemeClr val="dk1"/>
              </a:buClr>
              <a:buSzPts val="1100"/>
              <a:buFont typeface="Arial"/>
              <a:buNone/>
            </a:pPr>
            <a:r>
              <a:rPr lang="en-US" sz="1800"/>
              <a:t>du travail manuel délicat peut uniquement être effectué par un être humain</a:t>
            </a:r>
            <a:endParaRPr sz="1800"/>
          </a:p>
          <a:p>
            <a:pPr indent="0" lvl="0" marL="0" rtl="0" algn="l">
              <a:lnSpc>
                <a:spcPct val="115000"/>
              </a:lnSpc>
              <a:spcBef>
                <a:spcPts val="1000"/>
              </a:spcBef>
              <a:spcAft>
                <a:spcPts val="0"/>
              </a:spcAft>
              <a:buClr>
                <a:schemeClr val="dk1"/>
              </a:buClr>
              <a:buSzPts val="1100"/>
              <a:buFont typeface="Arial"/>
              <a:buNone/>
            </a:pPr>
            <a:r>
              <a:rPr lang="en-US" sz="1800"/>
              <a:t>Ça doit être absolument fantastique! </a:t>
            </a:r>
            <a:endParaRPr sz="1800"/>
          </a:p>
          <a:p>
            <a:pPr indent="0" lvl="0" marL="0" rtl="0" algn="l">
              <a:lnSpc>
                <a:spcPct val="115000"/>
              </a:lnSpc>
              <a:spcBef>
                <a:spcPts val="1000"/>
              </a:spcBef>
              <a:spcAft>
                <a:spcPts val="0"/>
              </a:spcAft>
              <a:buNone/>
            </a:pPr>
            <a:r>
              <a:rPr lang="en-US" sz="1800"/>
              <a:t>Que penses-tu qu’un astronaute voit pendant une EVA?</a:t>
            </a:r>
            <a:endParaRPr sz="1800"/>
          </a:p>
        </p:txBody>
      </p:sp>
      <p:sp>
        <p:nvSpPr>
          <p:cNvPr id="140" name="Google Shape;140;p17"/>
          <p:cNvSpPr/>
          <p:nvPr/>
        </p:nvSpPr>
        <p:spPr>
          <a:xfrm>
            <a:off x="5346325" y="4118950"/>
            <a:ext cx="173400" cy="180300"/>
          </a:xfrm>
          <a:prstGeom prst="ellipse">
            <a:avLst/>
          </a:prstGeom>
          <a:solidFill>
            <a:srgbClr val="FDC3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7"/>
          <p:cNvSpPr/>
          <p:nvPr/>
        </p:nvSpPr>
        <p:spPr>
          <a:xfrm>
            <a:off x="5346325" y="4569700"/>
            <a:ext cx="173400" cy="180300"/>
          </a:xfrm>
          <a:prstGeom prst="ellipse">
            <a:avLst/>
          </a:prstGeom>
          <a:solidFill>
            <a:srgbClr val="FDC3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18"/>
          <p:cNvSpPr txBox="1"/>
          <p:nvPr>
            <p:ph idx="4294967295" type="title"/>
          </p:nvPr>
        </p:nvSpPr>
        <p:spPr>
          <a:xfrm>
            <a:off x="838200" y="372003"/>
            <a:ext cx="10515600" cy="96207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4400"/>
              <a:buFont typeface="Calibri"/>
              <a:buNone/>
            </a:pPr>
            <a:r>
              <a:rPr lang="en-US"/>
              <a:t>Penser sans limites...</a:t>
            </a:r>
            <a:endParaRPr/>
          </a:p>
        </p:txBody>
      </p:sp>
      <p:sp>
        <p:nvSpPr>
          <p:cNvPr id="148" name="Google Shape;148;p18"/>
          <p:cNvSpPr txBox="1"/>
          <p:nvPr>
            <p:ph idx="4294967295" type="body"/>
          </p:nvPr>
        </p:nvSpPr>
        <p:spPr>
          <a:xfrm>
            <a:off x="1223050" y="1851275"/>
            <a:ext cx="10747200" cy="437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800"/>
              <a:buFont typeface="Arial"/>
              <a:buNone/>
            </a:pPr>
            <a:r>
              <a:rPr lang="en-US" sz="2000"/>
              <a:t>Peux-tu penser à d’autres raisons pour voyager dans l’espace?</a:t>
            </a:r>
            <a:endParaRPr sz="2000"/>
          </a:p>
          <a:p>
            <a:pPr indent="0" lvl="0" marL="0" rtl="0" algn="l">
              <a:lnSpc>
                <a:spcPct val="100000"/>
              </a:lnSpc>
              <a:spcBef>
                <a:spcPts val="0"/>
              </a:spcBef>
              <a:spcAft>
                <a:spcPts val="0"/>
              </a:spcAft>
              <a:buClr>
                <a:schemeClr val="dk1"/>
              </a:buClr>
              <a:buSzPts val="1800"/>
              <a:buFont typeface="Arial"/>
              <a:buNone/>
            </a:pPr>
            <a:r>
              <a:t/>
            </a:r>
            <a:endParaRPr sz="2000"/>
          </a:p>
          <a:p>
            <a:pPr indent="0" lvl="0" marL="0" rtl="0" algn="l">
              <a:lnSpc>
                <a:spcPct val="100000"/>
              </a:lnSpc>
              <a:spcBef>
                <a:spcPts val="0"/>
              </a:spcBef>
              <a:spcAft>
                <a:spcPts val="0"/>
              </a:spcAft>
              <a:buClr>
                <a:schemeClr val="dk1"/>
              </a:buClr>
              <a:buSzPts val="1800"/>
              <a:buFont typeface="Arial"/>
              <a:buNone/>
            </a:pPr>
            <a:r>
              <a:rPr lang="en-US" sz="2000"/>
              <a:t>Peux-tu imaginer un moyen pour te rendre à la SSI sans l’engin spatial Soyuz ou un vaisseau spatial?</a:t>
            </a:r>
            <a:endParaRPr sz="2000"/>
          </a:p>
          <a:p>
            <a:pPr indent="0" lvl="0" marL="0" rtl="0" algn="l">
              <a:lnSpc>
                <a:spcPct val="100000"/>
              </a:lnSpc>
              <a:spcBef>
                <a:spcPts val="0"/>
              </a:spcBef>
              <a:spcAft>
                <a:spcPts val="0"/>
              </a:spcAft>
              <a:buClr>
                <a:schemeClr val="dk1"/>
              </a:buClr>
              <a:buSzPts val="1800"/>
              <a:buFont typeface="Arial"/>
              <a:buNone/>
            </a:pPr>
            <a:r>
              <a:t/>
            </a:r>
            <a:endParaRPr sz="2000"/>
          </a:p>
          <a:p>
            <a:pPr indent="0" lvl="0" marL="0" rtl="0" algn="l">
              <a:lnSpc>
                <a:spcPct val="100000"/>
              </a:lnSpc>
              <a:spcBef>
                <a:spcPts val="0"/>
              </a:spcBef>
              <a:spcAft>
                <a:spcPts val="0"/>
              </a:spcAft>
              <a:buClr>
                <a:schemeClr val="dk1"/>
              </a:buClr>
              <a:buSzPts val="1800"/>
              <a:buFont typeface="Arial"/>
              <a:buNone/>
            </a:pPr>
            <a:r>
              <a:rPr lang="en-US" sz="2000"/>
              <a:t>Quelle invention voudrais-tu apporter à la station spatiale?</a:t>
            </a:r>
            <a:endParaRPr sz="2000"/>
          </a:p>
          <a:p>
            <a:pPr indent="0" lvl="0" marL="0" rtl="0" algn="l">
              <a:lnSpc>
                <a:spcPct val="100000"/>
              </a:lnSpc>
              <a:spcBef>
                <a:spcPts val="0"/>
              </a:spcBef>
              <a:spcAft>
                <a:spcPts val="0"/>
              </a:spcAft>
              <a:buClr>
                <a:schemeClr val="dk1"/>
              </a:buClr>
              <a:buSzPts val="1800"/>
              <a:buFont typeface="Arial"/>
              <a:buNone/>
            </a:pPr>
            <a:r>
              <a:t/>
            </a:r>
            <a:endParaRPr sz="2000"/>
          </a:p>
          <a:p>
            <a:pPr indent="0" lvl="0" marL="0" rtl="0" algn="l">
              <a:lnSpc>
                <a:spcPct val="100000"/>
              </a:lnSpc>
              <a:spcBef>
                <a:spcPts val="0"/>
              </a:spcBef>
              <a:spcAft>
                <a:spcPts val="0"/>
              </a:spcAft>
              <a:buClr>
                <a:schemeClr val="dk1"/>
              </a:buClr>
              <a:buSzPts val="1800"/>
              <a:buFont typeface="Arial"/>
              <a:buNone/>
            </a:pPr>
            <a:r>
              <a:rPr lang="en-US" sz="2000"/>
              <a:t>Peux-tu penser à une invention ingénieuse qui faciliterait la vie des astronautes à bord de la SSI? </a:t>
            </a:r>
            <a:endParaRPr sz="2000"/>
          </a:p>
          <a:p>
            <a:pPr indent="0" lvl="0" marL="0" rtl="0" algn="l">
              <a:lnSpc>
                <a:spcPct val="100000"/>
              </a:lnSpc>
              <a:spcBef>
                <a:spcPts val="0"/>
              </a:spcBef>
              <a:spcAft>
                <a:spcPts val="0"/>
              </a:spcAft>
              <a:buClr>
                <a:schemeClr val="dk1"/>
              </a:buClr>
              <a:buSzPts val="1800"/>
              <a:buFont typeface="Arial"/>
              <a:buNone/>
            </a:pPr>
            <a:r>
              <a:t/>
            </a:r>
            <a:endParaRPr sz="2000"/>
          </a:p>
          <a:p>
            <a:pPr indent="0" lvl="0" marL="0" rtl="0" algn="l">
              <a:lnSpc>
                <a:spcPct val="100000"/>
              </a:lnSpc>
              <a:spcBef>
                <a:spcPts val="0"/>
              </a:spcBef>
              <a:spcAft>
                <a:spcPts val="0"/>
              </a:spcAft>
              <a:buClr>
                <a:schemeClr val="dk1"/>
              </a:buClr>
              <a:buSzPts val="1800"/>
              <a:buFont typeface="Arial"/>
              <a:buNone/>
            </a:pPr>
            <a:r>
              <a:rPr lang="en-US" sz="2000"/>
              <a:t>Sers-toi de ton imagination et trouve une idée qui pourrait servir à un astronaute pendant une EVA. Qu’est-ce que fait ton invention? Comment les astronautes s’en serviraient-ils? </a:t>
            </a:r>
            <a:endParaRPr sz="2000"/>
          </a:p>
          <a:p>
            <a:pPr indent="0" lvl="0" marL="0" rtl="0" algn="l">
              <a:lnSpc>
                <a:spcPct val="100000"/>
              </a:lnSpc>
              <a:spcBef>
                <a:spcPts val="0"/>
              </a:spcBef>
              <a:spcAft>
                <a:spcPts val="0"/>
              </a:spcAft>
              <a:buClr>
                <a:schemeClr val="dk1"/>
              </a:buClr>
              <a:buSzPts val="1800"/>
              <a:buFont typeface="Calibri"/>
              <a:buNone/>
            </a:pPr>
            <a:r>
              <a:t/>
            </a:r>
            <a:endParaRPr sz="2000"/>
          </a:p>
          <a:p>
            <a:pPr indent="0" lvl="0" marL="0" rtl="0" algn="l">
              <a:lnSpc>
                <a:spcPct val="100000"/>
              </a:lnSpc>
              <a:spcBef>
                <a:spcPts val="0"/>
              </a:spcBef>
              <a:spcAft>
                <a:spcPts val="0"/>
              </a:spcAft>
              <a:buClr>
                <a:schemeClr val="dk1"/>
              </a:buClr>
              <a:buSzPts val="1800"/>
              <a:buFont typeface="Calibri"/>
              <a:buNone/>
            </a:pPr>
            <a:r>
              <a:rPr lang="en-US" sz="2000"/>
              <a:t>Quoi d’autre peux-tu inventer par rapport à l’espace?</a:t>
            </a:r>
            <a:endParaRPr sz="2000"/>
          </a:p>
        </p:txBody>
      </p:sp>
      <p:sp>
        <p:nvSpPr>
          <p:cNvPr id="149" name="Google Shape;149;p18"/>
          <p:cNvSpPr/>
          <p:nvPr/>
        </p:nvSpPr>
        <p:spPr>
          <a:xfrm>
            <a:off x="932533" y="2025372"/>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0" name="Google Shape;150;p18"/>
          <p:cNvSpPr/>
          <p:nvPr/>
        </p:nvSpPr>
        <p:spPr>
          <a:xfrm>
            <a:off x="932533" y="2641101"/>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1" name="Google Shape;151;p18"/>
          <p:cNvSpPr/>
          <p:nvPr/>
        </p:nvSpPr>
        <p:spPr>
          <a:xfrm>
            <a:off x="932533" y="3244003"/>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2" name="Google Shape;152;p18"/>
          <p:cNvSpPr/>
          <p:nvPr/>
        </p:nvSpPr>
        <p:spPr>
          <a:xfrm>
            <a:off x="932533" y="3846904"/>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3" name="Google Shape;153;p18"/>
          <p:cNvSpPr/>
          <p:nvPr/>
        </p:nvSpPr>
        <p:spPr>
          <a:xfrm>
            <a:off x="932533" y="4452869"/>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4" name="Google Shape;154;p18"/>
          <p:cNvSpPr/>
          <p:nvPr/>
        </p:nvSpPr>
        <p:spPr>
          <a:xfrm>
            <a:off x="932533" y="5376463"/>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pic>
        <p:nvPicPr>
          <p:cNvPr id="160" name="Google Shape;160;p19"/>
          <p:cNvPicPr preferRelativeResize="0"/>
          <p:nvPr/>
        </p:nvPicPr>
        <p:blipFill rotWithShape="1">
          <a:blip r:embed="rId3">
            <a:alphaModFix/>
          </a:blip>
          <a:srcRect b="0" l="0" r="0" t="0"/>
          <a:stretch/>
        </p:blipFill>
        <p:spPr>
          <a:xfrm>
            <a:off x="5653088" y="3333750"/>
            <a:ext cx="1190625" cy="495002"/>
          </a:xfrm>
          <a:prstGeom prst="rect">
            <a:avLst/>
          </a:prstGeom>
          <a:noFill/>
          <a:ln>
            <a:noFill/>
          </a:ln>
        </p:spPr>
      </p:pic>
      <p:pic>
        <p:nvPicPr>
          <p:cNvPr id="161" name="Google Shape;161;p19"/>
          <p:cNvPicPr preferRelativeResize="0"/>
          <p:nvPr/>
        </p:nvPicPr>
        <p:blipFill>
          <a:blip r:embed="rId4">
            <a:alphaModFix/>
          </a:blip>
          <a:stretch>
            <a:fillRect/>
          </a:stretch>
        </p:blipFill>
        <p:spPr>
          <a:xfrm>
            <a:off x="-543925" y="-210513"/>
            <a:ext cx="12813876" cy="72790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