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93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936"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8788"/>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2" y="0"/>
            <a:ext cx="2971799" cy="458788"/>
          </a:xfrm>
          <a:prstGeom prst="rect">
            <a:avLst/>
          </a:prstGeom>
          <a:noFill/>
          <a:ln>
            <a:noFill/>
          </a:ln>
        </p:spPr>
        <p:txBody>
          <a:bodyPr anchorCtr="0" anchor="t" bIns="91425" lIns="91425" spcFirstLastPara="1" rIns="91425" wrap="square" tIns="91425">
            <a:noAutofit/>
          </a:bodyPr>
          <a:lstStyle>
            <a:lvl1pPr lvl="0" marR="0" rtl="0" algn="r">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799" cy="458785"/>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ERFgorcRCJY&amp;feature=emb_rel_pause" TargetMode="External"/><Relationship Id="rId3" Type="http://schemas.openxmlformats.org/officeDocument/2006/relationships/hyperlink" Target="https://vimeo.com/122959827"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This PowerPoint aims to provide you with a visual guide on how to deliver activities using Little Inventors.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88" name="Google Shape;88;p1: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2: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4" name="Google Shape;164;p12: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Sometimes you just need to step out of your own shoes to see things differently. Once you have a problem, try to imagine what it looks like to someone else.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65" name="Google Shape;165;p12: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 name="Google Shape;172;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It’s also a great idea to work with others and see where that might lead you – people see things differently, and sometimes that can be key to making an idea extra special.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73" name="Google Shape;173;p13:notes"/>
          <p:cNvSpPr txBox="1"/>
          <p:nvPr>
            <p:ph idx="12" type="sldNum"/>
          </p:nvPr>
        </p:nvSpPr>
        <p:spPr>
          <a:xfrm>
            <a:off x="3884612" y="8685213"/>
            <a:ext cx="2971799"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14: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 name="Google Shape;180;p14: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Imagine having to explain your invention to someone who knows nothing about it, how would you go about it?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can be really helpful to think about things in steps. Thinking of these questions will help you come up with a better invention. </a:t>
            </a:r>
            <a:endParaRPr/>
          </a:p>
          <a:p>
            <a:pPr indent="0" lvl="0" marL="0" marR="0" rtl="0" algn="l">
              <a:lnSpc>
                <a:spcPct val="100000"/>
              </a:lnSpc>
              <a:spcBef>
                <a:spcPts val="0"/>
              </a:spcBef>
              <a:spcAft>
                <a:spcPts val="0"/>
              </a:spcAft>
              <a:buClr>
                <a:schemeClr val="dk1"/>
              </a:buClr>
              <a:buSzPts val="1400"/>
              <a:buFont typeface="Arial"/>
              <a:buNone/>
            </a:pPr>
            <a:r>
              <a:rPr b="0" i="0" lang="en-US" sz="1200" u="none" cap="none" strike="noStrike">
                <a:solidFill>
                  <a:schemeClr val="dk1"/>
                </a:solidFill>
                <a:latin typeface="Calibri"/>
                <a:ea typeface="Calibri"/>
                <a:cs typeface="Calibri"/>
                <a:sym typeface="Calibri"/>
              </a:rPr>
              <a:t>Break down who the invention is for, what it does, how it’s made. </a:t>
            </a:r>
            <a:endParaRPr/>
          </a:p>
          <a:p>
            <a:pPr indent="0" lvl="0" marL="0" marR="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rPr b="0" i="0" lang="en-US" sz="1200" u="none" cap="none" strike="noStrike">
                <a:solidFill>
                  <a:schemeClr val="dk1"/>
                </a:solidFill>
                <a:latin typeface="Calibri"/>
                <a:ea typeface="Calibri"/>
                <a:cs typeface="Calibri"/>
                <a:sym typeface="Calibri"/>
              </a:rPr>
              <a:t>You can also start thinking about what you expect will happen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81" name="Google Shape;181;p14: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5: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8" name="Google Shape;188;p15: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might seem a little crazy or not possible, but so did landing on the moon! So don’t be scared to think big or think crazy ideas - who knows what will come of it? One idea might lead to something else. </a:t>
            </a:r>
            <a:endParaRPr/>
          </a:p>
        </p:txBody>
      </p:sp>
      <p:sp>
        <p:nvSpPr>
          <p:cNvPr id="189" name="Google Shape;189;p15: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25cba06bfa_4_5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25cba06bfa_4_5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There are a range of activities for you to use to warm up your inventing skills and to help you gather great ideas for invention.  You can use your Zine (rhymes with teen…if you were wondering) as a guide to take you around the </a:t>
            </a:r>
            <a:r>
              <a:rPr lang="en-US"/>
              <a:t>activities</a:t>
            </a:r>
            <a:r>
              <a:rPr lang="en-US"/>
              <a:t> to help you come up with your final invention idea. </a:t>
            </a:r>
            <a:endParaRPr/>
          </a:p>
        </p:txBody>
      </p:sp>
      <p:sp>
        <p:nvSpPr>
          <p:cNvPr id="197" name="Google Shape;197;g125cba06bfa_4_50:notes"/>
          <p:cNvSpPr txBox="1"/>
          <p:nvPr>
            <p:ph idx="12" type="sldNum"/>
          </p:nvPr>
        </p:nvSpPr>
        <p:spPr>
          <a:xfrm>
            <a:off x="3884612"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200"/>
              <a:buFont typeface="Calibri"/>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125cba06bfa_4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g125cba06bfa_4_61: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07" name="Google Shape;207;g125cba06bfa_4_61: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6: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16: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lang="en-US"/>
              <a:t>After the mini activities students will have a chance to draw out their invention</a:t>
            </a:r>
            <a:r>
              <a:rPr b="0" i="0" lang="en-US" sz="1200" u="none" cap="none" strike="noStrike">
                <a:solidFill>
                  <a:schemeClr val="dk1"/>
                </a:solidFill>
                <a:latin typeface="Calibri"/>
                <a:ea typeface="Calibri"/>
                <a:cs typeface="Calibri"/>
                <a:sym typeface="Calibri"/>
              </a:rPr>
              <a:t>. Encourage them to draw in black pen and use colour to bring their design to life. Explain that they should also label different parts on the drawing to show how it works. Ask them to name their invention, and  write who it is for, what it does  and what it is made of. Explain that this is how an inventor would explain their work to a designer or manufacturer.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15" name="Google Shape;215;p16: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25cba06bfa_4_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g125cba06bfa_4_67: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26" name="Google Shape;226;g125cba06bfa_4_67: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bfea52a70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 name="Google Shape;233;gbfea52a70a_0_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lang="en-US" sz="1400">
                <a:solidFill>
                  <a:srgbClr val="171717"/>
                </a:solidFill>
                <a:highlight>
                  <a:srgbClr val="FFFFFF"/>
                </a:highlight>
              </a:rPr>
              <a:t>Invented by Jessica, who thought that there must be a better way to light up a bike than an ordinary bike light.</a:t>
            </a:r>
            <a:endParaRPr sz="1400"/>
          </a:p>
        </p:txBody>
      </p:sp>
      <p:sp>
        <p:nvSpPr>
          <p:cNvPr id="234" name="Google Shape;234;gbfea52a70a_0_0: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bfea52a70a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3" name="Google Shape;243;gbfea52a70a_0_15: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i="1" lang="en-US" sz="1500">
                <a:solidFill>
                  <a:srgbClr val="171717"/>
                </a:solidFill>
                <a:highlight>
                  <a:srgbClr val="FFFFFF"/>
                </a:highlight>
              </a:rPr>
              <a:t>The sweet hat looks ordinary but actually it has a flap at the top and it's filled with sweets. You can just pretend you're scratching your head but you're eating really. PERFECT for boring classes. - hackney</a:t>
            </a:r>
            <a:endParaRPr i="1" sz="1500">
              <a:solidFill>
                <a:srgbClr val="171717"/>
              </a:solidFill>
              <a:highlight>
                <a:srgbClr val="FFFFFF"/>
              </a:highlight>
            </a:endParaRPr>
          </a:p>
          <a:p>
            <a:pPr indent="0" lvl="0" marL="0" marR="0" rtl="0" algn="l">
              <a:spcBef>
                <a:spcPts val="0"/>
              </a:spcBef>
              <a:spcAft>
                <a:spcPts val="0"/>
              </a:spcAft>
              <a:buClr>
                <a:schemeClr val="dk1"/>
              </a:buClr>
              <a:buSzPts val="300"/>
              <a:buFont typeface="Calibri"/>
              <a:buNone/>
            </a:pPr>
            <a:r>
              <a:t/>
            </a:r>
            <a:endParaRPr i="1" sz="1500">
              <a:solidFill>
                <a:srgbClr val="171717"/>
              </a:solidFill>
              <a:highlight>
                <a:srgbClr val="FFFFFF"/>
              </a:highlight>
            </a:endParaRPr>
          </a:p>
        </p:txBody>
      </p:sp>
      <p:sp>
        <p:nvSpPr>
          <p:cNvPr id="244" name="Google Shape;244;gbfea52a70a_0_15: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400550"/>
            <a:ext cx="5486399"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Introduce</a:t>
            </a:r>
            <a:r>
              <a:rPr lang="en-US"/>
              <a:t> the challenge to your students</a:t>
            </a:r>
            <a:endParaRPr/>
          </a:p>
        </p:txBody>
      </p:sp>
      <p:sp>
        <p:nvSpPr>
          <p:cNvPr id="93" name="Google Shape;93;p2: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bfea52a70a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gbfea52a70a_0_23: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lang="en-US" sz="1400">
                <a:solidFill>
                  <a:srgbClr val="171717"/>
                </a:solidFill>
                <a:highlight>
                  <a:srgbClr val="FFFFFF"/>
                </a:highlight>
              </a:rPr>
              <a:t>Invented by Millie, for making car journeys more fun</a:t>
            </a:r>
            <a:endParaRPr sz="1400">
              <a:solidFill>
                <a:srgbClr val="171717"/>
              </a:solidFill>
              <a:highlight>
                <a:srgbClr val="FFFFFF"/>
              </a:highlight>
            </a:endParaRPr>
          </a:p>
          <a:p>
            <a:pPr indent="0" lvl="0" marL="0" marR="0" rtl="0" algn="l">
              <a:spcBef>
                <a:spcPts val="0"/>
              </a:spcBef>
              <a:spcAft>
                <a:spcPts val="0"/>
              </a:spcAft>
              <a:buClr>
                <a:schemeClr val="dk1"/>
              </a:buClr>
              <a:buSzPts val="300"/>
              <a:buFont typeface="Calibri"/>
              <a:buNone/>
            </a:pPr>
            <a:r>
              <a:t/>
            </a:r>
            <a:endParaRPr sz="1400">
              <a:solidFill>
                <a:srgbClr val="171717"/>
              </a:solidFill>
              <a:highlight>
                <a:srgbClr val="FFFFFF"/>
              </a:highlight>
            </a:endParaRPr>
          </a:p>
        </p:txBody>
      </p:sp>
      <p:sp>
        <p:nvSpPr>
          <p:cNvPr id="254" name="Google Shape;254;gbfea52a70a_0_23: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12670fa71c5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g12670fa71c5_0_1: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64" name="Google Shape;264;g12670fa71c5_0_1: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7: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1" name="Google Shape;271;p17: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Use these questions and others to enable students to reflect on their invention ideas. </a:t>
            </a:r>
            <a:endParaRPr/>
          </a:p>
        </p:txBody>
      </p:sp>
      <p:sp>
        <p:nvSpPr>
          <p:cNvPr id="272" name="Google Shape;272;p17: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12675f69f27_0_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0" name="Google Shape;280;g12675f69f27_0_94: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lang="en-US"/>
              <a:t>Within the online resource pack there are resources to help you create your own inventions showcase!</a:t>
            </a:r>
            <a:endParaRPr/>
          </a:p>
        </p:txBody>
      </p:sp>
      <p:sp>
        <p:nvSpPr>
          <p:cNvPr id="281" name="Google Shape;281;g12675f69f27_0_94: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9: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 name="Google Shape;290;p19: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91" name="Google Shape;291;p19: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3: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p3: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Start by watching the video with your classroom, and use this as a starting point to ask the class as a group for things they find difficult, boring or problematic, for themselves or around </a:t>
            </a:r>
            <a:r>
              <a:rPr lang="en-US"/>
              <a:t>school</a:t>
            </a:r>
            <a:r>
              <a:rPr b="0" i="0" lang="en-US" sz="1200" u="none" cap="none" strike="noStrike">
                <a:solidFill>
                  <a:schemeClr val="dk1"/>
                </a:solidFill>
                <a:latin typeface="Calibri"/>
                <a:ea typeface="Calibri"/>
                <a:cs typeface="Calibri"/>
                <a:sym typeface="Calibri"/>
              </a:rPr>
              <a:t>. </a:t>
            </a:r>
            <a:r>
              <a:rPr b="0" i="0" lang="en-US" sz="1200" u="sng" cap="none" strike="noStrike">
                <a:solidFill>
                  <a:schemeClr val="hlink"/>
                </a:solidFill>
                <a:latin typeface="Calibri"/>
                <a:ea typeface="Calibri"/>
                <a:cs typeface="Calibri"/>
                <a:sym typeface="Calibri"/>
                <a:hlinkClick r:id="rId2"/>
              </a:rPr>
              <a:t>https://www.youtube.com/watch?v=ERFgorcRCJY&amp;feature=emb_rel_pause</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a:p>
          <a:p>
            <a:pPr indent="0" lvl="0" marL="0" marR="0" rtl="0" algn="l">
              <a:lnSpc>
                <a:spcPct val="100000"/>
              </a:lnSpc>
              <a:spcBef>
                <a:spcPts val="0"/>
              </a:spcBef>
              <a:spcAft>
                <a:spcPts val="0"/>
              </a:spcAft>
              <a:buClr>
                <a:schemeClr val="dk1"/>
              </a:buClr>
              <a:buSzPts val="1400"/>
              <a:buFont typeface="Calibri"/>
              <a:buNone/>
            </a:pPr>
            <a:r>
              <a:rPr lang="en-US"/>
              <a:t>Additional documentary </a:t>
            </a:r>
            <a:r>
              <a:rPr lang="en-US"/>
              <a:t>about</a:t>
            </a:r>
            <a:r>
              <a:rPr lang="en-US"/>
              <a:t> Dominic’s work inspiring invention - </a:t>
            </a:r>
            <a:r>
              <a:rPr lang="en-US" u="sng">
                <a:solidFill>
                  <a:schemeClr val="hlink"/>
                </a:solidFill>
                <a:hlinkClick r:id="rId3"/>
              </a:rPr>
              <a:t>https://vimeo.com/122959827</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05" name="Google Shape;105;p3: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4: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p4: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An invention is a new object or way of doing things which didn’t exist before, thought up by someone. It could be anyone, the main thing needed in inventing things is lots of ideas and not taking things too seriously.</a:t>
            </a:r>
            <a:endParaRPr/>
          </a:p>
        </p:txBody>
      </p:sp>
      <p:sp>
        <p:nvSpPr>
          <p:cNvPr id="115" name="Google Shape;115;p4: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5: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p5: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Everyone! Think about the first humans, who had, well, not very much at all, and now look at the world around you. Who do you think came up with the table here, a fridge, etc. Everything in the world had to be invented at some point!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Coming up with inventions is one of the most natural things that humans (and some animals) do – it’s how we learn to adapt to our environment, how we solve problems around us. </a:t>
            </a:r>
            <a:endParaRPr/>
          </a:p>
        </p:txBody>
      </p:sp>
      <p:sp>
        <p:nvSpPr>
          <p:cNvPr id="124" name="Google Shape;124;p5: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6: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6: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lang="en-US"/>
              <a:t>There are lots of problems out there just waiting for a bit of invention magic. </a:t>
            </a:r>
            <a:r>
              <a:rPr b="0" i="0" lang="en-US" sz="1200" u="none" cap="none" strike="noStrike">
                <a:solidFill>
                  <a:schemeClr val="dk1"/>
                </a:solidFill>
                <a:latin typeface="Calibri"/>
                <a:ea typeface="Calibri"/>
                <a:cs typeface="Calibri"/>
                <a:sym typeface="Calibri"/>
              </a:rPr>
              <a:t>So here’s your chance to become an inventor yourself – soon you are going to go around school collecting ideas of things that could do with some i</a:t>
            </a:r>
            <a:r>
              <a:rPr lang="en-US"/>
              <a:t>mprovement. The next few slides will give you some great ideas of how to get started with your inventing.</a:t>
            </a:r>
            <a:endParaRPr/>
          </a:p>
          <a:p>
            <a:pPr indent="0" lvl="0" marL="0" marR="0" rtl="0" algn="l">
              <a:lnSpc>
                <a:spcPct val="100000"/>
              </a:lnSpc>
              <a:spcBef>
                <a:spcPts val="0"/>
              </a:spcBef>
              <a:spcAft>
                <a:spcPts val="0"/>
              </a:spcAft>
              <a:buClr>
                <a:schemeClr val="dk1"/>
              </a:buClr>
              <a:buSzPts val="1400"/>
              <a:buFont typeface="Calibri"/>
              <a:buNone/>
            </a:pPr>
            <a:r>
              <a:t/>
            </a:r>
            <a:endParaRPr/>
          </a:p>
          <a:p>
            <a:pPr indent="0" lvl="0" marL="0" marR="0" rtl="0" algn="l">
              <a:lnSpc>
                <a:spcPct val="100000"/>
              </a:lnSpc>
              <a:spcBef>
                <a:spcPts val="0"/>
              </a:spcBef>
              <a:spcAft>
                <a:spcPts val="0"/>
              </a:spcAft>
              <a:buClr>
                <a:schemeClr val="dk1"/>
              </a:buClr>
              <a:buSzPts val="1400"/>
              <a:buFont typeface="Calibri"/>
              <a:buNone/>
            </a:pPr>
            <a:r>
              <a:t/>
            </a:r>
            <a:endParaRPr/>
          </a:p>
        </p:txBody>
      </p:sp>
      <p:sp>
        <p:nvSpPr>
          <p:cNvPr id="132" name="Google Shape;132;p6: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9: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9: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40" name="Google Shape;140;p9: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0: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10: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doesn’t matter if your idea doesn’t seem to be entirely useful or serious or even that GOOD to start with. It’s an idea, and the more ideas you have, the more your brain gets used to thinking about solutions to problems.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A lot of inventions were made by mistake (potato chips, fireworks)  REF http://www.businessinsider.com/these-10-inventions-were-made-by-mistake-2010-11?op=1&amp;IR=T</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This idea might lead to another idea, inspire someone else, or simply get out of your brain to make room for more!</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49" name="Google Shape;149;p10: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1: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6" name="Google Shape;156;p11: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You don’t need to figure out how to change the world - thinking about small problems or challenges can be just as useful!</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What do you find tricky around school? Is there a simple way to change that?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57" name="Google Shape;157;p11: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2"/>
            <a:ext cx="9144000" cy="2387600"/>
          </a:xfrm>
          <a:prstGeom prst="rect">
            <a:avLst/>
          </a:prstGeom>
          <a:noFill/>
          <a:ln>
            <a:noFill/>
          </a:ln>
        </p:spPr>
        <p:txBody>
          <a:bodyPr anchorCtr="0" anchor="b" bIns="91425" lIns="91425" spcFirstLastPara="1" rIns="91425" wrap="square" tIns="91425">
            <a:noAutofit/>
          </a:bodyPr>
          <a:lstStyle>
            <a:lvl1pPr lvl="0" marR="0" algn="ctr">
              <a:lnSpc>
                <a:spcPct val="90000"/>
              </a:lnSpc>
              <a:spcBef>
                <a:spcPts val="0"/>
              </a:spcBef>
              <a:spcAft>
                <a:spcPts val="0"/>
              </a:spcAft>
              <a:buClr>
                <a:schemeClr val="dk1"/>
              </a:buClr>
              <a:buSzPts val="1400"/>
              <a:buFont typeface="Calibri"/>
              <a:buNone/>
              <a:defRPr b="0" i="0" sz="60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17" name="Google Shape;17;p2"/>
          <p:cNvSpPr txBox="1"/>
          <p:nvPr>
            <p:ph idx="1" type="subTitle"/>
          </p:nvPr>
        </p:nvSpPr>
        <p:spPr>
          <a:xfrm>
            <a:off x="1524000" y="3602037"/>
            <a:ext cx="9144000" cy="1655761"/>
          </a:xfrm>
          <a:prstGeom prst="rect">
            <a:avLst/>
          </a:prstGeom>
          <a:noFill/>
          <a:ln>
            <a:noFill/>
          </a:ln>
        </p:spPr>
        <p:txBody>
          <a:bodyPr anchorCtr="0" anchor="t" bIns="91425" lIns="91425" spcFirstLastPara="1" rIns="91425" wrap="square" tIns="91425">
            <a:noAutofit/>
          </a:bodyPr>
          <a:lstStyle>
            <a:lvl1pPr lvl="0" marR="0" algn="ctr">
              <a:lnSpc>
                <a:spcPct val="90000"/>
              </a:lnSpc>
              <a:spcBef>
                <a:spcPts val="1000"/>
              </a:spcBef>
              <a:spcAft>
                <a:spcPts val="0"/>
              </a:spcAft>
              <a:buClr>
                <a:schemeClr val="dk1"/>
              </a:buClr>
              <a:buSzPts val="2800"/>
              <a:buFont typeface="Arial"/>
              <a:buNone/>
              <a:defRPr b="0" i="0" sz="2400" u="none" cap="none" strike="noStrike">
                <a:solidFill>
                  <a:schemeClr val="dk1"/>
                </a:solidFill>
                <a:latin typeface="Calibri"/>
                <a:ea typeface="Calibri"/>
                <a:cs typeface="Calibri"/>
                <a:sym typeface="Calibri"/>
              </a:defRPr>
            </a:lvl1pPr>
            <a:lvl2pPr lvl="1" marR="0" algn="ctr">
              <a:lnSpc>
                <a:spcPct val="90000"/>
              </a:lnSpc>
              <a:spcBef>
                <a:spcPts val="500"/>
              </a:spcBef>
              <a:spcAft>
                <a:spcPts val="0"/>
              </a:spcAft>
              <a:buClr>
                <a:schemeClr val="dk1"/>
              </a:buClr>
              <a:buSzPts val="2400"/>
              <a:buFont typeface="Arial"/>
              <a:buNone/>
              <a:defRPr b="0" i="0" sz="2000" u="none" cap="none" strike="noStrike">
                <a:solidFill>
                  <a:schemeClr val="dk1"/>
                </a:solidFill>
                <a:latin typeface="Calibri"/>
                <a:ea typeface="Calibri"/>
                <a:cs typeface="Calibri"/>
                <a:sym typeface="Calibri"/>
              </a:defRPr>
            </a:lvl2pPr>
            <a:lvl3pPr lvl="2" marR="0" algn="ctr">
              <a:lnSpc>
                <a:spcPct val="90000"/>
              </a:lnSpc>
              <a:spcBef>
                <a:spcPts val="500"/>
              </a:spcBef>
              <a:spcAft>
                <a:spcPts val="0"/>
              </a:spcAft>
              <a:buClr>
                <a:schemeClr val="dk1"/>
              </a:buClr>
              <a:buSzPts val="2000"/>
              <a:buFont typeface="Arial"/>
              <a:buNone/>
              <a:defRPr b="0" i="0" sz="1800" u="none" cap="none" strike="noStrike">
                <a:solidFill>
                  <a:schemeClr val="dk1"/>
                </a:solidFill>
                <a:latin typeface="Calibri"/>
                <a:ea typeface="Calibri"/>
                <a:cs typeface="Calibri"/>
                <a:sym typeface="Calibri"/>
              </a:defRPr>
            </a:lvl3pPr>
            <a:lvl4pPr lvl="3"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4pPr>
            <a:lvl5pPr lvl="4"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5pPr>
            <a:lvl6pPr lvl="5"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6pPr>
            <a:lvl7pPr lvl="6"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7pPr>
            <a:lvl8pPr lvl="7"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8pPr>
            <a:lvl9pPr lvl="8"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9pPr>
          </a:lstStyle>
          <a:p/>
        </p:txBody>
      </p:sp>
      <p:sp>
        <p:nvSpPr>
          <p:cNvPr id="18" name="Google Shape;18;p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0" name="Google Shape;20;p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3" name="Shape 73"/>
        <p:cNvGrpSpPr/>
        <p:nvPr/>
      </p:nvGrpSpPr>
      <p:grpSpPr>
        <a:xfrm>
          <a:off x="0" y="0"/>
          <a:ext cx="0" cy="0"/>
          <a:chOff x="0" y="0"/>
          <a:chExt cx="0" cy="0"/>
        </a:xfrm>
      </p:grpSpPr>
      <p:sp>
        <p:nvSpPr>
          <p:cNvPr id="74" name="Google Shape;74;p1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75" name="Google Shape;75;p11"/>
          <p:cNvSpPr txBox="1"/>
          <p:nvPr>
            <p:ph idx="1" type="body"/>
          </p:nvPr>
        </p:nvSpPr>
        <p:spPr>
          <a:xfrm rot="5400000">
            <a:off x="3920330" y="-1256504"/>
            <a:ext cx="4351338" cy="10515599"/>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6" name="Google Shape;76;p1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7" name="Google Shape;77;p1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8" name="Google Shape;78;p1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12"/>
          <p:cNvSpPr txBox="1"/>
          <p:nvPr>
            <p:ph type="title"/>
          </p:nvPr>
        </p:nvSpPr>
        <p:spPr>
          <a:xfrm rot="5400000">
            <a:off x="7133430" y="1956594"/>
            <a:ext cx="5811838" cy="2628899"/>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81" name="Google Shape;81;p12"/>
          <p:cNvSpPr txBox="1"/>
          <p:nvPr>
            <p:ph idx="1" type="body"/>
          </p:nvPr>
        </p:nvSpPr>
        <p:spPr>
          <a:xfrm rot="5400000">
            <a:off x="1799430" y="-596105"/>
            <a:ext cx="5811838" cy="7734299"/>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Google Shape;82;p1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3" name="Google Shape;83;p1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4" name="Google Shape;84;p1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p:nvPr/>
        </p:nvSpPr>
        <p:spPr>
          <a:xfrm>
            <a:off x="-110825" y="-76725"/>
            <a:ext cx="12425100" cy="11925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3"/>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24" name="Google Shape;24;p3"/>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5" name="Google Shape;25;p3"/>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6" name="Google Shape;26;p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7" name="Google Shape;27;p3"/>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
        <p:nvSpPr>
          <p:cNvPr id="29" name="Google Shape;29;p4"/>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0" name="Google Shape;30;p4"/>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1" name="Google Shape;31;p4"/>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2" name="Shape 32"/>
        <p:cNvGrpSpPr/>
        <p:nvPr/>
      </p:nvGrpSpPr>
      <p:grpSpPr>
        <a:xfrm>
          <a:off x="0" y="0"/>
          <a:ext cx="0" cy="0"/>
          <a:chOff x="0" y="0"/>
          <a:chExt cx="0" cy="0"/>
        </a:xfrm>
      </p:grpSpPr>
      <p:sp>
        <p:nvSpPr>
          <p:cNvPr id="33" name="Google Shape;33;p5"/>
          <p:cNvSpPr txBox="1"/>
          <p:nvPr>
            <p:ph type="title"/>
          </p:nvPr>
        </p:nvSpPr>
        <p:spPr>
          <a:xfrm>
            <a:off x="831850" y="1709738"/>
            <a:ext cx="10515599" cy="2852737"/>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60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34" name="Google Shape;34;p5"/>
          <p:cNvSpPr txBox="1"/>
          <p:nvPr>
            <p:ph idx="1" type="body"/>
          </p:nvPr>
        </p:nvSpPr>
        <p:spPr>
          <a:xfrm>
            <a:off x="831850" y="4589462"/>
            <a:ext cx="10515599" cy="1500187"/>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rgbClr val="888888"/>
              </a:buClr>
              <a:buSzPts val="2800"/>
              <a:buFont typeface="Arial"/>
              <a:buNone/>
              <a:defRPr b="0" i="0" sz="2400" u="none" cap="none" strike="noStrike">
                <a:solidFill>
                  <a:srgbClr val="888888"/>
                </a:solidFill>
                <a:latin typeface="Calibri"/>
                <a:ea typeface="Calibri"/>
                <a:cs typeface="Calibri"/>
                <a:sym typeface="Calibri"/>
              </a:defRPr>
            </a:lvl1pPr>
            <a:lvl2pPr indent="-228600" lvl="1" marL="914400" marR="0" algn="l">
              <a:lnSpc>
                <a:spcPct val="90000"/>
              </a:lnSpc>
              <a:spcBef>
                <a:spcPts val="500"/>
              </a:spcBef>
              <a:spcAft>
                <a:spcPts val="0"/>
              </a:spcAft>
              <a:buClr>
                <a:srgbClr val="888888"/>
              </a:buClr>
              <a:buSzPts val="2400"/>
              <a:buFont typeface="Arial"/>
              <a:buNone/>
              <a:defRPr b="0" i="0" sz="2000" u="none" cap="none" strike="noStrike">
                <a:solidFill>
                  <a:srgbClr val="888888"/>
                </a:solidFill>
                <a:latin typeface="Calibri"/>
                <a:ea typeface="Calibri"/>
                <a:cs typeface="Calibri"/>
                <a:sym typeface="Calibri"/>
              </a:defRPr>
            </a:lvl2pPr>
            <a:lvl3pPr indent="-228600" lvl="2" marL="1371600" marR="0" algn="l">
              <a:lnSpc>
                <a:spcPct val="90000"/>
              </a:lnSpc>
              <a:spcBef>
                <a:spcPts val="500"/>
              </a:spcBef>
              <a:spcAft>
                <a:spcPts val="0"/>
              </a:spcAft>
              <a:buClr>
                <a:srgbClr val="888888"/>
              </a:buClr>
              <a:buSzPts val="2000"/>
              <a:buFont typeface="Arial"/>
              <a:buNone/>
              <a:defRPr b="0" i="0" sz="1800" u="none" cap="none" strike="noStrike">
                <a:solidFill>
                  <a:srgbClr val="888888"/>
                </a:solidFill>
                <a:latin typeface="Calibri"/>
                <a:ea typeface="Calibri"/>
                <a:cs typeface="Calibri"/>
                <a:sym typeface="Calibri"/>
              </a:defRPr>
            </a:lvl3pPr>
            <a:lvl4pPr indent="-228600" lvl="3" marL="18288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4pPr>
            <a:lvl5pPr indent="-228600" lvl="4" marL="22860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5pPr>
            <a:lvl6pPr indent="-228600" lvl="5" marL="27432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6pPr>
            <a:lvl7pPr indent="-228600" lvl="6" marL="32004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7pPr>
            <a:lvl8pPr indent="-228600" lvl="7" marL="36576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8pPr>
            <a:lvl9pPr indent="-228600" lvl="8" marL="41148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9pPr>
          </a:lstStyle>
          <a:p/>
        </p:txBody>
      </p:sp>
      <p:sp>
        <p:nvSpPr>
          <p:cNvPr id="35" name="Google Shape;35;p5"/>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6" name="Google Shape;36;p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7" name="Google Shape;37;p5"/>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8" name="Shape 38"/>
        <p:cNvGrpSpPr/>
        <p:nvPr/>
      </p:nvGrpSpPr>
      <p:grpSpPr>
        <a:xfrm>
          <a:off x="0" y="0"/>
          <a:ext cx="0" cy="0"/>
          <a:chOff x="0" y="0"/>
          <a:chExt cx="0" cy="0"/>
        </a:xfrm>
      </p:grpSpPr>
      <p:sp>
        <p:nvSpPr>
          <p:cNvPr id="39" name="Google Shape;39;p6"/>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40" name="Google Shape;40;p6"/>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6"/>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3" name="Google Shape;43;p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4" name="Google Shape;44;p6"/>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5" name="Shape 45"/>
        <p:cNvGrpSpPr/>
        <p:nvPr/>
      </p:nvGrpSpPr>
      <p:grpSpPr>
        <a:xfrm>
          <a:off x="0" y="0"/>
          <a:ext cx="0" cy="0"/>
          <a:chOff x="0" y="0"/>
          <a:chExt cx="0" cy="0"/>
        </a:xfrm>
      </p:grpSpPr>
      <p:sp>
        <p:nvSpPr>
          <p:cNvPr id="46" name="Google Shape;46;p7"/>
          <p:cNvSpPr txBox="1"/>
          <p:nvPr>
            <p:ph type="title"/>
          </p:nvPr>
        </p:nvSpPr>
        <p:spPr>
          <a:xfrm>
            <a:off x="839787"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47" name="Google Shape;47;p7"/>
          <p:cNvSpPr txBox="1"/>
          <p:nvPr>
            <p:ph idx="1" type="body"/>
          </p:nvPr>
        </p:nvSpPr>
        <p:spPr>
          <a:xfrm>
            <a:off x="839787" y="1681163"/>
            <a:ext cx="5157787" cy="823912"/>
          </a:xfrm>
          <a:prstGeom prst="rect">
            <a:avLst/>
          </a:prstGeom>
          <a:noFill/>
          <a:ln>
            <a:noFill/>
          </a:ln>
        </p:spPr>
        <p:txBody>
          <a:bodyPr anchorCtr="0" anchor="b"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1" i="0" sz="24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1" i="0" sz="20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1" i="0" sz="18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9pPr>
          </a:lstStyle>
          <a:p/>
        </p:txBody>
      </p:sp>
      <p:sp>
        <p:nvSpPr>
          <p:cNvPr id="48" name="Google Shape;48;p7"/>
          <p:cNvSpPr txBox="1"/>
          <p:nvPr>
            <p:ph idx="2" type="body"/>
          </p:nvPr>
        </p:nvSpPr>
        <p:spPr>
          <a:xfrm>
            <a:off x="839787" y="2505075"/>
            <a:ext cx="5157787" cy="368458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7"/>
          <p:cNvSpPr txBox="1"/>
          <p:nvPr>
            <p:ph idx="3" type="body"/>
          </p:nvPr>
        </p:nvSpPr>
        <p:spPr>
          <a:xfrm>
            <a:off x="6172200" y="1681163"/>
            <a:ext cx="5183186" cy="823912"/>
          </a:xfrm>
          <a:prstGeom prst="rect">
            <a:avLst/>
          </a:prstGeom>
          <a:noFill/>
          <a:ln>
            <a:noFill/>
          </a:ln>
        </p:spPr>
        <p:txBody>
          <a:bodyPr anchorCtr="0" anchor="b"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1" i="0" sz="24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1" i="0" sz="20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1" i="0" sz="18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9pPr>
          </a:lstStyle>
          <a:p/>
        </p:txBody>
      </p:sp>
      <p:sp>
        <p:nvSpPr>
          <p:cNvPr id="50" name="Google Shape;50;p7"/>
          <p:cNvSpPr txBox="1"/>
          <p:nvPr>
            <p:ph idx="4" type="body"/>
          </p:nvPr>
        </p:nvSpPr>
        <p:spPr>
          <a:xfrm>
            <a:off x="6172200" y="2505075"/>
            <a:ext cx="5183186" cy="368458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7"/>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3" name="Google Shape;53;p7"/>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 name="Shape 54"/>
        <p:cNvGrpSpPr/>
        <p:nvPr/>
      </p:nvGrpSpPr>
      <p:grpSpPr>
        <a:xfrm>
          <a:off x="0" y="0"/>
          <a:ext cx="0" cy="0"/>
          <a:chOff x="0" y="0"/>
          <a:chExt cx="0" cy="0"/>
        </a:xfrm>
      </p:grpSpPr>
      <p:sp>
        <p:nvSpPr>
          <p:cNvPr id="55" name="Google Shape;55;p8"/>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56" name="Google Shape;56;p8"/>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7" name="Google Shape;57;p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8" name="Google Shape;58;p8"/>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9" name="Shape 59"/>
        <p:cNvGrpSpPr/>
        <p:nvPr/>
      </p:nvGrpSpPr>
      <p:grpSpPr>
        <a:xfrm>
          <a:off x="0" y="0"/>
          <a:ext cx="0" cy="0"/>
          <a:chOff x="0" y="0"/>
          <a:chExt cx="0" cy="0"/>
        </a:xfrm>
      </p:grpSpPr>
      <p:sp>
        <p:nvSpPr>
          <p:cNvPr id="60" name="Google Shape;60;p9"/>
          <p:cNvSpPr txBox="1"/>
          <p:nvPr>
            <p:ph type="title"/>
          </p:nvPr>
        </p:nvSpPr>
        <p:spPr>
          <a:xfrm>
            <a:off x="839787" y="457200"/>
            <a:ext cx="3932237" cy="1600198"/>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32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61" name="Google Shape;61;p9"/>
          <p:cNvSpPr txBox="1"/>
          <p:nvPr>
            <p:ph idx="1" type="body"/>
          </p:nvPr>
        </p:nvSpPr>
        <p:spPr>
          <a:xfrm>
            <a:off x="5183187" y="987425"/>
            <a:ext cx="6172199" cy="4873623"/>
          </a:xfrm>
          <a:prstGeom prst="rect">
            <a:avLst/>
          </a:prstGeom>
          <a:noFill/>
          <a:ln>
            <a:noFill/>
          </a:ln>
        </p:spPr>
        <p:txBody>
          <a:bodyPr anchorCtr="0" anchor="t" bIns="91425" lIns="91425" spcFirstLastPara="1" rIns="91425" wrap="square" tIns="91425">
            <a:noAutofit/>
          </a:bodyPr>
          <a:lstStyle>
            <a:lvl1pPr indent="-431800" lvl="0" marL="457200" marR="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2" name="Google Shape;62;p9"/>
          <p:cNvSpPr txBox="1"/>
          <p:nvPr>
            <p:ph idx="2" type="body"/>
          </p:nvPr>
        </p:nvSpPr>
        <p:spPr>
          <a:xfrm>
            <a:off x="839787"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0" i="0" sz="16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0" i="0" sz="14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0" i="0" sz="12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9pPr>
          </a:lstStyle>
          <a:p/>
        </p:txBody>
      </p:sp>
      <p:sp>
        <p:nvSpPr>
          <p:cNvPr id="63" name="Google Shape;63;p9"/>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64" name="Google Shape;64;p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65" name="Google Shape;65;p9"/>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6" name="Shape 66"/>
        <p:cNvGrpSpPr/>
        <p:nvPr/>
      </p:nvGrpSpPr>
      <p:grpSpPr>
        <a:xfrm>
          <a:off x="0" y="0"/>
          <a:ext cx="0" cy="0"/>
          <a:chOff x="0" y="0"/>
          <a:chExt cx="0" cy="0"/>
        </a:xfrm>
      </p:grpSpPr>
      <p:sp>
        <p:nvSpPr>
          <p:cNvPr id="67" name="Google Shape;67;p10"/>
          <p:cNvSpPr txBox="1"/>
          <p:nvPr>
            <p:ph type="title"/>
          </p:nvPr>
        </p:nvSpPr>
        <p:spPr>
          <a:xfrm>
            <a:off x="839787" y="457200"/>
            <a:ext cx="3932237" cy="1600198"/>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32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68" name="Google Shape;68;p10"/>
          <p:cNvSpPr/>
          <p:nvPr>
            <p:ph idx="2" type="pic"/>
          </p:nvPr>
        </p:nvSpPr>
        <p:spPr>
          <a:xfrm>
            <a:off x="5183187" y="987425"/>
            <a:ext cx="6172199" cy="4873623"/>
          </a:xfrm>
          <a:prstGeom prst="rect">
            <a:avLst/>
          </a:prstGeom>
          <a:noFill/>
          <a:ln>
            <a:noFill/>
          </a:ln>
        </p:spPr>
        <p:txBody>
          <a:bodyPr anchorCtr="0" anchor="t" bIns="91425" lIns="91425" spcFirstLastPara="1" rIns="91425" wrap="square" tIns="91425">
            <a:noAutofit/>
          </a:bodyPr>
          <a:lstStyle>
            <a:lvl1pPr lvl="0" marR="0" rtl="0" algn="l">
              <a:lnSpc>
                <a:spcPct val="90000"/>
              </a:lnSpc>
              <a:spcBef>
                <a:spcPts val="1000"/>
              </a:spcBef>
              <a:spcAft>
                <a:spcPts val="0"/>
              </a:spcAft>
              <a:buClr>
                <a:schemeClr val="dk1"/>
              </a:buClr>
              <a:buSzPts val="14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14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1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9pPr>
          </a:lstStyle>
          <a:p/>
        </p:txBody>
      </p:sp>
      <p:sp>
        <p:nvSpPr>
          <p:cNvPr id="69" name="Google Shape;69;p10"/>
          <p:cNvSpPr txBox="1"/>
          <p:nvPr>
            <p:ph idx="1" type="body"/>
          </p:nvPr>
        </p:nvSpPr>
        <p:spPr>
          <a:xfrm>
            <a:off x="839787"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0" i="0" sz="16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0" i="0" sz="14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0" i="0" sz="12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9pPr>
          </a:lstStyle>
          <a:p/>
        </p:txBody>
      </p:sp>
      <p:sp>
        <p:nvSpPr>
          <p:cNvPr id="70" name="Google Shape;70;p10"/>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2" name="Google Shape;72;p10"/>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4.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9.jp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6.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7.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image" Target="../media/image37.jpg"/><Relationship Id="rId5" Type="http://schemas.openxmlformats.org/officeDocument/2006/relationships/image" Target="../media/image34.jpg"/><Relationship Id="rId6" Type="http://schemas.openxmlformats.org/officeDocument/2006/relationships/image" Target="../media/image3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4.png"/><Relationship Id="rId4" Type="http://schemas.openxmlformats.org/officeDocument/2006/relationships/image" Target="../media/image36.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www.littleinventors.org/ideas/light-up-balloon-bike/details" TargetMode="External"/><Relationship Id="rId4" Type="http://schemas.openxmlformats.org/officeDocument/2006/relationships/image" Target="../media/image19.jpg"/><Relationship Id="rId5" Type="http://schemas.openxmlformats.org/officeDocument/2006/relationships/image" Target="../media/image24.jpg"/><Relationship Id="rId6"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www.littleinventors.org/ideas/the-sweet-hat/details" TargetMode="External"/><Relationship Id="rId4" Type="http://schemas.openxmlformats.org/officeDocument/2006/relationships/image" Target="../media/image18.jpg"/><Relationship Id="rId5" Type="http://schemas.openxmlformats.org/officeDocument/2006/relationships/image" Target="../media/image28.jpg"/><Relationship Id="rId6"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3.png"/><Relationship Id="rId4" Type="http://schemas.openxmlformats.org/officeDocument/2006/relationships/image" Target="../media/image4.png"/><Relationship Id="rId5" Type="http://schemas.openxmlformats.org/officeDocument/2006/relationships/image" Target="../media/image2.png"/><Relationship Id="rId6" Type="http://schemas.openxmlformats.org/officeDocument/2006/relationships/image" Target="../media/image10.png"/><Relationship Id="rId7"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s://www.littleinventors.org/ideas/bouncy-castle-car/details" TargetMode="External"/><Relationship Id="rId4" Type="http://schemas.openxmlformats.org/officeDocument/2006/relationships/image" Target="../media/image25.jpg"/><Relationship Id="rId5" Type="http://schemas.openxmlformats.org/officeDocument/2006/relationships/image" Target="../media/image32.jpg"/><Relationship Id="rId6"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4.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2.png"/><Relationship Id="rId4" Type="http://schemas.openxmlformats.org/officeDocument/2006/relationships/image" Target="../media/image30.png"/><Relationship Id="rId5"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3.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www.youtube.com/watch?v=ERFgorcRCJY&amp;feature=emb_rel_pause" TargetMode="External"/><Relationship Id="rId4" Type="http://schemas.openxmlformats.org/officeDocument/2006/relationships/image" Target="../media/image11.png"/><Relationship Id="rId5" Type="http://schemas.openxmlformats.org/officeDocument/2006/relationships/hyperlink" Target="https://www.youtube.com/watch?v=ERFgorcRCJY&amp;feature=emb_rel_pause" TargetMode="External"/><Relationship Id="rId6"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pic>
        <p:nvPicPr>
          <p:cNvPr id="90" name="Google Shape;90;p13"/>
          <p:cNvPicPr preferRelativeResize="0"/>
          <p:nvPr/>
        </p:nvPicPr>
        <p:blipFill>
          <a:blip r:embed="rId3">
            <a:alphaModFix/>
          </a:blip>
          <a:stretch>
            <a:fillRect/>
          </a:stretch>
        </p:blipFill>
        <p:spPr>
          <a:xfrm>
            <a:off x="-1" y="0"/>
            <a:ext cx="12192026" cy="68580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pic>
        <p:nvPicPr>
          <p:cNvPr descr="page11.png" id="167" name="Google Shape;167;p22"/>
          <p:cNvPicPr preferRelativeResize="0"/>
          <p:nvPr/>
        </p:nvPicPr>
        <p:blipFill rotWithShape="1">
          <a:blip r:embed="rId3">
            <a:alphaModFix/>
          </a:blip>
          <a:srcRect b="0" l="0" r="0" t="0"/>
          <a:stretch/>
        </p:blipFill>
        <p:spPr>
          <a:xfrm>
            <a:off x="2369250" y="2300074"/>
            <a:ext cx="7453500" cy="3969750"/>
          </a:xfrm>
          <a:prstGeom prst="rect">
            <a:avLst/>
          </a:prstGeom>
          <a:noFill/>
          <a:ln>
            <a:noFill/>
          </a:ln>
        </p:spPr>
      </p:pic>
      <p:pic>
        <p:nvPicPr>
          <p:cNvPr id="168" name="Google Shape;168;p22"/>
          <p:cNvPicPr preferRelativeResize="0"/>
          <p:nvPr/>
        </p:nvPicPr>
        <p:blipFill rotWithShape="1">
          <a:blip r:embed="rId4">
            <a:alphaModFix/>
          </a:blip>
          <a:srcRect b="0" l="0" r="0" t="0"/>
          <a:stretch/>
        </p:blipFill>
        <p:spPr>
          <a:xfrm>
            <a:off x="-810650" y="368462"/>
            <a:ext cx="7541273" cy="1313225"/>
          </a:xfrm>
          <a:prstGeom prst="rect">
            <a:avLst/>
          </a:prstGeom>
          <a:noFill/>
          <a:ln>
            <a:noFill/>
          </a:ln>
        </p:spPr>
      </p:pic>
      <p:sp>
        <p:nvSpPr>
          <p:cNvPr id="169" name="Google Shape;169;p22"/>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3: A fresh pair of eyes</a:t>
            </a:r>
            <a:endParaRPr b="1" sz="40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pic>
        <p:nvPicPr>
          <p:cNvPr id="175" name="Google Shape;175;p23"/>
          <p:cNvPicPr preferRelativeResize="0"/>
          <p:nvPr/>
        </p:nvPicPr>
        <p:blipFill>
          <a:blip r:embed="rId3">
            <a:alphaModFix/>
          </a:blip>
          <a:stretch>
            <a:fillRect/>
          </a:stretch>
        </p:blipFill>
        <p:spPr>
          <a:xfrm>
            <a:off x="2612125" y="2041450"/>
            <a:ext cx="6238974" cy="4162976"/>
          </a:xfrm>
          <a:prstGeom prst="rect">
            <a:avLst/>
          </a:prstGeom>
          <a:noFill/>
          <a:ln>
            <a:noFill/>
          </a:ln>
        </p:spPr>
      </p:pic>
      <p:pic>
        <p:nvPicPr>
          <p:cNvPr id="176" name="Google Shape;176;p23"/>
          <p:cNvPicPr preferRelativeResize="0"/>
          <p:nvPr/>
        </p:nvPicPr>
        <p:blipFill rotWithShape="1">
          <a:blip r:embed="rId4">
            <a:alphaModFix/>
          </a:blip>
          <a:srcRect b="0" l="0" r="0" t="0"/>
          <a:stretch/>
        </p:blipFill>
        <p:spPr>
          <a:xfrm>
            <a:off x="-1529100" y="368462"/>
            <a:ext cx="7541273" cy="1313225"/>
          </a:xfrm>
          <a:prstGeom prst="rect">
            <a:avLst/>
          </a:prstGeom>
          <a:noFill/>
          <a:ln>
            <a:noFill/>
          </a:ln>
        </p:spPr>
      </p:pic>
      <p:sp>
        <p:nvSpPr>
          <p:cNvPr id="177" name="Google Shape;177;p23"/>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4: Work together</a:t>
            </a:r>
            <a:endParaRPr b="1" sz="40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pic>
        <p:nvPicPr>
          <p:cNvPr descr="page13.png" id="183" name="Google Shape;183;p24"/>
          <p:cNvPicPr preferRelativeResize="0"/>
          <p:nvPr/>
        </p:nvPicPr>
        <p:blipFill rotWithShape="1">
          <a:blip r:embed="rId3">
            <a:alphaModFix/>
          </a:blip>
          <a:srcRect b="0" l="0" r="0" t="0"/>
          <a:stretch/>
        </p:blipFill>
        <p:spPr>
          <a:xfrm>
            <a:off x="3591000" y="2592075"/>
            <a:ext cx="5010000" cy="3335400"/>
          </a:xfrm>
          <a:prstGeom prst="rect">
            <a:avLst/>
          </a:prstGeom>
          <a:noFill/>
          <a:ln>
            <a:noFill/>
          </a:ln>
        </p:spPr>
      </p:pic>
      <p:pic>
        <p:nvPicPr>
          <p:cNvPr id="184" name="Google Shape;184;p24"/>
          <p:cNvPicPr preferRelativeResize="0"/>
          <p:nvPr/>
        </p:nvPicPr>
        <p:blipFill rotWithShape="1">
          <a:blip r:embed="rId4">
            <a:alphaModFix/>
          </a:blip>
          <a:srcRect b="0" l="0" r="0" t="0"/>
          <a:stretch/>
        </p:blipFill>
        <p:spPr>
          <a:xfrm>
            <a:off x="-1672800" y="368462"/>
            <a:ext cx="7541273" cy="1313225"/>
          </a:xfrm>
          <a:prstGeom prst="rect">
            <a:avLst/>
          </a:prstGeom>
          <a:noFill/>
          <a:ln>
            <a:noFill/>
          </a:ln>
        </p:spPr>
      </p:pic>
      <p:sp>
        <p:nvSpPr>
          <p:cNvPr id="185" name="Google Shape;185;p24"/>
          <p:cNvSpPr txBox="1"/>
          <p:nvPr/>
        </p:nvSpPr>
        <p:spPr>
          <a:xfrm rot="-59852">
            <a:off x="565174" y="696890"/>
            <a:ext cx="4635403" cy="62379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5: Break it down</a:t>
            </a:r>
            <a:endParaRPr b="1" sz="40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pic>
        <p:nvPicPr>
          <p:cNvPr descr="tip6.png" id="191" name="Google Shape;191;p25"/>
          <p:cNvPicPr preferRelativeResize="0"/>
          <p:nvPr/>
        </p:nvPicPr>
        <p:blipFill rotWithShape="1">
          <a:blip r:embed="rId3">
            <a:alphaModFix/>
          </a:blip>
          <a:srcRect b="0" l="0" r="0" t="0"/>
          <a:stretch/>
        </p:blipFill>
        <p:spPr>
          <a:xfrm>
            <a:off x="2889249" y="2051175"/>
            <a:ext cx="6184151" cy="4569926"/>
          </a:xfrm>
          <a:prstGeom prst="rect">
            <a:avLst/>
          </a:prstGeom>
          <a:noFill/>
          <a:ln>
            <a:noFill/>
          </a:ln>
        </p:spPr>
      </p:pic>
      <p:pic>
        <p:nvPicPr>
          <p:cNvPr id="192" name="Google Shape;192;p25"/>
          <p:cNvPicPr preferRelativeResize="0"/>
          <p:nvPr/>
        </p:nvPicPr>
        <p:blipFill rotWithShape="1">
          <a:blip r:embed="rId4">
            <a:alphaModFix/>
          </a:blip>
          <a:srcRect b="0" l="0" r="0" t="0"/>
          <a:stretch/>
        </p:blipFill>
        <p:spPr>
          <a:xfrm>
            <a:off x="-947825" y="368462"/>
            <a:ext cx="7541273" cy="1313225"/>
          </a:xfrm>
          <a:prstGeom prst="rect">
            <a:avLst/>
          </a:prstGeom>
          <a:noFill/>
          <a:ln>
            <a:noFill/>
          </a:ln>
        </p:spPr>
      </p:pic>
      <p:sp>
        <p:nvSpPr>
          <p:cNvPr id="193" name="Google Shape;193;p25"/>
          <p:cNvSpPr txBox="1"/>
          <p:nvPr/>
        </p:nvSpPr>
        <p:spPr>
          <a:xfrm rot="-60016">
            <a:off x="566282" y="686531"/>
            <a:ext cx="5808585" cy="76212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6: Reach for the stars!</a:t>
            </a:r>
            <a:endParaRPr b="1" sz="40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pic>
        <p:nvPicPr>
          <p:cNvPr id="199" name="Google Shape;199;p26"/>
          <p:cNvPicPr preferRelativeResize="0"/>
          <p:nvPr/>
        </p:nvPicPr>
        <p:blipFill rotWithShape="1">
          <a:blip r:embed="rId3">
            <a:alphaModFix/>
          </a:blip>
          <a:srcRect b="0" l="0" r="0" t="0"/>
          <a:stretch/>
        </p:blipFill>
        <p:spPr>
          <a:xfrm>
            <a:off x="-947825" y="368462"/>
            <a:ext cx="7541273" cy="1313225"/>
          </a:xfrm>
          <a:prstGeom prst="rect">
            <a:avLst/>
          </a:prstGeom>
          <a:noFill/>
          <a:ln>
            <a:noFill/>
          </a:ln>
        </p:spPr>
      </p:pic>
      <p:sp>
        <p:nvSpPr>
          <p:cNvPr id="200" name="Google Shape;200;p26"/>
          <p:cNvSpPr txBox="1"/>
          <p:nvPr/>
        </p:nvSpPr>
        <p:spPr>
          <a:xfrm>
            <a:off x="250200" y="655613"/>
            <a:ext cx="5891400" cy="7389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rPr b="1" lang="en-US" sz="4000">
                <a:solidFill>
                  <a:schemeClr val="dk1"/>
                </a:solidFill>
                <a:latin typeface="Calibri"/>
                <a:ea typeface="Calibri"/>
                <a:cs typeface="Calibri"/>
                <a:sym typeface="Calibri"/>
              </a:rPr>
              <a:t>Tip 7: Let’s get warmed up</a:t>
            </a:r>
            <a:endParaRPr b="1" sz="4000">
              <a:solidFill>
                <a:schemeClr val="dk1"/>
              </a:solidFill>
              <a:latin typeface="Calibri"/>
              <a:ea typeface="Calibri"/>
              <a:cs typeface="Calibri"/>
              <a:sym typeface="Calibri"/>
            </a:endParaRPr>
          </a:p>
        </p:txBody>
      </p:sp>
      <p:pic>
        <p:nvPicPr>
          <p:cNvPr id="201" name="Google Shape;201;p26"/>
          <p:cNvPicPr preferRelativeResize="0"/>
          <p:nvPr/>
        </p:nvPicPr>
        <p:blipFill>
          <a:blip r:embed="rId4">
            <a:alphaModFix/>
          </a:blip>
          <a:stretch>
            <a:fillRect/>
          </a:stretch>
        </p:blipFill>
        <p:spPr>
          <a:xfrm rot="-248357">
            <a:off x="1315698" y="2118954"/>
            <a:ext cx="3300298" cy="4432133"/>
          </a:xfrm>
          <a:prstGeom prst="rect">
            <a:avLst/>
          </a:prstGeom>
          <a:noFill/>
          <a:ln>
            <a:noFill/>
          </a:ln>
          <a:effectLst>
            <a:outerShdw blurRad="57150" rotWithShape="0" algn="bl" dir="5400000" dist="19050">
              <a:srgbClr val="000000">
                <a:alpha val="50000"/>
              </a:srgbClr>
            </a:outerShdw>
          </a:effectLst>
        </p:spPr>
      </p:pic>
      <p:pic>
        <p:nvPicPr>
          <p:cNvPr id="202" name="Google Shape;202;p26"/>
          <p:cNvPicPr preferRelativeResize="0"/>
          <p:nvPr/>
        </p:nvPicPr>
        <p:blipFill>
          <a:blip r:embed="rId5">
            <a:alphaModFix/>
          </a:blip>
          <a:stretch>
            <a:fillRect/>
          </a:stretch>
        </p:blipFill>
        <p:spPr>
          <a:xfrm rot="287683">
            <a:off x="8519156" y="670079"/>
            <a:ext cx="2871732" cy="3941889"/>
          </a:xfrm>
          <a:prstGeom prst="rect">
            <a:avLst/>
          </a:prstGeom>
          <a:noFill/>
          <a:ln>
            <a:noFill/>
          </a:ln>
          <a:effectLst>
            <a:outerShdw blurRad="57150" rotWithShape="0" algn="bl" dir="5400000" dist="19050">
              <a:srgbClr val="000000">
                <a:alpha val="50000"/>
              </a:srgbClr>
            </a:outerShdw>
          </a:effectLst>
        </p:spPr>
      </p:pic>
      <p:pic>
        <p:nvPicPr>
          <p:cNvPr id="203" name="Google Shape;203;p26"/>
          <p:cNvPicPr preferRelativeResize="0"/>
          <p:nvPr/>
        </p:nvPicPr>
        <p:blipFill>
          <a:blip r:embed="rId6">
            <a:alphaModFix/>
          </a:blip>
          <a:stretch>
            <a:fillRect/>
          </a:stretch>
        </p:blipFill>
        <p:spPr>
          <a:xfrm rot="10800000">
            <a:off x="5390352" y="2530901"/>
            <a:ext cx="5085773" cy="3608224"/>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7"/>
          <p:cNvSpPr/>
          <p:nvPr/>
        </p:nvSpPr>
        <p:spPr>
          <a:xfrm>
            <a:off x="-81450" y="-32575"/>
            <a:ext cx="12543000" cy="70698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27"/>
          <p:cNvSpPr txBox="1"/>
          <p:nvPr>
            <p:ph type="ctrTitle"/>
          </p:nvPr>
        </p:nvSpPr>
        <p:spPr>
          <a:xfrm>
            <a:off x="1852900" y="2711482"/>
            <a:ext cx="9144000" cy="9417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dk1"/>
              </a:buClr>
              <a:buSzPts val="1400"/>
              <a:buFont typeface="Calibri"/>
              <a:buNone/>
            </a:pPr>
            <a:r>
              <a:rPr lang="en-US"/>
              <a:t>When you’ve finished your mini activities…it’s time to draw up your invention.</a:t>
            </a:r>
            <a:endParaRPr/>
          </a:p>
        </p:txBody>
      </p:sp>
      <p:pic>
        <p:nvPicPr>
          <p:cNvPr id="211" name="Google Shape;211;p27"/>
          <p:cNvPicPr preferRelativeResize="0"/>
          <p:nvPr/>
        </p:nvPicPr>
        <p:blipFill>
          <a:blip r:embed="rId3">
            <a:alphaModFix/>
          </a:blip>
          <a:stretch>
            <a:fillRect/>
          </a:stretch>
        </p:blipFill>
        <p:spPr>
          <a:xfrm>
            <a:off x="1034523" y="4687123"/>
            <a:ext cx="2425800" cy="18748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28"/>
          <p:cNvSpPr/>
          <p:nvPr/>
        </p:nvSpPr>
        <p:spPr>
          <a:xfrm>
            <a:off x="-63975" y="1690828"/>
            <a:ext cx="12538799" cy="52617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28"/>
          <p:cNvSpPr txBox="1"/>
          <p:nvPr>
            <p:ph idx="4294967295" type="body"/>
          </p:nvPr>
        </p:nvSpPr>
        <p:spPr>
          <a:xfrm>
            <a:off x="784079" y="2375325"/>
            <a:ext cx="10515600" cy="43512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b="0" i="0" lang="en-US" sz="2800" u="none" cap="none" strike="noStrike">
                <a:solidFill>
                  <a:schemeClr val="dk1"/>
                </a:solidFill>
                <a:latin typeface="Calibri"/>
                <a:ea typeface="Calibri"/>
                <a:cs typeface="Calibri"/>
                <a:sym typeface="Calibri"/>
              </a:rPr>
              <a:t>Draw and explain your invention!</a:t>
            </a:r>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What does it do?</a:t>
            </a:r>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What is it made of?</a:t>
            </a:r>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Who is it for?</a:t>
            </a:r>
            <a:endParaRPr/>
          </a:p>
        </p:txBody>
      </p:sp>
      <p:sp>
        <p:nvSpPr>
          <p:cNvPr id="219" name="Google Shape;219;p28"/>
          <p:cNvSpPr txBox="1"/>
          <p:nvPr/>
        </p:nvSpPr>
        <p:spPr>
          <a:xfrm>
            <a:off x="6601625" y="1810650"/>
            <a:ext cx="4085999" cy="4390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0" name="Google Shape;220;p28"/>
          <p:cNvPicPr preferRelativeResize="0"/>
          <p:nvPr/>
        </p:nvPicPr>
        <p:blipFill rotWithShape="1">
          <a:blip r:embed="rId3">
            <a:alphaModFix/>
          </a:blip>
          <a:srcRect b="0" l="0" r="0" t="0"/>
          <a:stretch/>
        </p:blipFill>
        <p:spPr>
          <a:xfrm>
            <a:off x="-2959500" y="231287"/>
            <a:ext cx="7541273" cy="1313225"/>
          </a:xfrm>
          <a:prstGeom prst="rect">
            <a:avLst/>
          </a:prstGeom>
          <a:noFill/>
          <a:ln>
            <a:noFill/>
          </a:ln>
        </p:spPr>
      </p:pic>
      <p:sp>
        <p:nvSpPr>
          <p:cNvPr id="221" name="Google Shape;221;p28"/>
          <p:cNvSpPr txBox="1"/>
          <p:nvPr/>
        </p:nvSpPr>
        <p:spPr>
          <a:xfrm rot="-59975">
            <a:off x="90992" y="548233"/>
            <a:ext cx="5038667" cy="67930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The final challenge</a:t>
            </a:r>
            <a:endParaRPr b="1" sz="4000">
              <a:solidFill>
                <a:schemeClr val="dk1"/>
              </a:solidFill>
              <a:latin typeface="Calibri"/>
              <a:ea typeface="Calibri"/>
              <a:cs typeface="Calibri"/>
              <a:sym typeface="Calibri"/>
            </a:endParaRPr>
          </a:p>
        </p:txBody>
      </p:sp>
      <p:pic>
        <p:nvPicPr>
          <p:cNvPr id="222" name="Google Shape;222;p28"/>
          <p:cNvPicPr preferRelativeResize="0"/>
          <p:nvPr/>
        </p:nvPicPr>
        <p:blipFill>
          <a:blip r:embed="rId4">
            <a:alphaModFix/>
          </a:blip>
          <a:stretch>
            <a:fillRect/>
          </a:stretch>
        </p:blipFill>
        <p:spPr>
          <a:xfrm>
            <a:off x="6256525" y="2509425"/>
            <a:ext cx="5420175" cy="383225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29"/>
          <p:cNvSpPr/>
          <p:nvPr/>
        </p:nvSpPr>
        <p:spPr>
          <a:xfrm>
            <a:off x="-81450" y="-32575"/>
            <a:ext cx="12543000" cy="70698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9" name="Google Shape;229;p29"/>
          <p:cNvSpPr txBox="1"/>
          <p:nvPr>
            <p:ph type="ctrTitle"/>
          </p:nvPr>
        </p:nvSpPr>
        <p:spPr>
          <a:xfrm>
            <a:off x="1524000" y="2958157"/>
            <a:ext cx="9144000" cy="9417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dk1"/>
              </a:buClr>
              <a:buSzPts val="1400"/>
              <a:buFont typeface="Calibri"/>
              <a:buNone/>
            </a:pPr>
            <a:r>
              <a:rPr lang="en-US"/>
              <a:t>Some final inspiration!</a:t>
            </a:r>
            <a:endParaRPr/>
          </a:p>
        </p:txBody>
      </p:sp>
      <p:pic>
        <p:nvPicPr>
          <p:cNvPr id="230" name="Google Shape;230;p29"/>
          <p:cNvPicPr preferRelativeResize="0"/>
          <p:nvPr/>
        </p:nvPicPr>
        <p:blipFill>
          <a:blip r:embed="rId3">
            <a:alphaModFix/>
          </a:blip>
          <a:stretch>
            <a:fillRect/>
          </a:stretch>
        </p:blipFill>
        <p:spPr>
          <a:xfrm>
            <a:off x="8763475" y="-389662"/>
            <a:ext cx="2800350" cy="31146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30"/>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Light Up Balloon Bike</a:t>
            </a:r>
            <a:r>
              <a:rPr b="1"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Jessica, aged 9, UK</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37" name="Google Shape;237;p30"/>
          <p:cNvPicPr preferRelativeResize="0"/>
          <p:nvPr/>
        </p:nvPicPr>
        <p:blipFill>
          <a:blip r:embed="rId4">
            <a:alphaModFix/>
          </a:blip>
          <a:stretch>
            <a:fillRect/>
          </a:stretch>
        </p:blipFill>
        <p:spPr>
          <a:xfrm rot="-5400000">
            <a:off x="1044450" y="1534801"/>
            <a:ext cx="3796633" cy="4209133"/>
          </a:xfrm>
          <a:prstGeom prst="rect">
            <a:avLst/>
          </a:prstGeom>
          <a:noFill/>
          <a:ln>
            <a:noFill/>
          </a:ln>
        </p:spPr>
      </p:pic>
      <p:pic>
        <p:nvPicPr>
          <p:cNvPr id="238" name="Google Shape;238;p30"/>
          <p:cNvPicPr preferRelativeResize="0"/>
          <p:nvPr/>
        </p:nvPicPr>
        <p:blipFill>
          <a:blip r:embed="rId5">
            <a:alphaModFix/>
          </a:blip>
          <a:stretch>
            <a:fillRect/>
          </a:stretch>
        </p:blipFill>
        <p:spPr>
          <a:xfrm>
            <a:off x="5837200" y="1733058"/>
            <a:ext cx="5446600" cy="3812620"/>
          </a:xfrm>
          <a:prstGeom prst="rect">
            <a:avLst/>
          </a:prstGeom>
          <a:noFill/>
          <a:ln>
            <a:noFill/>
          </a:ln>
        </p:spPr>
      </p:pic>
      <p:pic>
        <p:nvPicPr>
          <p:cNvPr id="239" name="Google Shape;239;p30"/>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40" name="Google Shape;240;p30"/>
          <p:cNvSpPr txBox="1"/>
          <p:nvPr/>
        </p:nvSpPr>
        <p:spPr>
          <a:xfrm rot="-59958">
            <a:off x="567043" y="53589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1"/>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The Sweet Hat </a:t>
            </a:r>
            <a:r>
              <a:rPr b="1" i="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Anais, aged 9, London</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47" name="Google Shape;247;p31"/>
          <p:cNvPicPr preferRelativeResize="0"/>
          <p:nvPr/>
        </p:nvPicPr>
        <p:blipFill>
          <a:blip r:embed="rId4">
            <a:alphaModFix/>
          </a:blip>
          <a:stretch>
            <a:fillRect/>
          </a:stretch>
        </p:blipFill>
        <p:spPr>
          <a:xfrm>
            <a:off x="1565200" y="1733058"/>
            <a:ext cx="3675356" cy="3812610"/>
          </a:xfrm>
          <a:prstGeom prst="rect">
            <a:avLst/>
          </a:prstGeom>
          <a:noFill/>
          <a:ln>
            <a:noFill/>
          </a:ln>
        </p:spPr>
      </p:pic>
      <p:pic>
        <p:nvPicPr>
          <p:cNvPr id="248" name="Google Shape;248;p31"/>
          <p:cNvPicPr preferRelativeResize="0"/>
          <p:nvPr/>
        </p:nvPicPr>
        <p:blipFill>
          <a:blip r:embed="rId5">
            <a:alphaModFix/>
          </a:blip>
          <a:stretch>
            <a:fillRect/>
          </a:stretch>
        </p:blipFill>
        <p:spPr>
          <a:xfrm>
            <a:off x="5443756" y="1733058"/>
            <a:ext cx="5716058" cy="3812610"/>
          </a:xfrm>
          <a:prstGeom prst="rect">
            <a:avLst/>
          </a:prstGeom>
          <a:noFill/>
          <a:ln>
            <a:noFill/>
          </a:ln>
        </p:spPr>
      </p:pic>
      <p:pic>
        <p:nvPicPr>
          <p:cNvPr id="249" name="Google Shape;249;p31"/>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50" name="Google Shape;250;p31"/>
          <p:cNvSpPr txBox="1"/>
          <p:nvPr/>
        </p:nvSpPr>
        <p:spPr>
          <a:xfrm rot="-59958">
            <a:off x="564943" y="535907"/>
            <a:ext cx="5676563" cy="60579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4"/>
          <p:cNvSpPr txBox="1"/>
          <p:nvPr>
            <p:ph idx="4294967295" type="body"/>
          </p:nvPr>
        </p:nvSpPr>
        <p:spPr>
          <a:xfrm>
            <a:off x="838200" y="2204225"/>
            <a:ext cx="10515600" cy="27411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1400"/>
              </a:spcBef>
              <a:spcAft>
                <a:spcPts val="0"/>
              </a:spcAft>
              <a:buClr>
                <a:schemeClr val="dk1"/>
              </a:buClr>
              <a:buSzPts val="1100"/>
              <a:buFont typeface="Arial"/>
              <a:buNone/>
            </a:pPr>
            <a:r>
              <a:rPr lang="en-US" sz="1650">
                <a:solidFill>
                  <a:srgbClr val="171717"/>
                </a:solidFill>
                <a:latin typeface="Arial"/>
                <a:ea typeface="Arial"/>
                <a:cs typeface="Arial"/>
                <a:sym typeface="Arial"/>
              </a:rPr>
              <a:t>Artsmark and Little Inventors</a:t>
            </a:r>
            <a:r>
              <a:rPr lang="en-US" sz="1650">
                <a:solidFill>
                  <a:srgbClr val="171717"/>
                </a:solidFill>
                <a:latin typeface="Arial"/>
                <a:ea typeface="Arial"/>
                <a:cs typeface="Arial"/>
                <a:sym typeface="Arial"/>
              </a:rPr>
              <a:t> are launching Day to Create: Dare to Invent</a:t>
            </a:r>
            <a:endParaRPr sz="1650">
              <a:solidFill>
                <a:srgbClr val="171717"/>
              </a:solidFill>
              <a:latin typeface="Arial"/>
              <a:ea typeface="Arial"/>
              <a:cs typeface="Arial"/>
              <a:sym typeface="Arial"/>
            </a:endParaRPr>
          </a:p>
          <a:p>
            <a:pPr indent="0" lvl="0" marL="0" rtl="0" algn="ctr">
              <a:lnSpc>
                <a:spcPct val="150000"/>
              </a:lnSpc>
              <a:spcBef>
                <a:spcPts val="1400"/>
              </a:spcBef>
              <a:spcAft>
                <a:spcPts val="0"/>
              </a:spcAft>
              <a:buClr>
                <a:schemeClr val="dk1"/>
              </a:buClr>
              <a:buSzPts val="1100"/>
              <a:buFont typeface="Arial"/>
              <a:buNone/>
            </a:pPr>
            <a:r>
              <a:rPr b="1" lang="en-US" sz="1650">
                <a:solidFill>
                  <a:srgbClr val="171717"/>
                </a:solidFill>
                <a:latin typeface="Arial"/>
                <a:ea typeface="Arial"/>
                <a:cs typeface="Arial"/>
                <a:sym typeface="Arial"/>
              </a:rPr>
              <a:t>We are inviting all of you to think up and draw invention ideas to liven up a normal day at school.</a:t>
            </a:r>
            <a:endParaRPr b="1" sz="1650">
              <a:solidFill>
                <a:srgbClr val="171717"/>
              </a:solidFill>
              <a:latin typeface="Arial"/>
              <a:ea typeface="Arial"/>
              <a:cs typeface="Arial"/>
              <a:sym typeface="Arial"/>
            </a:endParaRPr>
          </a:p>
          <a:p>
            <a:pPr indent="0" lvl="0" marL="0" rtl="0" algn="ctr">
              <a:lnSpc>
                <a:spcPct val="150000"/>
              </a:lnSpc>
              <a:spcBef>
                <a:spcPts val="1400"/>
              </a:spcBef>
              <a:spcAft>
                <a:spcPts val="0"/>
              </a:spcAft>
              <a:buClr>
                <a:schemeClr val="dk1"/>
              </a:buClr>
              <a:buSzPts val="1100"/>
              <a:buFont typeface="Arial"/>
              <a:buNone/>
            </a:pPr>
            <a:r>
              <a:rPr lang="en-US" sz="1650">
                <a:solidFill>
                  <a:srgbClr val="171717"/>
                </a:solidFill>
                <a:latin typeface="Arial"/>
                <a:ea typeface="Arial"/>
                <a:cs typeface="Arial"/>
                <a:sym typeface="Arial"/>
              </a:rPr>
              <a:t>At Little Inventors, anything goes…</a:t>
            </a:r>
            <a:endParaRPr sz="1650">
              <a:solidFill>
                <a:srgbClr val="171717"/>
              </a:solidFill>
              <a:latin typeface="Arial"/>
              <a:ea typeface="Arial"/>
              <a:cs typeface="Arial"/>
              <a:sym typeface="Arial"/>
            </a:endParaRPr>
          </a:p>
          <a:p>
            <a:pPr indent="457200" lvl="0" marL="914400" rtl="0" algn="ctr">
              <a:lnSpc>
                <a:spcPct val="150000"/>
              </a:lnSpc>
              <a:spcBef>
                <a:spcPts val="1400"/>
              </a:spcBef>
              <a:spcAft>
                <a:spcPts val="0"/>
              </a:spcAft>
              <a:buClr>
                <a:schemeClr val="dk1"/>
              </a:buClr>
              <a:buSzPts val="1100"/>
              <a:buFont typeface="Arial"/>
              <a:buNone/>
            </a:pPr>
            <a:r>
              <a:rPr lang="en-US" sz="1650">
                <a:solidFill>
                  <a:srgbClr val="171717"/>
                </a:solidFill>
                <a:latin typeface="Arial"/>
                <a:ea typeface="Arial"/>
                <a:cs typeface="Arial"/>
                <a:sym typeface="Arial"/>
              </a:rPr>
              <a:t>Your ideas might supercharge learning or provide a quick escape route if you forget your homework!</a:t>
            </a:r>
            <a:endParaRPr sz="1650">
              <a:solidFill>
                <a:srgbClr val="171717"/>
              </a:solidFill>
              <a:latin typeface="Arial"/>
              <a:ea typeface="Arial"/>
              <a:cs typeface="Arial"/>
              <a:sym typeface="Arial"/>
            </a:endParaRPr>
          </a:p>
          <a:p>
            <a:pPr indent="0" lvl="0" marL="0" rtl="0" algn="ctr">
              <a:lnSpc>
                <a:spcPct val="150000"/>
              </a:lnSpc>
              <a:spcBef>
                <a:spcPts val="1400"/>
              </a:spcBef>
              <a:spcAft>
                <a:spcPts val="0"/>
              </a:spcAft>
              <a:buClr>
                <a:schemeClr val="dk1"/>
              </a:buClr>
              <a:buSzPts val="1100"/>
              <a:buFont typeface="Arial"/>
              <a:buNone/>
            </a:pPr>
            <a:r>
              <a:rPr lang="en-US" sz="1650">
                <a:solidFill>
                  <a:srgbClr val="171717"/>
                </a:solidFill>
                <a:latin typeface="Arial"/>
                <a:ea typeface="Arial"/>
                <a:cs typeface="Arial"/>
                <a:sym typeface="Arial"/>
              </a:rPr>
              <a:t>We can’t wait to see where your daring invention adventures take you.</a:t>
            </a:r>
            <a:endParaRPr sz="1650">
              <a:solidFill>
                <a:srgbClr val="171717"/>
              </a:solidFill>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t/>
            </a:r>
            <a:endParaRPr sz="1300">
              <a:latin typeface="Arial"/>
              <a:ea typeface="Arial"/>
              <a:cs typeface="Arial"/>
              <a:sym typeface="Arial"/>
            </a:endParaRPr>
          </a:p>
          <a:p>
            <a:pPr indent="0" lvl="0" marL="457200" marR="0" rtl="0" algn="l">
              <a:lnSpc>
                <a:spcPct val="90000"/>
              </a:lnSpc>
              <a:spcBef>
                <a:spcPts val="1000"/>
              </a:spcBef>
              <a:spcAft>
                <a:spcPts val="0"/>
              </a:spcAft>
              <a:buNone/>
            </a:pPr>
            <a:r>
              <a:t/>
            </a:r>
            <a:endParaRPr sz="3000">
              <a:highlight>
                <a:srgbClr val="FFFF00"/>
              </a:highlight>
            </a:endParaRPr>
          </a:p>
        </p:txBody>
      </p:sp>
      <p:pic>
        <p:nvPicPr>
          <p:cNvPr id="96" name="Google Shape;96;p14"/>
          <p:cNvPicPr preferRelativeResize="0"/>
          <p:nvPr/>
        </p:nvPicPr>
        <p:blipFill>
          <a:blip r:embed="rId3">
            <a:alphaModFix/>
          </a:blip>
          <a:stretch>
            <a:fillRect/>
          </a:stretch>
        </p:blipFill>
        <p:spPr>
          <a:xfrm>
            <a:off x="255475" y="5863300"/>
            <a:ext cx="1755355" cy="783200"/>
          </a:xfrm>
          <a:prstGeom prst="rect">
            <a:avLst/>
          </a:prstGeom>
          <a:noFill/>
          <a:ln>
            <a:noFill/>
          </a:ln>
        </p:spPr>
      </p:pic>
      <p:pic>
        <p:nvPicPr>
          <p:cNvPr id="97" name="Google Shape;97;p14"/>
          <p:cNvPicPr preferRelativeResize="0"/>
          <p:nvPr/>
        </p:nvPicPr>
        <p:blipFill rotWithShape="1">
          <a:blip r:embed="rId4">
            <a:alphaModFix/>
          </a:blip>
          <a:srcRect b="0" l="0" r="0" t="0"/>
          <a:stretch/>
        </p:blipFill>
        <p:spPr>
          <a:xfrm>
            <a:off x="-539956" y="273923"/>
            <a:ext cx="7541287" cy="1359374"/>
          </a:xfrm>
          <a:prstGeom prst="rect">
            <a:avLst/>
          </a:prstGeom>
          <a:noFill/>
          <a:ln>
            <a:noFill/>
          </a:ln>
        </p:spPr>
      </p:pic>
      <p:sp>
        <p:nvSpPr>
          <p:cNvPr id="98" name="Google Shape;98;p14"/>
          <p:cNvSpPr txBox="1"/>
          <p:nvPr/>
        </p:nvSpPr>
        <p:spPr>
          <a:xfrm rot="-59933">
            <a:off x="512643" y="625259"/>
            <a:ext cx="6367268" cy="10771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400"/>
              <a:buFont typeface="Calibri"/>
              <a:buNone/>
            </a:pPr>
            <a:r>
              <a:rPr b="1" lang="en-US" sz="4400">
                <a:solidFill>
                  <a:schemeClr val="dk1"/>
                </a:solidFill>
                <a:latin typeface="Calibri"/>
                <a:ea typeface="Calibri"/>
                <a:cs typeface="Calibri"/>
                <a:sym typeface="Calibri"/>
              </a:rPr>
              <a:t>Artsmark</a:t>
            </a:r>
            <a:r>
              <a:rPr b="1" lang="en-US" sz="4400">
                <a:solidFill>
                  <a:schemeClr val="dk1"/>
                </a:solidFill>
                <a:latin typeface="Calibri"/>
                <a:ea typeface="Calibri"/>
                <a:cs typeface="Calibri"/>
                <a:sym typeface="Calibri"/>
              </a:rPr>
              <a:t> </a:t>
            </a:r>
            <a:r>
              <a:rPr lang="en-US" sz="4400">
                <a:solidFill>
                  <a:schemeClr val="dk1"/>
                </a:solidFill>
                <a:latin typeface="Calibri"/>
                <a:ea typeface="Calibri"/>
                <a:cs typeface="Calibri"/>
                <a:sym typeface="Calibri"/>
              </a:rPr>
              <a:t>+ </a:t>
            </a:r>
            <a:r>
              <a:rPr b="1" lang="en-US" sz="4400">
                <a:solidFill>
                  <a:schemeClr val="dk1"/>
                </a:solidFill>
                <a:latin typeface="Calibri"/>
                <a:ea typeface="Calibri"/>
                <a:cs typeface="Calibri"/>
                <a:sym typeface="Calibri"/>
              </a:rPr>
              <a:t>Little Inventors</a:t>
            </a:r>
            <a:endParaRPr b="1" sz="3200">
              <a:latin typeface="Calibri"/>
              <a:ea typeface="Calibri"/>
              <a:cs typeface="Calibri"/>
              <a:sym typeface="Calibri"/>
            </a:endParaRPr>
          </a:p>
        </p:txBody>
      </p:sp>
      <p:pic>
        <p:nvPicPr>
          <p:cNvPr id="99" name="Google Shape;99;p14"/>
          <p:cNvPicPr preferRelativeResize="0"/>
          <p:nvPr/>
        </p:nvPicPr>
        <p:blipFill>
          <a:blip r:embed="rId5">
            <a:alphaModFix/>
          </a:blip>
          <a:stretch>
            <a:fillRect/>
          </a:stretch>
        </p:blipFill>
        <p:spPr>
          <a:xfrm>
            <a:off x="7744950" y="5863300"/>
            <a:ext cx="4197951" cy="783200"/>
          </a:xfrm>
          <a:prstGeom prst="rect">
            <a:avLst/>
          </a:prstGeom>
          <a:noFill/>
          <a:ln>
            <a:noFill/>
          </a:ln>
        </p:spPr>
      </p:pic>
      <p:pic>
        <p:nvPicPr>
          <p:cNvPr id="100" name="Google Shape;100;p14"/>
          <p:cNvPicPr preferRelativeResize="0"/>
          <p:nvPr/>
        </p:nvPicPr>
        <p:blipFill rotWithShape="1">
          <a:blip r:embed="rId6">
            <a:alphaModFix/>
          </a:blip>
          <a:srcRect b="10298" l="55927" r="36817" t="73597"/>
          <a:stretch/>
        </p:blipFill>
        <p:spPr>
          <a:xfrm>
            <a:off x="622050" y="3495526"/>
            <a:ext cx="1755351" cy="1948099"/>
          </a:xfrm>
          <a:prstGeom prst="rect">
            <a:avLst/>
          </a:prstGeom>
          <a:noFill/>
          <a:ln>
            <a:noFill/>
          </a:ln>
        </p:spPr>
      </p:pic>
      <p:pic>
        <p:nvPicPr>
          <p:cNvPr id="101" name="Google Shape;101;p14"/>
          <p:cNvPicPr preferRelativeResize="0"/>
          <p:nvPr/>
        </p:nvPicPr>
        <p:blipFill>
          <a:blip r:embed="rId7">
            <a:alphaModFix/>
          </a:blip>
          <a:stretch>
            <a:fillRect/>
          </a:stretch>
        </p:blipFill>
        <p:spPr>
          <a:xfrm>
            <a:off x="10196252" y="569850"/>
            <a:ext cx="1301691" cy="13593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2"/>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Bouncy Castle Car</a:t>
            </a:r>
            <a:r>
              <a:rPr b="1"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Millie, aged 8, Tamworth</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57" name="Google Shape;257;p32"/>
          <p:cNvPicPr preferRelativeResize="0"/>
          <p:nvPr/>
        </p:nvPicPr>
        <p:blipFill>
          <a:blip r:embed="rId4">
            <a:alphaModFix/>
          </a:blip>
          <a:stretch>
            <a:fillRect/>
          </a:stretch>
        </p:blipFill>
        <p:spPr>
          <a:xfrm>
            <a:off x="1421000" y="1733058"/>
            <a:ext cx="3690606" cy="3812610"/>
          </a:xfrm>
          <a:prstGeom prst="rect">
            <a:avLst/>
          </a:prstGeom>
          <a:noFill/>
          <a:ln>
            <a:noFill/>
          </a:ln>
        </p:spPr>
      </p:pic>
      <p:pic>
        <p:nvPicPr>
          <p:cNvPr id="258" name="Google Shape;258;p32"/>
          <p:cNvPicPr preferRelativeResize="0"/>
          <p:nvPr/>
        </p:nvPicPr>
        <p:blipFill>
          <a:blip r:embed="rId5">
            <a:alphaModFix/>
          </a:blip>
          <a:stretch>
            <a:fillRect/>
          </a:stretch>
        </p:blipFill>
        <p:spPr>
          <a:xfrm>
            <a:off x="5635273" y="1733058"/>
            <a:ext cx="5339790" cy="3812610"/>
          </a:xfrm>
          <a:prstGeom prst="rect">
            <a:avLst/>
          </a:prstGeom>
          <a:noFill/>
          <a:ln>
            <a:noFill/>
          </a:ln>
        </p:spPr>
      </p:pic>
      <p:pic>
        <p:nvPicPr>
          <p:cNvPr id="259" name="Google Shape;259;p32"/>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60" name="Google Shape;260;p32"/>
          <p:cNvSpPr txBox="1"/>
          <p:nvPr/>
        </p:nvSpPr>
        <p:spPr>
          <a:xfrm rot="-59958">
            <a:off x="567043" y="53589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3"/>
          <p:cNvSpPr/>
          <p:nvPr/>
        </p:nvSpPr>
        <p:spPr>
          <a:xfrm>
            <a:off x="-81450" y="-32575"/>
            <a:ext cx="12543000" cy="70698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7" name="Google Shape;267;p33"/>
          <p:cNvSpPr txBox="1"/>
          <p:nvPr>
            <p:ph type="ctrTitle"/>
          </p:nvPr>
        </p:nvSpPr>
        <p:spPr>
          <a:xfrm>
            <a:off x="1524000" y="3031482"/>
            <a:ext cx="9144000" cy="941700"/>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dk1"/>
              </a:buClr>
              <a:buSzPts val="1400"/>
              <a:buFont typeface="Calibri"/>
              <a:buNone/>
            </a:pPr>
            <a:r>
              <a:rPr lang="en-US"/>
              <a:t>You’ve come up with your idea - WHAT NEXT?</a:t>
            </a:r>
            <a:endParaRPr/>
          </a:p>
        </p:txBody>
      </p:sp>
      <p:pic>
        <p:nvPicPr>
          <p:cNvPr id="268" name="Google Shape;268;p33"/>
          <p:cNvPicPr preferRelativeResize="0"/>
          <p:nvPr/>
        </p:nvPicPr>
        <p:blipFill>
          <a:blip r:embed="rId3">
            <a:alphaModFix/>
          </a:blip>
          <a:stretch>
            <a:fillRect/>
          </a:stretch>
        </p:blipFill>
        <p:spPr>
          <a:xfrm>
            <a:off x="9127549" y="3138575"/>
            <a:ext cx="3224725" cy="39661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34"/>
          <p:cNvSpPr txBox="1"/>
          <p:nvPr>
            <p:ph idx="4294967295" type="body"/>
          </p:nvPr>
        </p:nvSpPr>
        <p:spPr>
          <a:xfrm>
            <a:off x="784075" y="1799700"/>
            <a:ext cx="8047500" cy="4351200"/>
          </a:xfrm>
          <a:prstGeom prst="rect">
            <a:avLst/>
          </a:prstGeom>
          <a:noFill/>
          <a:ln>
            <a:noFill/>
          </a:ln>
        </p:spPr>
        <p:txBody>
          <a:bodyPr anchorCtr="0" anchor="t" bIns="91425" lIns="91425" spcFirstLastPara="1" rIns="91425" wrap="square" tIns="91425">
            <a:noAutofit/>
          </a:bodyPr>
          <a:lstStyle/>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Now that you have drawn your invention, what do you think of it?</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What’s the best part? Anything you’d want to change?</a:t>
            </a:r>
            <a:br>
              <a:rPr b="0" i="0" lang="en-US" sz="2800" u="none" cap="none" strike="noStrike">
                <a:solidFill>
                  <a:schemeClr val="dk1"/>
                </a:solidFill>
                <a:latin typeface="Calibri"/>
                <a:ea typeface="Calibri"/>
                <a:cs typeface="Calibri"/>
                <a:sym typeface="Calibri"/>
              </a:rPr>
            </a:b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Can you imagine people using it?</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What would they say?</a:t>
            </a:r>
            <a:endParaRPr/>
          </a:p>
          <a:p>
            <a:pPr indent="0" lvl="0" marL="17780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Can you think of other challenges and other inventions?</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Next time you find a problem, how will you approach it?</a:t>
            </a:r>
            <a:endParaRPr/>
          </a:p>
        </p:txBody>
      </p:sp>
      <p:pic>
        <p:nvPicPr>
          <p:cNvPr id="275" name="Google Shape;275;p34"/>
          <p:cNvPicPr preferRelativeResize="0"/>
          <p:nvPr/>
        </p:nvPicPr>
        <p:blipFill rotWithShape="1">
          <a:blip r:embed="rId3">
            <a:alphaModFix/>
          </a:blip>
          <a:srcRect b="0" l="0" r="0" t="0"/>
          <a:stretch/>
        </p:blipFill>
        <p:spPr>
          <a:xfrm>
            <a:off x="-1209075" y="248875"/>
            <a:ext cx="12548200" cy="1313225"/>
          </a:xfrm>
          <a:prstGeom prst="rect">
            <a:avLst/>
          </a:prstGeom>
          <a:noFill/>
          <a:ln>
            <a:noFill/>
          </a:ln>
        </p:spPr>
      </p:pic>
      <p:sp>
        <p:nvSpPr>
          <p:cNvPr id="276" name="Google Shape;276;p34"/>
          <p:cNvSpPr txBox="1"/>
          <p:nvPr/>
        </p:nvSpPr>
        <p:spPr>
          <a:xfrm rot="-59970">
            <a:off x="116090" y="535467"/>
            <a:ext cx="10318870" cy="62469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Remember  </a:t>
            </a:r>
            <a:r>
              <a:rPr b="1" lang="en-US" sz="4000">
                <a:solidFill>
                  <a:schemeClr val="dk1"/>
                </a:solidFill>
                <a:latin typeface="Calibri"/>
                <a:ea typeface="Calibri"/>
                <a:cs typeface="Calibri"/>
                <a:sym typeface="Calibri"/>
              </a:rPr>
              <a:t>the</a:t>
            </a:r>
            <a:r>
              <a:rPr b="1" lang="en-US" sz="4000">
                <a:solidFill>
                  <a:schemeClr val="dk1"/>
                </a:solidFill>
                <a:latin typeface="Calibri"/>
                <a:ea typeface="Calibri"/>
                <a:cs typeface="Calibri"/>
                <a:sym typeface="Calibri"/>
              </a:rPr>
              <a:t> invention process never stops.</a:t>
            </a:r>
            <a:endParaRPr b="1" sz="4000">
              <a:solidFill>
                <a:schemeClr val="dk1"/>
              </a:solidFill>
              <a:latin typeface="Calibri"/>
              <a:ea typeface="Calibri"/>
              <a:cs typeface="Calibri"/>
              <a:sym typeface="Calibri"/>
            </a:endParaRPr>
          </a:p>
        </p:txBody>
      </p:sp>
      <p:pic>
        <p:nvPicPr>
          <p:cNvPr id="277" name="Google Shape;277;p34"/>
          <p:cNvPicPr preferRelativeResize="0"/>
          <p:nvPr/>
        </p:nvPicPr>
        <p:blipFill>
          <a:blip r:embed="rId4">
            <a:alphaModFix/>
          </a:blip>
          <a:stretch>
            <a:fillRect/>
          </a:stretch>
        </p:blipFill>
        <p:spPr>
          <a:xfrm>
            <a:off x="7305428" y="1562101"/>
            <a:ext cx="5336799" cy="53454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pic>
        <p:nvPicPr>
          <p:cNvPr id="283" name="Google Shape;283;p35"/>
          <p:cNvPicPr preferRelativeResize="0"/>
          <p:nvPr/>
        </p:nvPicPr>
        <p:blipFill rotWithShape="1">
          <a:blip r:embed="rId3">
            <a:alphaModFix/>
          </a:blip>
          <a:srcRect b="0" l="0" r="0" t="0"/>
          <a:stretch/>
        </p:blipFill>
        <p:spPr>
          <a:xfrm>
            <a:off x="-1209075" y="231287"/>
            <a:ext cx="7541273" cy="1313225"/>
          </a:xfrm>
          <a:prstGeom prst="rect">
            <a:avLst/>
          </a:prstGeom>
          <a:noFill/>
          <a:ln>
            <a:noFill/>
          </a:ln>
        </p:spPr>
      </p:pic>
      <p:sp>
        <p:nvSpPr>
          <p:cNvPr id="284" name="Google Shape;284;p35"/>
          <p:cNvSpPr txBox="1"/>
          <p:nvPr/>
        </p:nvSpPr>
        <p:spPr>
          <a:xfrm rot="-59958">
            <a:off x="567043" y="55054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Share your invention!</a:t>
            </a:r>
            <a:endParaRPr b="1" sz="4000">
              <a:solidFill>
                <a:schemeClr val="dk1"/>
              </a:solidFill>
              <a:latin typeface="Calibri"/>
              <a:ea typeface="Calibri"/>
              <a:cs typeface="Calibri"/>
              <a:sym typeface="Calibri"/>
            </a:endParaRPr>
          </a:p>
        </p:txBody>
      </p:sp>
      <p:pic>
        <p:nvPicPr>
          <p:cNvPr id="285" name="Google Shape;285;p35"/>
          <p:cNvPicPr preferRelativeResize="0"/>
          <p:nvPr/>
        </p:nvPicPr>
        <p:blipFill>
          <a:blip r:embed="rId4">
            <a:alphaModFix/>
          </a:blip>
          <a:stretch>
            <a:fillRect/>
          </a:stretch>
        </p:blipFill>
        <p:spPr>
          <a:xfrm>
            <a:off x="5032375" y="656950"/>
            <a:ext cx="6953252" cy="6029751"/>
          </a:xfrm>
          <a:prstGeom prst="rect">
            <a:avLst/>
          </a:prstGeom>
          <a:noFill/>
          <a:ln>
            <a:noFill/>
          </a:ln>
        </p:spPr>
      </p:pic>
      <p:pic>
        <p:nvPicPr>
          <p:cNvPr id="286" name="Google Shape;286;p35"/>
          <p:cNvPicPr preferRelativeResize="0"/>
          <p:nvPr/>
        </p:nvPicPr>
        <p:blipFill>
          <a:blip r:embed="rId5">
            <a:alphaModFix/>
          </a:blip>
          <a:stretch>
            <a:fillRect/>
          </a:stretch>
        </p:blipFill>
        <p:spPr>
          <a:xfrm>
            <a:off x="1076200" y="2214651"/>
            <a:ext cx="6496275" cy="4052974"/>
          </a:xfrm>
          <a:prstGeom prst="rect">
            <a:avLst/>
          </a:prstGeom>
          <a:noFill/>
          <a:ln>
            <a:noFill/>
          </a:ln>
        </p:spPr>
      </p:pic>
      <p:sp>
        <p:nvSpPr>
          <p:cNvPr id="287" name="Google Shape;287;p35"/>
          <p:cNvSpPr txBox="1"/>
          <p:nvPr>
            <p:ph idx="4294967295" type="body"/>
          </p:nvPr>
        </p:nvSpPr>
        <p:spPr>
          <a:xfrm>
            <a:off x="2149325" y="3534200"/>
            <a:ext cx="4502400" cy="37821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lang="en-US" sz="3400"/>
              <a:t>How can you share all of your ideas with the rest of the school?</a:t>
            </a:r>
            <a:endParaRPr sz="3400"/>
          </a:p>
          <a:p>
            <a:pPr indent="0" lvl="0" marL="0" marR="0" rtl="0" algn="l">
              <a:lnSpc>
                <a:spcPct val="90000"/>
              </a:lnSpc>
              <a:spcBef>
                <a:spcPts val="0"/>
              </a:spcBef>
              <a:spcAft>
                <a:spcPts val="0"/>
              </a:spcAft>
              <a:buClr>
                <a:schemeClr val="dk1"/>
              </a:buClr>
              <a:buSzPts val="2800"/>
              <a:buFont typeface="Arial"/>
              <a:buNone/>
            </a:pPr>
            <a:r>
              <a:t/>
            </a:r>
            <a:endParaRPr b="0" i="0" sz="34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t/>
            </a:r>
            <a:endParaRPr b="0" i="0" sz="3400" u="none" cap="none" strike="noStrike">
              <a:solidFill>
                <a:schemeClr val="dk1"/>
              </a:solidFill>
              <a:latin typeface="Calibri"/>
              <a:ea typeface="Calibri"/>
              <a:cs typeface="Calibri"/>
              <a:sym typeface="Calibri"/>
            </a:endParaRPr>
          </a:p>
          <a:p>
            <a:pPr indent="0" lvl="0" marL="457200" marR="0" rtl="0" algn="l">
              <a:lnSpc>
                <a:spcPct val="90000"/>
              </a:lnSpc>
              <a:spcBef>
                <a:spcPts val="0"/>
              </a:spcBef>
              <a:spcAft>
                <a:spcPts val="0"/>
              </a:spcAft>
              <a:buNone/>
            </a:pPr>
            <a:r>
              <a:t/>
            </a:r>
            <a:endParaRPr sz="3400">
              <a:solidFill>
                <a:srgbClr val="000000"/>
              </a:solidFill>
              <a:highlight>
                <a:srgbClr val="F8C013"/>
              </a:highlight>
            </a:endParaRPr>
          </a:p>
          <a:p>
            <a:pPr indent="0" lvl="0" marL="0" marR="0" rtl="0" algn="l">
              <a:lnSpc>
                <a:spcPct val="90000"/>
              </a:lnSpc>
              <a:spcBef>
                <a:spcPts val="0"/>
              </a:spcBef>
              <a:spcAft>
                <a:spcPts val="0"/>
              </a:spcAft>
              <a:buNone/>
            </a:pPr>
            <a:r>
              <a:t/>
            </a:r>
            <a:endParaRPr sz="34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pic>
        <p:nvPicPr>
          <p:cNvPr id="293" name="Google Shape;293;p36"/>
          <p:cNvPicPr preferRelativeResize="0"/>
          <p:nvPr/>
        </p:nvPicPr>
        <p:blipFill rotWithShape="1">
          <a:blip r:embed="rId3">
            <a:alphaModFix/>
          </a:blip>
          <a:srcRect b="0" l="0" r="0" t="0"/>
          <a:stretch/>
        </p:blipFill>
        <p:spPr>
          <a:xfrm>
            <a:off x="5653087" y="3333750"/>
            <a:ext cx="1190625" cy="495300"/>
          </a:xfrm>
          <a:prstGeom prst="rect">
            <a:avLst/>
          </a:prstGeom>
          <a:noFill/>
          <a:ln>
            <a:noFill/>
          </a:ln>
        </p:spPr>
      </p:pic>
      <p:pic>
        <p:nvPicPr>
          <p:cNvPr descr="LI-RGB-Logo-straplineA-large.png" id="294" name="Google Shape;294;p36"/>
          <p:cNvPicPr preferRelativeResize="0"/>
          <p:nvPr/>
        </p:nvPicPr>
        <p:blipFill rotWithShape="1">
          <a:blip r:embed="rId4">
            <a:alphaModFix/>
          </a:blip>
          <a:srcRect b="0" l="0" r="0" t="0"/>
          <a:stretch/>
        </p:blipFill>
        <p:spPr>
          <a:xfrm>
            <a:off x="3862600" y="2510324"/>
            <a:ext cx="4466797" cy="18373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5"/>
          <p:cNvSpPr/>
          <p:nvPr/>
        </p:nvSpPr>
        <p:spPr>
          <a:xfrm>
            <a:off x="-63975" y="5820424"/>
            <a:ext cx="12538800" cy="1132200"/>
          </a:xfrm>
          <a:prstGeom prst="rect">
            <a:avLst/>
          </a:prstGeom>
          <a:solidFill>
            <a:srgbClr val="F8F6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8" name="Google Shape;108;p15">
            <a:hlinkClick r:id="rId3"/>
          </p:cNvPr>
          <p:cNvPicPr preferRelativeResize="0"/>
          <p:nvPr/>
        </p:nvPicPr>
        <p:blipFill rotWithShape="1">
          <a:blip r:embed="rId4">
            <a:alphaModFix/>
          </a:blip>
          <a:srcRect b="0" l="0" r="0" t="0"/>
          <a:stretch/>
        </p:blipFill>
        <p:spPr>
          <a:xfrm>
            <a:off x="1737437" y="1814300"/>
            <a:ext cx="8486775" cy="4305300"/>
          </a:xfrm>
          <a:prstGeom prst="rect">
            <a:avLst/>
          </a:prstGeom>
          <a:noFill/>
          <a:ln>
            <a:noFill/>
          </a:ln>
        </p:spPr>
      </p:pic>
      <p:sp>
        <p:nvSpPr>
          <p:cNvPr id="109" name="Google Shape;109;p15"/>
          <p:cNvSpPr txBox="1"/>
          <p:nvPr/>
        </p:nvSpPr>
        <p:spPr>
          <a:xfrm>
            <a:off x="5936325" y="5990275"/>
            <a:ext cx="27708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u="sng">
                <a:highlight>
                  <a:srgbClr val="F8C013"/>
                </a:highlight>
                <a:latin typeface="Calibri"/>
                <a:ea typeface="Calibri"/>
                <a:cs typeface="Calibri"/>
                <a:sym typeface="Calibri"/>
                <a:hlinkClick r:id="rId5"/>
              </a:rPr>
              <a:t>Click here to watch!</a:t>
            </a:r>
            <a:endParaRPr sz="2300">
              <a:highlight>
                <a:srgbClr val="F8C013"/>
              </a:highlight>
              <a:latin typeface="Calibri"/>
              <a:ea typeface="Calibri"/>
              <a:cs typeface="Calibri"/>
              <a:sym typeface="Calibri"/>
            </a:endParaRPr>
          </a:p>
        </p:txBody>
      </p:sp>
      <p:pic>
        <p:nvPicPr>
          <p:cNvPr id="110" name="Google Shape;110;p15"/>
          <p:cNvPicPr preferRelativeResize="0"/>
          <p:nvPr/>
        </p:nvPicPr>
        <p:blipFill rotWithShape="1">
          <a:blip r:embed="rId6">
            <a:alphaModFix/>
          </a:blip>
          <a:srcRect b="0" l="0" r="0" t="0"/>
          <a:stretch/>
        </p:blipFill>
        <p:spPr>
          <a:xfrm>
            <a:off x="-3299125" y="437225"/>
            <a:ext cx="7541273" cy="1313225"/>
          </a:xfrm>
          <a:prstGeom prst="rect">
            <a:avLst/>
          </a:prstGeom>
          <a:noFill/>
          <a:ln>
            <a:noFill/>
          </a:ln>
        </p:spPr>
      </p:pic>
      <p:sp>
        <p:nvSpPr>
          <p:cNvPr id="111" name="Google Shape;111;p15"/>
          <p:cNvSpPr txBox="1"/>
          <p:nvPr/>
        </p:nvSpPr>
        <p:spPr>
          <a:xfrm rot="-59933">
            <a:off x="423068" y="681709"/>
            <a:ext cx="6367268" cy="10771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400"/>
              <a:buFont typeface="Calibri"/>
              <a:buNone/>
            </a:pPr>
            <a:r>
              <a:rPr b="1" lang="en-US" sz="4400">
                <a:solidFill>
                  <a:schemeClr val="dk1"/>
                </a:solidFill>
                <a:latin typeface="Calibri"/>
                <a:ea typeface="Calibri"/>
                <a:cs typeface="Calibri"/>
                <a:sym typeface="Calibri"/>
              </a:rPr>
              <a:t>Watch this!</a:t>
            </a:r>
            <a:endParaRPr b="1" sz="3200">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pic>
        <p:nvPicPr>
          <p:cNvPr descr="page3.png" id="117" name="Google Shape;117;p16"/>
          <p:cNvPicPr preferRelativeResize="0"/>
          <p:nvPr/>
        </p:nvPicPr>
        <p:blipFill rotWithShape="1">
          <a:blip r:embed="rId3">
            <a:alphaModFix/>
          </a:blip>
          <a:srcRect b="0" l="0" r="0" t="0"/>
          <a:stretch/>
        </p:blipFill>
        <p:spPr>
          <a:xfrm>
            <a:off x="1717675" y="2280549"/>
            <a:ext cx="8756652" cy="3991049"/>
          </a:xfrm>
          <a:prstGeom prst="rect">
            <a:avLst/>
          </a:prstGeom>
          <a:noFill/>
          <a:ln>
            <a:noFill/>
          </a:ln>
        </p:spPr>
      </p:pic>
      <p:sp>
        <p:nvSpPr>
          <p:cNvPr id="118" name="Google Shape;118;p16"/>
          <p:cNvSpPr txBox="1"/>
          <p:nvPr/>
        </p:nvSpPr>
        <p:spPr>
          <a:xfrm>
            <a:off x="4267200" y="1706875"/>
            <a:ext cx="3000000" cy="7941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t/>
            </a:r>
            <a:endParaRPr sz="4400">
              <a:solidFill>
                <a:schemeClr val="dk1"/>
              </a:solidFill>
              <a:latin typeface="Calibri"/>
              <a:ea typeface="Calibri"/>
              <a:cs typeface="Calibri"/>
              <a:sym typeface="Calibri"/>
            </a:endParaRPr>
          </a:p>
        </p:txBody>
      </p:sp>
      <p:pic>
        <p:nvPicPr>
          <p:cNvPr id="119" name="Google Shape;119;p16"/>
          <p:cNvPicPr preferRelativeResize="0"/>
          <p:nvPr/>
        </p:nvPicPr>
        <p:blipFill rotWithShape="1">
          <a:blip r:embed="rId4">
            <a:alphaModFix/>
          </a:blip>
          <a:srcRect b="0" l="0" r="0" t="0"/>
          <a:stretch/>
        </p:blipFill>
        <p:spPr>
          <a:xfrm>
            <a:off x="-1620550" y="374987"/>
            <a:ext cx="7541273" cy="1313225"/>
          </a:xfrm>
          <a:prstGeom prst="rect">
            <a:avLst/>
          </a:prstGeom>
          <a:noFill/>
          <a:ln>
            <a:noFill/>
          </a:ln>
        </p:spPr>
      </p:pic>
      <p:sp>
        <p:nvSpPr>
          <p:cNvPr id="120" name="Google Shape;120;p16"/>
          <p:cNvSpPr txBox="1"/>
          <p:nvPr/>
        </p:nvSpPr>
        <p:spPr>
          <a:xfrm rot="-60025">
            <a:off x="565471" y="696582"/>
            <a:ext cx="4656410" cy="67000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What’s an invention?</a:t>
            </a:r>
            <a:endParaRPr b="1" sz="40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pic>
        <p:nvPicPr>
          <p:cNvPr id="126" name="Google Shape;126;p17"/>
          <p:cNvPicPr preferRelativeResize="0"/>
          <p:nvPr/>
        </p:nvPicPr>
        <p:blipFill rotWithShape="1">
          <a:blip r:embed="rId3">
            <a:alphaModFix/>
          </a:blip>
          <a:srcRect b="0" l="0" r="0" t="0"/>
          <a:stretch/>
        </p:blipFill>
        <p:spPr>
          <a:xfrm>
            <a:off x="2497750" y="2413300"/>
            <a:ext cx="7482451" cy="3698749"/>
          </a:xfrm>
          <a:prstGeom prst="rect">
            <a:avLst/>
          </a:prstGeom>
          <a:noFill/>
          <a:ln>
            <a:noFill/>
          </a:ln>
        </p:spPr>
      </p:pic>
      <p:pic>
        <p:nvPicPr>
          <p:cNvPr id="127" name="Google Shape;127;p17"/>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28" name="Google Shape;128;p17"/>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Who needs inventions?</a:t>
            </a:r>
            <a:endParaRPr b="1" sz="40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t/>
            </a:r>
            <a:endParaRPr b="1" sz="40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t/>
            </a:r>
            <a:endParaRPr b="1" sz="40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pic>
        <p:nvPicPr>
          <p:cNvPr descr="page5.png" id="134" name="Google Shape;134;p18"/>
          <p:cNvPicPr preferRelativeResize="0"/>
          <p:nvPr/>
        </p:nvPicPr>
        <p:blipFill rotWithShape="1">
          <a:blip r:embed="rId3">
            <a:alphaModFix/>
          </a:blip>
          <a:srcRect b="0" l="0" r="0" t="0"/>
          <a:stretch/>
        </p:blipFill>
        <p:spPr>
          <a:xfrm>
            <a:off x="1742999" y="2152824"/>
            <a:ext cx="8510498" cy="4279050"/>
          </a:xfrm>
          <a:prstGeom prst="rect">
            <a:avLst/>
          </a:prstGeom>
          <a:noFill/>
          <a:ln>
            <a:noFill/>
          </a:ln>
        </p:spPr>
      </p:pic>
      <p:pic>
        <p:nvPicPr>
          <p:cNvPr id="135" name="Google Shape;135;p18"/>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36" name="Google Shape;136;p18"/>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What’s your problem?</a:t>
            </a:r>
            <a:endParaRPr b="1" sz="40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9"/>
          <p:cNvSpPr/>
          <p:nvPr/>
        </p:nvSpPr>
        <p:spPr>
          <a:xfrm>
            <a:off x="-81450" y="-32575"/>
            <a:ext cx="12543001" cy="70698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19"/>
          <p:cNvSpPr txBox="1"/>
          <p:nvPr>
            <p:ph type="ctrTitle"/>
          </p:nvPr>
        </p:nvSpPr>
        <p:spPr>
          <a:xfrm>
            <a:off x="1524000" y="2958157"/>
            <a:ext cx="9144000" cy="941699"/>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dk1"/>
              </a:buClr>
              <a:buSzPts val="1400"/>
              <a:buFont typeface="Calibri"/>
              <a:buNone/>
            </a:pPr>
            <a:r>
              <a:rPr b="0" i="0" lang="en-US" sz="6000" u="none" cap="none" strike="noStrike">
                <a:solidFill>
                  <a:schemeClr val="dk1"/>
                </a:solidFill>
                <a:latin typeface="Calibri"/>
                <a:ea typeface="Calibri"/>
                <a:cs typeface="Calibri"/>
                <a:sym typeface="Calibri"/>
              </a:rPr>
              <a:t>Inventing tips</a:t>
            </a:r>
            <a:endParaRPr/>
          </a:p>
        </p:txBody>
      </p:sp>
      <p:pic>
        <p:nvPicPr>
          <p:cNvPr id="144" name="Google Shape;144;p19"/>
          <p:cNvPicPr preferRelativeResize="0"/>
          <p:nvPr/>
        </p:nvPicPr>
        <p:blipFill>
          <a:blip r:embed="rId3">
            <a:alphaModFix/>
          </a:blip>
          <a:stretch>
            <a:fillRect/>
          </a:stretch>
        </p:blipFill>
        <p:spPr>
          <a:xfrm rot="562469">
            <a:off x="7343125" y="870428"/>
            <a:ext cx="4064949" cy="2285623"/>
          </a:xfrm>
          <a:prstGeom prst="rect">
            <a:avLst/>
          </a:prstGeom>
          <a:noFill/>
          <a:ln>
            <a:noFill/>
          </a:ln>
        </p:spPr>
      </p:pic>
      <p:pic>
        <p:nvPicPr>
          <p:cNvPr id="145" name="Google Shape;145;p19"/>
          <p:cNvPicPr preferRelativeResize="0"/>
          <p:nvPr/>
        </p:nvPicPr>
        <p:blipFill>
          <a:blip r:embed="rId4">
            <a:alphaModFix/>
          </a:blip>
          <a:stretch>
            <a:fillRect/>
          </a:stretch>
        </p:blipFill>
        <p:spPr>
          <a:xfrm>
            <a:off x="88104" y="172675"/>
            <a:ext cx="4001092" cy="68579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pic>
        <p:nvPicPr>
          <p:cNvPr descr="page9.png" id="151" name="Google Shape;151;p20"/>
          <p:cNvPicPr preferRelativeResize="0"/>
          <p:nvPr/>
        </p:nvPicPr>
        <p:blipFill rotWithShape="1">
          <a:blip r:embed="rId3">
            <a:alphaModFix/>
          </a:blip>
          <a:srcRect b="0" l="0" r="0" t="0"/>
          <a:stretch/>
        </p:blipFill>
        <p:spPr>
          <a:xfrm>
            <a:off x="2923099" y="2313999"/>
            <a:ext cx="6345799" cy="3793799"/>
          </a:xfrm>
          <a:prstGeom prst="rect">
            <a:avLst/>
          </a:prstGeom>
          <a:noFill/>
          <a:ln>
            <a:noFill/>
          </a:ln>
        </p:spPr>
      </p:pic>
      <p:pic>
        <p:nvPicPr>
          <p:cNvPr id="152" name="Google Shape;152;p20"/>
          <p:cNvPicPr preferRelativeResize="0"/>
          <p:nvPr/>
        </p:nvPicPr>
        <p:blipFill rotWithShape="1">
          <a:blip r:embed="rId4">
            <a:alphaModFix/>
          </a:blip>
          <a:srcRect b="0" l="0" r="0" t="0"/>
          <a:stretch/>
        </p:blipFill>
        <p:spPr>
          <a:xfrm>
            <a:off x="-301175" y="368462"/>
            <a:ext cx="7541273" cy="1313225"/>
          </a:xfrm>
          <a:prstGeom prst="rect">
            <a:avLst/>
          </a:prstGeom>
          <a:noFill/>
          <a:ln>
            <a:noFill/>
          </a:ln>
        </p:spPr>
      </p:pic>
      <p:sp>
        <p:nvSpPr>
          <p:cNvPr id="153" name="Google Shape;153;p20"/>
          <p:cNvSpPr txBox="1"/>
          <p:nvPr/>
        </p:nvSpPr>
        <p:spPr>
          <a:xfrm rot="-59944">
            <a:off x="567399" y="676909"/>
            <a:ext cx="6916651" cy="90524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1: Keep the ideas coming</a:t>
            </a:r>
            <a:endParaRPr b="1" sz="40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pic>
        <p:nvPicPr>
          <p:cNvPr descr="start simple.png" id="159" name="Google Shape;159;p21"/>
          <p:cNvPicPr preferRelativeResize="0"/>
          <p:nvPr/>
        </p:nvPicPr>
        <p:blipFill rotWithShape="1">
          <a:blip r:embed="rId3">
            <a:alphaModFix/>
          </a:blip>
          <a:srcRect b="0" l="0" r="0" t="0"/>
          <a:stretch/>
        </p:blipFill>
        <p:spPr>
          <a:xfrm>
            <a:off x="2906824" y="2944774"/>
            <a:ext cx="6378350" cy="2369349"/>
          </a:xfrm>
          <a:prstGeom prst="rect">
            <a:avLst/>
          </a:prstGeom>
          <a:noFill/>
          <a:ln>
            <a:noFill/>
          </a:ln>
        </p:spPr>
      </p:pic>
      <p:pic>
        <p:nvPicPr>
          <p:cNvPr id="160" name="Google Shape;160;p21"/>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61" name="Google Shape;161;p21"/>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2: Start simple</a:t>
            </a:r>
            <a:endParaRPr b="1" sz="40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