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global-development/2019/may/16/one-day-disappear-tuvalu-sinking-islands-rising-seas-climate-change" TargetMode="External"/><Relationship Id="rId3" Type="http://schemas.openxmlformats.org/officeDocument/2006/relationships/hyperlink" Target="https://www.theguardian.com/global-development/2019/may/16/one-day-disappear-tuvalu-sinking-islands-rising-seas-climate-change"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nada.ca/en/environment-climate-change/services/managing-reducing-waste/international-commitments/ocean-plastics-charter.html" TargetMode="External"/><Relationship Id="rId3" Type="http://schemas.openxmlformats.org/officeDocument/2006/relationships/hyperlink" Target="https://www.cbc.ca/news/politics/government-to-ban-single-use-plastics-as-early-as-2021-source-1.5168386"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e5a9e004f9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e5a9e004f9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b7ff65161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b7ff65161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Earth happened to be in the right place at the right time. The right distance from the sun, the right amount of water and the right atmosphere have led to life sprouting on Earth. It’s the only planet in the whole galaxy with life on it... that we know of!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rPr lang="en" sz="1200">
                <a:solidFill>
                  <a:schemeClr val="dk1"/>
                </a:solidFill>
                <a:latin typeface="Calibri"/>
                <a:ea typeface="Calibri"/>
                <a:cs typeface="Calibri"/>
                <a:sym typeface="Calibri"/>
              </a:rPr>
              <a:t>From deserts to forests, oceans to mountains, our planet is home to the most amazing creatures and plants, a constant source of wonder for us. </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b7ff65161a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b7ff65161a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In the last 200 years, since the industrial revolution, when we started using lots of machines in everyday living, to travel, to make things, in farming and more,</a:t>
            </a:r>
            <a:r>
              <a:rPr lang="en" sz="1200">
                <a:solidFill>
                  <a:schemeClr val="dk1"/>
                </a:solidFill>
                <a:latin typeface="Calibri"/>
                <a:ea typeface="Calibri"/>
                <a:cs typeface="Calibri"/>
                <a:sym typeface="Calibri"/>
              </a:rPr>
              <a:t> humans have created more and more pollution as we produce and burn energy from fossil fuels like coal, gas and oil. The creation of new materials like plastic, while convenient, has caused a huge problem in the environment as it do</a:t>
            </a:r>
            <a:r>
              <a:rPr lang="en" sz="1200">
                <a:solidFill>
                  <a:schemeClr val="dk1"/>
                </a:solidFill>
                <a:latin typeface="Calibri"/>
                <a:ea typeface="Calibri"/>
                <a:cs typeface="Calibri"/>
                <a:sym typeface="Calibri"/>
              </a:rPr>
              <a:t>es not break down fast enough and therefore begins to pile up on earth.</a:t>
            </a:r>
            <a:r>
              <a:rPr lang="en" sz="1200">
                <a:solidFill>
                  <a:schemeClr val="dk1"/>
                </a:solidFill>
                <a:latin typeface="Calibri"/>
                <a:ea typeface="Calibri"/>
                <a:cs typeface="Calibri"/>
                <a:sym typeface="Calibri"/>
              </a:rPr>
              <a:t>  With 7 billion mouths to feed on Earth and 9 billion expected by 2050 -  how we use the earth’s </a:t>
            </a:r>
            <a:r>
              <a:rPr lang="en" sz="1200">
                <a:solidFill>
                  <a:schemeClr val="dk1"/>
                </a:solidFill>
                <a:latin typeface="Calibri"/>
                <a:ea typeface="Calibri"/>
                <a:cs typeface="Calibri"/>
                <a:sym typeface="Calibri"/>
              </a:rPr>
              <a:t>resources</a:t>
            </a:r>
            <a:r>
              <a:rPr lang="en" sz="1200">
                <a:solidFill>
                  <a:schemeClr val="dk1"/>
                </a:solidFill>
                <a:latin typeface="Calibri"/>
                <a:ea typeface="Calibri"/>
                <a:cs typeface="Calibri"/>
                <a:sym typeface="Calibri"/>
              </a:rPr>
              <a:t> for feeding people really matters. Many of the Earth’s resources are not endless </a:t>
            </a:r>
            <a:r>
              <a:rPr lang="en" sz="1200">
                <a:solidFill>
                  <a:schemeClr val="dk1"/>
                </a:solidFill>
                <a:latin typeface="Calibri"/>
                <a:ea typeface="Calibri"/>
                <a:cs typeface="Calibri"/>
                <a:sym typeface="Calibri"/>
              </a:rPr>
              <a:t>or create pollution when we use them</a:t>
            </a:r>
            <a:r>
              <a:rPr lang="en" sz="1200">
                <a:solidFill>
                  <a:schemeClr val="dk1"/>
                </a:solidFill>
                <a:latin typeface="Calibri"/>
                <a:ea typeface="Calibri"/>
                <a:cs typeface="Calibri"/>
                <a:sym typeface="Calibri"/>
              </a:rPr>
              <a:t>, and learning how much we give and take is what it means to live sustainably.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With climate change, 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Precious habitats such as rainforests and rivers are being </a:t>
            </a:r>
            <a:r>
              <a:rPr lang="en" sz="1200">
                <a:solidFill>
                  <a:schemeClr val="dk1"/>
                </a:solidFill>
                <a:latin typeface="Calibri"/>
                <a:ea typeface="Calibri"/>
                <a:cs typeface="Calibri"/>
                <a:sym typeface="Calibri"/>
              </a:rPr>
              <a:t>destroyed</a:t>
            </a:r>
            <a:r>
              <a:rPr lang="en" sz="1200">
                <a:solidFill>
                  <a:schemeClr val="dk1"/>
                </a:solidFill>
                <a:latin typeface="Calibri"/>
                <a:ea typeface="Calibri"/>
                <a:cs typeface="Calibri"/>
                <a:sym typeface="Calibri"/>
              </a:rPr>
              <a:t> for homes, transport and resources. These habitats are highly adapted homes for many </a:t>
            </a:r>
            <a:r>
              <a:rPr lang="en" sz="1200">
                <a:solidFill>
                  <a:schemeClr val="dk1"/>
                </a:solidFill>
                <a:latin typeface="Calibri"/>
                <a:ea typeface="Calibri"/>
                <a:cs typeface="Calibri"/>
                <a:sym typeface="Calibri"/>
              </a:rPr>
              <a:t>species of wildlife and vegetation, which will not be able to survive if their habitats are damaged in any way.</a:t>
            </a:r>
            <a:endParaRPr sz="120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b7ff65161a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b7ff65161a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Climate change is a change in weather conditions, like temperature and rainfall, over a long period of time.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highlight>
                <a:schemeClr val="lt1"/>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biggest cause of global warming is the use of fossil fuels.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Oil, coal and gas are examples of fossil fuels. They are burned to create energy for heating our homes, driving cars and running factories. Oil is also the main ingredient used to make plastic. Burning these fuels releases carbon dioxide (CO2) into the air, and having too much carbon dioxide in the air causes the Earth’s atmosphere to heat up.</a:t>
            </a:r>
            <a:endParaRPr sz="1000">
              <a:solidFill>
                <a:schemeClr val="dk1"/>
              </a:solidFill>
              <a:highlight>
                <a:srgbClr val="FFFFFF"/>
              </a:highlight>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b7ff65161a_0_2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b7ff65161a_0_27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highlight>
                  <a:schemeClr val="lt1"/>
                </a:highlight>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highlight>
                  <a:schemeClr val="lt1"/>
                </a:highlight>
                <a:latin typeface="Calibri"/>
                <a:ea typeface="Calibri"/>
                <a:cs typeface="Calibri"/>
                <a:sym typeface="Calibri"/>
              </a:rPr>
              <a:t>the quality of the soil decreases, and with it its ability to grow trees and plants. </a:t>
            </a:r>
            <a:r>
              <a:rPr lang="en" sz="1200">
                <a:solidFill>
                  <a:schemeClr val="dk1"/>
                </a:solidFill>
                <a:highlight>
                  <a:schemeClr val="lt1"/>
                </a:highlight>
                <a:latin typeface="Calibri"/>
                <a:ea typeface="Calibri"/>
                <a:cs typeface="Calibri"/>
                <a:sym typeface="Calibri"/>
              </a:rPr>
              <a:t>When trees are drier for longer, this also means more chances of wildfires.</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199" name="Google Shape;199;gb7ff65161a_0_27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b8493120f0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b8493120f0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Climate change has a direct impact on the rights of children:</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Right to adequate housing, right to food, right to safe drinking water and sanitation: all are at risk with the increase of extreme weather events (drought, floods, hurricanes) destroying habitats, affecting rural communities whose survival depends on crops and livestock, islands being submerged by the sea, etc.</a:t>
            </a:r>
            <a:endParaRPr sz="12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Right to health: climate change is increasing risks of malnutrition, diseases and mental health problems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Climate change is also pushing people to move away from their home, affecting their right to family life, to education and many others </a:t>
            </a:r>
            <a:endParaRPr sz="12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Children’s rights are also a tool for change: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and young people are agents of change: they have a right to protest, to campaign to push for climate action by governments and businesses. They should have their voices heard and taken into account in decision made for the future</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have a right to access justice to defend their rights in the face of climate change: they are going to court to ask their governments to take action on the climate crisis and respect their rights.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eaaef115af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eaaef115a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people think of climate change as something that might happen in the future but it’s effects are already </a:t>
            </a:r>
            <a:r>
              <a:rPr lang="en"/>
              <a:t>beginning</a:t>
            </a:r>
            <a:r>
              <a:rPr lang="en"/>
              <a:t> to impact people’s lives all </a:t>
            </a:r>
            <a:r>
              <a:rPr lang="en"/>
              <a:t>across</a:t>
            </a:r>
            <a:r>
              <a:rPr lang="en"/>
              <a:t> the globe.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who live near to the coast and on small islands are experiencing the </a:t>
            </a:r>
            <a:r>
              <a:rPr lang="en"/>
              <a:t>effects more dramatically than some other places inland. This is due to temperatures increasing and sea levels rising.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islands of Tuvalu in the Pacific </a:t>
            </a:r>
            <a:r>
              <a:rPr lang="en"/>
              <a:t>ocean are already on the verge of going under water. They are home to 11,000 people who have lived there for hundreds of years. Two of the nine islands are at severe risk of being swallowed up by the sea. If the islands sink many things will be lost, such as uniques cultures, special communities and homes. The people who live there will have to move to other places where they may not feel like they belong or speak the language.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Islands like this also rely heavily on seafood to eat, so the devastating effects of overfishing can have huge consequences for the people who live here.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https://www.theguardian.com/global-development/2019/may/16/</a:t>
            </a:r>
            <a:r>
              <a:rPr lang="en" u="sng">
                <a:solidFill>
                  <a:schemeClr val="hlink"/>
                </a:solidFill>
                <a:hlinkClick r:id="rId3"/>
              </a:rPr>
              <a:t>one-day-disappear-tuvalu-sinking-islands-rising-seas-climate-change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b8493120f0_1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gb8493120f0_1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We all have a responsibility to do what we can to tackle the problem of climate destruction. Children all over the world are taking part in climate strikes and making their </a:t>
            </a:r>
            <a:r>
              <a:rPr lang="en" sz="1200">
                <a:solidFill>
                  <a:srgbClr val="3C4043"/>
                </a:solidFill>
                <a:highlight>
                  <a:schemeClr val="lt1"/>
                </a:highlight>
                <a:latin typeface="Calibri"/>
                <a:ea typeface="Calibri"/>
                <a:cs typeface="Calibri"/>
                <a:sym typeface="Calibri"/>
              </a:rPr>
              <a:t>voices heard.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Governments, businesses and companies need to change how they create products and deal with them as they create the biggest negative impact on our fragile planet.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Countries all over the world need to step and do their bit to change the way our future looks. </a:t>
            </a:r>
            <a:r>
              <a:rPr lang="en" sz="1200">
                <a:solidFill>
                  <a:srgbClr val="3C4043"/>
                </a:solidFill>
                <a:highlight>
                  <a:schemeClr val="lt1"/>
                </a:highlight>
                <a:latin typeface="Calibri"/>
                <a:ea typeface="Calibri"/>
                <a:cs typeface="Calibri"/>
                <a:sym typeface="Calibri"/>
              </a:rPr>
              <a:t>Countries</a:t>
            </a:r>
            <a:r>
              <a:rPr lang="en" sz="1200">
                <a:solidFill>
                  <a:srgbClr val="3C4043"/>
                </a:solidFill>
                <a:highlight>
                  <a:schemeClr val="lt1"/>
                </a:highlight>
                <a:latin typeface="Calibri"/>
                <a:ea typeface="Calibri"/>
                <a:cs typeface="Calibri"/>
                <a:sym typeface="Calibri"/>
              </a:rPr>
              <a:t> in the Pacific such as Samoa have already taken a big leap to ban single use plastic from 2019 and larger countries like Canada are following their lead by adopting the </a:t>
            </a:r>
            <a:r>
              <a:rPr lang="en" sz="1200" u="sng">
                <a:solidFill>
                  <a:schemeClr val="hlink"/>
                </a:solidFill>
                <a:latin typeface="Calibri"/>
                <a:ea typeface="Calibri"/>
                <a:cs typeface="Calibri"/>
                <a:sym typeface="Calibri"/>
                <a:hlinkClick r:id="rId2"/>
              </a:rPr>
              <a:t>Ocean Plastics Charter</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a:t>
            </a:r>
            <a:r>
              <a:rPr lang="en" sz="1200">
                <a:solidFill>
                  <a:schemeClr val="hlink"/>
                </a:solidFill>
                <a:highlight>
                  <a:schemeClr val="lt1"/>
                </a:highlight>
                <a:uFill>
                  <a:noFill/>
                </a:uFill>
                <a:latin typeface="Calibri"/>
                <a:ea typeface="Calibri"/>
                <a:cs typeface="Calibri"/>
                <a:sym typeface="Calibri"/>
                <a:hlinkClick r:id="rId3"/>
              </a:rPr>
              <a:t>https://www.cbc.ca/news/politics/government-to-ban-single-use-plastics-as-early-as-2021-source-1.5168386</a:t>
            </a:r>
            <a:r>
              <a:rPr lang="en" sz="1200">
                <a:solidFill>
                  <a:srgbClr val="3C4043"/>
                </a:solidFill>
                <a:highlight>
                  <a:schemeClr val="lt1"/>
                </a:highlight>
                <a:latin typeface="Calibri"/>
                <a:ea typeface="Calibri"/>
                <a:cs typeface="Calibri"/>
                <a:sym typeface="Calibri"/>
              </a:rPr>
              <a:t>)</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b7ff65161a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b7ff65161a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There are many inventions being developed at present that look at how we can find ways to prevent the planet from heating up more.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there are many ways we can approach this—it could be by changing small things in our everyday lives. Just imagine - if just 10% of the 7.8 billion world population changed how much water they use to brush their teeth to using a small glass of water rather than running a tap, this could save sixteen billion eight hundred million litres of water every day!!</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highlight>
                  <a:srgbClr val="FFFFFF"/>
                </a:highlight>
                <a:latin typeface="Calibri"/>
                <a:ea typeface="Calibri"/>
                <a:cs typeface="Calibri"/>
                <a:sym typeface="Calibri"/>
              </a:rPr>
              <a:t>The more we combat waste and pollution, the better we can help keep man-made climate change under control.</a:t>
            </a:r>
            <a:endParaRPr sz="1200">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e5a9e004f9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e5a9e004f9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e3bb631ee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e3bb631ee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a:t>
            </a:r>
            <a:r>
              <a:rPr lang="en" sz="1200">
                <a:solidFill>
                  <a:schemeClr val="dk1"/>
                </a:solidFill>
                <a:latin typeface="Calibri"/>
                <a:ea typeface="Calibri"/>
                <a:cs typeface="Calibri"/>
                <a:sym typeface="Calibri"/>
              </a:rPr>
              <a:t>bring the most ingenious to life!</a:t>
            </a:r>
            <a:r>
              <a:rPr lang="en" sz="1200">
                <a:solidFill>
                  <a:schemeClr val="dk1"/>
                </a:solidFill>
                <a:latin typeface="Calibri"/>
                <a:ea typeface="Calibri"/>
                <a:cs typeface="Calibri"/>
                <a:sym typeface="Calibri"/>
              </a:rPr>
              <a:t>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e3bb631ee4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e3bb631ee4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3C4043"/>
                </a:solidFill>
                <a:highlight>
                  <a:schemeClr val="lt1"/>
                </a:highlight>
                <a:latin typeface="Calibri"/>
                <a:ea typeface="Calibri"/>
                <a:cs typeface="Calibri"/>
                <a:sym typeface="Calibri"/>
              </a:rPr>
              <a:t>All of the threats from climate change affect both us and all other life on earth. The awesome variety of living things on Earth is known as </a:t>
            </a:r>
            <a:r>
              <a:rPr b="1" lang="en" sz="1200">
                <a:solidFill>
                  <a:srgbClr val="3C4043"/>
                </a:solidFill>
                <a:highlight>
                  <a:schemeClr val="lt1"/>
                </a:highlight>
                <a:latin typeface="Calibri"/>
                <a:ea typeface="Calibri"/>
                <a:cs typeface="Calibri"/>
                <a:sym typeface="Calibri"/>
              </a:rPr>
              <a:t>biodiversity</a:t>
            </a:r>
            <a:r>
              <a:rPr lang="en" sz="1200">
                <a:solidFill>
                  <a:srgbClr val="3C4043"/>
                </a:solidFill>
                <a:highlight>
                  <a:schemeClr val="lt1"/>
                </a:highlight>
                <a:latin typeface="Calibri"/>
                <a:ea typeface="Calibri"/>
                <a:cs typeface="Calibri"/>
                <a:sym typeface="Calibri"/>
              </a:rPr>
              <a:t>. The more diverse and unique the life on our planet is, the better chance we all have of living long and healthy lives.</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Every creature helps to keep nature in balance, through the eco-food chain (what they eat and sometimes being eaten themselves!) and by spreading seeds, micro-organisms and pollen.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1200"/>
              </a:spcBef>
              <a:spcAft>
                <a:spcPts val="0"/>
              </a:spcAft>
              <a:buNone/>
            </a:pPr>
            <a:r>
              <a:t/>
            </a:r>
            <a:endParaRPr sz="20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e5a9e004f9_2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e5a9e004f9_2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natural homes of animals, plants and other living species are known as habitats. Some people live in the countryside and others in towns and cities, and wildlife is just the same.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habitat has everything that a living thing needs to survive. For animals that means food, water and shelter and for a plant that means the right combination of light, air, soil and water. Over millions of years each species has become specially adapted to its environment, for example a cactus has adapted to survive in bright sunlight and hot dry places </a:t>
            </a:r>
            <a:r>
              <a:rPr lang="en" sz="1200">
                <a:solidFill>
                  <a:schemeClr val="dk1"/>
                </a:solidFill>
                <a:latin typeface="Calibri"/>
                <a:ea typeface="Calibri"/>
                <a:cs typeface="Calibri"/>
                <a:sym typeface="Calibri"/>
              </a:rPr>
              <a:t>climates</a:t>
            </a:r>
            <a:r>
              <a:rPr lang="en" sz="1200">
                <a:solidFill>
                  <a:schemeClr val="dk1"/>
                </a:solidFill>
                <a:latin typeface="Calibri"/>
                <a:ea typeface="Calibri"/>
                <a:cs typeface="Calibri"/>
                <a:sym typeface="Calibri"/>
              </a:rPr>
              <a:t> like the desert.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right amount of space is very important for an animal to survive. For example a tiger needs a huge amount of space to roam, hunt and find a mate, whereas an ant only needs a few centimeters.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Many habitats are being </a:t>
            </a:r>
            <a:r>
              <a:rPr lang="en" sz="1200">
                <a:solidFill>
                  <a:schemeClr val="dk1"/>
                </a:solidFill>
                <a:latin typeface="Calibri"/>
                <a:ea typeface="Calibri"/>
                <a:cs typeface="Calibri"/>
                <a:sym typeface="Calibri"/>
              </a:rPr>
              <a:t>destroyed</a:t>
            </a:r>
            <a:r>
              <a:rPr lang="en" sz="1200">
                <a:solidFill>
                  <a:schemeClr val="dk1"/>
                </a:solidFill>
                <a:latin typeface="Calibri"/>
                <a:ea typeface="Calibri"/>
                <a:cs typeface="Calibri"/>
                <a:sym typeface="Calibri"/>
              </a:rPr>
              <a:t> because the human population is growing bigger every year - we need space to grow crops, build houses and roads. But often this is creating conflict with animals </a:t>
            </a:r>
            <a:r>
              <a:rPr lang="en" sz="1200">
                <a:solidFill>
                  <a:schemeClr val="dk1"/>
                </a:solidFill>
                <a:latin typeface="Calibri"/>
                <a:ea typeface="Calibri"/>
                <a:cs typeface="Calibri"/>
                <a:sym typeface="Calibri"/>
              </a:rPr>
              <a:t>or leaving them without a home, which</a:t>
            </a:r>
            <a:r>
              <a:rPr lang="en" sz="1200">
                <a:solidFill>
                  <a:schemeClr val="dk1"/>
                </a:solidFill>
                <a:latin typeface="Calibri"/>
                <a:ea typeface="Calibri"/>
                <a:cs typeface="Calibri"/>
                <a:sym typeface="Calibri"/>
              </a:rPr>
              <a:t> is causing many animals to become endangered. This means they are at risk of dying out forever.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b7ff65161a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b7ff65161a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a:t>
            </a:r>
            <a:r>
              <a:rPr lang="en" sz="1200">
                <a:solidFill>
                  <a:schemeClr val="dk1"/>
                </a:solidFill>
                <a:latin typeface="Calibri"/>
                <a:ea typeface="Calibri"/>
                <a:cs typeface="Calibri"/>
                <a:sym typeface="Calibri"/>
              </a:rPr>
              <a:t>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incredible talents of creatures small and mighty can inspire invention too!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e2eac88ede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e2eac88ede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Wildlife is a huge part of the natural world, and the more that mammals, insects, amphibians, birds and other invertebrates thrive, the better for the planet. So it’s worth thinking about how </a:t>
            </a:r>
            <a:r>
              <a:rPr b="1" lang="en" sz="1200">
                <a:solidFill>
                  <a:schemeClr val="dk1"/>
                </a:solidFill>
                <a:latin typeface="Calibri"/>
                <a:ea typeface="Calibri"/>
                <a:cs typeface="Calibri"/>
                <a:sym typeface="Calibri"/>
              </a:rPr>
              <a:t>to help and encourage wildlife </a:t>
            </a:r>
            <a:r>
              <a:rPr lang="en" sz="1200">
                <a:solidFill>
                  <a:schemeClr val="dk1"/>
                </a:solidFill>
                <a:latin typeface="Calibri"/>
                <a:ea typeface="Calibri"/>
                <a:cs typeface="Calibri"/>
                <a:sym typeface="Calibri"/>
              </a:rPr>
              <a:t>in small and big ways.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0"/>
              </a:spcBef>
              <a:spcAft>
                <a:spcPts val="0"/>
              </a:spcAft>
              <a:buClr>
                <a:schemeClr val="dk1"/>
              </a:buClr>
              <a:buSzPts val="1100"/>
              <a:buFont typeface="Arial"/>
              <a:buNone/>
            </a:pPr>
            <a:r>
              <a:rPr lang="en" sz="1200">
                <a:solidFill>
                  <a:srgbClr val="3C4043"/>
                </a:solidFill>
                <a:highlight>
                  <a:schemeClr val="lt1"/>
                </a:highlight>
                <a:latin typeface="Calibri"/>
                <a:ea typeface="Calibri"/>
                <a:cs typeface="Calibri"/>
                <a:sym typeface="Calibri"/>
              </a:rPr>
              <a:t>There are many reasons why biodiversity is hugely important for humans, and here’s a few. Animals and plants can help us to: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create new medicines. Scientists are discovering new medicines everyday from natural sources, like corals!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feed us. Certain crops can be damaged by diseases, so the more food options we have the better.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keep the earth healthy and the weather balanced. Having many different types of animals helps to keep our planet healthy as they all have different and important roles, for example Whale poo is critical to ocean health and its ability to absorb CO2 from the atmosphere! https://www.nationalgeographic.com/science/article/sciencespeak-whale-pump</a:t>
            </a:r>
            <a:endParaRPr sz="1200">
              <a:solidFill>
                <a:srgbClr val="3C4043"/>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b8493120f0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b8493120f0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Indigenous communities around the world have a special relationship with the Earth and all living things on it.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They are taking care of the nature around them and making decisions with the idea that the next seven generations to come should be able to enjoy the Earth in the same way as we are: no over-consumption, no extractive and exploitative ways of using the natural resources.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They live in harmony and respectful balance with their land and the rest of living creatures, and people all over the world can</a:t>
            </a:r>
            <a:r>
              <a:rPr lang="en" sz="1200">
                <a:solidFill>
                  <a:schemeClr val="dk1"/>
                </a:solidFill>
                <a:latin typeface="Calibri"/>
                <a:ea typeface="Calibri"/>
                <a:cs typeface="Calibri"/>
                <a:sym typeface="Calibri"/>
              </a:rPr>
              <a:t> learn valuable lessons from these communities. </a:t>
            </a:r>
            <a:endParaRPr sz="1200">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e5a9e004f9_2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e5a9e004f9_2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b8493120f0_1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b8493120f0_1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Sustainability means having enough </a:t>
            </a:r>
            <a:r>
              <a:rPr lang="en" sz="1200">
                <a:latin typeface="Calibri"/>
                <a:ea typeface="Calibri"/>
                <a:cs typeface="Calibri"/>
                <a:sym typeface="Calibri"/>
              </a:rPr>
              <a:t>resources like food and water for everyone, without using too much so that it won’t run out in the future.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There are 7000 million people on this planet. So all of the things we do can really add up! If we can make big or even small changes to the way we do things it could have a huge effect on our planet. When we invent things we really need to consider how they will affect nature and our environment.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b86e8be9f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b86e8be9f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a:t>
            </a:r>
            <a:r>
              <a:rPr lang="en" sz="1200">
                <a:solidFill>
                  <a:schemeClr val="dk1"/>
                </a:solidFill>
                <a:latin typeface="Calibri"/>
                <a:ea typeface="Calibri"/>
                <a:cs typeface="Calibri"/>
                <a:sym typeface="Calibri"/>
              </a:rPr>
              <a:t>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b7ff65161a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b7ff65161a_0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When cars or planes are moving they use energy. Walking, running, driving, cycling, scootering, sailing, flying...people can’t seem to ever stay still! While we may have two perfectly good feet, more often than not we like </a:t>
            </a:r>
            <a:r>
              <a:rPr b="1" lang="en" sz="1200">
                <a:solidFill>
                  <a:schemeClr val="dk1"/>
                </a:solidFill>
                <a:latin typeface="Calibri"/>
                <a:ea typeface="Calibri"/>
                <a:cs typeface="Calibri"/>
                <a:sym typeface="Calibri"/>
              </a:rPr>
              <a:t>a little help </a:t>
            </a:r>
            <a:r>
              <a:rPr lang="en" sz="1200">
                <a:solidFill>
                  <a:schemeClr val="dk1"/>
                </a:solidFill>
                <a:latin typeface="Calibri"/>
                <a:ea typeface="Calibri"/>
                <a:cs typeface="Calibri"/>
                <a:sym typeface="Calibri"/>
              </a:rPr>
              <a:t>to get us to other places, near or far.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Travel can help us discover new parts of the world and meeting new people, but we need to invent new ways to travel to help protect our planet!</a:t>
            </a:r>
            <a:endParaRPr sz="12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e2eac88ede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e2eac88ede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Another huge impact on our planet is rubbish! </a:t>
            </a:r>
            <a:r>
              <a:rPr lang="en" sz="1200">
                <a:solidFill>
                  <a:schemeClr val="dk1"/>
                </a:solidFill>
                <a:latin typeface="Calibri"/>
                <a:ea typeface="Calibri"/>
                <a:cs typeface="Calibri"/>
                <a:sym typeface="Calibri"/>
              </a:rPr>
              <a:t>It’s said that 99% of everything we buy goes into the bin within six months. </a:t>
            </a:r>
            <a:r>
              <a:rPr lang="en" sz="1200">
                <a:latin typeface="Calibri"/>
                <a:ea typeface="Calibri"/>
                <a:cs typeface="Calibri"/>
                <a:sym typeface="Calibri"/>
              </a:rPr>
              <a:t>We live in a man-made world where everything is wrapped or carried in glass, metal, paper or plastic. And once we’ve finished using something we tend to throw it away. But where does it go?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e3bb631ee4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e3bb631ee4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CRIN is a children’s rights organisation. Their dream is a world where all children have equal rights and our planet is protected and thriving!</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Rights Studio encourages people to creatively engage on children’s rights. They invite everyone to think about how they can contribute to a better world!</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Both are passionate about children’s rights AND our amazing planet. They believe children MUST be a part of climate solutions.</a:t>
            </a:r>
            <a:endParaRPr sz="1200">
              <a:solidFill>
                <a:srgbClr val="373434"/>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eaaef115a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eaaef115a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Most of our rubbish ends up in landfill or in the ocean, which causes a huge amount of damage to the environment and wildlife.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Recycling is hugely important in reducing the amount of rubbish that goes into landfill, however in reality only a very small percentage of items are actually recycled. So we need to starting thinking about alternative ways to reduce the amount of waste we produce.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the problem of waste is not always that visible. When plastic breaks down, it doesn’t disappear but turns into tiny pieces of plastic called microplastics.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Car tires also leave microplastics on the road, which are washed off by the rain and straight to lakes, rivers and of course the oceans, and are now identified as a major source of microplastic in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These microplastics get swallowed by everything from the smallest plankton to seabirds and giant blue whales. They have entered the whole natural food chain, and we are eating it too. And of course, these microplastics are harmful to all living things.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e2eac88ede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e2eac88ede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Using a lot more natural materials like wood, paper and bees wax are a great way to reduce waste in the landfill as these materials can </a:t>
            </a:r>
            <a:r>
              <a:rPr lang="en" sz="1200">
                <a:latin typeface="Calibri"/>
                <a:ea typeface="Calibri"/>
                <a:cs typeface="Calibri"/>
                <a:sym typeface="Calibri"/>
              </a:rPr>
              <a:t>break</a:t>
            </a:r>
            <a:r>
              <a:rPr lang="en" sz="1200">
                <a:latin typeface="Calibri"/>
                <a:ea typeface="Calibri"/>
                <a:cs typeface="Calibri"/>
                <a:sym typeface="Calibri"/>
              </a:rPr>
              <a:t> down back into the </a:t>
            </a:r>
            <a:r>
              <a:rPr lang="en" sz="1200">
                <a:latin typeface="Calibri"/>
                <a:ea typeface="Calibri"/>
                <a:cs typeface="Calibri"/>
                <a:sym typeface="Calibri"/>
              </a:rPr>
              <a:t>earth</a:t>
            </a:r>
            <a:r>
              <a:rPr lang="en" sz="1200">
                <a:latin typeface="Calibri"/>
                <a:ea typeface="Calibri"/>
                <a:cs typeface="Calibri"/>
                <a:sym typeface="Calibri"/>
              </a:rPr>
              <a:t>. These types of materials are known as ‘biodegradable’. But they can still require a lot of </a:t>
            </a:r>
            <a:r>
              <a:rPr lang="en" sz="1200">
                <a:latin typeface="Calibri"/>
                <a:ea typeface="Calibri"/>
                <a:cs typeface="Calibri"/>
                <a:sym typeface="Calibri"/>
              </a:rPr>
              <a:t>energy</a:t>
            </a:r>
            <a:r>
              <a:rPr lang="en" sz="1200">
                <a:latin typeface="Calibri"/>
                <a:ea typeface="Calibri"/>
                <a:cs typeface="Calibri"/>
                <a:sym typeface="Calibri"/>
              </a:rPr>
              <a:t> to produce in the first place. So the best thing we can do is think about how we can </a:t>
            </a:r>
            <a:r>
              <a:rPr lang="en" sz="1200">
                <a:latin typeface="Calibri"/>
                <a:ea typeface="Calibri"/>
                <a:cs typeface="Calibri"/>
                <a:sym typeface="Calibri"/>
              </a:rPr>
              <a:t>reuse</a:t>
            </a:r>
            <a:r>
              <a:rPr lang="en" sz="1200">
                <a:latin typeface="Calibri"/>
                <a:ea typeface="Calibri"/>
                <a:cs typeface="Calibri"/>
                <a:sym typeface="Calibri"/>
              </a:rPr>
              <a:t> items.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It can start with shopping power! Buying products with less or no packaging, buying </a:t>
            </a:r>
            <a:r>
              <a:rPr lang="en" sz="1200">
                <a:latin typeface="Calibri"/>
                <a:ea typeface="Calibri"/>
                <a:cs typeface="Calibri"/>
                <a:sym typeface="Calibri"/>
              </a:rPr>
              <a:t>second</a:t>
            </a:r>
            <a:r>
              <a:rPr lang="en" sz="1200">
                <a:latin typeface="Calibri"/>
                <a:ea typeface="Calibri"/>
                <a:cs typeface="Calibri"/>
                <a:sym typeface="Calibri"/>
              </a:rPr>
              <a:t> hand clothes and furniture, choosing reusable rather than disposable products (like reusable water bottles), borrowing from friends and being inventive about how to turn an old thing into something new!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Fix it cafes are a great example of a sustainable alternative - they are places you can bring your broken things to get them </a:t>
            </a:r>
            <a:r>
              <a:rPr lang="en" sz="1200">
                <a:latin typeface="Calibri"/>
                <a:ea typeface="Calibri"/>
                <a:cs typeface="Calibri"/>
                <a:sym typeface="Calibri"/>
              </a:rPr>
              <a:t>repaired</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t>
            </a:r>
            <a:r>
              <a:rPr lang="en" sz="1200">
                <a:latin typeface="Calibri"/>
                <a:ea typeface="Calibri"/>
                <a:cs typeface="Calibri"/>
                <a:sym typeface="Calibri"/>
              </a:rPr>
              <a:t>definitely</a:t>
            </a:r>
            <a:r>
              <a:rPr lang="en" sz="1200">
                <a:latin typeface="Calibri"/>
                <a:ea typeface="Calibri"/>
                <a:cs typeface="Calibri"/>
                <a:sym typeface="Calibri"/>
              </a:rPr>
              <a:t> need more </a:t>
            </a:r>
            <a:r>
              <a:rPr lang="en" sz="1200">
                <a:latin typeface="Calibri"/>
                <a:ea typeface="Calibri"/>
                <a:cs typeface="Calibri"/>
                <a:sym typeface="Calibri"/>
              </a:rPr>
              <a:t>ingenious</a:t>
            </a:r>
            <a:r>
              <a:rPr lang="en" sz="1200">
                <a:latin typeface="Calibri"/>
                <a:ea typeface="Calibri"/>
                <a:cs typeface="Calibri"/>
                <a:sym typeface="Calibri"/>
              </a:rPr>
              <a:t> ideas about how to deal with </a:t>
            </a:r>
            <a:r>
              <a:rPr lang="en" sz="1200">
                <a:latin typeface="Calibri"/>
                <a:ea typeface="Calibri"/>
                <a:cs typeface="Calibri"/>
                <a:sym typeface="Calibri"/>
              </a:rPr>
              <a:t>rubbish</a:t>
            </a:r>
            <a:r>
              <a:rPr lang="en" sz="1200">
                <a:latin typeface="Calibri"/>
                <a:ea typeface="Calibri"/>
                <a:cs typeface="Calibri"/>
                <a:sym typeface="Calibri"/>
              </a:rPr>
              <a:t>, first to create less of it and then to be really clever with what’s left!</a:t>
            </a:r>
            <a:endParaRPr sz="1200">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b7ff65161a_0_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gb7ff65161a_0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L</a:t>
            </a:r>
            <a:r>
              <a:rPr lang="en" sz="1200">
                <a:solidFill>
                  <a:srgbClr val="1D2228"/>
                </a:solidFill>
                <a:highlight>
                  <a:srgbClr val="FFFFFF"/>
                </a:highlight>
                <a:latin typeface="Calibri"/>
                <a:ea typeface="Calibri"/>
                <a:cs typeface="Calibri"/>
                <a:sym typeface="Calibri"/>
              </a:rPr>
              <a:t>ooking back on what your students came up with from the activity sheets 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(ladybug)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b7ff65161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b7ff65161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This project was created by Little Inventors, </a:t>
            </a:r>
            <a:r>
              <a:rPr lang="en" sz="1200">
                <a:latin typeface="Calibri"/>
                <a:ea typeface="Calibri"/>
                <a:cs typeface="Calibri"/>
                <a:sym typeface="Calibri"/>
              </a:rPr>
              <a:t>Child</a:t>
            </a:r>
            <a:r>
              <a:rPr lang="en" sz="1200">
                <a:latin typeface="Calibri"/>
                <a:ea typeface="Calibri"/>
                <a:cs typeface="Calibri"/>
                <a:sym typeface="Calibri"/>
              </a:rPr>
              <a:t> Rights International </a:t>
            </a:r>
            <a:r>
              <a:rPr lang="en" sz="1200">
                <a:latin typeface="Calibri"/>
                <a:ea typeface="Calibri"/>
                <a:cs typeface="Calibri"/>
                <a:sym typeface="Calibri"/>
              </a:rPr>
              <a:t>Network</a:t>
            </a:r>
            <a:r>
              <a:rPr lang="en" sz="1200">
                <a:latin typeface="Calibri"/>
                <a:ea typeface="Calibri"/>
                <a:cs typeface="Calibri"/>
                <a:sym typeface="Calibri"/>
              </a:rPr>
              <a:t> (CRIN) and the Rights Studio. With support from </a:t>
            </a:r>
            <a:r>
              <a:rPr lang="en" sz="1200">
                <a:solidFill>
                  <a:srgbClr val="171717"/>
                </a:solidFill>
                <a:highlight>
                  <a:srgbClr val="FFFFFF"/>
                </a:highlight>
                <a:latin typeface="Calibri"/>
                <a:ea typeface="Calibri"/>
                <a:cs typeface="Calibri"/>
                <a:sym typeface="Calibri"/>
              </a:rPr>
              <a:t>The German Federal Foreign Office, the European Union and the Ministry of Foreign Affairs of the Republic of Slovenia.</a:t>
            </a:r>
            <a:endParaRPr sz="1200">
              <a:solidFill>
                <a:srgbClr val="171717"/>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200">
              <a:solidFill>
                <a:srgbClr val="171717"/>
              </a:solidFill>
              <a:highlight>
                <a:srgbClr val="FFFFFF"/>
              </a:highlight>
              <a:latin typeface="Calibri"/>
              <a:ea typeface="Calibri"/>
              <a:cs typeface="Calibri"/>
              <a:sym typeface="Calibri"/>
            </a:endParaRPr>
          </a:p>
          <a:p>
            <a:pPr indent="0" lvl="0" marL="0" rtl="0" algn="l">
              <a:spcBef>
                <a:spcPts val="0"/>
              </a:spcBef>
              <a:spcAft>
                <a:spcPts val="0"/>
              </a:spcAft>
              <a:buNone/>
            </a:pPr>
            <a:r>
              <a:rPr lang="en" sz="1200">
                <a:solidFill>
                  <a:srgbClr val="171717"/>
                </a:solidFill>
                <a:highlight>
                  <a:srgbClr val="FFFFFF"/>
                </a:highlight>
                <a:latin typeface="Calibri"/>
                <a:ea typeface="Calibri"/>
                <a:cs typeface="Calibri"/>
                <a:sym typeface="Calibri"/>
              </a:rPr>
              <a:t>Visit </a:t>
            </a:r>
            <a:r>
              <a:rPr b="1" lang="en" sz="1200">
                <a:solidFill>
                  <a:srgbClr val="171717"/>
                </a:solidFill>
                <a:highlight>
                  <a:srgbClr val="FFFFFF"/>
                </a:highlight>
                <a:latin typeface="Calibri"/>
                <a:ea typeface="Calibri"/>
                <a:cs typeface="Calibri"/>
                <a:sym typeface="Calibri"/>
              </a:rPr>
              <a:t>climatechampions.littleinventors.org</a:t>
            </a:r>
            <a:r>
              <a:rPr lang="en" sz="1200">
                <a:solidFill>
                  <a:srgbClr val="171717"/>
                </a:solidFill>
                <a:highlight>
                  <a:srgbClr val="FFFFFF"/>
                </a:highlight>
                <a:latin typeface="Calibri"/>
                <a:ea typeface="Calibri"/>
                <a:cs typeface="Calibri"/>
                <a:sym typeface="Calibri"/>
              </a:rPr>
              <a:t> for more information and to upload your invention ideas! </a:t>
            </a:r>
            <a:endParaRPr sz="1200">
              <a:solidFill>
                <a:srgbClr val="171717"/>
              </a:solidFill>
              <a:highlight>
                <a:srgbClr val="FFFFFF"/>
              </a:highlight>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e2eac88ed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ge2eac88ede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object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96" name="Google Shape;96;ge2eac88ede_0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e2eac88ede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ge2eac88ede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05" name="Google Shape;105;ge2eac88ede_0_8: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e3bb631ee4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e3bb631ee4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a:t>
            </a:r>
            <a:r>
              <a:rPr lang="en" sz="1200">
                <a:latin typeface="Calibri"/>
                <a:ea typeface="Calibri"/>
                <a:cs typeface="Calibri"/>
                <a:sym typeface="Calibri"/>
              </a:rPr>
              <a:t>invention</a:t>
            </a:r>
            <a:r>
              <a:rPr lang="en" sz="1200">
                <a:latin typeface="Calibri"/>
                <a:ea typeface="Calibri"/>
                <a:cs typeface="Calibri"/>
                <a:sym typeface="Calibri"/>
              </a:rPr>
              <a:t> idea, The Super Grow 11000</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e3bb631ee4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e3bb631ee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e2eac88ede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e2eac88ede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e2eac88ede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e2eac88ede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We will cover</a:t>
            </a:r>
            <a:r>
              <a:rPr lang="en" sz="1200">
                <a:latin typeface="Calibri"/>
                <a:ea typeface="Calibri"/>
                <a:cs typeface="Calibri"/>
                <a:sym typeface="Calibri"/>
              </a:rPr>
              <a:t> these two themes </a:t>
            </a:r>
            <a:r>
              <a:rPr lang="en" sz="1200">
                <a:latin typeface="Calibri"/>
                <a:ea typeface="Calibri"/>
                <a:cs typeface="Calibri"/>
                <a:sym typeface="Calibri"/>
              </a:rPr>
              <a:t>later in the presentation if you need some inspiration </a:t>
            </a:r>
            <a:r>
              <a:rPr lang="en" sz="1200">
                <a:solidFill>
                  <a:schemeClr val="dk1"/>
                </a:solidFill>
                <a:latin typeface="Calibri"/>
                <a:ea typeface="Calibri"/>
                <a:cs typeface="Calibri"/>
                <a:sym typeface="Calibri"/>
              </a:rPr>
              <a:t>to get you started</a:t>
            </a:r>
            <a:r>
              <a:rPr lang="en" sz="1200">
                <a:solidFill>
                  <a:schemeClr val="dk1"/>
                </a:solidFill>
                <a:latin typeface="Calibri"/>
                <a:ea typeface="Calibri"/>
                <a:cs typeface="Calibri"/>
                <a:sym typeface="Calibri"/>
              </a:rPr>
              <a:t>!</a:t>
            </a:r>
            <a:endParaRPr sz="12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jp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3.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8.png"/><Relationship Id="rId4" Type="http://schemas.openxmlformats.org/officeDocument/2006/relationships/image" Target="../media/image40.png"/><Relationship Id="rId5" Type="http://schemas.openxmlformats.org/officeDocument/2006/relationships/image" Target="../media/image33.png"/><Relationship Id="rId6" Type="http://schemas.openxmlformats.org/officeDocument/2006/relationships/image" Target="../media/image3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9.png"/><Relationship Id="rId4" Type="http://schemas.openxmlformats.org/officeDocument/2006/relationships/image" Target="../media/image58.jpg"/><Relationship Id="rId5" Type="http://schemas.openxmlformats.org/officeDocument/2006/relationships/image" Target="../media/image5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4.png"/><Relationship Id="rId4" Type="http://schemas.openxmlformats.org/officeDocument/2006/relationships/image" Target="../media/image33.png"/><Relationship Id="rId5" Type="http://schemas.openxmlformats.org/officeDocument/2006/relationships/image" Target="../media/image42.png"/><Relationship Id="rId6" Type="http://schemas.openxmlformats.org/officeDocument/2006/relationships/image" Target="../media/image54.jpg"/><Relationship Id="rId7"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3.png"/><Relationship Id="rId4" Type="http://schemas.openxmlformats.org/officeDocument/2006/relationships/image" Target="../media/image51.png"/><Relationship Id="rId5"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33.png"/><Relationship Id="rId4" Type="http://schemas.openxmlformats.org/officeDocument/2006/relationships/image" Target="../media/image45.png"/><Relationship Id="rId5" Type="http://schemas.openxmlformats.org/officeDocument/2006/relationships/image" Target="../media/image49.png"/><Relationship Id="rId6"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7.jp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9.png"/><Relationship Id="rId4" Type="http://schemas.openxmlformats.org/officeDocument/2006/relationships/image" Target="../media/image88.png"/><Relationship Id="rId5" Type="http://schemas.openxmlformats.org/officeDocument/2006/relationships/image" Target="../media/image85.png"/><Relationship Id="rId6" Type="http://schemas.openxmlformats.org/officeDocument/2006/relationships/image" Target="../media/image86.png"/><Relationship Id="rId7" Type="http://schemas.openxmlformats.org/officeDocument/2006/relationships/image" Target="../media/image8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7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13.png"/><Relationship Id="rId9" Type="http://schemas.openxmlformats.org/officeDocument/2006/relationships/image" Target="../media/image9.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7.png"/><Relationship Id="rId8"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4.jpg"/><Relationship Id="rId4" Type="http://schemas.openxmlformats.org/officeDocument/2006/relationships/image" Target="../media/image39.png"/><Relationship Id="rId5" Type="http://schemas.openxmlformats.org/officeDocument/2006/relationships/image" Target="../media/image53.png"/><Relationship Id="rId6" Type="http://schemas.openxmlformats.org/officeDocument/2006/relationships/image" Target="../media/image5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9.png"/><Relationship Id="rId4" Type="http://schemas.openxmlformats.org/officeDocument/2006/relationships/image" Target="../media/image57.png"/><Relationship Id="rId5" Type="http://schemas.openxmlformats.org/officeDocument/2006/relationships/image" Target="../media/image5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9.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9.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9.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6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9.png"/><Relationship Id="rId4" Type="http://schemas.openxmlformats.org/officeDocument/2006/relationships/image" Target="../media/image59.png"/><Relationship Id="rId5" Type="http://schemas.openxmlformats.org/officeDocument/2006/relationships/image" Target="../media/image6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9.png"/><Relationship Id="rId4" Type="http://schemas.openxmlformats.org/officeDocument/2006/relationships/image" Target="../media/image66.png"/><Relationship Id="rId5" Type="http://schemas.openxmlformats.org/officeDocument/2006/relationships/image" Target="../media/image69.png"/><Relationship Id="rId6" Type="http://schemas.openxmlformats.org/officeDocument/2006/relationships/image" Target="../media/image67.png"/><Relationship Id="rId7" Type="http://schemas.openxmlformats.org/officeDocument/2006/relationships/image" Target="../media/image7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8.png"/><Relationship Id="rId4" Type="http://schemas.openxmlformats.org/officeDocument/2006/relationships/image" Target="../media/image39.png"/><Relationship Id="rId5" Type="http://schemas.openxmlformats.org/officeDocument/2006/relationships/image" Target="../media/image7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70.png"/><Relationship Id="rId4" Type="http://schemas.openxmlformats.org/officeDocument/2006/relationships/image" Target="../media/image39.png"/><Relationship Id="rId5" Type="http://schemas.openxmlformats.org/officeDocument/2006/relationships/image" Target="../media/image74.png"/><Relationship Id="rId6" Type="http://schemas.openxmlformats.org/officeDocument/2006/relationships/image" Target="../media/image6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5.jpg"/><Relationship Id="rId7"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9.png"/><Relationship Id="rId4" Type="http://schemas.openxmlformats.org/officeDocument/2006/relationships/image" Target="../media/image70.png"/><Relationship Id="rId5" Type="http://schemas.openxmlformats.org/officeDocument/2006/relationships/image" Target="../media/image7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39.png"/><Relationship Id="rId4" Type="http://schemas.openxmlformats.org/officeDocument/2006/relationships/image" Target="../media/image77.png"/><Relationship Id="rId5" Type="http://schemas.openxmlformats.org/officeDocument/2006/relationships/image" Target="../media/image79.png"/><Relationship Id="rId6" Type="http://schemas.openxmlformats.org/officeDocument/2006/relationships/image" Target="../media/image60.png"/><Relationship Id="rId7" Type="http://schemas.openxmlformats.org/officeDocument/2006/relationships/image" Target="../media/image7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83.png"/><Relationship Id="rId4" Type="http://schemas.openxmlformats.org/officeDocument/2006/relationships/image" Target="../media/image81.png"/><Relationship Id="rId5" Type="http://schemas.openxmlformats.org/officeDocument/2006/relationships/image" Target="../media/image80.png"/><Relationship Id="rId6" Type="http://schemas.openxmlformats.org/officeDocument/2006/relationships/image" Target="../media/image8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8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jpg"/><Relationship Id="rId4" Type="http://schemas.openxmlformats.org/officeDocument/2006/relationships/image" Target="../media/image17.jpg"/><Relationship Id="rId9" Type="http://schemas.openxmlformats.org/officeDocument/2006/relationships/image" Target="../media/image21.png"/><Relationship Id="rId5" Type="http://schemas.openxmlformats.org/officeDocument/2006/relationships/image" Target="../media/image13.png"/><Relationship Id="rId6" Type="http://schemas.openxmlformats.org/officeDocument/2006/relationships/image" Target="../media/image20.jpg"/><Relationship Id="rId7" Type="http://schemas.openxmlformats.org/officeDocument/2006/relationships/image" Target="../media/image24.png"/><Relationship Id="rId8" Type="http://schemas.openxmlformats.org/officeDocument/2006/relationships/image" Target="../media/image19.png"/></Relationships>
</file>

<file path=ppt/slides/_rels/slide7.xml.rels><?xml version="1.0" encoding="UTF-8" standalone="yes"?><Relationships xmlns="http://schemas.openxmlformats.org/package/2006/relationships"><Relationship Id="rId10"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2.jpg"/><Relationship Id="rId4" Type="http://schemas.openxmlformats.org/officeDocument/2006/relationships/image" Target="../media/image13.png"/><Relationship Id="rId9" Type="http://schemas.openxmlformats.org/officeDocument/2006/relationships/image" Target="../media/image21.png"/><Relationship Id="rId5" Type="http://schemas.openxmlformats.org/officeDocument/2006/relationships/image" Target="../media/image30.jpg"/><Relationship Id="rId6" Type="http://schemas.openxmlformats.org/officeDocument/2006/relationships/image" Target="../media/image26.png"/><Relationship Id="rId7" Type="http://schemas.openxmlformats.org/officeDocument/2006/relationships/image" Target="../media/image25.png"/><Relationship Id="rId8"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34.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1.png"/><Relationship Id="rId4" Type="http://schemas.openxmlformats.org/officeDocument/2006/relationships/image" Target="../media/image38.png"/><Relationship Id="rId5"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idx="1" type="subTitle"/>
          </p:nvPr>
        </p:nvSpPr>
        <p:spPr>
          <a:xfrm>
            <a:off x="204500" y="4566975"/>
            <a:ext cx="3450900" cy="40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climatechampions.littleinventors.org</a:t>
            </a:r>
            <a:endParaRPr b="1" sz="1600">
              <a:solidFill>
                <a:schemeClr val="dk1"/>
              </a:solidFill>
              <a:latin typeface="Calibri"/>
              <a:ea typeface="Calibri"/>
              <a:cs typeface="Calibri"/>
              <a:sym typeface="Calibri"/>
            </a:endParaRPr>
          </a:p>
        </p:txBody>
      </p:sp>
      <p:pic>
        <p:nvPicPr>
          <p:cNvPr id="61" name="Google Shape;61;p14"/>
          <p:cNvPicPr preferRelativeResize="0"/>
          <p:nvPr/>
        </p:nvPicPr>
        <p:blipFill>
          <a:blip r:embed="rId3">
            <a:alphaModFix/>
          </a:blip>
          <a:stretch>
            <a:fillRect/>
          </a:stretch>
        </p:blipFill>
        <p:spPr>
          <a:xfrm>
            <a:off x="0" y="-12"/>
            <a:ext cx="9144000" cy="4072118"/>
          </a:xfrm>
          <a:prstGeom prst="rect">
            <a:avLst/>
          </a:prstGeom>
          <a:noFill/>
          <a:ln>
            <a:noFill/>
          </a:ln>
        </p:spPr>
      </p:pic>
      <p:pic>
        <p:nvPicPr>
          <p:cNvPr id="62" name="Google Shape;62;p14"/>
          <p:cNvPicPr preferRelativeResize="0"/>
          <p:nvPr/>
        </p:nvPicPr>
        <p:blipFill>
          <a:blip r:embed="rId4">
            <a:alphaModFix/>
          </a:blip>
          <a:stretch>
            <a:fillRect/>
          </a:stretch>
        </p:blipFill>
        <p:spPr>
          <a:xfrm>
            <a:off x="7344559" y="4289775"/>
            <a:ext cx="1665166" cy="742975"/>
          </a:xfrm>
          <a:prstGeom prst="rect">
            <a:avLst/>
          </a:prstGeom>
          <a:noFill/>
          <a:ln>
            <a:noFill/>
          </a:ln>
        </p:spPr>
      </p:pic>
      <p:pic>
        <p:nvPicPr>
          <p:cNvPr id="63" name="Google Shape;63;p14"/>
          <p:cNvPicPr preferRelativeResize="0"/>
          <p:nvPr/>
        </p:nvPicPr>
        <p:blipFill>
          <a:blip r:embed="rId5">
            <a:alphaModFix/>
          </a:blip>
          <a:stretch>
            <a:fillRect/>
          </a:stretch>
        </p:blipFill>
        <p:spPr>
          <a:xfrm>
            <a:off x="3655400" y="4337531"/>
            <a:ext cx="2862848" cy="695215"/>
          </a:xfrm>
          <a:prstGeom prst="rect">
            <a:avLst/>
          </a:prstGeom>
          <a:noFill/>
          <a:ln>
            <a:noFill/>
          </a:ln>
        </p:spPr>
      </p:pic>
      <p:pic>
        <p:nvPicPr>
          <p:cNvPr id="64" name="Google Shape;64;p14"/>
          <p:cNvPicPr preferRelativeResize="0"/>
          <p:nvPr/>
        </p:nvPicPr>
        <p:blipFill>
          <a:blip r:embed="rId6">
            <a:alphaModFix/>
          </a:blip>
          <a:stretch>
            <a:fillRect/>
          </a:stretch>
        </p:blipFill>
        <p:spPr>
          <a:xfrm>
            <a:off x="6628874" y="4337525"/>
            <a:ext cx="452666" cy="6952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23"/>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24"/>
          <p:cNvPicPr preferRelativeResize="0"/>
          <p:nvPr/>
        </p:nvPicPr>
        <p:blipFill rotWithShape="1">
          <a:blip r:embed="rId3">
            <a:alphaModFix/>
          </a:blip>
          <a:srcRect b="0" l="0" r="18447" t="50519"/>
          <a:stretch/>
        </p:blipFill>
        <p:spPr>
          <a:xfrm flipH="1">
            <a:off x="528599" y="519850"/>
            <a:ext cx="8477491" cy="5143501"/>
          </a:xfrm>
          <a:prstGeom prst="rect">
            <a:avLst/>
          </a:prstGeom>
          <a:noFill/>
          <a:ln>
            <a:noFill/>
          </a:ln>
        </p:spPr>
      </p:pic>
      <p:pic>
        <p:nvPicPr>
          <p:cNvPr id="176" name="Google Shape;176;p24"/>
          <p:cNvPicPr preferRelativeResize="0"/>
          <p:nvPr/>
        </p:nvPicPr>
        <p:blipFill rotWithShape="1">
          <a:blip r:embed="rId3">
            <a:alphaModFix/>
          </a:blip>
          <a:srcRect b="53642" l="53449" r="11113" t="8918"/>
          <a:stretch/>
        </p:blipFill>
        <p:spPr>
          <a:xfrm flipH="1">
            <a:off x="428600" y="1032050"/>
            <a:ext cx="2329201" cy="2460800"/>
          </a:xfrm>
          <a:prstGeom prst="rect">
            <a:avLst/>
          </a:prstGeom>
          <a:noFill/>
          <a:ln>
            <a:noFill/>
          </a:ln>
        </p:spPr>
      </p:pic>
      <p:pic>
        <p:nvPicPr>
          <p:cNvPr id="177" name="Google Shape;177;p24"/>
          <p:cNvPicPr preferRelativeResize="0"/>
          <p:nvPr/>
        </p:nvPicPr>
        <p:blipFill rotWithShape="1">
          <a:blip r:embed="rId4">
            <a:alphaModFix/>
          </a:blip>
          <a:srcRect b="0" l="0" r="0" t="0"/>
          <a:stretch/>
        </p:blipFill>
        <p:spPr>
          <a:xfrm>
            <a:off x="-463848" y="252650"/>
            <a:ext cx="4921551" cy="779400"/>
          </a:xfrm>
          <a:prstGeom prst="rect">
            <a:avLst/>
          </a:prstGeom>
          <a:noFill/>
          <a:ln>
            <a:noFill/>
          </a:ln>
        </p:spPr>
      </p:pic>
      <p:sp>
        <p:nvSpPr>
          <p:cNvPr id="178" name="Google Shape;178;p24"/>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a wonderful world!</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descr="A close up of a logo&#10;&#10;Description automatically generated" id="183" name="Google Shape;183;p25"/>
          <p:cNvPicPr preferRelativeResize="0"/>
          <p:nvPr/>
        </p:nvPicPr>
        <p:blipFill rotWithShape="1">
          <a:blip r:embed="rId3">
            <a:alphaModFix/>
          </a:blip>
          <a:srcRect b="0" l="0" r="0" t="0"/>
          <a:stretch/>
        </p:blipFill>
        <p:spPr>
          <a:xfrm>
            <a:off x="681676" y="1277949"/>
            <a:ext cx="7387852" cy="2973776"/>
          </a:xfrm>
          <a:prstGeom prst="rect">
            <a:avLst/>
          </a:prstGeom>
          <a:noFill/>
          <a:ln>
            <a:noFill/>
          </a:ln>
        </p:spPr>
      </p:pic>
      <p:pic>
        <p:nvPicPr>
          <p:cNvPr descr="A picture containing shirt, room  Description automatically generated" id="184" name="Google Shape;184;p25"/>
          <p:cNvPicPr preferRelativeResize="0"/>
          <p:nvPr/>
        </p:nvPicPr>
        <p:blipFill rotWithShape="1">
          <a:blip r:embed="rId4">
            <a:alphaModFix/>
          </a:blip>
          <a:srcRect b="0" l="0" r="0" t="0"/>
          <a:stretch/>
        </p:blipFill>
        <p:spPr>
          <a:xfrm>
            <a:off x="801175" y="634325"/>
            <a:ext cx="6933523" cy="3717775"/>
          </a:xfrm>
          <a:prstGeom prst="rect">
            <a:avLst/>
          </a:prstGeom>
          <a:noFill/>
          <a:ln>
            <a:noFill/>
          </a:ln>
        </p:spPr>
      </p:pic>
      <p:pic>
        <p:nvPicPr>
          <p:cNvPr id="185" name="Google Shape;185;p25"/>
          <p:cNvPicPr preferRelativeResize="0"/>
          <p:nvPr/>
        </p:nvPicPr>
        <p:blipFill rotWithShape="1">
          <a:blip r:embed="rId5">
            <a:alphaModFix/>
          </a:blip>
          <a:srcRect b="0" l="0" r="0" t="0"/>
          <a:stretch/>
        </p:blipFill>
        <p:spPr>
          <a:xfrm>
            <a:off x="-71425" y="267350"/>
            <a:ext cx="5023101" cy="915400"/>
          </a:xfrm>
          <a:prstGeom prst="rect">
            <a:avLst/>
          </a:prstGeom>
          <a:noFill/>
          <a:ln>
            <a:noFill/>
          </a:ln>
        </p:spPr>
      </p:pic>
      <p:sp>
        <p:nvSpPr>
          <p:cNvPr id="186" name="Google Shape;186;p25"/>
          <p:cNvSpPr txBox="1"/>
          <p:nvPr/>
        </p:nvSpPr>
        <p:spPr>
          <a:xfrm rot="-60032">
            <a:off x="423437" y="505404"/>
            <a:ext cx="4432576"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latin typeface="Calibri"/>
                <a:ea typeface="Calibri"/>
                <a:cs typeface="Calibri"/>
                <a:sym typeface="Calibri"/>
              </a:rPr>
              <a:t>T</a:t>
            </a:r>
            <a:r>
              <a:rPr b="1" lang="en" sz="2800">
                <a:solidFill>
                  <a:srgbClr val="000000"/>
                </a:solidFill>
                <a:latin typeface="Calibri"/>
                <a:ea typeface="Calibri"/>
                <a:cs typeface="Calibri"/>
                <a:sym typeface="Calibri"/>
              </a:rPr>
              <a:t>hreats to our </a:t>
            </a:r>
            <a:r>
              <a:rPr b="1" lang="en" sz="2800">
                <a:latin typeface="Calibri"/>
                <a:ea typeface="Calibri"/>
                <a:cs typeface="Calibri"/>
                <a:sym typeface="Calibri"/>
              </a:rPr>
              <a:t>environment</a:t>
            </a:r>
            <a:endParaRPr sz="2800"/>
          </a:p>
        </p:txBody>
      </p:sp>
      <p:pic>
        <p:nvPicPr>
          <p:cNvPr id="187" name="Google Shape;187;p25"/>
          <p:cNvPicPr preferRelativeResize="0"/>
          <p:nvPr/>
        </p:nvPicPr>
        <p:blipFill rotWithShape="1">
          <a:blip r:embed="rId6">
            <a:alphaModFix/>
          </a:blip>
          <a:srcRect b="18223" l="67931" r="6893" t="48301"/>
          <a:stretch/>
        </p:blipFill>
        <p:spPr>
          <a:xfrm>
            <a:off x="3352175" y="1982675"/>
            <a:ext cx="1785025" cy="1678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26"/>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193" name="Google Shape;193;p26"/>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194" name="Google Shape;194;p26"/>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195" name="Google Shape;195;p26"/>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descr="A picture containing table, coffee, sitting, black  Description automatically generated" id="201" name="Google Shape;201;p27"/>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202" name="Google Shape;202;p27"/>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203" name="Google Shape;203;p27"/>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a:t>
            </a:r>
            <a:r>
              <a:rPr b="1" lang="en" sz="2400">
                <a:solidFill>
                  <a:schemeClr val="dk1"/>
                </a:solidFill>
                <a:latin typeface="Calibri"/>
                <a:ea typeface="Calibri"/>
                <a:cs typeface="Calibri"/>
                <a:sym typeface="Calibri"/>
              </a:rPr>
              <a:t> impact of climate change?</a:t>
            </a:r>
            <a:endParaRPr sz="1100"/>
          </a:p>
        </p:txBody>
      </p:sp>
      <p:pic>
        <p:nvPicPr>
          <p:cNvPr descr="A close up of a logo&#10;&#10;Description automatically generated" id="204" name="Google Shape;204;p27"/>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205" name="Google Shape;205;p27"/>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206" name="Google Shape;206;p27"/>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28"/>
          <p:cNvPicPr preferRelativeResize="0"/>
          <p:nvPr/>
        </p:nvPicPr>
        <p:blipFill rotWithShape="1">
          <a:blip r:embed="rId3">
            <a:alphaModFix/>
          </a:blip>
          <a:srcRect b="0" l="0" r="0" t="0"/>
          <a:stretch/>
        </p:blipFill>
        <p:spPr>
          <a:xfrm>
            <a:off x="-416800" y="266175"/>
            <a:ext cx="5651523" cy="950100"/>
          </a:xfrm>
          <a:prstGeom prst="rect">
            <a:avLst/>
          </a:prstGeom>
          <a:noFill/>
          <a:ln>
            <a:noFill/>
          </a:ln>
        </p:spPr>
      </p:pic>
      <p:sp>
        <p:nvSpPr>
          <p:cNvPr id="212" name="Google Shape;212;p28"/>
          <p:cNvSpPr txBox="1"/>
          <p:nvPr/>
        </p:nvSpPr>
        <p:spPr>
          <a:xfrm rot="-60015">
            <a:off x="313804"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solidFill>
                  <a:schemeClr val="dk1"/>
                </a:solidFill>
                <a:latin typeface="Calibri"/>
                <a:ea typeface="Calibri"/>
                <a:cs typeface="Calibri"/>
                <a:sym typeface="Calibri"/>
              </a:rPr>
              <a:t>How does it </a:t>
            </a:r>
            <a:r>
              <a:rPr b="1" lang="en" sz="2500">
                <a:solidFill>
                  <a:schemeClr val="dk1"/>
                </a:solidFill>
                <a:latin typeface="Calibri"/>
                <a:ea typeface="Calibri"/>
                <a:cs typeface="Calibri"/>
                <a:sym typeface="Calibri"/>
              </a:rPr>
              <a:t>affect </a:t>
            </a:r>
            <a:r>
              <a:rPr b="1" lang="en" sz="2500">
                <a:solidFill>
                  <a:schemeClr val="dk1"/>
                </a:solidFill>
                <a:latin typeface="Calibri"/>
                <a:ea typeface="Calibri"/>
                <a:cs typeface="Calibri"/>
                <a:sym typeface="Calibri"/>
              </a:rPr>
              <a:t>children rights?</a:t>
            </a:r>
            <a:endParaRPr sz="2500"/>
          </a:p>
        </p:txBody>
      </p:sp>
      <p:sp>
        <p:nvSpPr>
          <p:cNvPr id="213" name="Google Shape;213;p28"/>
          <p:cNvSpPr txBox="1"/>
          <p:nvPr/>
        </p:nvSpPr>
        <p:spPr>
          <a:xfrm>
            <a:off x="865375" y="4126075"/>
            <a:ext cx="35229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Housing, food, safe drinking water, sanitation and health are all at risk… </a:t>
            </a:r>
            <a:endParaRPr b="1" sz="1600">
              <a:latin typeface="Calibri"/>
              <a:ea typeface="Calibri"/>
              <a:cs typeface="Calibri"/>
              <a:sym typeface="Calibri"/>
            </a:endParaRPr>
          </a:p>
        </p:txBody>
      </p:sp>
      <p:sp>
        <p:nvSpPr>
          <p:cNvPr id="214" name="Google Shape;214;p28"/>
          <p:cNvSpPr txBox="1"/>
          <p:nvPr/>
        </p:nvSpPr>
        <p:spPr>
          <a:xfrm>
            <a:off x="5181600" y="1170475"/>
            <a:ext cx="35229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But young people have the ability to make a change!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 sz="1600">
                <a:latin typeface="Calibri"/>
                <a:ea typeface="Calibri"/>
                <a:cs typeface="Calibri"/>
                <a:sym typeface="Calibri"/>
              </a:rPr>
              <a:t>The right to protest, campaign and access justice are all </a:t>
            </a:r>
            <a:r>
              <a:rPr lang="en" sz="1600">
                <a:latin typeface="Calibri"/>
                <a:ea typeface="Calibri"/>
                <a:cs typeface="Calibri"/>
                <a:sym typeface="Calibri"/>
              </a:rPr>
              <a:t>children</a:t>
            </a:r>
            <a:r>
              <a:rPr lang="en" sz="1600">
                <a:latin typeface="Calibri"/>
                <a:ea typeface="Calibri"/>
                <a:cs typeface="Calibri"/>
                <a:sym typeface="Calibri"/>
              </a:rPr>
              <a:t>’s rights.  </a:t>
            </a:r>
            <a:endParaRPr b="1" sz="1600">
              <a:latin typeface="Calibri"/>
              <a:ea typeface="Calibri"/>
              <a:cs typeface="Calibri"/>
              <a:sym typeface="Calibri"/>
            </a:endParaRPr>
          </a:p>
        </p:txBody>
      </p:sp>
      <p:pic>
        <p:nvPicPr>
          <p:cNvPr id="215" name="Google Shape;215;p28"/>
          <p:cNvPicPr preferRelativeResize="0"/>
          <p:nvPr/>
        </p:nvPicPr>
        <p:blipFill>
          <a:blip r:embed="rId4">
            <a:alphaModFix/>
          </a:blip>
          <a:stretch>
            <a:fillRect/>
          </a:stretch>
        </p:blipFill>
        <p:spPr>
          <a:xfrm>
            <a:off x="4697107" y="1944000"/>
            <a:ext cx="4063642" cy="2182075"/>
          </a:xfrm>
          <a:prstGeom prst="rect">
            <a:avLst/>
          </a:prstGeom>
          <a:noFill/>
          <a:ln>
            <a:noFill/>
          </a:ln>
        </p:spPr>
      </p:pic>
      <p:pic>
        <p:nvPicPr>
          <p:cNvPr id="216" name="Google Shape;216;p28"/>
          <p:cNvPicPr preferRelativeResize="0"/>
          <p:nvPr/>
        </p:nvPicPr>
        <p:blipFill>
          <a:blip r:embed="rId5">
            <a:alphaModFix/>
          </a:blip>
          <a:stretch>
            <a:fillRect/>
          </a:stretch>
        </p:blipFill>
        <p:spPr>
          <a:xfrm>
            <a:off x="1178500" y="1539775"/>
            <a:ext cx="2284452" cy="2394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pic>
        <p:nvPicPr>
          <p:cNvPr id="221" name="Google Shape;221;p29"/>
          <p:cNvPicPr preferRelativeResize="0"/>
          <p:nvPr/>
        </p:nvPicPr>
        <p:blipFill rotWithShape="1">
          <a:blip r:embed="rId3">
            <a:alphaModFix/>
          </a:blip>
          <a:srcRect b="0" l="0" r="0" t="0"/>
          <a:stretch/>
        </p:blipFill>
        <p:spPr>
          <a:xfrm>
            <a:off x="-416800" y="266175"/>
            <a:ext cx="3071500" cy="950100"/>
          </a:xfrm>
          <a:prstGeom prst="rect">
            <a:avLst/>
          </a:prstGeom>
          <a:noFill/>
          <a:ln>
            <a:noFill/>
          </a:ln>
        </p:spPr>
      </p:pic>
      <p:sp>
        <p:nvSpPr>
          <p:cNvPr id="222" name="Google Shape;222;p29"/>
          <p:cNvSpPr txBox="1"/>
          <p:nvPr/>
        </p:nvSpPr>
        <p:spPr>
          <a:xfrm rot="-60163">
            <a:off x="264248" y="546943"/>
            <a:ext cx="22971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latin typeface="Calibri"/>
                <a:ea typeface="Calibri"/>
                <a:cs typeface="Calibri"/>
                <a:sym typeface="Calibri"/>
              </a:rPr>
              <a:t>No time to lose </a:t>
            </a:r>
            <a:endParaRPr b="1" sz="2500">
              <a:latin typeface="Calibri"/>
              <a:ea typeface="Calibri"/>
              <a:cs typeface="Calibri"/>
              <a:sym typeface="Calibri"/>
            </a:endParaRPr>
          </a:p>
        </p:txBody>
      </p:sp>
      <p:pic>
        <p:nvPicPr>
          <p:cNvPr id="223" name="Google Shape;223;p29"/>
          <p:cNvPicPr preferRelativeResize="0"/>
          <p:nvPr/>
        </p:nvPicPr>
        <p:blipFill>
          <a:blip r:embed="rId4">
            <a:alphaModFix/>
          </a:blip>
          <a:stretch>
            <a:fillRect/>
          </a:stretch>
        </p:blipFill>
        <p:spPr>
          <a:xfrm>
            <a:off x="3307173" y="933025"/>
            <a:ext cx="5408778" cy="3824175"/>
          </a:xfrm>
          <a:prstGeom prst="rect">
            <a:avLst/>
          </a:prstGeom>
          <a:noFill/>
          <a:ln>
            <a:noFill/>
          </a:ln>
        </p:spPr>
      </p:pic>
      <p:sp>
        <p:nvSpPr>
          <p:cNvPr id="224" name="Google Shape;224;p29"/>
          <p:cNvSpPr txBox="1"/>
          <p:nvPr/>
        </p:nvSpPr>
        <p:spPr>
          <a:xfrm>
            <a:off x="3541975" y="396125"/>
            <a:ext cx="4245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Because of rising sea levels the islands of Tuvalu, home to 11,000 people, are already on the verge of going under water. </a:t>
            </a:r>
            <a:endParaRPr b="1" sz="1600">
              <a:latin typeface="Calibri"/>
              <a:ea typeface="Calibri"/>
              <a:cs typeface="Calibri"/>
              <a:sym typeface="Calibri"/>
            </a:endParaRPr>
          </a:p>
        </p:txBody>
      </p:sp>
      <p:pic>
        <p:nvPicPr>
          <p:cNvPr id="225" name="Google Shape;225;p29"/>
          <p:cNvPicPr preferRelativeResize="0"/>
          <p:nvPr/>
        </p:nvPicPr>
        <p:blipFill rotWithShape="1">
          <a:blip r:embed="rId5">
            <a:alphaModFix/>
          </a:blip>
          <a:srcRect b="10274" l="5031" r="89481" t="65255"/>
          <a:stretch/>
        </p:blipFill>
        <p:spPr>
          <a:xfrm rot="510531">
            <a:off x="661248" y="1551250"/>
            <a:ext cx="915399" cy="2041002"/>
          </a:xfrm>
          <a:prstGeom prst="rect">
            <a:avLst/>
          </a:prstGeom>
          <a:noFill/>
          <a:ln>
            <a:noFill/>
          </a:ln>
        </p:spPr>
      </p:pic>
      <p:pic>
        <p:nvPicPr>
          <p:cNvPr id="226" name="Google Shape;226;p29"/>
          <p:cNvPicPr preferRelativeResize="0"/>
          <p:nvPr/>
        </p:nvPicPr>
        <p:blipFill rotWithShape="1">
          <a:blip r:embed="rId6">
            <a:alphaModFix/>
          </a:blip>
          <a:srcRect b="58757" l="50951" r="43169" t="12500"/>
          <a:stretch/>
        </p:blipFill>
        <p:spPr>
          <a:xfrm>
            <a:off x="1722600" y="1452962"/>
            <a:ext cx="915400" cy="2237576"/>
          </a:xfrm>
          <a:prstGeom prst="rect">
            <a:avLst/>
          </a:prstGeom>
          <a:noFill/>
          <a:ln>
            <a:noFill/>
          </a:ln>
        </p:spPr>
      </p:pic>
      <p:sp>
        <p:nvSpPr>
          <p:cNvPr id="227" name="Google Shape;227;p29"/>
          <p:cNvSpPr txBox="1"/>
          <p:nvPr/>
        </p:nvSpPr>
        <p:spPr>
          <a:xfrm>
            <a:off x="686725" y="3927225"/>
            <a:ext cx="26205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Rising temperature has already caused large amounts of sea ice to melt. </a:t>
            </a:r>
            <a:endParaRPr b="1" sz="16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pic>
        <p:nvPicPr>
          <p:cNvPr id="232" name="Google Shape;232;p30"/>
          <p:cNvPicPr preferRelativeResize="0"/>
          <p:nvPr/>
        </p:nvPicPr>
        <p:blipFill rotWithShape="1">
          <a:blip r:embed="rId3">
            <a:alphaModFix/>
          </a:blip>
          <a:srcRect b="25043" l="0" r="0" t="0"/>
          <a:stretch/>
        </p:blipFill>
        <p:spPr>
          <a:xfrm>
            <a:off x="-17075" y="-228601"/>
            <a:ext cx="8568313" cy="4541102"/>
          </a:xfrm>
          <a:prstGeom prst="rect">
            <a:avLst/>
          </a:prstGeom>
          <a:noFill/>
          <a:ln>
            <a:noFill/>
          </a:ln>
        </p:spPr>
      </p:pic>
      <p:sp>
        <p:nvSpPr>
          <p:cNvPr id="233" name="Google Shape;233;p30"/>
          <p:cNvSpPr txBox="1"/>
          <p:nvPr/>
        </p:nvSpPr>
        <p:spPr>
          <a:xfrm>
            <a:off x="664100" y="3930575"/>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One person can make a difference...</a:t>
            </a:r>
            <a:endParaRPr b="0" i="0" sz="1600" u="none" cap="none" strike="noStrike">
              <a:solidFill>
                <a:srgbClr val="000000"/>
              </a:solidFill>
              <a:latin typeface="Calibri"/>
              <a:ea typeface="Calibri"/>
              <a:cs typeface="Calibri"/>
              <a:sym typeface="Calibri"/>
            </a:endParaRPr>
          </a:p>
        </p:txBody>
      </p:sp>
      <p:sp>
        <p:nvSpPr>
          <p:cNvPr id="234" name="Google Shape;234;p30"/>
          <p:cNvSpPr txBox="1"/>
          <p:nvPr/>
        </p:nvSpPr>
        <p:spPr>
          <a:xfrm>
            <a:off x="3158925" y="3572225"/>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7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sp>
        <p:nvSpPr>
          <p:cNvPr id="235" name="Google Shape;235;p30"/>
          <p:cNvSpPr txBox="1"/>
          <p:nvPr/>
        </p:nvSpPr>
        <p:spPr>
          <a:xfrm>
            <a:off x="6395000" y="4164950"/>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...with governments, companies and businesses</a:t>
            </a:r>
            <a:endParaRPr b="0" i="0" sz="1600" u="none" cap="none" strike="noStrike">
              <a:solidFill>
                <a:srgbClr val="000000"/>
              </a:solidFill>
              <a:latin typeface="Calibri"/>
              <a:ea typeface="Calibri"/>
              <a:cs typeface="Calibri"/>
              <a:sym typeface="Calibri"/>
            </a:endParaRPr>
          </a:p>
        </p:txBody>
      </p:sp>
      <p:pic>
        <p:nvPicPr>
          <p:cNvPr id="236" name="Google Shape;236;p30"/>
          <p:cNvPicPr preferRelativeResize="0"/>
          <p:nvPr/>
        </p:nvPicPr>
        <p:blipFill rotWithShape="1">
          <a:blip r:embed="rId4">
            <a:alphaModFix/>
          </a:blip>
          <a:srcRect b="0" l="0" r="0" t="0"/>
          <a:stretch/>
        </p:blipFill>
        <p:spPr>
          <a:xfrm>
            <a:off x="-535571" y="234724"/>
            <a:ext cx="3565641" cy="779401"/>
          </a:xfrm>
          <a:prstGeom prst="rect">
            <a:avLst/>
          </a:prstGeom>
          <a:noFill/>
          <a:ln>
            <a:noFill/>
          </a:ln>
        </p:spPr>
      </p:pic>
      <p:sp>
        <p:nvSpPr>
          <p:cNvPr id="237" name="Google Shape;237;p30"/>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31"/>
          <p:cNvPicPr preferRelativeResize="0"/>
          <p:nvPr/>
        </p:nvPicPr>
        <p:blipFill rotWithShape="1">
          <a:blip r:embed="rId3">
            <a:alphaModFix/>
          </a:blip>
          <a:srcRect b="0" l="0" r="0" t="0"/>
          <a:stretch/>
        </p:blipFill>
        <p:spPr>
          <a:xfrm>
            <a:off x="-231700" y="360800"/>
            <a:ext cx="3005724" cy="779400"/>
          </a:xfrm>
          <a:prstGeom prst="rect">
            <a:avLst/>
          </a:prstGeom>
          <a:noFill/>
          <a:ln>
            <a:noFill/>
          </a:ln>
        </p:spPr>
      </p:pic>
      <p:sp>
        <p:nvSpPr>
          <p:cNvPr id="243" name="Google Shape;243;p3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I help? </a:t>
            </a:r>
            <a:endParaRPr b="1">
              <a:latin typeface="Calibri"/>
              <a:ea typeface="Calibri"/>
              <a:cs typeface="Calibri"/>
              <a:sym typeface="Calibri"/>
            </a:endParaRPr>
          </a:p>
        </p:txBody>
      </p:sp>
      <p:sp>
        <p:nvSpPr>
          <p:cNvPr id="244" name="Google Shape;244;p31"/>
          <p:cNvSpPr txBox="1"/>
          <p:nvPr/>
        </p:nvSpPr>
        <p:spPr>
          <a:xfrm>
            <a:off x="2905392" y="1690476"/>
            <a:ext cx="1851600" cy="6477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How could we cool the earth down?</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5" name="Google Shape;245;p31"/>
          <p:cNvSpPr txBox="1"/>
          <p:nvPr/>
        </p:nvSpPr>
        <p:spPr>
          <a:xfrm>
            <a:off x="6876742" y="1929601"/>
            <a:ext cx="1763400" cy="8418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How could we protect or collect more fresh water?</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6" name="Google Shape;246;p31"/>
          <p:cNvSpPr txBox="1"/>
          <p:nvPr/>
        </p:nvSpPr>
        <p:spPr>
          <a:xfrm>
            <a:off x="3056550" y="674250"/>
            <a:ext cx="1763400" cy="101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Roads in California are painted white, as darker colours trap more heat.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7" name="Google Shape;247;p31"/>
          <p:cNvSpPr txBox="1"/>
          <p:nvPr/>
        </p:nvSpPr>
        <p:spPr>
          <a:xfrm>
            <a:off x="6876742" y="674251"/>
            <a:ext cx="2136300" cy="106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
                <a:latin typeface="Calibri"/>
                <a:ea typeface="Calibri"/>
                <a:cs typeface="Calibri"/>
                <a:sym typeface="Calibri"/>
              </a:rPr>
              <a:t>The Water Seer is an invention that harvests water directly from the atmosphere.</a:t>
            </a:r>
            <a:endParaRPr>
              <a:latin typeface="Calibri"/>
              <a:ea typeface="Calibri"/>
              <a:cs typeface="Calibri"/>
              <a:sym typeface="Calibri"/>
            </a:endParaRPr>
          </a:p>
          <a:p>
            <a:pPr indent="0" lvl="0" marL="0" rtl="0" algn="l">
              <a:spcBef>
                <a:spcPts val="0"/>
              </a:spcBef>
              <a:spcAft>
                <a:spcPts val="0"/>
              </a:spcAft>
              <a:buNone/>
            </a:pPr>
            <a:r>
              <a:t/>
            </a:r>
            <a:endParaRPr/>
          </a:p>
        </p:txBody>
      </p:sp>
      <p:sp>
        <p:nvSpPr>
          <p:cNvPr id="248" name="Google Shape;248;p31"/>
          <p:cNvSpPr txBox="1"/>
          <p:nvPr/>
        </p:nvSpPr>
        <p:spPr>
          <a:xfrm>
            <a:off x="311700" y="3090325"/>
            <a:ext cx="1763400" cy="9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0" lang="en" sz="1400" u="none" cap="none" strike="noStrike">
                <a:solidFill>
                  <a:srgbClr val="000000"/>
                </a:solidFill>
                <a:latin typeface="Calibri"/>
                <a:ea typeface="Calibri"/>
                <a:cs typeface="Calibri"/>
                <a:sym typeface="Calibri"/>
              </a:rPr>
              <a:t>If you run the tap for 2 minutes while brushing your teeth, twice a day, that’s 24 litres of water </a:t>
            </a:r>
            <a:r>
              <a:rPr lang="en">
                <a:latin typeface="Calibri"/>
                <a:ea typeface="Calibri"/>
                <a:cs typeface="Calibri"/>
                <a:sym typeface="Calibri"/>
              </a:rPr>
              <a:t>wasted</a:t>
            </a:r>
            <a:r>
              <a:rPr i="0" lang="en" sz="1400" u="none" cap="none" strike="noStrike">
                <a:solidFill>
                  <a:srgbClr val="000000"/>
                </a:solidFill>
                <a:latin typeface="Calibri"/>
                <a:ea typeface="Calibri"/>
                <a:cs typeface="Calibri"/>
                <a:sym typeface="Calibri"/>
              </a:rPr>
              <a:t>!</a:t>
            </a:r>
            <a:endParaRPr i="0" sz="1400" u="none" cap="none" strike="noStrike">
              <a:solidFill>
                <a:srgbClr val="000000"/>
              </a:solidFill>
              <a:latin typeface="Calibri"/>
              <a:ea typeface="Calibri"/>
              <a:cs typeface="Calibri"/>
              <a:sym typeface="Calibri"/>
            </a:endParaRPr>
          </a:p>
        </p:txBody>
      </p:sp>
      <p:sp>
        <p:nvSpPr>
          <p:cNvPr id="249" name="Google Shape;249;p31"/>
          <p:cNvSpPr txBox="1"/>
          <p:nvPr/>
        </p:nvSpPr>
        <p:spPr>
          <a:xfrm>
            <a:off x="2324067" y="4084001"/>
            <a:ext cx="2031900" cy="6477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alibri"/>
                <a:ea typeface="Calibri"/>
                <a:cs typeface="Calibri"/>
                <a:sym typeface="Calibri"/>
              </a:rPr>
              <a:t>How can we use less water everyday?</a:t>
            </a:r>
            <a:endParaRPr b="1">
              <a:latin typeface="Calibri"/>
              <a:ea typeface="Calibri"/>
              <a:cs typeface="Calibri"/>
              <a:sym typeface="Calibri"/>
            </a:endParaRPr>
          </a:p>
          <a:p>
            <a:pPr indent="0" lvl="0" marL="0" rtl="0" algn="l">
              <a:spcBef>
                <a:spcPts val="0"/>
              </a:spcBef>
              <a:spcAft>
                <a:spcPts val="0"/>
              </a:spcAft>
              <a:buNone/>
            </a:pPr>
            <a:r>
              <a:t/>
            </a:r>
            <a:endParaRPr/>
          </a:p>
        </p:txBody>
      </p:sp>
      <p:sp>
        <p:nvSpPr>
          <p:cNvPr id="250" name="Google Shape;250;p31"/>
          <p:cNvSpPr txBox="1"/>
          <p:nvPr/>
        </p:nvSpPr>
        <p:spPr>
          <a:xfrm>
            <a:off x="4762192" y="3683276"/>
            <a:ext cx="2289300" cy="57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0" lang="en" sz="1400" u="none" cap="none" strike="noStrike">
                <a:solidFill>
                  <a:srgbClr val="000000"/>
                </a:solidFill>
                <a:latin typeface="Calibri"/>
                <a:ea typeface="Calibri"/>
                <a:cs typeface="Calibri"/>
                <a:sym typeface="Calibri"/>
              </a:rPr>
              <a:t>A single normal hurricane produces 200 times the electrical power of the whole planet in one day!!!!!  </a:t>
            </a:r>
            <a:endParaRPr i="0" sz="1400" u="none" cap="none" strike="noStrike">
              <a:solidFill>
                <a:srgbClr val="000000"/>
              </a:solidFill>
              <a:latin typeface="Calibri"/>
              <a:ea typeface="Calibri"/>
              <a:cs typeface="Calibri"/>
              <a:sym typeface="Calibri"/>
            </a:endParaRPr>
          </a:p>
        </p:txBody>
      </p:sp>
      <p:sp>
        <p:nvSpPr>
          <p:cNvPr id="251" name="Google Shape;251;p31"/>
          <p:cNvSpPr txBox="1"/>
          <p:nvPr/>
        </p:nvSpPr>
        <p:spPr>
          <a:xfrm>
            <a:off x="4819942" y="2860376"/>
            <a:ext cx="1851600" cy="8229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Calibri"/>
                <a:ea typeface="Calibri"/>
                <a:cs typeface="Calibri"/>
                <a:sym typeface="Calibri"/>
              </a:rPr>
              <a:t>Could we use the weather to help the planet?</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pic>
        <p:nvPicPr>
          <p:cNvPr id="252" name="Google Shape;252;p31"/>
          <p:cNvPicPr preferRelativeResize="0"/>
          <p:nvPr/>
        </p:nvPicPr>
        <p:blipFill rotWithShape="1">
          <a:blip r:embed="rId4">
            <a:alphaModFix/>
          </a:blip>
          <a:srcRect b="32558" l="0" r="51193" t="30614"/>
          <a:stretch/>
        </p:blipFill>
        <p:spPr>
          <a:xfrm>
            <a:off x="6876742" y="2784439"/>
            <a:ext cx="2031841" cy="1533076"/>
          </a:xfrm>
          <a:prstGeom prst="rect">
            <a:avLst/>
          </a:prstGeom>
          <a:noFill/>
          <a:ln>
            <a:noFill/>
          </a:ln>
        </p:spPr>
      </p:pic>
      <p:pic>
        <p:nvPicPr>
          <p:cNvPr id="253" name="Google Shape;253;p31"/>
          <p:cNvPicPr preferRelativeResize="0"/>
          <p:nvPr/>
        </p:nvPicPr>
        <p:blipFill rotWithShape="1">
          <a:blip r:embed="rId5">
            <a:alphaModFix/>
          </a:blip>
          <a:srcRect b="45992" l="7793" r="46174" t="17985"/>
          <a:stretch/>
        </p:blipFill>
        <p:spPr>
          <a:xfrm>
            <a:off x="313850" y="1127625"/>
            <a:ext cx="2367652" cy="1852800"/>
          </a:xfrm>
          <a:prstGeom prst="rect">
            <a:avLst/>
          </a:prstGeom>
          <a:noFill/>
          <a:ln>
            <a:noFill/>
          </a:ln>
        </p:spPr>
      </p:pic>
      <p:pic>
        <p:nvPicPr>
          <p:cNvPr id="254" name="Google Shape;254;p31"/>
          <p:cNvPicPr preferRelativeResize="0"/>
          <p:nvPr/>
        </p:nvPicPr>
        <p:blipFill rotWithShape="1">
          <a:blip r:embed="rId6">
            <a:alphaModFix/>
          </a:blip>
          <a:srcRect b="52903" l="53968" r="11143" t="7452"/>
          <a:stretch/>
        </p:blipFill>
        <p:spPr>
          <a:xfrm>
            <a:off x="2592442" y="2444551"/>
            <a:ext cx="1349228" cy="1533076"/>
          </a:xfrm>
          <a:prstGeom prst="rect">
            <a:avLst/>
          </a:prstGeom>
          <a:noFill/>
          <a:ln>
            <a:noFill/>
          </a:ln>
        </p:spPr>
      </p:pic>
      <p:pic>
        <p:nvPicPr>
          <p:cNvPr id="255" name="Google Shape;255;p31"/>
          <p:cNvPicPr preferRelativeResize="0"/>
          <p:nvPr/>
        </p:nvPicPr>
        <p:blipFill rotWithShape="1">
          <a:blip r:embed="rId7">
            <a:alphaModFix/>
          </a:blip>
          <a:srcRect b="14249" l="61111" r="4604" t="46496"/>
          <a:stretch/>
        </p:blipFill>
        <p:spPr>
          <a:xfrm>
            <a:off x="5025143" y="778714"/>
            <a:ext cx="1763400" cy="20190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pic>
        <p:nvPicPr>
          <p:cNvPr id="260" name="Google Shape;260;p32"/>
          <p:cNvPicPr preferRelativeResize="0"/>
          <p:nvPr/>
        </p:nvPicPr>
        <p:blipFill>
          <a:blip r:embed="rId3">
            <a:alphaModFix/>
          </a:blip>
          <a:stretch>
            <a:fillRect/>
          </a:stretch>
        </p:blipFill>
        <p:spPr>
          <a:xfrm>
            <a:off x="0" y="0"/>
            <a:ext cx="9145082" cy="5143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1" name="Google Shape;71;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2" name="Google Shape;72;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3" name="Google Shape;73;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4" name="Google Shape;74;p15"/>
          <p:cNvSpPr txBox="1"/>
          <p:nvPr/>
        </p:nvSpPr>
        <p:spPr>
          <a:xfrm>
            <a:off x="271387" y="1400587"/>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a:t>
            </a:r>
            <a:r>
              <a:rPr lang="en" sz="1600">
                <a:latin typeface="Calibri"/>
                <a:ea typeface="Calibri"/>
                <a:cs typeface="Calibri"/>
                <a:sym typeface="Calibri"/>
              </a:rPr>
              <a:t>believes</a:t>
            </a:r>
            <a:r>
              <a:rPr lang="en" sz="1600">
                <a:latin typeface="Calibri"/>
                <a:ea typeface="Calibri"/>
                <a:cs typeface="Calibri"/>
                <a:sym typeface="Calibri"/>
              </a:rPr>
              <a:t> young people like you have the best ideas, and that they can change the world!</a:t>
            </a:r>
            <a:endParaRPr sz="1600">
              <a:latin typeface="Calibri"/>
              <a:ea typeface="Calibri"/>
              <a:cs typeface="Calibri"/>
              <a:sym typeface="Calibri"/>
            </a:endParaRPr>
          </a:p>
        </p:txBody>
      </p:sp>
      <p:sp>
        <p:nvSpPr>
          <p:cNvPr id="75" name="Google Shape;75;p15"/>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children have already sent us their invention drawings, and over 250 of them have been chosen to be </a:t>
            </a:r>
            <a:r>
              <a:rPr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6" name="Google Shape;76;p15"/>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77" name="Google Shape;77;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8" name="Google Shape;78;p15"/>
          <p:cNvPicPr preferRelativeResize="0"/>
          <p:nvPr/>
        </p:nvPicPr>
        <p:blipFill rotWithShape="1">
          <a:blip r:embed="rId7">
            <a:alphaModFix/>
          </a:blip>
          <a:srcRect b="61940" l="2437" r="75836" t="3919"/>
          <a:stretch/>
        </p:blipFill>
        <p:spPr>
          <a:xfrm>
            <a:off x="6841913" y="491550"/>
            <a:ext cx="1986575" cy="1560901"/>
          </a:xfrm>
          <a:prstGeom prst="rect">
            <a:avLst/>
          </a:prstGeom>
          <a:noFill/>
          <a:ln>
            <a:noFill/>
          </a:ln>
        </p:spPr>
      </p:pic>
      <p:pic>
        <p:nvPicPr>
          <p:cNvPr id="79" name="Google Shape;79;p15"/>
          <p:cNvPicPr preferRelativeResize="0"/>
          <p:nvPr/>
        </p:nvPicPr>
        <p:blipFill>
          <a:blip r:embed="rId8">
            <a:alphaModFix/>
          </a:blip>
          <a:stretch>
            <a:fillRect/>
          </a:stretch>
        </p:blipFill>
        <p:spPr>
          <a:xfrm>
            <a:off x="5160713" y="334112"/>
            <a:ext cx="1464050" cy="408388"/>
          </a:xfrm>
          <a:prstGeom prst="rect">
            <a:avLst/>
          </a:prstGeom>
          <a:noFill/>
          <a:ln>
            <a:noFill/>
          </a:ln>
        </p:spPr>
      </p:pic>
      <p:pic>
        <p:nvPicPr>
          <p:cNvPr id="80" name="Google Shape;80;p15"/>
          <p:cNvPicPr preferRelativeResize="0"/>
          <p:nvPr/>
        </p:nvPicPr>
        <p:blipFill>
          <a:blip r:embed="rId9">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p33"/>
          <p:cNvPicPr preferRelativeResize="0"/>
          <p:nvPr/>
        </p:nvPicPr>
        <p:blipFill>
          <a:blip r:embed="rId3">
            <a:alphaModFix/>
          </a:blip>
          <a:stretch>
            <a:fillRect/>
          </a:stretch>
        </p:blipFill>
        <p:spPr>
          <a:xfrm>
            <a:off x="2030250" y="1389225"/>
            <a:ext cx="5925524" cy="2826000"/>
          </a:xfrm>
          <a:prstGeom prst="rect">
            <a:avLst/>
          </a:prstGeom>
          <a:noFill/>
          <a:ln>
            <a:noFill/>
          </a:ln>
        </p:spPr>
      </p:pic>
      <p:sp>
        <p:nvSpPr>
          <p:cNvPr id="266" name="Google Shape;266;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67" name="Google Shape;267;p33"/>
          <p:cNvPicPr preferRelativeResize="0"/>
          <p:nvPr/>
        </p:nvPicPr>
        <p:blipFill rotWithShape="1">
          <a:blip r:embed="rId4">
            <a:alphaModFix/>
          </a:blip>
          <a:srcRect b="0" l="0" r="0" t="0"/>
          <a:stretch/>
        </p:blipFill>
        <p:spPr>
          <a:xfrm>
            <a:off x="-231700" y="360800"/>
            <a:ext cx="4407174" cy="779400"/>
          </a:xfrm>
          <a:prstGeom prst="rect">
            <a:avLst/>
          </a:prstGeom>
          <a:noFill/>
          <a:ln>
            <a:noFill/>
          </a:ln>
        </p:spPr>
      </p:pic>
      <p:sp>
        <p:nvSpPr>
          <p:cNvPr id="268" name="Google Shape;268;p33"/>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biodiversity?</a:t>
            </a:r>
            <a:endParaRPr b="1">
              <a:latin typeface="Calibri"/>
              <a:ea typeface="Calibri"/>
              <a:cs typeface="Calibri"/>
              <a:sym typeface="Calibri"/>
            </a:endParaRPr>
          </a:p>
        </p:txBody>
      </p:sp>
      <p:pic>
        <p:nvPicPr>
          <p:cNvPr id="269" name="Google Shape;269;p33"/>
          <p:cNvPicPr preferRelativeResize="0"/>
          <p:nvPr/>
        </p:nvPicPr>
        <p:blipFill rotWithShape="1">
          <a:blip r:embed="rId5">
            <a:alphaModFix/>
          </a:blip>
          <a:srcRect b="54143" l="45966" r="20615" t="0"/>
          <a:stretch/>
        </p:blipFill>
        <p:spPr>
          <a:xfrm>
            <a:off x="418225" y="1963050"/>
            <a:ext cx="2149550" cy="2663050"/>
          </a:xfrm>
          <a:prstGeom prst="rect">
            <a:avLst/>
          </a:prstGeom>
          <a:noFill/>
          <a:ln>
            <a:noFill/>
          </a:ln>
        </p:spPr>
      </p:pic>
      <p:pic>
        <p:nvPicPr>
          <p:cNvPr id="270" name="Google Shape;270;p33"/>
          <p:cNvPicPr preferRelativeResize="0"/>
          <p:nvPr/>
        </p:nvPicPr>
        <p:blipFill rotWithShape="1">
          <a:blip r:embed="rId6">
            <a:alphaModFix/>
          </a:blip>
          <a:srcRect b="10146" l="64156" r="0" t="46326"/>
          <a:stretch/>
        </p:blipFill>
        <p:spPr>
          <a:xfrm>
            <a:off x="6915302" y="1017725"/>
            <a:ext cx="2380872" cy="26102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76" name="Google Shape;276;p34"/>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277" name="Google Shape;277;p34"/>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Everyone needs a home</a:t>
            </a:r>
            <a:endParaRPr b="1">
              <a:latin typeface="Calibri"/>
              <a:ea typeface="Calibri"/>
              <a:cs typeface="Calibri"/>
              <a:sym typeface="Calibri"/>
            </a:endParaRPr>
          </a:p>
        </p:txBody>
      </p:sp>
      <p:pic>
        <p:nvPicPr>
          <p:cNvPr id="278" name="Google Shape;278;p34"/>
          <p:cNvPicPr preferRelativeResize="0"/>
          <p:nvPr/>
        </p:nvPicPr>
        <p:blipFill rotWithShape="1">
          <a:blip r:embed="rId4">
            <a:alphaModFix/>
          </a:blip>
          <a:srcRect b="0" l="36748" r="0" t="0"/>
          <a:stretch/>
        </p:blipFill>
        <p:spPr>
          <a:xfrm>
            <a:off x="1188025" y="1410475"/>
            <a:ext cx="3593923" cy="3312574"/>
          </a:xfrm>
          <a:prstGeom prst="rect">
            <a:avLst/>
          </a:prstGeom>
          <a:noFill/>
          <a:ln>
            <a:noFill/>
          </a:ln>
        </p:spPr>
      </p:pic>
      <p:pic>
        <p:nvPicPr>
          <p:cNvPr id="279" name="Google Shape;279;p34"/>
          <p:cNvPicPr preferRelativeResize="0"/>
          <p:nvPr/>
        </p:nvPicPr>
        <p:blipFill>
          <a:blip r:embed="rId5">
            <a:alphaModFix/>
          </a:blip>
          <a:stretch>
            <a:fillRect/>
          </a:stretch>
        </p:blipFill>
        <p:spPr>
          <a:xfrm>
            <a:off x="5825975" y="420450"/>
            <a:ext cx="2283676" cy="4302602"/>
          </a:xfrm>
          <a:prstGeom prst="rect">
            <a:avLst/>
          </a:prstGeom>
          <a:noFill/>
          <a:ln>
            <a:noFill/>
          </a:ln>
        </p:spPr>
      </p:pic>
      <p:sp>
        <p:nvSpPr>
          <p:cNvPr id="280" name="Google Shape;280;p34"/>
          <p:cNvSpPr txBox="1"/>
          <p:nvPr/>
        </p:nvSpPr>
        <p:spPr>
          <a:xfrm>
            <a:off x="438050" y="1296175"/>
            <a:ext cx="2283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highlight>
                  <a:schemeClr val="lt1"/>
                </a:highlight>
                <a:latin typeface="Calibri"/>
                <a:ea typeface="Calibri"/>
                <a:cs typeface="Calibri"/>
                <a:sym typeface="Calibri"/>
              </a:rPr>
              <a:t>Within the ocean there are many habitats...</a:t>
            </a:r>
            <a:endParaRPr sz="1600">
              <a:highlight>
                <a:schemeClr val="lt1"/>
              </a:highlight>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a:t>
            </a:r>
            <a:r>
              <a:rPr lang="en"/>
              <a:t>diversity matters</a:t>
            </a:r>
            <a:endParaRPr/>
          </a:p>
        </p:txBody>
      </p:sp>
      <p:pic>
        <p:nvPicPr>
          <p:cNvPr id="286" name="Google Shape;286;p35"/>
          <p:cNvPicPr preferRelativeResize="0"/>
          <p:nvPr/>
        </p:nvPicPr>
        <p:blipFill rotWithShape="1">
          <a:blip r:embed="rId3">
            <a:alphaModFix/>
          </a:blip>
          <a:srcRect b="0" l="0" r="0" t="0"/>
          <a:stretch/>
        </p:blipFill>
        <p:spPr>
          <a:xfrm>
            <a:off x="-231700" y="360800"/>
            <a:ext cx="5695501" cy="779400"/>
          </a:xfrm>
          <a:prstGeom prst="rect">
            <a:avLst/>
          </a:prstGeom>
          <a:noFill/>
          <a:ln>
            <a:noFill/>
          </a:ln>
        </p:spPr>
      </p:pic>
      <p:sp>
        <p:nvSpPr>
          <p:cNvPr id="287" name="Google Shape;287;p35"/>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288" name="Google Shape;288;p35"/>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36"/>
          <p:cNvPicPr preferRelativeResize="0"/>
          <p:nvPr/>
        </p:nvPicPr>
        <p:blipFill rotWithShape="1">
          <a:blip r:embed="rId3">
            <a:alphaModFix/>
          </a:blip>
          <a:srcRect b="0" l="0" r="0" t="0"/>
          <a:stretch/>
        </p:blipFill>
        <p:spPr>
          <a:xfrm>
            <a:off x="-231700" y="360800"/>
            <a:ext cx="4960702" cy="779400"/>
          </a:xfrm>
          <a:prstGeom prst="rect">
            <a:avLst/>
          </a:prstGeom>
          <a:noFill/>
          <a:ln>
            <a:noFill/>
          </a:ln>
        </p:spPr>
      </p:pic>
      <p:sp>
        <p:nvSpPr>
          <p:cNvPr id="294" name="Google Shape;294;p3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Why do we need biodiversity? </a:t>
            </a:r>
            <a:endParaRPr b="1">
              <a:latin typeface="Calibri"/>
              <a:ea typeface="Calibri"/>
              <a:cs typeface="Calibri"/>
              <a:sym typeface="Calibri"/>
            </a:endParaRPr>
          </a:p>
        </p:txBody>
      </p:sp>
      <p:pic>
        <p:nvPicPr>
          <p:cNvPr id="295" name="Google Shape;295;p36"/>
          <p:cNvPicPr preferRelativeResize="0"/>
          <p:nvPr/>
        </p:nvPicPr>
        <p:blipFill>
          <a:blip r:embed="rId4">
            <a:alphaModFix/>
          </a:blip>
          <a:stretch>
            <a:fillRect/>
          </a:stretch>
        </p:blipFill>
        <p:spPr>
          <a:xfrm>
            <a:off x="1795900" y="1626425"/>
            <a:ext cx="6969336" cy="3698500"/>
          </a:xfrm>
          <a:prstGeom prst="rect">
            <a:avLst/>
          </a:prstGeom>
          <a:noFill/>
          <a:ln>
            <a:noFill/>
          </a:ln>
        </p:spPr>
      </p:pic>
      <p:sp>
        <p:nvSpPr>
          <p:cNvPr id="296" name="Google Shape;296;p36"/>
          <p:cNvSpPr txBox="1"/>
          <p:nvPr/>
        </p:nvSpPr>
        <p:spPr>
          <a:xfrm>
            <a:off x="1202175" y="1609800"/>
            <a:ext cx="18414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Can help create new medicines </a:t>
            </a:r>
            <a:endParaRPr sz="1600">
              <a:latin typeface="Calibri"/>
              <a:ea typeface="Calibri"/>
              <a:cs typeface="Calibri"/>
              <a:sym typeface="Calibri"/>
            </a:endParaRPr>
          </a:p>
        </p:txBody>
      </p:sp>
      <p:sp>
        <p:nvSpPr>
          <p:cNvPr id="297" name="Google Shape;297;p36"/>
          <p:cNvSpPr txBox="1"/>
          <p:nvPr/>
        </p:nvSpPr>
        <p:spPr>
          <a:xfrm>
            <a:off x="3651300" y="3260125"/>
            <a:ext cx="184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Help to feed us</a:t>
            </a:r>
            <a:endParaRPr sz="1600">
              <a:latin typeface="Calibri"/>
              <a:ea typeface="Calibri"/>
              <a:cs typeface="Calibri"/>
              <a:sym typeface="Calibri"/>
            </a:endParaRPr>
          </a:p>
        </p:txBody>
      </p:sp>
      <p:sp>
        <p:nvSpPr>
          <p:cNvPr id="298" name="Google Shape;298;p36"/>
          <p:cNvSpPr txBox="1"/>
          <p:nvPr/>
        </p:nvSpPr>
        <p:spPr>
          <a:xfrm>
            <a:off x="6273975" y="1332750"/>
            <a:ext cx="18414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And keep the weather balanced and the earth healthy! </a:t>
            </a:r>
            <a:endParaRPr sz="16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37"/>
          <p:cNvPicPr preferRelativeResize="0"/>
          <p:nvPr/>
        </p:nvPicPr>
        <p:blipFill rotWithShape="1">
          <a:blip r:embed="rId3">
            <a:alphaModFix/>
          </a:blip>
          <a:srcRect b="0" l="0" r="0" t="0"/>
          <a:stretch/>
        </p:blipFill>
        <p:spPr>
          <a:xfrm>
            <a:off x="-231700" y="360800"/>
            <a:ext cx="4265001" cy="779400"/>
          </a:xfrm>
          <a:prstGeom prst="rect">
            <a:avLst/>
          </a:prstGeom>
          <a:noFill/>
          <a:ln>
            <a:noFill/>
          </a:ln>
        </p:spPr>
      </p:pic>
      <p:sp>
        <p:nvSpPr>
          <p:cNvPr id="304" name="Google Shape;304;p37"/>
          <p:cNvSpPr txBox="1"/>
          <p:nvPr>
            <p:ph type="title"/>
          </p:nvPr>
        </p:nvSpPr>
        <p:spPr>
          <a:xfrm>
            <a:off x="311700" y="445025"/>
            <a:ext cx="35529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An indigenous future</a:t>
            </a:r>
            <a:endParaRPr b="1">
              <a:latin typeface="Calibri"/>
              <a:ea typeface="Calibri"/>
              <a:cs typeface="Calibri"/>
              <a:sym typeface="Calibri"/>
            </a:endParaRPr>
          </a:p>
        </p:txBody>
      </p:sp>
      <p:pic>
        <p:nvPicPr>
          <p:cNvPr id="305" name="Google Shape;305;p37"/>
          <p:cNvPicPr preferRelativeResize="0"/>
          <p:nvPr/>
        </p:nvPicPr>
        <p:blipFill>
          <a:blip r:embed="rId4">
            <a:alphaModFix/>
          </a:blip>
          <a:stretch>
            <a:fillRect/>
          </a:stretch>
        </p:blipFill>
        <p:spPr>
          <a:xfrm>
            <a:off x="2403625" y="1157597"/>
            <a:ext cx="6226099" cy="3471777"/>
          </a:xfrm>
          <a:prstGeom prst="rect">
            <a:avLst/>
          </a:prstGeom>
          <a:noFill/>
          <a:ln>
            <a:noFill/>
          </a:ln>
        </p:spPr>
      </p:pic>
      <p:sp>
        <p:nvSpPr>
          <p:cNvPr id="306" name="Google Shape;306;p37"/>
          <p:cNvSpPr txBox="1"/>
          <p:nvPr/>
        </p:nvSpPr>
        <p:spPr>
          <a:xfrm>
            <a:off x="421700" y="1609825"/>
            <a:ext cx="18414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Indigenous people only own and use 25% of the world’s land but they safeguard 80% of the world’s biodiversity!</a:t>
            </a:r>
            <a:endParaRPr sz="16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id="311" name="Google Shape;311;p38"/>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39"/>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317" name="Google Shape;317;p39"/>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sustainability?</a:t>
            </a:r>
            <a:endParaRPr b="1">
              <a:latin typeface="Calibri"/>
              <a:ea typeface="Calibri"/>
              <a:cs typeface="Calibri"/>
              <a:sym typeface="Calibri"/>
            </a:endParaRPr>
          </a:p>
        </p:txBody>
      </p:sp>
      <p:pic>
        <p:nvPicPr>
          <p:cNvPr id="318" name="Google Shape;318;p39"/>
          <p:cNvPicPr preferRelativeResize="0"/>
          <p:nvPr/>
        </p:nvPicPr>
        <p:blipFill rotWithShape="1">
          <a:blip r:embed="rId4">
            <a:alphaModFix/>
          </a:blip>
          <a:srcRect b="52847" l="28584" r="12588" t="0"/>
          <a:stretch/>
        </p:blipFill>
        <p:spPr>
          <a:xfrm>
            <a:off x="1065250" y="1140200"/>
            <a:ext cx="4788859" cy="3838249"/>
          </a:xfrm>
          <a:prstGeom prst="rect">
            <a:avLst/>
          </a:prstGeom>
          <a:noFill/>
          <a:ln>
            <a:noFill/>
          </a:ln>
        </p:spPr>
      </p:pic>
      <p:pic>
        <p:nvPicPr>
          <p:cNvPr id="319" name="Google Shape;319;p39"/>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40"/>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325" name="Google Shape;325;p40"/>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326" name="Google Shape;326;p40"/>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327" name="Google Shape;327;p40"/>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328" name="Google Shape;328;p40"/>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329" name="Google Shape;329;p40"/>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1"/>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5" name="Google Shape;335;p41"/>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336" name="Google Shape;336;p41"/>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41"/>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8" name="Google Shape;338;p41"/>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339" name="Google Shape;339;p4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340" name="Google Shape;340;p41"/>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341" name="Google Shape;341;p41"/>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342" name="Google Shape;342;p41"/>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343" name="Google Shape;343;p41"/>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344" name="Google Shape;344;p41"/>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345" name="Google Shape;345;p41"/>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41"/>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a:t>
            </a:r>
            <a:r>
              <a:rPr lang="en" sz="1100">
                <a:latin typeface="Calibri"/>
                <a:ea typeface="Calibri"/>
                <a:cs typeface="Calibri"/>
                <a:sym typeface="Calibri"/>
              </a:rPr>
              <a:t>pollution because it uses the power of the wind!</a:t>
            </a:r>
            <a:endParaRPr sz="700">
              <a:latin typeface="Calibri"/>
              <a:ea typeface="Calibri"/>
              <a:cs typeface="Calibri"/>
              <a:sym typeface="Calibri"/>
            </a:endParaRPr>
          </a:p>
        </p:txBody>
      </p:sp>
      <p:sp>
        <p:nvSpPr>
          <p:cNvPr id="347" name="Google Shape;347;p41"/>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41"/>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349" name="Google Shape;349;p41"/>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1"/>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a:t>
            </a:r>
            <a:r>
              <a:rPr lang="en" sz="1100">
                <a:latin typeface="Calibri"/>
                <a:ea typeface="Calibri"/>
                <a:cs typeface="Calibri"/>
                <a:sym typeface="Calibri"/>
              </a:rPr>
              <a:t>cruise</a:t>
            </a:r>
            <a:r>
              <a:rPr lang="en" sz="1100">
                <a:latin typeface="Calibri"/>
                <a:ea typeface="Calibri"/>
                <a:cs typeface="Calibri"/>
                <a:sym typeface="Calibri"/>
              </a:rPr>
              <a:t>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pic>
        <p:nvPicPr>
          <p:cNvPr id="355" name="Google Shape;355;p42"/>
          <p:cNvPicPr preferRelativeResize="0"/>
          <p:nvPr/>
        </p:nvPicPr>
        <p:blipFill rotWithShape="1">
          <a:blip r:embed="rId3">
            <a:alphaModFix/>
          </a:blip>
          <a:srcRect b="0" l="6726" r="52726" t="45405"/>
          <a:stretch/>
        </p:blipFill>
        <p:spPr>
          <a:xfrm>
            <a:off x="495300" y="1842475"/>
            <a:ext cx="3714749" cy="2500800"/>
          </a:xfrm>
          <a:prstGeom prst="rect">
            <a:avLst/>
          </a:prstGeom>
          <a:noFill/>
          <a:ln>
            <a:noFill/>
          </a:ln>
        </p:spPr>
      </p:pic>
      <p:sp>
        <p:nvSpPr>
          <p:cNvPr id="356" name="Google Shape;356;p42"/>
          <p:cNvSpPr/>
          <p:nvPr/>
        </p:nvSpPr>
        <p:spPr>
          <a:xfrm>
            <a:off x="3257550" y="4034575"/>
            <a:ext cx="1565700" cy="818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42"/>
          <p:cNvSpPr/>
          <p:nvPr/>
        </p:nvSpPr>
        <p:spPr>
          <a:xfrm>
            <a:off x="3218100" y="1394075"/>
            <a:ext cx="9921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8" name="Google Shape;358;p42"/>
          <p:cNvPicPr preferRelativeResize="0"/>
          <p:nvPr/>
        </p:nvPicPr>
        <p:blipFill rotWithShape="1">
          <a:blip r:embed="rId4">
            <a:alphaModFix/>
          </a:blip>
          <a:srcRect b="0" l="0" r="0" t="0"/>
          <a:stretch/>
        </p:blipFill>
        <p:spPr>
          <a:xfrm>
            <a:off x="-443025" y="341675"/>
            <a:ext cx="3336851" cy="779400"/>
          </a:xfrm>
          <a:prstGeom prst="rect">
            <a:avLst/>
          </a:prstGeom>
          <a:noFill/>
          <a:ln>
            <a:noFill/>
          </a:ln>
        </p:spPr>
      </p:pic>
      <p:sp>
        <p:nvSpPr>
          <p:cNvPr id="359" name="Google Shape;359;p42"/>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Talking rubbish</a:t>
            </a:r>
            <a:endParaRPr b="1">
              <a:latin typeface="Calibri"/>
              <a:ea typeface="Calibri"/>
              <a:cs typeface="Calibri"/>
              <a:sym typeface="Calibri"/>
            </a:endParaRPr>
          </a:p>
        </p:txBody>
      </p:sp>
      <p:pic>
        <p:nvPicPr>
          <p:cNvPr id="360" name="Google Shape;360;p42"/>
          <p:cNvPicPr preferRelativeResize="0"/>
          <p:nvPr/>
        </p:nvPicPr>
        <p:blipFill rotWithShape="1">
          <a:blip r:embed="rId3">
            <a:alphaModFix/>
          </a:blip>
          <a:srcRect b="58361" l="77449" r="9105" t="10079"/>
          <a:stretch/>
        </p:blipFill>
        <p:spPr>
          <a:xfrm>
            <a:off x="4317175" y="1140200"/>
            <a:ext cx="1685924" cy="1978511"/>
          </a:xfrm>
          <a:prstGeom prst="rect">
            <a:avLst/>
          </a:prstGeom>
          <a:noFill/>
          <a:ln>
            <a:noFill/>
          </a:ln>
        </p:spPr>
      </p:pic>
      <p:sp>
        <p:nvSpPr>
          <p:cNvPr id="361" name="Google Shape;361;p42"/>
          <p:cNvSpPr txBox="1"/>
          <p:nvPr/>
        </p:nvSpPr>
        <p:spPr>
          <a:xfrm>
            <a:off x="432525" y="1285625"/>
            <a:ext cx="2296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About one third of all food is wasted every year! </a:t>
            </a:r>
            <a:endParaRPr>
              <a:latin typeface="Calibri"/>
              <a:ea typeface="Calibri"/>
              <a:cs typeface="Calibri"/>
              <a:sym typeface="Calibri"/>
            </a:endParaRPr>
          </a:p>
        </p:txBody>
      </p:sp>
      <p:sp>
        <p:nvSpPr>
          <p:cNvPr id="362" name="Google Shape;362;p42"/>
          <p:cNvSpPr txBox="1"/>
          <p:nvPr/>
        </p:nvSpPr>
        <p:spPr>
          <a:xfrm>
            <a:off x="3982975" y="341675"/>
            <a:ext cx="22962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We throw away about our own body weight in waste every seven weeks.</a:t>
            </a:r>
            <a:endParaRPr>
              <a:latin typeface="Calibri"/>
              <a:ea typeface="Calibri"/>
              <a:cs typeface="Calibri"/>
              <a:sym typeface="Calibri"/>
            </a:endParaRPr>
          </a:p>
        </p:txBody>
      </p:sp>
      <p:pic>
        <p:nvPicPr>
          <p:cNvPr id="363" name="Google Shape;363;p42"/>
          <p:cNvPicPr preferRelativeResize="0"/>
          <p:nvPr/>
        </p:nvPicPr>
        <p:blipFill>
          <a:blip r:embed="rId5">
            <a:alphaModFix/>
          </a:blip>
          <a:stretch>
            <a:fillRect/>
          </a:stretch>
        </p:blipFill>
        <p:spPr>
          <a:xfrm>
            <a:off x="6110224" y="2129625"/>
            <a:ext cx="2728976" cy="2684603"/>
          </a:xfrm>
          <a:prstGeom prst="rect">
            <a:avLst/>
          </a:prstGeom>
          <a:noFill/>
          <a:ln>
            <a:noFill/>
          </a:ln>
        </p:spPr>
      </p:pic>
      <p:sp>
        <p:nvSpPr>
          <p:cNvPr id="364" name="Google Shape;364;p42"/>
          <p:cNvSpPr txBox="1"/>
          <p:nvPr/>
        </p:nvSpPr>
        <p:spPr>
          <a:xfrm>
            <a:off x="6953088" y="341675"/>
            <a:ext cx="18861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And we throw away a million plastic bottles every  minute. That’s about the weight of almost two </a:t>
            </a:r>
            <a:r>
              <a:rPr lang="en" sz="1250">
                <a:solidFill>
                  <a:schemeClr val="dk1"/>
                </a:solidFill>
              </a:rPr>
              <a:t>Tyrannosaurus </a:t>
            </a:r>
            <a:r>
              <a:rPr lang="en">
                <a:solidFill>
                  <a:schemeClr val="dk1"/>
                </a:solidFill>
                <a:latin typeface="Calibri"/>
                <a:ea typeface="Calibri"/>
                <a:cs typeface="Calibri"/>
                <a:sym typeface="Calibri"/>
              </a:rPr>
              <a:t>Rex every minute!</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a:solidFill>
                <a:schemeClr val="dk1"/>
              </a:solidFill>
              <a:highlight>
                <a:srgbClr val="BEE6DD"/>
              </a:highlight>
              <a:latin typeface="Calibri"/>
              <a:ea typeface="Calibri"/>
              <a:cs typeface="Calibri"/>
              <a:sym typeface="Calibri"/>
            </a:endParaRPr>
          </a:p>
        </p:txBody>
      </p:sp>
      <p:pic>
        <p:nvPicPr>
          <p:cNvPr id="365" name="Google Shape;365;p42"/>
          <p:cNvPicPr preferRelativeResize="0"/>
          <p:nvPr/>
        </p:nvPicPr>
        <p:blipFill>
          <a:blip r:embed="rId6">
            <a:alphaModFix/>
          </a:blip>
          <a:stretch>
            <a:fillRect/>
          </a:stretch>
        </p:blipFill>
        <p:spPr>
          <a:xfrm flipH="1" rot="8446417">
            <a:off x="5752639" y="3391072"/>
            <a:ext cx="483518" cy="308307"/>
          </a:xfrm>
          <a:prstGeom prst="rect">
            <a:avLst/>
          </a:prstGeom>
          <a:noFill/>
          <a:ln>
            <a:noFill/>
          </a:ln>
        </p:spPr>
      </p:pic>
      <p:pic>
        <p:nvPicPr>
          <p:cNvPr id="366" name="Google Shape;366;p42"/>
          <p:cNvPicPr preferRelativeResize="0"/>
          <p:nvPr/>
        </p:nvPicPr>
        <p:blipFill>
          <a:blip r:embed="rId6">
            <a:alphaModFix/>
          </a:blip>
          <a:stretch>
            <a:fillRect/>
          </a:stretch>
        </p:blipFill>
        <p:spPr>
          <a:xfrm flipH="1" rot="-2699967">
            <a:off x="3314897" y="1942443"/>
            <a:ext cx="416105" cy="265318"/>
          </a:xfrm>
          <a:prstGeom prst="rect">
            <a:avLst/>
          </a:prstGeom>
          <a:noFill/>
          <a:ln>
            <a:noFill/>
          </a:ln>
        </p:spPr>
      </p:pic>
      <p:grpSp>
        <p:nvGrpSpPr>
          <p:cNvPr id="367" name="Google Shape;367;p42"/>
          <p:cNvGrpSpPr/>
          <p:nvPr/>
        </p:nvGrpSpPr>
        <p:grpSpPr>
          <a:xfrm>
            <a:off x="5029375" y="3811538"/>
            <a:ext cx="1140413" cy="692700"/>
            <a:chOff x="4572175" y="3230288"/>
            <a:chExt cx="1140413" cy="692700"/>
          </a:xfrm>
        </p:grpSpPr>
        <p:sp>
          <p:nvSpPr>
            <p:cNvPr id="368" name="Google Shape;368;p42"/>
            <p:cNvSpPr/>
            <p:nvPr/>
          </p:nvSpPr>
          <p:spPr>
            <a:xfrm>
              <a:off x="4572175" y="3261100"/>
              <a:ext cx="1104900" cy="6378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42"/>
            <p:cNvSpPr txBox="1"/>
            <p:nvPr/>
          </p:nvSpPr>
          <p:spPr>
            <a:xfrm>
              <a:off x="4607688" y="3230288"/>
              <a:ext cx="11049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One plastic bottle t</a:t>
              </a:r>
              <a:r>
                <a:rPr lang="en" sz="1000">
                  <a:solidFill>
                    <a:schemeClr val="dk1"/>
                  </a:solidFill>
                  <a:latin typeface="Calibri"/>
                  <a:ea typeface="Calibri"/>
                  <a:cs typeface="Calibri"/>
                  <a:sym typeface="Calibri"/>
                </a:rPr>
                <a:t>akes 450 years to decompose!</a:t>
              </a:r>
              <a:endParaRPr sz="1000">
                <a:latin typeface="Calibri"/>
                <a:ea typeface="Calibri"/>
                <a:cs typeface="Calibri"/>
                <a:sym typeface="Calibri"/>
              </a:endParaRPr>
            </a:p>
          </p:txBody>
        </p:sp>
      </p:grpSp>
      <p:sp>
        <p:nvSpPr>
          <p:cNvPr id="370" name="Google Shape;370;p42"/>
          <p:cNvSpPr txBox="1"/>
          <p:nvPr/>
        </p:nvSpPr>
        <p:spPr>
          <a:xfrm>
            <a:off x="3282025" y="4034575"/>
            <a:ext cx="1565700" cy="81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Food waste </a:t>
            </a:r>
            <a:r>
              <a:rPr lang="en" sz="900">
                <a:solidFill>
                  <a:schemeClr val="dk1"/>
                </a:solidFill>
                <a:latin typeface="Calibri"/>
                <a:ea typeface="Calibri"/>
                <a:cs typeface="Calibri"/>
                <a:sym typeface="Calibri"/>
              </a:rPr>
              <a:t>like banana peel can be </a:t>
            </a:r>
            <a:r>
              <a:rPr lang="en" sz="900">
                <a:solidFill>
                  <a:schemeClr val="dk1"/>
                </a:solidFill>
                <a:latin typeface="Calibri"/>
                <a:ea typeface="Calibri"/>
                <a:cs typeface="Calibri"/>
                <a:sym typeface="Calibri"/>
              </a:rPr>
              <a:t>recycled</a:t>
            </a:r>
            <a:r>
              <a:rPr lang="en" sz="900">
                <a:solidFill>
                  <a:schemeClr val="dk1"/>
                </a:solidFill>
                <a:latin typeface="Calibri"/>
                <a:ea typeface="Calibri"/>
                <a:cs typeface="Calibri"/>
                <a:sym typeface="Calibri"/>
              </a:rPr>
              <a:t> to produce energy or </a:t>
            </a:r>
            <a:r>
              <a:rPr lang="en" sz="900">
                <a:solidFill>
                  <a:schemeClr val="dk1"/>
                </a:solidFill>
                <a:latin typeface="Calibri"/>
                <a:ea typeface="Calibri"/>
                <a:cs typeface="Calibri"/>
                <a:sym typeface="Calibri"/>
              </a:rPr>
              <a:t>fertiliser to grow more food!</a:t>
            </a:r>
            <a:r>
              <a:rPr lang="en" sz="900">
                <a:solidFill>
                  <a:schemeClr val="dk1"/>
                </a:solidFill>
                <a:latin typeface="Calibri"/>
                <a:ea typeface="Calibri"/>
                <a:cs typeface="Calibri"/>
                <a:sym typeface="Calibri"/>
              </a:rPr>
              <a:t> </a:t>
            </a:r>
            <a:endParaRPr sz="900">
              <a:latin typeface="Calibri"/>
              <a:ea typeface="Calibri"/>
              <a:cs typeface="Calibri"/>
              <a:sym typeface="Calibri"/>
            </a:endParaRPr>
          </a:p>
        </p:txBody>
      </p:sp>
      <p:pic>
        <p:nvPicPr>
          <p:cNvPr id="371" name="Google Shape;371;p42"/>
          <p:cNvPicPr preferRelativeResize="0"/>
          <p:nvPr/>
        </p:nvPicPr>
        <p:blipFill>
          <a:blip r:embed="rId6">
            <a:alphaModFix/>
          </a:blip>
          <a:stretch>
            <a:fillRect/>
          </a:stretch>
        </p:blipFill>
        <p:spPr>
          <a:xfrm flipH="1" rot="1699772">
            <a:off x="2827898" y="4380843"/>
            <a:ext cx="416104" cy="265318"/>
          </a:xfrm>
          <a:prstGeom prst="rect">
            <a:avLst/>
          </a:prstGeom>
          <a:noFill/>
          <a:ln>
            <a:noFill/>
          </a:ln>
        </p:spPr>
      </p:pic>
      <p:sp>
        <p:nvSpPr>
          <p:cNvPr id="372" name="Google Shape;372;p42"/>
          <p:cNvSpPr txBox="1"/>
          <p:nvPr/>
        </p:nvSpPr>
        <p:spPr>
          <a:xfrm>
            <a:off x="3218100" y="1359138"/>
            <a:ext cx="11838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Takes 2 years to decompose</a:t>
            </a:r>
            <a:endParaRPr sz="10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6"/>
          <p:cNvSpPr/>
          <p:nvPr/>
        </p:nvSpPr>
        <p:spPr>
          <a:xfrm>
            <a:off x="5409200" y="1746300"/>
            <a:ext cx="3356100" cy="15063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 name="Google Shape;86;p16"/>
          <p:cNvPicPr preferRelativeResize="0"/>
          <p:nvPr/>
        </p:nvPicPr>
        <p:blipFill rotWithShape="1">
          <a:blip r:embed="rId3">
            <a:alphaModFix/>
          </a:blip>
          <a:srcRect b="0" l="0" r="0" t="0"/>
          <a:stretch/>
        </p:blipFill>
        <p:spPr>
          <a:xfrm>
            <a:off x="-239850" y="234525"/>
            <a:ext cx="6207001" cy="779400"/>
          </a:xfrm>
          <a:prstGeom prst="rect">
            <a:avLst/>
          </a:prstGeom>
          <a:noFill/>
          <a:ln>
            <a:noFill/>
          </a:ln>
        </p:spPr>
      </p:pic>
      <p:sp>
        <p:nvSpPr>
          <p:cNvPr id="87" name="Google Shape;87;p16"/>
          <p:cNvSpPr txBox="1"/>
          <p:nvPr/>
        </p:nvSpPr>
        <p:spPr>
          <a:xfrm>
            <a:off x="246775" y="334100"/>
            <a:ext cx="62070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a:t>
            </a:r>
            <a:r>
              <a:rPr b="1" lang="en" sz="2800">
                <a:latin typeface="Calibri"/>
                <a:ea typeface="Calibri"/>
                <a:cs typeface="Calibri"/>
                <a:sym typeface="Calibri"/>
              </a:rPr>
              <a:t> CRIN and the Rights Studio?</a:t>
            </a:r>
            <a:endParaRPr b="1" i="0" sz="2800" u="none" cap="none" strike="noStrike">
              <a:solidFill>
                <a:srgbClr val="000000"/>
              </a:solidFill>
              <a:latin typeface="Calibri"/>
              <a:ea typeface="Calibri"/>
              <a:cs typeface="Calibri"/>
              <a:sym typeface="Calibri"/>
            </a:endParaRPr>
          </a:p>
        </p:txBody>
      </p:sp>
      <p:pic>
        <p:nvPicPr>
          <p:cNvPr id="88" name="Google Shape;88;p16"/>
          <p:cNvPicPr preferRelativeResize="0"/>
          <p:nvPr/>
        </p:nvPicPr>
        <p:blipFill rotWithShape="1">
          <a:blip r:embed="rId4">
            <a:alphaModFix/>
          </a:blip>
          <a:srcRect b="0" l="13569" r="0" t="24374"/>
          <a:stretch/>
        </p:blipFill>
        <p:spPr>
          <a:xfrm>
            <a:off x="9531200" y="2825750"/>
            <a:ext cx="1950375" cy="2414726"/>
          </a:xfrm>
          <a:prstGeom prst="rect">
            <a:avLst/>
          </a:prstGeom>
          <a:noFill/>
          <a:ln>
            <a:noFill/>
          </a:ln>
        </p:spPr>
      </p:pic>
      <p:pic>
        <p:nvPicPr>
          <p:cNvPr id="89" name="Google Shape;89;p16"/>
          <p:cNvPicPr preferRelativeResize="0"/>
          <p:nvPr/>
        </p:nvPicPr>
        <p:blipFill>
          <a:blip r:embed="rId5">
            <a:alphaModFix/>
          </a:blip>
          <a:stretch>
            <a:fillRect/>
          </a:stretch>
        </p:blipFill>
        <p:spPr>
          <a:xfrm>
            <a:off x="5503675" y="4129000"/>
            <a:ext cx="2389248" cy="580200"/>
          </a:xfrm>
          <a:prstGeom prst="rect">
            <a:avLst/>
          </a:prstGeom>
          <a:noFill/>
          <a:ln>
            <a:noFill/>
          </a:ln>
        </p:spPr>
      </p:pic>
      <p:pic>
        <p:nvPicPr>
          <p:cNvPr id="90" name="Google Shape;90;p16"/>
          <p:cNvPicPr preferRelativeResize="0"/>
          <p:nvPr/>
        </p:nvPicPr>
        <p:blipFill>
          <a:blip r:embed="rId6">
            <a:alphaModFix/>
          </a:blip>
          <a:stretch>
            <a:fillRect/>
          </a:stretch>
        </p:blipFill>
        <p:spPr>
          <a:xfrm>
            <a:off x="8087263" y="3676738"/>
            <a:ext cx="678028" cy="1041325"/>
          </a:xfrm>
          <a:prstGeom prst="rect">
            <a:avLst/>
          </a:prstGeom>
          <a:noFill/>
          <a:ln>
            <a:noFill/>
          </a:ln>
        </p:spPr>
      </p:pic>
      <p:pic>
        <p:nvPicPr>
          <p:cNvPr id="91" name="Google Shape;91;p16"/>
          <p:cNvPicPr preferRelativeResize="0"/>
          <p:nvPr/>
        </p:nvPicPr>
        <p:blipFill>
          <a:blip r:embed="rId7">
            <a:alphaModFix/>
          </a:blip>
          <a:stretch>
            <a:fillRect/>
          </a:stretch>
        </p:blipFill>
        <p:spPr>
          <a:xfrm>
            <a:off x="200810" y="1069970"/>
            <a:ext cx="5325671" cy="3767025"/>
          </a:xfrm>
          <a:prstGeom prst="rect">
            <a:avLst/>
          </a:prstGeom>
          <a:noFill/>
          <a:ln>
            <a:noFill/>
          </a:ln>
        </p:spPr>
      </p:pic>
      <p:sp>
        <p:nvSpPr>
          <p:cNvPr id="92" name="Google Shape;92;p16"/>
          <p:cNvSpPr txBox="1"/>
          <p:nvPr/>
        </p:nvSpPr>
        <p:spPr>
          <a:xfrm>
            <a:off x="5771500" y="1790700"/>
            <a:ext cx="2902500" cy="1782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Our</a:t>
            </a:r>
            <a:r>
              <a:rPr lang="en" sz="1800">
                <a:solidFill>
                  <a:schemeClr val="dk1"/>
                </a:solidFill>
                <a:latin typeface="Calibri"/>
                <a:ea typeface="Calibri"/>
                <a:cs typeface="Calibri"/>
                <a:sym typeface="Calibri"/>
              </a:rPr>
              <a:t> dream is a world where all children have equal rights and our planet is protected and thriving!</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2100">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pic>
        <p:nvPicPr>
          <p:cNvPr id="377" name="Google Shape;377;p43"/>
          <p:cNvPicPr preferRelativeResize="0"/>
          <p:nvPr/>
        </p:nvPicPr>
        <p:blipFill rotWithShape="1">
          <a:blip r:embed="rId3">
            <a:alphaModFix/>
          </a:blip>
          <a:srcRect b="0" l="0" r="0" t="0"/>
          <a:stretch/>
        </p:blipFill>
        <p:spPr>
          <a:xfrm>
            <a:off x="-443025" y="341675"/>
            <a:ext cx="3681525" cy="779400"/>
          </a:xfrm>
          <a:prstGeom prst="rect">
            <a:avLst/>
          </a:prstGeom>
          <a:noFill/>
          <a:ln>
            <a:noFill/>
          </a:ln>
        </p:spPr>
      </p:pic>
      <p:sp>
        <p:nvSpPr>
          <p:cNvPr id="378" name="Google Shape;378;p43"/>
          <p:cNvSpPr txBox="1"/>
          <p:nvPr>
            <p:ph type="title"/>
          </p:nvPr>
        </p:nvSpPr>
        <p:spPr>
          <a:xfrm>
            <a:off x="311700" y="445025"/>
            <a:ext cx="2804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The waste problem</a:t>
            </a:r>
            <a:endParaRPr b="1">
              <a:latin typeface="Calibri"/>
              <a:ea typeface="Calibri"/>
              <a:cs typeface="Calibri"/>
              <a:sym typeface="Calibri"/>
            </a:endParaRPr>
          </a:p>
        </p:txBody>
      </p:sp>
      <p:pic>
        <p:nvPicPr>
          <p:cNvPr id="379" name="Google Shape;379;p43"/>
          <p:cNvPicPr preferRelativeResize="0"/>
          <p:nvPr/>
        </p:nvPicPr>
        <p:blipFill rotWithShape="1">
          <a:blip r:embed="rId4">
            <a:alphaModFix/>
          </a:blip>
          <a:srcRect b="11184" l="74287" r="1363" t="56932"/>
          <a:stretch/>
        </p:blipFill>
        <p:spPr>
          <a:xfrm>
            <a:off x="2118375" y="2449125"/>
            <a:ext cx="3882824" cy="2542026"/>
          </a:xfrm>
          <a:prstGeom prst="rect">
            <a:avLst/>
          </a:prstGeom>
          <a:noFill/>
          <a:ln>
            <a:noFill/>
          </a:ln>
        </p:spPr>
      </p:pic>
      <p:pic>
        <p:nvPicPr>
          <p:cNvPr id="380" name="Google Shape;380;p43"/>
          <p:cNvPicPr preferRelativeResize="0"/>
          <p:nvPr/>
        </p:nvPicPr>
        <p:blipFill rotWithShape="1">
          <a:blip r:embed="rId4">
            <a:alphaModFix/>
          </a:blip>
          <a:srcRect b="45279" l="53462" r="22188" t="22837"/>
          <a:stretch/>
        </p:blipFill>
        <p:spPr>
          <a:xfrm>
            <a:off x="497050" y="1486096"/>
            <a:ext cx="2619049" cy="1714652"/>
          </a:xfrm>
          <a:prstGeom prst="rect">
            <a:avLst/>
          </a:prstGeom>
          <a:noFill/>
          <a:ln>
            <a:noFill/>
          </a:ln>
        </p:spPr>
      </p:pic>
      <p:pic>
        <p:nvPicPr>
          <p:cNvPr id="381" name="Google Shape;381;p43"/>
          <p:cNvPicPr preferRelativeResize="0"/>
          <p:nvPr/>
        </p:nvPicPr>
        <p:blipFill rotWithShape="1">
          <a:blip r:embed="rId5">
            <a:alphaModFix/>
          </a:blip>
          <a:srcRect b="18286" l="0" r="37601" t="30492"/>
          <a:stretch/>
        </p:blipFill>
        <p:spPr>
          <a:xfrm>
            <a:off x="4572000" y="920262"/>
            <a:ext cx="3537125" cy="2052927"/>
          </a:xfrm>
          <a:prstGeom prst="rect">
            <a:avLst/>
          </a:prstGeom>
          <a:noFill/>
          <a:ln>
            <a:noFill/>
          </a:ln>
        </p:spPr>
      </p:pic>
      <p:pic>
        <p:nvPicPr>
          <p:cNvPr id="382" name="Google Shape;382;p43"/>
          <p:cNvPicPr preferRelativeResize="0"/>
          <p:nvPr/>
        </p:nvPicPr>
        <p:blipFill rotWithShape="1">
          <a:blip r:embed="rId5">
            <a:alphaModFix/>
          </a:blip>
          <a:srcRect b="34772" l="62254" r="6681" t="41718"/>
          <a:stretch/>
        </p:blipFill>
        <p:spPr>
          <a:xfrm>
            <a:off x="6383975" y="3676175"/>
            <a:ext cx="2049425" cy="1096627"/>
          </a:xfrm>
          <a:prstGeom prst="rect">
            <a:avLst/>
          </a:prstGeom>
          <a:noFill/>
          <a:ln>
            <a:noFill/>
          </a:ln>
        </p:spPr>
      </p:pic>
      <p:sp>
        <p:nvSpPr>
          <p:cNvPr id="383" name="Google Shape;383;p43"/>
          <p:cNvSpPr txBox="1"/>
          <p:nvPr/>
        </p:nvSpPr>
        <p:spPr>
          <a:xfrm>
            <a:off x="477038" y="3494200"/>
            <a:ext cx="1841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Landfill uses up a lot of land and is very smelly and can be toxic!</a:t>
            </a:r>
            <a:endParaRPr>
              <a:latin typeface="Calibri"/>
              <a:ea typeface="Calibri"/>
              <a:cs typeface="Calibri"/>
              <a:sym typeface="Calibri"/>
            </a:endParaRPr>
          </a:p>
        </p:txBody>
      </p:sp>
      <p:sp>
        <p:nvSpPr>
          <p:cNvPr id="384" name="Google Shape;384;p43"/>
          <p:cNvSpPr txBox="1"/>
          <p:nvPr/>
        </p:nvSpPr>
        <p:spPr>
          <a:xfrm>
            <a:off x="3764973" y="445025"/>
            <a:ext cx="3681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Huge amounts of waste is carried by rivers into our oceans, harming wildlife ….</a:t>
            </a:r>
            <a:endParaRPr>
              <a:latin typeface="Calibri"/>
              <a:ea typeface="Calibri"/>
              <a:cs typeface="Calibri"/>
              <a:sym typeface="Calibri"/>
            </a:endParaRPr>
          </a:p>
        </p:txBody>
      </p:sp>
      <p:sp>
        <p:nvSpPr>
          <p:cNvPr id="385" name="Google Shape;385;p43"/>
          <p:cNvSpPr txBox="1"/>
          <p:nvPr/>
        </p:nvSpPr>
        <p:spPr>
          <a:xfrm>
            <a:off x="7105150" y="2752775"/>
            <a:ext cx="174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t>
            </a:r>
            <a:r>
              <a:rPr lang="en">
                <a:solidFill>
                  <a:schemeClr val="dk1"/>
                </a:solidFill>
                <a:latin typeface="Calibri"/>
                <a:ea typeface="Calibri"/>
                <a:cs typeface="Calibri"/>
                <a:sym typeface="Calibri"/>
              </a:rPr>
              <a:t>and even ending up on our plates as microplastics!</a:t>
            </a:r>
            <a:endParaRPr sz="1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pic>
        <p:nvPicPr>
          <p:cNvPr id="390" name="Google Shape;390;p44"/>
          <p:cNvPicPr preferRelativeResize="0"/>
          <p:nvPr/>
        </p:nvPicPr>
        <p:blipFill rotWithShape="1">
          <a:blip r:embed="rId3">
            <a:alphaModFix/>
          </a:blip>
          <a:srcRect b="0" l="0" r="0" t="0"/>
          <a:stretch/>
        </p:blipFill>
        <p:spPr>
          <a:xfrm>
            <a:off x="-558800" y="341675"/>
            <a:ext cx="3162300" cy="779400"/>
          </a:xfrm>
          <a:prstGeom prst="rect">
            <a:avLst/>
          </a:prstGeom>
          <a:noFill/>
          <a:ln>
            <a:noFill/>
          </a:ln>
        </p:spPr>
      </p:pic>
      <p:sp>
        <p:nvSpPr>
          <p:cNvPr id="391" name="Google Shape;391;p44"/>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Waste</a:t>
            </a:r>
            <a:r>
              <a:rPr b="1" lang="en">
                <a:latin typeface="Calibri"/>
                <a:ea typeface="Calibri"/>
                <a:cs typeface="Calibri"/>
                <a:sym typeface="Calibri"/>
              </a:rPr>
              <a:t> not! </a:t>
            </a:r>
            <a:endParaRPr b="1">
              <a:latin typeface="Calibri"/>
              <a:ea typeface="Calibri"/>
              <a:cs typeface="Calibri"/>
              <a:sym typeface="Calibri"/>
            </a:endParaRPr>
          </a:p>
        </p:txBody>
      </p:sp>
      <p:pic>
        <p:nvPicPr>
          <p:cNvPr id="392" name="Google Shape;392;p44"/>
          <p:cNvPicPr preferRelativeResize="0"/>
          <p:nvPr/>
        </p:nvPicPr>
        <p:blipFill rotWithShape="1">
          <a:blip r:embed="rId4">
            <a:alphaModFix/>
          </a:blip>
          <a:srcRect b="0" l="0" r="36028" t="30867"/>
          <a:stretch/>
        </p:blipFill>
        <p:spPr>
          <a:xfrm>
            <a:off x="5065375" y="2026825"/>
            <a:ext cx="3847900" cy="2651725"/>
          </a:xfrm>
          <a:prstGeom prst="rect">
            <a:avLst/>
          </a:prstGeom>
          <a:noFill/>
          <a:ln>
            <a:noFill/>
          </a:ln>
        </p:spPr>
      </p:pic>
      <p:pic>
        <p:nvPicPr>
          <p:cNvPr id="393" name="Google Shape;393;p44"/>
          <p:cNvPicPr preferRelativeResize="0"/>
          <p:nvPr/>
        </p:nvPicPr>
        <p:blipFill rotWithShape="1">
          <a:blip r:embed="rId5">
            <a:alphaModFix/>
          </a:blip>
          <a:srcRect b="46792" l="55518" r="10445" t="25554"/>
          <a:stretch/>
        </p:blipFill>
        <p:spPr>
          <a:xfrm>
            <a:off x="2746600" y="3618975"/>
            <a:ext cx="2063201" cy="1249077"/>
          </a:xfrm>
          <a:prstGeom prst="rect">
            <a:avLst/>
          </a:prstGeom>
          <a:noFill/>
          <a:ln>
            <a:noFill/>
          </a:ln>
        </p:spPr>
      </p:pic>
      <p:pic>
        <p:nvPicPr>
          <p:cNvPr id="394" name="Google Shape;394;p44"/>
          <p:cNvPicPr preferRelativeResize="0"/>
          <p:nvPr/>
        </p:nvPicPr>
        <p:blipFill rotWithShape="1">
          <a:blip r:embed="rId6">
            <a:alphaModFix/>
          </a:blip>
          <a:srcRect b="65657" l="728" r="90864" t="18857"/>
          <a:stretch/>
        </p:blipFill>
        <p:spPr>
          <a:xfrm>
            <a:off x="3485250" y="3119050"/>
            <a:ext cx="585900" cy="572701"/>
          </a:xfrm>
          <a:prstGeom prst="rect">
            <a:avLst/>
          </a:prstGeom>
          <a:noFill/>
          <a:ln>
            <a:noFill/>
          </a:ln>
        </p:spPr>
      </p:pic>
      <p:sp>
        <p:nvSpPr>
          <p:cNvPr id="395" name="Google Shape;395;p44"/>
          <p:cNvSpPr txBox="1"/>
          <p:nvPr/>
        </p:nvSpPr>
        <p:spPr>
          <a:xfrm>
            <a:off x="2810850" y="2278913"/>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Birds a great re-users, they use all sorts of things to build their nests! </a:t>
            </a:r>
            <a:endParaRPr>
              <a:latin typeface="Calibri"/>
              <a:ea typeface="Calibri"/>
              <a:cs typeface="Calibri"/>
              <a:sym typeface="Calibri"/>
            </a:endParaRPr>
          </a:p>
        </p:txBody>
      </p:sp>
      <p:pic>
        <p:nvPicPr>
          <p:cNvPr id="396" name="Google Shape;396;p44"/>
          <p:cNvPicPr preferRelativeResize="0"/>
          <p:nvPr/>
        </p:nvPicPr>
        <p:blipFill rotWithShape="1">
          <a:blip r:embed="rId7">
            <a:alphaModFix/>
          </a:blip>
          <a:srcRect b="6672" l="27766" r="53082" t="14363"/>
          <a:stretch/>
        </p:blipFill>
        <p:spPr>
          <a:xfrm>
            <a:off x="631175" y="1325800"/>
            <a:ext cx="1751199" cy="3610025"/>
          </a:xfrm>
          <a:prstGeom prst="rect">
            <a:avLst/>
          </a:prstGeom>
          <a:noFill/>
          <a:ln>
            <a:noFill/>
          </a:ln>
        </p:spPr>
      </p:pic>
      <p:pic>
        <p:nvPicPr>
          <p:cNvPr id="397" name="Google Shape;397;p44"/>
          <p:cNvPicPr preferRelativeResize="0"/>
          <p:nvPr/>
        </p:nvPicPr>
        <p:blipFill rotWithShape="1">
          <a:blip r:embed="rId7">
            <a:alphaModFix/>
          </a:blip>
          <a:srcRect b="37247" l="54602" r="26246" t="38645"/>
          <a:stretch/>
        </p:blipFill>
        <p:spPr>
          <a:xfrm>
            <a:off x="3995900" y="445025"/>
            <a:ext cx="2513254" cy="1581801"/>
          </a:xfrm>
          <a:prstGeom prst="rect">
            <a:avLst/>
          </a:prstGeom>
          <a:noFill/>
          <a:ln>
            <a:noFill/>
          </a:ln>
        </p:spPr>
      </p:pic>
      <p:sp>
        <p:nvSpPr>
          <p:cNvPr id="398" name="Google Shape;398;p44"/>
          <p:cNvSpPr txBox="1"/>
          <p:nvPr/>
        </p:nvSpPr>
        <p:spPr>
          <a:xfrm>
            <a:off x="6509150" y="84336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Natural materials biodegrade much faster! </a:t>
            </a:r>
            <a:endParaRPr>
              <a:latin typeface="Calibri"/>
              <a:ea typeface="Calibri"/>
              <a:cs typeface="Calibri"/>
              <a:sym typeface="Calibri"/>
            </a:endParaRPr>
          </a:p>
        </p:txBody>
      </p:sp>
      <p:sp>
        <p:nvSpPr>
          <p:cNvPr id="399" name="Google Shape;399;p44"/>
          <p:cNvSpPr txBox="1"/>
          <p:nvPr/>
        </p:nvSpPr>
        <p:spPr>
          <a:xfrm>
            <a:off x="6978575" y="202681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Repairing broken items is a </a:t>
            </a:r>
            <a:r>
              <a:rPr lang="en">
                <a:latin typeface="Calibri"/>
                <a:ea typeface="Calibri"/>
                <a:cs typeface="Calibri"/>
                <a:sym typeface="Calibri"/>
              </a:rPr>
              <a:t>brilliant</a:t>
            </a:r>
            <a:r>
              <a:rPr lang="en">
                <a:latin typeface="Calibri"/>
                <a:ea typeface="Calibri"/>
                <a:cs typeface="Calibri"/>
                <a:sym typeface="Calibri"/>
              </a:rPr>
              <a:t> solution to preventing waste. </a:t>
            </a:r>
            <a:endParaRPr>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grpSp>
        <p:nvGrpSpPr>
          <p:cNvPr id="404" name="Google Shape;404;p45"/>
          <p:cNvGrpSpPr/>
          <p:nvPr/>
        </p:nvGrpSpPr>
        <p:grpSpPr>
          <a:xfrm>
            <a:off x="3482701" y="3010323"/>
            <a:ext cx="1776215" cy="520935"/>
            <a:chOff x="4263435" y="2728840"/>
            <a:chExt cx="1776215" cy="520935"/>
          </a:xfrm>
        </p:grpSpPr>
        <p:pic>
          <p:nvPicPr>
            <p:cNvPr descr="A screenshot of a computer  Description automatically generated" id="405" name="Google Shape;405;p45"/>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406" name="Google Shape;406;p45"/>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407" name="Google Shape;407;p45"/>
          <p:cNvGrpSpPr/>
          <p:nvPr/>
        </p:nvGrpSpPr>
        <p:grpSpPr>
          <a:xfrm>
            <a:off x="2471959" y="1262629"/>
            <a:ext cx="1297326" cy="717492"/>
            <a:chOff x="2196749" y="1898519"/>
            <a:chExt cx="1297326" cy="717492"/>
          </a:xfrm>
        </p:grpSpPr>
        <p:pic>
          <p:nvPicPr>
            <p:cNvPr descr="A screenshot of a computer  Description automatically generated" id="408" name="Google Shape;408;p45"/>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409" name="Google Shape;409;p45"/>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410" name="Google Shape;410;p45"/>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411" name="Google Shape;411;p45"/>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412" name="Google Shape;412;p45"/>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413" name="Google Shape;413;p45"/>
          <p:cNvGrpSpPr/>
          <p:nvPr/>
        </p:nvGrpSpPr>
        <p:grpSpPr>
          <a:xfrm>
            <a:off x="6926079" y="1137623"/>
            <a:ext cx="1086442" cy="1131866"/>
            <a:chOff x="7458177" y="625219"/>
            <a:chExt cx="1086442" cy="1131866"/>
          </a:xfrm>
        </p:grpSpPr>
        <p:pic>
          <p:nvPicPr>
            <p:cNvPr descr="A screenshot of a computer  Description automatically generated" id="414" name="Google Shape;414;p45"/>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415" name="Google Shape;415;p45"/>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16" name="Google Shape;416;p45"/>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417" name="Google Shape;417;p45"/>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418" name="Google Shape;418;p45"/>
          <p:cNvGrpSpPr/>
          <p:nvPr/>
        </p:nvGrpSpPr>
        <p:grpSpPr>
          <a:xfrm>
            <a:off x="469187" y="1759297"/>
            <a:ext cx="1253321" cy="723138"/>
            <a:chOff x="540565" y="1880861"/>
            <a:chExt cx="1253321" cy="723138"/>
          </a:xfrm>
        </p:grpSpPr>
        <p:pic>
          <p:nvPicPr>
            <p:cNvPr descr="A screenshot of a computer  Description automatically generated" id="419" name="Google Shape;419;p45"/>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420" name="Google Shape;420;p45"/>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21" name="Google Shape;421;p45"/>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422" name="Google Shape;422;p45"/>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423" name="Google Shape;423;p45"/>
          <p:cNvGrpSpPr/>
          <p:nvPr/>
        </p:nvGrpSpPr>
        <p:grpSpPr>
          <a:xfrm>
            <a:off x="6998662" y="3928416"/>
            <a:ext cx="1017954" cy="452314"/>
            <a:chOff x="7031592" y="3856705"/>
            <a:chExt cx="1017954" cy="452314"/>
          </a:xfrm>
        </p:grpSpPr>
        <p:pic>
          <p:nvPicPr>
            <p:cNvPr descr="A screenshot of a computer  Description automatically generated" id="424" name="Google Shape;424;p45"/>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425" name="Google Shape;425;p45"/>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p46"/>
          <p:cNvPicPr preferRelativeResize="0"/>
          <p:nvPr/>
        </p:nvPicPr>
        <p:blipFill rotWithShape="1">
          <a:blip r:embed="rId3">
            <a:alphaModFix/>
          </a:blip>
          <a:srcRect b="0" l="0" r="0" t="0"/>
          <a:stretch/>
        </p:blipFill>
        <p:spPr>
          <a:xfrm>
            <a:off x="0" y="0"/>
            <a:ext cx="9144003" cy="513903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descr="page3.png" id="98" name="Google Shape;98;p17"/>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99" name="Google Shape;99;p17"/>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0" name="Google Shape;100;p17"/>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1" name="Google Shape;101;p17"/>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18"/>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108" name="Google Shape;108;p18"/>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09" name="Google Shape;109;p18"/>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19"/>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15" name="Google Shape;115;p19"/>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16" name="Google Shape;116;p19"/>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17" name="Google Shape;117;p19"/>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a:t>
            </a:r>
            <a:r>
              <a:rPr b="1" lang="en" sz="2800">
                <a:latin typeface="Calibri"/>
                <a:ea typeface="Calibri"/>
                <a:cs typeface="Calibri"/>
                <a:sym typeface="Calibri"/>
              </a:rPr>
              <a:t>inventing take you?</a:t>
            </a:r>
            <a:endParaRPr b="1" i="0" sz="2800" u="none" cap="none" strike="noStrike">
              <a:solidFill>
                <a:srgbClr val="000000"/>
              </a:solidFill>
              <a:latin typeface="Calibri"/>
              <a:ea typeface="Calibri"/>
              <a:cs typeface="Calibri"/>
              <a:sym typeface="Calibri"/>
            </a:endParaRPr>
          </a:p>
        </p:txBody>
      </p:sp>
      <p:sp>
        <p:nvSpPr>
          <p:cNvPr id="118" name="Google Shape;118;p19"/>
          <p:cNvSpPr txBox="1"/>
          <p:nvPr/>
        </p:nvSpPr>
        <p:spPr>
          <a:xfrm>
            <a:off x="246763" y="1233499"/>
            <a:ext cx="213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age 8 invented the Super Grow 11000. </a:t>
            </a:r>
            <a:endParaRPr sz="1200">
              <a:latin typeface="Calibri"/>
              <a:ea typeface="Calibri"/>
              <a:cs typeface="Calibri"/>
              <a:sym typeface="Calibri"/>
            </a:endParaRPr>
          </a:p>
        </p:txBody>
      </p:sp>
      <p:sp>
        <p:nvSpPr>
          <p:cNvPr id="119" name="Google Shape;119;p19"/>
          <p:cNvSpPr txBox="1"/>
          <p:nvPr/>
        </p:nvSpPr>
        <p:spPr>
          <a:xfrm>
            <a:off x="2375375" y="1166000"/>
            <a:ext cx="2268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His invention was made into a real object and shown in the Great Exhibition of the North.</a:t>
            </a:r>
            <a:endParaRPr sz="1200">
              <a:latin typeface="Calibri"/>
              <a:ea typeface="Calibri"/>
              <a:cs typeface="Calibri"/>
              <a:sym typeface="Calibri"/>
            </a:endParaRPr>
          </a:p>
        </p:txBody>
      </p:sp>
      <p:sp>
        <p:nvSpPr>
          <p:cNvPr id="120" name="Google Shape;120;p19"/>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21" name="Google Shape;121;p19"/>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22" name="Google Shape;122;p19"/>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23" name="Google Shape;123;p19"/>
          <p:cNvSpPr txBox="1"/>
          <p:nvPr/>
        </p:nvSpPr>
        <p:spPr>
          <a:xfrm>
            <a:off x="4690075" y="1168978"/>
            <a:ext cx="1893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was invited to talk on the radio about his idea.</a:t>
            </a:r>
            <a:endParaRPr sz="1200">
              <a:latin typeface="Calibri"/>
              <a:ea typeface="Calibri"/>
              <a:cs typeface="Calibri"/>
              <a:sym typeface="Calibri"/>
            </a:endParaRPr>
          </a:p>
        </p:txBody>
      </p:sp>
      <p:sp>
        <p:nvSpPr>
          <p:cNvPr id="124" name="Google Shape;124;p19"/>
          <p:cNvSpPr txBox="1"/>
          <p:nvPr/>
        </p:nvSpPr>
        <p:spPr>
          <a:xfrm>
            <a:off x="6676575" y="1168975"/>
            <a:ext cx="2268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And after that he was invited onto his favourite tv show!</a:t>
            </a:r>
            <a:endParaRPr sz="1200">
              <a:latin typeface="Calibri"/>
              <a:ea typeface="Calibri"/>
              <a:cs typeface="Calibri"/>
              <a:sym typeface="Calibri"/>
            </a:endParaRPr>
          </a:p>
        </p:txBody>
      </p:sp>
      <p:pic>
        <p:nvPicPr>
          <p:cNvPr id="125" name="Google Shape;125;p19"/>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126" name="Google Shape;126;p19"/>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27" name="Google Shape;127;p19"/>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28" name="Google Shape;128;p19"/>
          <p:cNvPicPr preferRelativeResize="0"/>
          <p:nvPr/>
        </p:nvPicPr>
        <p:blipFill>
          <a:blip r:embed="rId9">
            <a:alphaModFix/>
          </a:blip>
          <a:stretch>
            <a:fillRect/>
          </a:stretch>
        </p:blipFill>
        <p:spPr>
          <a:xfrm>
            <a:off x="6445375" y="2528275"/>
            <a:ext cx="535824" cy="3416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p:cNvPicPr preferRelativeResize="0"/>
          <p:nvPr/>
        </p:nvPicPr>
        <p:blipFill>
          <a:blip r:embed="rId3">
            <a:alphaModFix/>
          </a:blip>
          <a:stretch>
            <a:fillRect/>
          </a:stretch>
        </p:blipFill>
        <p:spPr>
          <a:xfrm>
            <a:off x="6438771" y="1254825"/>
            <a:ext cx="2305753" cy="3458625"/>
          </a:xfrm>
          <a:prstGeom prst="rect">
            <a:avLst/>
          </a:prstGeom>
          <a:noFill/>
          <a:ln>
            <a:noFill/>
          </a:ln>
        </p:spPr>
      </p:pic>
      <p:pic>
        <p:nvPicPr>
          <p:cNvPr id="134" name="Google Shape;134;p20"/>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35" name="Google Shape;135;p20"/>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136" name="Google Shape;136;p20"/>
          <p:cNvPicPr preferRelativeResize="0"/>
          <p:nvPr/>
        </p:nvPicPr>
        <p:blipFill>
          <a:blip r:embed="rId5">
            <a:alphaModFix/>
          </a:blip>
          <a:stretch>
            <a:fillRect/>
          </a:stretch>
        </p:blipFill>
        <p:spPr>
          <a:xfrm>
            <a:off x="5181700" y="3112938"/>
            <a:ext cx="1977925" cy="1319284"/>
          </a:xfrm>
          <a:prstGeom prst="rect">
            <a:avLst/>
          </a:prstGeom>
          <a:noFill/>
          <a:ln>
            <a:noFill/>
          </a:ln>
        </p:spPr>
      </p:pic>
      <p:pic>
        <p:nvPicPr>
          <p:cNvPr id="137" name="Google Shape;137;p20"/>
          <p:cNvPicPr preferRelativeResize="0"/>
          <p:nvPr/>
        </p:nvPicPr>
        <p:blipFill rotWithShape="1">
          <a:blip r:embed="rId6">
            <a:alphaModFix/>
          </a:blip>
          <a:srcRect b="-1300" l="9927" r="45333" t="72654"/>
          <a:stretch/>
        </p:blipFill>
        <p:spPr>
          <a:xfrm>
            <a:off x="4416850" y="952813"/>
            <a:ext cx="2359747" cy="1316924"/>
          </a:xfrm>
          <a:prstGeom prst="rect">
            <a:avLst/>
          </a:prstGeom>
          <a:noFill/>
          <a:ln>
            <a:noFill/>
          </a:ln>
        </p:spPr>
      </p:pic>
      <p:sp>
        <p:nvSpPr>
          <p:cNvPr id="138" name="Google Shape;138;p20"/>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39" name="Google Shape;139;p20"/>
          <p:cNvPicPr preferRelativeResize="0"/>
          <p:nvPr/>
        </p:nvPicPr>
        <p:blipFill rotWithShape="1">
          <a:blip r:embed="rId7">
            <a:alphaModFix/>
          </a:blip>
          <a:srcRect b="24593" l="3220" r="75148" t="46602"/>
          <a:stretch/>
        </p:blipFill>
        <p:spPr>
          <a:xfrm>
            <a:off x="601700" y="1254825"/>
            <a:ext cx="1977923" cy="1316925"/>
          </a:xfrm>
          <a:prstGeom prst="rect">
            <a:avLst/>
          </a:prstGeom>
          <a:noFill/>
          <a:ln>
            <a:noFill/>
          </a:ln>
        </p:spPr>
      </p:pic>
      <p:pic>
        <p:nvPicPr>
          <p:cNvPr id="140" name="Google Shape;140;p20"/>
          <p:cNvPicPr preferRelativeResize="0"/>
          <p:nvPr/>
        </p:nvPicPr>
        <p:blipFill>
          <a:blip r:embed="rId8">
            <a:alphaModFix/>
          </a:blip>
          <a:stretch>
            <a:fillRect/>
          </a:stretch>
        </p:blipFill>
        <p:spPr>
          <a:xfrm>
            <a:off x="1906375" y="2308250"/>
            <a:ext cx="2945755" cy="2266951"/>
          </a:xfrm>
          <a:prstGeom prst="rect">
            <a:avLst/>
          </a:prstGeom>
          <a:noFill/>
          <a:ln>
            <a:noFill/>
          </a:ln>
        </p:spPr>
      </p:pic>
      <p:sp>
        <p:nvSpPr>
          <p:cNvPr id="141" name="Google Shape;141;p20"/>
          <p:cNvSpPr txBox="1"/>
          <p:nvPr/>
        </p:nvSpPr>
        <p:spPr>
          <a:xfrm>
            <a:off x="2957023" y="1225401"/>
            <a:ext cx="1895100" cy="88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Hedgehog road crossing device!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42" name="Google Shape;142;p20"/>
          <p:cNvPicPr preferRelativeResize="0"/>
          <p:nvPr/>
        </p:nvPicPr>
        <p:blipFill>
          <a:blip r:embed="rId9">
            <a:alphaModFix/>
          </a:blip>
          <a:stretch>
            <a:fillRect/>
          </a:stretch>
        </p:blipFill>
        <p:spPr>
          <a:xfrm flipH="1" rot="-1850388">
            <a:off x="2398662" y="1660075"/>
            <a:ext cx="535825" cy="341637"/>
          </a:xfrm>
          <a:prstGeom prst="rect">
            <a:avLst/>
          </a:prstGeom>
          <a:noFill/>
          <a:ln>
            <a:noFill/>
          </a:ln>
        </p:spPr>
      </p:pic>
      <p:sp>
        <p:nvSpPr>
          <p:cNvPr id="143" name="Google Shape;143;p20"/>
          <p:cNvSpPr txBox="1"/>
          <p:nvPr/>
        </p:nvSpPr>
        <p:spPr>
          <a:xfrm>
            <a:off x="7159625" y="395450"/>
            <a:ext cx="13035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144" name="Google Shape;144;p20"/>
          <p:cNvPicPr preferRelativeResize="0"/>
          <p:nvPr/>
        </p:nvPicPr>
        <p:blipFill>
          <a:blip r:embed="rId10">
            <a:alphaModFix/>
          </a:blip>
          <a:stretch>
            <a:fillRect/>
          </a:stretch>
        </p:blipFill>
        <p:spPr>
          <a:xfrm>
            <a:off x="8074723" y="1082950"/>
            <a:ext cx="380578" cy="568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pic>
        <p:nvPicPr>
          <p:cNvPr id="149" name="Google Shape;149;p21"/>
          <p:cNvPicPr preferRelativeResize="0"/>
          <p:nvPr/>
        </p:nvPicPr>
        <p:blipFill rotWithShape="1">
          <a:blip r:embed="rId3">
            <a:alphaModFix/>
          </a:blip>
          <a:srcRect b="0" l="0" r="0" t="0"/>
          <a:stretch/>
        </p:blipFill>
        <p:spPr>
          <a:xfrm>
            <a:off x="2111227" y="474025"/>
            <a:ext cx="4921551" cy="887146"/>
          </a:xfrm>
          <a:prstGeom prst="rect">
            <a:avLst/>
          </a:prstGeom>
          <a:noFill/>
          <a:ln>
            <a:noFill/>
          </a:ln>
        </p:spPr>
      </p:pic>
      <p:sp>
        <p:nvSpPr>
          <p:cNvPr id="150" name="Google Shape;150;p21"/>
          <p:cNvSpPr txBox="1"/>
          <p:nvPr/>
        </p:nvSpPr>
        <p:spPr>
          <a:xfrm>
            <a:off x="2825700" y="551200"/>
            <a:ext cx="3989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3400">
                <a:latin typeface="Calibri"/>
                <a:ea typeface="Calibri"/>
                <a:cs typeface="Calibri"/>
                <a:sym typeface="Calibri"/>
              </a:rPr>
              <a:t>THE CHALLENGE</a:t>
            </a:r>
            <a:endParaRPr b="1" i="0" sz="3400" u="none" cap="none" strike="noStrike">
              <a:solidFill>
                <a:srgbClr val="000000"/>
              </a:solidFill>
              <a:latin typeface="Calibri"/>
              <a:ea typeface="Calibri"/>
              <a:cs typeface="Calibri"/>
              <a:sym typeface="Calibri"/>
            </a:endParaRPr>
          </a:p>
        </p:txBody>
      </p:sp>
      <p:sp>
        <p:nvSpPr>
          <p:cNvPr id="151" name="Google Shape;151;p21"/>
          <p:cNvSpPr txBox="1"/>
          <p:nvPr/>
        </p:nvSpPr>
        <p:spPr>
          <a:xfrm>
            <a:off x="2420475" y="1882625"/>
            <a:ext cx="4269300" cy="1353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1"/>
              </a:buClr>
              <a:buSzPts val="1100"/>
              <a:buFont typeface="Arial"/>
              <a:buNone/>
            </a:pPr>
            <a:r>
              <a:rPr b="1" lang="en" sz="2300">
                <a:solidFill>
                  <a:schemeClr val="dk1"/>
                </a:solidFill>
                <a:latin typeface="Calibri"/>
                <a:ea typeface="Calibri"/>
                <a:cs typeface="Calibri"/>
                <a:sym typeface="Calibri"/>
              </a:rPr>
              <a:t>What could you invent to stop climate breakdown</a:t>
            </a:r>
            <a:r>
              <a:rPr b="1" lang="en" sz="2300">
                <a:solidFill>
                  <a:schemeClr val="dk1"/>
                </a:solidFill>
                <a:latin typeface="Calibri"/>
                <a:ea typeface="Calibri"/>
                <a:cs typeface="Calibri"/>
                <a:sym typeface="Calibri"/>
              </a:rPr>
              <a:t> and better protect our planet?</a:t>
            </a:r>
            <a:endParaRPr sz="2400">
              <a:latin typeface="Calibri"/>
              <a:ea typeface="Calibri"/>
              <a:cs typeface="Calibri"/>
              <a:sym typeface="Calibri"/>
            </a:endParaRPr>
          </a:p>
        </p:txBody>
      </p:sp>
      <p:pic>
        <p:nvPicPr>
          <p:cNvPr id="152" name="Google Shape;152;p21"/>
          <p:cNvPicPr preferRelativeResize="0"/>
          <p:nvPr/>
        </p:nvPicPr>
        <p:blipFill rotWithShape="1">
          <a:blip r:embed="rId4">
            <a:alphaModFix/>
          </a:blip>
          <a:srcRect b="0" l="0" r="21617" t="0"/>
          <a:stretch/>
        </p:blipFill>
        <p:spPr>
          <a:xfrm>
            <a:off x="6260975" y="2151525"/>
            <a:ext cx="2703726" cy="2828674"/>
          </a:xfrm>
          <a:prstGeom prst="rect">
            <a:avLst/>
          </a:prstGeom>
          <a:noFill/>
          <a:ln>
            <a:noFill/>
          </a:ln>
        </p:spPr>
      </p:pic>
      <p:pic>
        <p:nvPicPr>
          <p:cNvPr id="153" name="Google Shape;153;p21"/>
          <p:cNvPicPr preferRelativeResize="0"/>
          <p:nvPr/>
        </p:nvPicPr>
        <p:blipFill rotWithShape="1">
          <a:blip r:embed="rId5">
            <a:alphaModFix/>
          </a:blip>
          <a:srcRect b="0" l="0" r="43323" t="76039"/>
          <a:stretch/>
        </p:blipFill>
        <p:spPr>
          <a:xfrm>
            <a:off x="589425" y="3204902"/>
            <a:ext cx="3842048" cy="1511649"/>
          </a:xfrm>
          <a:prstGeom prst="rect">
            <a:avLst/>
          </a:prstGeom>
          <a:noFill/>
          <a:ln>
            <a:noFill/>
          </a:ln>
        </p:spPr>
      </p:pic>
      <p:pic>
        <p:nvPicPr>
          <p:cNvPr id="154" name="Google Shape;154;p21"/>
          <p:cNvPicPr preferRelativeResize="0"/>
          <p:nvPr/>
        </p:nvPicPr>
        <p:blipFill rotWithShape="1">
          <a:blip r:embed="rId5">
            <a:alphaModFix/>
          </a:blip>
          <a:srcRect b="32049" l="57953" r="3222" t="39545"/>
          <a:stretch/>
        </p:blipFill>
        <p:spPr>
          <a:xfrm>
            <a:off x="6815101" y="551200"/>
            <a:ext cx="1837773" cy="1251299"/>
          </a:xfrm>
          <a:prstGeom prst="rect">
            <a:avLst/>
          </a:prstGeom>
          <a:noFill/>
          <a:ln>
            <a:noFill/>
          </a:ln>
        </p:spPr>
      </p:pic>
      <p:pic>
        <p:nvPicPr>
          <p:cNvPr id="155" name="Google Shape;155;p21"/>
          <p:cNvPicPr preferRelativeResize="0"/>
          <p:nvPr/>
        </p:nvPicPr>
        <p:blipFill rotWithShape="1">
          <a:blip r:embed="rId5">
            <a:alphaModFix/>
          </a:blip>
          <a:srcRect b="66715" l="2943" r="60359" t="1491"/>
          <a:stretch/>
        </p:blipFill>
        <p:spPr>
          <a:xfrm rot="-476993">
            <a:off x="496041" y="804019"/>
            <a:ext cx="2093986" cy="16884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22"/>
          <p:cNvPicPr preferRelativeResize="0"/>
          <p:nvPr/>
        </p:nvPicPr>
        <p:blipFill>
          <a:blip r:embed="rId3">
            <a:alphaModFix/>
          </a:blip>
          <a:stretch>
            <a:fillRect/>
          </a:stretch>
        </p:blipFill>
        <p:spPr>
          <a:xfrm>
            <a:off x="5121426" y="1284376"/>
            <a:ext cx="3632200" cy="3632174"/>
          </a:xfrm>
          <a:prstGeom prst="rect">
            <a:avLst/>
          </a:prstGeom>
          <a:noFill/>
          <a:ln>
            <a:noFill/>
          </a:ln>
        </p:spPr>
      </p:pic>
      <p:sp>
        <p:nvSpPr>
          <p:cNvPr id="161" name="Google Shape;161;p22"/>
          <p:cNvSpPr txBox="1"/>
          <p:nvPr/>
        </p:nvSpPr>
        <p:spPr>
          <a:xfrm>
            <a:off x="708725" y="370800"/>
            <a:ext cx="2672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alibri"/>
                <a:ea typeface="Calibri"/>
                <a:cs typeface="Calibri"/>
                <a:sym typeface="Calibri"/>
              </a:rPr>
              <a:t>Theme 1 </a:t>
            </a:r>
            <a:endParaRPr sz="1900">
              <a:latin typeface="Calibri"/>
              <a:ea typeface="Calibri"/>
              <a:cs typeface="Calibri"/>
              <a:sym typeface="Calibri"/>
            </a:endParaRPr>
          </a:p>
          <a:p>
            <a:pPr indent="0" lvl="0" marL="0" rtl="0" algn="l">
              <a:spcBef>
                <a:spcPts val="0"/>
              </a:spcBef>
              <a:spcAft>
                <a:spcPts val="0"/>
              </a:spcAft>
              <a:buNone/>
            </a:pPr>
            <a:r>
              <a:rPr b="1" lang="en" sz="2100">
                <a:latin typeface="Calibri"/>
                <a:ea typeface="Calibri"/>
                <a:cs typeface="Calibri"/>
                <a:sym typeface="Calibri"/>
              </a:rPr>
              <a:t>Protect b</a:t>
            </a:r>
            <a:r>
              <a:rPr b="1" lang="en" sz="2100">
                <a:latin typeface="Calibri"/>
                <a:ea typeface="Calibri"/>
                <a:cs typeface="Calibri"/>
                <a:sym typeface="Calibri"/>
              </a:rPr>
              <a:t>iodiversity</a:t>
            </a:r>
            <a:r>
              <a:rPr b="1" lang="en" sz="2100">
                <a:latin typeface="Calibri"/>
                <a:ea typeface="Calibri"/>
                <a:cs typeface="Calibri"/>
                <a:sym typeface="Calibri"/>
              </a:rPr>
              <a:t>  </a:t>
            </a:r>
            <a:endParaRPr b="1" sz="2100">
              <a:latin typeface="Calibri"/>
              <a:ea typeface="Calibri"/>
              <a:cs typeface="Calibri"/>
              <a:sym typeface="Calibri"/>
            </a:endParaRPr>
          </a:p>
        </p:txBody>
      </p:sp>
      <p:sp>
        <p:nvSpPr>
          <p:cNvPr id="162" name="Google Shape;162;p22"/>
          <p:cNvSpPr txBox="1"/>
          <p:nvPr/>
        </p:nvSpPr>
        <p:spPr>
          <a:xfrm>
            <a:off x="5032500" y="370800"/>
            <a:ext cx="4111500" cy="113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900">
                <a:latin typeface="Calibri"/>
                <a:ea typeface="Calibri"/>
                <a:cs typeface="Calibri"/>
                <a:sym typeface="Calibri"/>
              </a:rPr>
              <a:t>Theme 2 </a:t>
            </a:r>
            <a:endParaRPr sz="1900">
              <a:latin typeface="Calibri"/>
              <a:ea typeface="Calibri"/>
              <a:cs typeface="Calibri"/>
              <a:sym typeface="Calibri"/>
            </a:endParaRPr>
          </a:p>
          <a:p>
            <a:pPr indent="0" lvl="0" marL="0" rtl="0" algn="l">
              <a:lnSpc>
                <a:spcPct val="115000"/>
              </a:lnSpc>
              <a:spcBef>
                <a:spcPts val="0"/>
              </a:spcBef>
              <a:spcAft>
                <a:spcPts val="0"/>
              </a:spcAft>
              <a:buNone/>
            </a:pPr>
            <a:r>
              <a:rPr b="1" lang="en" sz="2100">
                <a:latin typeface="Calibri"/>
                <a:ea typeface="Calibri"/>
                <a:cs typeface="Calibri"/>
                <a:sym typeface="Calibri"/>
              </a:rPr>
              <a:t>Invent a more sustainable future</a:t>
            </a:r>
            <a:endParaRPr b="1" sz="2100">
              <a:latin typeface="Calibri"/>
              <a:ea typeface="Calibri"/>
              <a:cs typeface="Calibri"/>
              <a:sym typeface="Calibri"/>
            </a:endParaRPr>
          </a:p>
          <a:p>
            <a:pPr indent="0" lvl="0" marL="0" rtl="0" algn="l">
              <a:spcBef>
                <a:spcPts val="0"/>
              </a:spcBef>
              <a:spcAft>
                <a:spcPts val="0"/>
              </a:spcAft>
              <a:buNone/>
            </a:pPr>
            <a:r>
              <a:t/>
            </a:r>
            <a:endParaRPr b="1" sz="1600">
              <a:latin typeface="Calibri"/>
              <a:ea typeface="Calibri"/>
              <a:cs typeface="Calibri"/>
              <a:sym typeface="Calibri"/>
            </a:endParaRPr>
          </a:p>
        </p:txBody>
      </p:sp>
      <p:pic>
        <p:nvPicPr>
          <p:cNvPr id="163" name="Google Shape;163;p22"/>
          <p:cNvPicPr preferRelativeResize="0"/>
          <p:nvPr/>
        </p:nvPicPr>
        <p:blipFill>
          <a:blip r:embed="rId4">
            <a:alphaModFix/>
          </a:blip>
          <a:stretch>
            <a:fillRect/>
          </a:stretch>
        </p:blipFill>
        <p:spPr>
          <a:xfrm>
            <a:off x="708713" y="1820975"/>
            <a:ext cx="3316925" cy="2558976"/>
          </a:xfrm>
          <a:prstGeom prst="rect">
            <a:avLst/>
          </a:prstGeom>
          <a:noFill/>
          <a:ln>
            <a:noFill/>
          </a:ln>
        </p:spPr>
      </p:pic>
      <p:pic>
        <p:nvPicPr>
          <p:cNvPr id="164" name="Google Shape;164;p22"/>
          <p:cNvPicPr preferRelativeResize="0"/>
          <p:nvPr/>
        </p:nvPicPr>
        <p:blipFill>
          <a:blip r:embed="rId5">
            <a:alphaModFix/>
          </a:blip>
          <a:stretch>
            <a:fillRect/>
          </a:stretch>
        </p:blipFill>
        <p:spPr>
          <a:xfrm>
            <a:off x="5535673" y="2216500"/>
            <a:ext cx="1530725" cy="1502776"/>
          </a:xfrm>
          <a:prstGeom prst="rect">
            <a:avLst/>
          </a:prstGeom>
          <a:noFill/>
          <a:ln>
            <a:noFill/>
          </a:ln>
        </p:spPr>
      </p:pic>
      <p:cxnSp>
        <p:nvCxnSpPr>
          <p:cNvPr id="165" name="Google Shape;165;p22"/>
          <p:cNvCxnSpPr/>
          <p:nvPr/>
        </p:nvCxnSpPr>
        <p:spPr>
          <a:xfrm>
            <a:off x="4672850" y="717175"/>
            <a:ext cx="0" cy="3720300"/>
          </a:xfrm>
          <a:prstGeom prst="straightConnector1">
            <a:avLst/>
          </a:prstGeom>
          <a:noFill/>
          <a:ln cap="flat" cmpd="sng" w="9525">
            <a:solidFill>
              <a:srgbClr val="FFC700"/>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