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37"/>
  </p:normalViewPr>
  <p:slideViewPr>
    <p:cSldViewPr snapToGrid="0">
      <p:cViewPr varScale="1">
        <p:scale>
          <a:sx n="138" d="100"/>
          <a:sy n="138" d="100"/>
        </p:scale>
        <p:origin x="88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GB">
                <a:solidFill>
                  <a:schemeClr val="dk1"/>
                </a:solidFill>
              </a:rPr>
              <a:t>This presentation introduces the Little Inventors challenge </a:t>
            </a:r>
            <a:r>
              <a:rPr lang="en-GB" b="1">
                <a:solidFill>
                  <a:schemeClr val="dk1"/>
                </a:solidFill>
              </a:rPr>
              <a:t>Mission: Protect our oceans</a:t>
            </a:r>
            <a:r>
              <a:rPr lang="en-GB">
                <a:solidFill>
                  <a:schemeClr val="dk1"/>
                </a:solidFill>
              </a:rPr>
              <a:t>, launched by NSERC in partnership with CCUNESCO. </a:t>
            </a:r>
            <a:r>
              <a:rPr lang="en-GB"/>
              <a:t>This presentation focuses on the issue of plastic pollution and how it affects the oceans. Use the Mighty Oceans first for a more general introduction to the topic. </a:t>
            </a:r>
            <a:endParaRPr/>
          </a:p>
          <a:p>
            <a:pPr marL="0" lvl="0" indent="0" algn="l" rtl="0">
              <a:lnSpc>
                <a:spcPct val="100000"/>
              </a:lnSpc>
              <a:spcBef>
                <a:spcPts val="0"/>
              </a:spcBef>
              <a:spcAft>
                <a:spcPts val="0"/>
              </a:spcAft>
              <a:buClr>
                <a:schemeClr val="dk1"/>
              </a:buClr>
              <a:buSzPts val="1100"/>
              <a:buFont typeface="Arial"/>
              <a:buNone/>
            </a:pPr>
            <a:r>
              <a:rPr lang="en-GB">
                <a:solidFill>
                  <a:schemeClr val="dk1"/>
                </a:solidFill>
              </a:rPr>
              <a:t>It is aimed at students all across Canada. It can be adapted by teachers to suit their students’ needs in elementary and secondary. The notes are coded </a:t>
            </a:r>
            <a:r>
              <a:rPr lang="en-GB"/>
              <a:t>with regular font for content that is more accessible and </a:t>
            </a:r>
            <a:r>
              <a:rPr lang="en-GB" b="1"/>
              <a:t>in bold for content that is more advanced.</a:t>
            </a:r>
            <a:endParaRPr b="1"/>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GB">
                <a:solidFill>
                  <a:schemeClr val="dk1"/>
                </a:solidFill>
              </a:rPr>
              <a:t>On first look, plastic appears to be pretty fantastic. It’s very cheap to make and it can be used to make pretty much anything. It can be very strong or very delicate, it’s waterproof, it’s strong and durable. Look around you, in a supermarket or at home, and count how many things are made of plastic, and their different types. Before plastic, people used glass, ceramic or paper, but they could break or not be shaped very easily or leak.</a:t>
            </a:r>
            <a:endParaRPr>
              <a:solidFill>
                <a:schemeClr val="dk1"/>
              </a:solidFill>
            </a:endParaRPr>
          </a:p>
          <a:p>
            <a:pPr marL="0" lvl="0" indent="0" algn="l" rtl="0">
              <a:lnSpc>
                <a:spcPct val="115000"/>
              </a:lnSpc>
              <a:spcBef>
                <a:spcPts val="0"/>
              </a:spcBef>
              <a:spcAft>
                <a:spcPts val="0"/>
              </a:spcAft>
              <a:buSzPts val="1100"/>
              <a:buNone/>
            </a:pPr>
            <a:endParaRPr>
              <a:solidFill>
                <a:schemeClr val="dk1"/>
              </a:solidFill>
            </a:endParaRPr>
          </a:p>
          <a:p>
            <a:pPr marL="0" lvl="0" indent="0" algn="l" rtl="0">
              <a:lnSpc>
                <a:spcPct val="115000"/>
              </a:lnSpc>
              <a:spcBef>
                <a:spcPts val="0"/>
              </a:spcBef>
              <a:spcAft>
                <a:spcPts val="0"/>
              </a:spcAft>
              <a:buSzPts val="1100"/>
              <a:buNone/>
            </a:pPr>
            <a:r>
              <a:rPr lang="en-GB">
                <a:solidFill>
                  <a:schemeClr val="dk1"/>
                </a:solidFill>
              </a:rPr>
              <a:t>But with the advantages come one big disadvantage: plastic is pretty much indestructible!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GB">
                <a:solidFill>
                  <a:schemeClr val="dk1"/>
                </a:solidFill>
              </a:rPr>
              <a:t>The first plastic was invented in 1907 and pretty much every single piece of plastic ever made since then is still on the planet now...</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GB">
                <a:solidFill>
                  <a:schemeClr val="dk1"/>
                </a:solidFill>
              </a:rPr>
              <a:t>We produce a staggering 300 million tons of plastic a year, and in the last ten years, we have made more plastic than in the previous 100 years.</a:t>
            </a:r>
            <a:endParaRPr>
              <a:solidFill>
                <a:schemeClr val="dk1"/>
              </a:solidFill>
            </a:endParaRPr>
          </a:p>
          <a:p>
            <a:pPr marL="0" lvl="0" indent="0" algn="l" rtl="0">
              <a:lnSpc>
                <a:spcPct val="115000"/>
              </a:lnSpc>
              <a:spcBef>
                <a:spcPts val="0"/>
              </a:spcBef>
              <a:spcAft>
                <a:spcPts val="0"/>
              </a:spcAft>
              <a:buSzPts val="1100"/>
              <a:buNone/>
            </a:pPr>
            <a:r>
              <a:rPr lang="en-GB">
                <a:solidFill>
                  <a:schemeClr val="dk1"/>
                </a:solidFill>
              </a:rPr>
              <a:t>In one year alone, each person on the planet will use 136 kilos of single use plastic, and half of it is plastic that only gets used once (like plastic bags, containers, wrappers, disposable cups and cutlery) - in fact, most plastic is only used on average for 12 minutes in total!!!</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t>Plastic means something that can change its shape. </a:t>
            </a:r>
            <a:endParaRPr/>
          </a:p>
          <a:p>
            <a:pPr marL="0" lvl="0" indent="0" algn="l" rtl="0">
              <a:lnSpc>
                <a:spcPct val="100000"/>
              </a:lnSpc>
              <a:spcBef>
                <a:spcPts val="0"/>
              </a:spcBef>
              <a:spcAft>
                <a:spcPts val="0"/>
              </a:spcAft>
              <a:buSzPts val="1100"/>
              <a:buNone/>
            </a:pPr>
            <a:r>
              <a:rPr lang="en-GB"/>
              <a:t>Most plastics we use everyday are made from</a:t>
            </a:r>
            <a:r>
              <a:rPr lang="en-GB">
                <a:highlight>
                  <a:srgbClr val="FFFFFF"/>
                </a:highlight>
              </a:rPr>
              <a:t> natural fossil fuels such as gas or petroleum, which were formed millions of years ago. Once all of these natural resources on our planet are used up, we can’t make any more. That’s why it’s known as a non renewable source. </a:t>
            </a:r>
            <a:r>
              <a:rPr lang="en-GB">
                <a:solidFill>
                  <a:srgbClr val="222222"/>
                </a:solidFill>
                <a:highlight>
                  <a:srgbClr val="FFFFFF"/>
                </a:highlight>
              </a:rPr>
              <a:t>The process of making plastic is quite complicated!</a:t>
            </a:r>
            <a:endParaRPr>
              <a:solidFill>
                <a:srgbClr val="222222"/>
              </a:solidFill>
              <a:highlight>
                <a:srgbClr val="FFFFFF"/>
              </a:highlight>
            </a:endParaRPr>
          </a:p>
          <a:p>
            <a:pPr marL="0" lvl="0" indent="0" algn="l" rtl="0">
              <a:lnSpc>
                <a:spcPct val="100000"/>
              </a:lnSpc>
              <a:spcBef>
                <a:spcPts val="0"/>
              </a:spcBef>
              <a:spcAft>
                <a:spcPts val="0"/>
              </a:spcAft>
              <a:buSzPts val="1100"/>
              <a:buNone/>
            </a:pPr>
            <a:endParaRPr b="1">
              <a:solidFill>
                <a:srgbClr val="222222"/>
              </a:solidFill>
              <a:highlight>
                <a:srgbClr val="FFFFFF"/>
              </a:highlight>
            </a:endParaRPr>
          </a:p>
          <a:p>
            <a:pPr marL="0" lvl="0" indent="0" algn="l" rtl="0">
              <a:lnSpc>
                <a:spcPct val="100000"/>
              </a:lnSpc>
              <a:spcBef>
                <a:spcPts val="0"/>
              </a:spcBef>
              <a:spcAft>
                <a:spcPts val="0"/>
              </a:spcAft>
              <a:buSzPts val="1100"/>
              <a:buNone/>
            </a:pPr>
            <a:r>
              <a:rPr lang="en-GB" b="1">
                <a:solidFill>
                  <a:srgbClr val="222222"/>
                </a:solidFill>
                <a:highlight>
                  <a:srgbClr val="FFFFFF"/>
                </a:highlight>
              </a:rPr>
              <a:t>Plastic is made of chains of molecules formed of carbon atoms that are chemically bound by hydrogen, oxygen, sulfur, and nitrogen. They are a kind of polymer. Cotton, wool, rubber or cellulose are all types of polymers found in nature, but with plastic they are man-made. </a:t>
            </a:r>
            <a:endParaRPr b="1">
              <a:solidFill>
                <a:srgbClr val="222222"/>
              </a:solidFill>
              <a:highlight>
                <a:srgbClr val="FFFFFF"/>
              </a:highlight>
            </a:endParaRPr>
          </a:p>
          <a:p>
            <a:pPr marL="0" lvl="0" indent="0" algn="l" rtl="0">
              <a:lnSpc>
                <a:spcPct val="100000"/>
              </a:lnSpc>
              <a:spcBef>
                <a:spcPts val="0"/>
              </a:spcBef>
              <a:spcAft>
                <a:spcPts val="0"/>
              </a:spcAft>
              <a:buSzPts val="1100"/>
              <a:buNone/>
            </a:pPr>
            <a:endParaRPr b="1">
              <a:solidFill>
                <a:srgbClr val="222222"/>
              </a:solidFill>
              <a:highlight>
                <a:srgbClr val="FFFFFF"/>
              </a:highlight>
            </a:endParaRPr>
          </a:p>
          <a:p>
            <a:pPr marL="0" lvl="0" indent="0" algn="l" rtl="0">
              <a:lnSpc>
                <a:spcPct val="100000"/>
              </a:lnSpc>
              <a:spcBef>
                <a:spcPts val="0"/>
              </a:spcBef>
              <a:spcAft>
                <a:spcPts val="0"/>
              </a:spcAft>
              <a:buSzPts val="1100"/>
              <a:buNone/>
            </a:pPr>
            <a:r>
              <a:rPr lang="en-GB" b="1">
                <a:solidFill>
                  <a:srgbClr val="222222"/>
                </a:solidFill>
                <a:highlight>
                  <a:srgbClr val="FFFFFF"/>
                </a:highlight>
              </a:rPr>
              <a:t>There are two main types of plastic polymers, which react differently to heat. </a:t>
            </a:r>
            <a:endParaRPr b="1">
              <a:solidFill>
                <a:srgbClr val="222222"/>
              </a:solidFill>
              <a:highlight>
                <a:srgbClr val="FFFFFF"/>
              </a:highlight>
            </a:endParaRPr>
          </a:p>
          <a:p>
            <a:pPr marL="0" lvl="0" indent="0" algn="l" rtl="0">
              <a:lnSpc>
                <a:spcPct val="100000"/>
              </a:lnSpc>
              <a:spcBef>
                <a:spcPts val="0"/>
              </a:spcBef>
              <a:spcAft>
                <a:spcPts val="0"/>
              </a:spcAft>
              <a:buSzPts val="1100"/>
              <a:buNone/>
            </a:pPr>
            <a:r>
              <a:rPr lang="en-GB" b="1">
                <a:solidFill>
                  <a:srgbClr val="222222"/>
                </a:solidFill>
                <a:highlight>
                  <a:srgbClr val="FFFFFF"/>
                </a:highlight>
              </a:rPr>
              <a:t>Thermoset - </a:t>
            </a:r>
            <a:r>
              <a:rPr lang="en-GB" b="1">
                <a:solidFill>
                  <a:srgbClr val="212529"/>
                </a:solidFill>
                <a:highlight>
                  <a:srgbClr val="FFFFFF"/>
                </a:highlight>
              </a:rPr>
              <a:t>these plastics are shaped when hot but once they are cooled, they become hard and durable. Thermosets are used for car and aircraft parts, because they don’t react to temperature changes once moulded. </a:t>
            </a:r>
            <a:endParaRPr b="1">
              <a:solidFill>
                <a:srgbClr val="222222"/>
              </a:solidFill>
              <a:highlight>
                <a:srgbClr val="FFFFFF"/>
              </a:highlight>
            </a:endParaRPr>
          </a:p>
          <a:p>
            <a:pPr marL="0" lvl="0" indent="0" algn="l" rtl="0">
              <a:lnSpc>
                <a:spcPct val="100000"/>
              </a:lnSpc>
              <a:spcBef>
                <a:spcPts val="0"/>
              </a:spcBef>
              <a:spcAft>
                <a:spcPts val="0"/>
              </a:spcAft>
              <a:buSzPts val="1100"/>
              <a:buNone/>
            </a:pPr>
            <a:endParaRPr b="1">
              <a:solidFill>
                <a:srgbClr val="222222"/>
              </a:solidFill>
              <a:highlight>
                <a:srgbClr val="FFFFFF"/>
              </a:highlight>
            </a:endParaRPr>
          </a:p>
          <a:p>
            <a:pPr marL="0" lvl="0" indent="0" algn="l" rtl="0">
              <a:lnSpc>
                <a:spcPct val="100000"/>
              </a:lnSpc>
              <a:spcBef>
                <a:spcPts val="0"/>
              </a:spcBef>
              <a:spcAft>
                <a:spcPts val="0"/>
              </a:spcAft>
              <a:buSzPts val="1100"/>
              <a:buNone/>
            </a:pPr>
            <a:r>
              <a:rPr lang="en-GB" b="1">
                <a:solidFill>
                  <a:srgbClr val="222222"/>
                </a:solidFill>
                <a:highlight>
                  <a:srgbClr val="FFFFFF"/>
                </a:highlight>
              </a:rPr>
              <a:t>Thermoplastics - can be cooled and heated several times without changing their properties. When they melt, the turn to liquid and when they freeze, they turn to a something closer to glass.</a:t>
            </a:r>
            <a:r>
              <a:rPr lang="en-GB" b="1">
                <a:solidFill>
                  <a:srgbClr val="212529"/>
                </a:solidFill>
                <a:highlight>
                  <a:srgbClr val="FFFFFF"/>
                </a:highlight>
              </a:rPr>
              <a:t> They can easily be shaped into films, fibers and packaging, such as plastic bags or food containers. </a:t>
            </a:r>
            <a:endParaRPr b="1">
              <a:solidFill>
                <a:schemeClr val="dk1"/>
              </a:solidFill>
            </a:endParaRPr>
          </a:p>
          <a:p>
            <a:pPr marL="0" lvl="0" indent="0" algn="l" rtl="0">
              <a:lnSpc>
                <a:spcPct val="100000"/>
              </a:lnSpc>
              <a:spcBef>
                <a:spcPts val="0"/>
              </a:spcBef>
              <a:spcAft>
                <a:spcPts val="0"/>
              </a:spcAft>
              <a:buSzPts val="1100"/>
              <a:buNone/>
            </a:pPr>
            <a:endParaRPr b="1">
              <a:highlight>
                <a:srgbClr val="FFFFFF"/>
              </a:highligh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solidFill>
                  <a:schemeClr val="dk1"/>
                </a:solidFill>
                <a:highlight>
                  <a:srgbClr val="FFFFFF"/>
                </a:highlight>
              </a:rPr>
              <a:t>The reality is that plastics have become a huge part of how we live and they are unlikely to disappear any time soon</a:t>
            </a:r>
            <a:r>
              <a:rPr lang="en-GB">
                <a:highlight>
                  <a:srgbClr val="FFFFFF"/>
                </a:highlight>
              </a:rPr>
              <a:t>.</a:t>
            </a:r>
            <a:r>
              <a:rPr lang="en-GB"/>
              <a:t> Recycling is a good idea, but in reality only a small amount gets recycled every year at present. </a:t>
            </a:r>
            <a:endParaRPr>
              <a:solidFill>
                <a:schemeClr val="dk1"/>
              </a:solidFill>
              <a:highlight>
                <a:srgbClr val="FFFFFF"/>
              </a:highlight>
            </a:endParaRPr>
          </a:p>
          <a:p>
            <a:pPr marL="0" lvl="0" indent="0" algn="l" rtl="0">
              <a:lnSpc>
                <a:spcPct val="100000"/>
              </a:lnSpc>
              <a:spcBef>
                <a:spcPts val="0"/>
              </a:spcBef>
              <a:spcAft>
                <a:spcPts val="0"/>
              </a:spcAft>
              <a:buSzPts val="1100"/>
              <a:buNone/>
            </a:pPr>
            <a:endParaRPr>
              <a:solidFill>
                <a:schemeClr val="dk1"/>
              </a:solidFill>
              <a:highlight>
                <a:srgbClr val="FFFFFF"/>
              </a:highlight>
            </a:endParaRPr>
          </a:p>
          <a:p>
            <a:pPr marL="0" lvl="0" indent="0" algn="l" rtl="0">
              <a:lnSpc>
                <a:spcPct val="100000"/>
              </a:lnSpc>
              <a:spcBef>
                <a:spcPts val="0"/>
              </a:spcBef>
              <a:spcAft>
                <a:spcPts val="0"/>
              </a:spcAft>
              <a:buSzPts val="1100"/>
              <a:buNone/>
            </a:pPr>
            <a:r>
              <a:rPr lang="en-GB">
                <a:solidFill>
                  <a:schemeClr val="dk1"/>
                </a:solidFill>
                <a:highlight>
                  <a:srgbClr val="FFFFFF"/>
                </a:highlight>
              </a:rPr>
              <a:t>The problem is that once the polymers have been formed, it is not possible to return them to their natural state. Because thermosets are ‘set’ when cooled, they are not easily recyclable as they can’t be melted into another shape, whereas thermoplastics can. </a:t>
            </a:r>
            <a:endParaRPr>
              <a:solidFill>
                <a:schemeClr val="dk1"/>
              </a:solidFill>
              <a:highlight>
                <a:srgbClr val="FFFFFF"/>
              </a:highlight>
            </a:endParaRPr>
          </a:p>
          <a:p>
            <a:pPr marL="0" lvl="0" indent="0" algn="l" rtl="0">
              <a:lnSpc>
                <a:spcPct val="100000"/>
              </a:lnSpc>
              <a:spcBef>
                <a:spcPts val="0"/>
              </a:spcBef>
              <a:spcAft>
                <a:spcPts val="0"/>
              </a:spcAft>
              <a:buSzPts val="1100"/>
              <a:buNone/>
            </a:pPr>
            <a:endParaRPr>
              <a:solidFill>
                <a:schemeClr val="dk1"/>
              </a:solidFill>
              <a:highlight>
                <a:srgbClr val="FFFFFF"/>
              </a:highlight>
            </a:endParaRPr>
          </a:p>
          <a:p>
            <a:pPr marL="0" lvl="0" indent="0" algn="l" rtl="0">
              <a:lnSpc>
                <a:spcPct val="100000"/>
              </a:lnSpc>
              <a:spcBef>
                <a:spcPts val="0"/>
              </a:spcBef>
              <a:spcAft>
                <a:spcPts val="0"/>
              </a:spcAft>
              <a:buSzPts val="1100"/>
              <a:buNone/>
            </a:pPr>
            <a:r>
              <a:rPr lang="en-GB">
                <a:solidFill>
                  <a:schemeClr val="dk1"/>
                </a:solidFill>
                <a:highlight>
                  <a:srgbClr val="FFFFFF"/>
                </a:highlight>
              </a:rPr>
              <a:t>When possible, recycling plastic is a great idea, as it takes much less energy to recycle than create plastic from scratch. And of course it doesn’t need new resources. </a:t>
            </a:r>
            <a:r>
              <a:rPr lang="en-GB">
                <a:solidFill>
                  <a:schemeClr val="dk1"/>
                </a:solidFill>
              </a:rPr>
              <a:t>14% of all trash gets recycled at present. T</a:t>
            </a:r>
            <a:r>
              <a:rPr lang="en-GB">
                <a:solidFill>
                  <a:schemeClr val="dk1"/>
                </a:solidFill>
                <a:highlight>
                  <a:srgbClr val="FFFFFF"/>
                </a:highlight>
              </a:rPr>
              <a:t>hat means that the rest of ends up in landfill, or, you guessed it, in the oceans...</a:t>
            </a:r>
            <a:endParaRPr>
              <a:solidFill>
                <a:schemeClr val="dk1"/>
              </a:solidFill>
              <a:highlight>
                <a:srgbClr val="FFFFFF"/>
              </a:highlight>
            </a:endParaRPr>
          </a:p>
          <a:p>
            <a:pPr marL="0" lvl="0" indent="0" algn="l" rtl="0">
              <a:lnSpc>
                <a:spcPct val="100000"/>
              </a:lnSpc>
              <a:spcBef>
                <a:spcPts val="0"/>
              </a:spcBef>
              <a:spcAft>
                <a:spcPts val="0"/>
              </a:spcAft>
              <a:buSzPts val="1100"/>
              <a:buNone/>
            </a:pPr>
            <a:endParaRPr>
              <a:solidFill>
                <a:schemeClr val="dk1"/>
              </a:solidFill>
              <a:highlight>
                <a:srgbClr val="FFFFFF"/>
              </a:highlight>
            </a:endParaRPr>
          </a:p>
          <a:p>
            <a:pPr marL="0" lvl="0" indent="0" algn="l" rtl="0">
              <a:lnSpc>
                <a:spcPct val="100000"/>
              </a:lnSpc>
              <a:spcBef>
                <a:spcPts val="0"/>
              </a:spcBef>
              <a:spcAft>
                <a:spcPts val="0"/>
              </a:spcAft>
              <a:buClr>
                <a:schemeClr val="dk1"/>
              </a:buClr>
              <a:buSzPts val="1400"/>
              <a:buFont typeface="Arial"/>
              <a:buNone/>
            </a:pPr>
            <a:r>
              <a:rPr lang="en-GB">
                <a:solidFill>
                  <a:schemeClr val="dk1"/>
                </a:solidFill>
              </a:rPr>
              <a:t>What we really need is to find a way to use a lot less man-made material and to reuse everything a lot more. </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highlight>
                <a:srgbClr val="FFFFFF"/>
              </a:highlight>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solidFill>
                  <a:schemeClr val="dk1"/>
                </a:solidFill>
              </a:rPr>
              <a:t>It’s said that 99% of everything we buy goes into the bin within six months. And with only a small amount being recycled, </a:t>
            </a:r>
            <a:r>
              <a:rPr lang="en-GB"/>
              <a:t>most of it ends in </a:t>
            </a:r>
            <a:r>
              <a:rPr lang="en-GB">
                <a:solidFill>
                  <a:schemeClr val="dk1"/>
                </a:solidFill>
              </a:rPr>
              <a:t>landfills and as litter, and washed away by rain through rivers and sewage systems, straight to our oceans.</a:t>
            </a:r>
            <a:r>
              <a:rPr lang="en-GB" b="1">
                <a:solidFill>
                  <a:srgbClr val="333333"/>
                </a:solidFill>
                <a:highlight>
                  <a:srgbClr val="FFFFFF"/>
                </a:highlight>
              </a:rPr>
              <a:t>..</a:t>
            </a:r>
            <a:endParaRPr b="1">
              <a:solidFill>
                <a:srgbClr val="333333"/>
              </a:solidFill>
              <a:highlight>
                <a:srgbClr val="FFFFFF"/>
              </a:highlight>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en-GB">
                <a:solidFill>
                  <a:schemeClr val="dk1"/>
                </a:solidFill>
              </a:rPr>
              <a:t>73% of all litter on beach are plastic (like cigarette butts, food wrappers, bottles and caps and containers) </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en-GB" b="1">
                <a:solidFill>
                  <a:schemeClr val="dk1"/>
                </a:solidFill>
              </a:rPr>
              <a:t>But the plastic problem is not always that visible. When plastic breaks down, it doesn’t disappear but turns into tiny pieces of plastic called microplastics. </a:t>
            </a:r>
            <a:endParaRPr b="1">
              <a:solidFill>
                <a:schemeClr val="dk1"/>
              </a:solidFill>
            </a:endParaRPr>
          </a:p>
          <a:p>
            <a:pPr marL="0" lvl="0" indent="0" algn="l" rtl="0">
              <a:lnSpc>
                <a:spcPct val="100000"/>
              </a:lnSpc>
              <a:spcBef>
                <a:spcPts val="0"/>
              </a:spcBef>
              <a:spcAft>
                <a:spcPts val="0"/>
              </a:spcAft>
              <a:buSzPts val="1100"/>
              <a:buNone/>
            </a:pPr>
            <a:endParaRPr b="1">
              <a:solidFill>
                <a:schemeClr val="dk1"/>
              </a:solidFill>
            </a:endParaRPr>
          </a:p>
          <a:p>
            <a:pPr marL="0" lvl="0" indent="0" algn="l" rtl="0">
              <a:lnSpc>
                <a:spcPct val="100000"/>
              </a:lnSpc>
              <a:spcBef>
                <a:spcPts val="0"/>
              </a:spcBef>
              <a:spcAft>
                <a:spcPts val="0"/>
              </a:spcAft>
              <a:buSzPts val="1100"/>
              <a:buNone/>
            </a:pPr>
            <a:r>
              <a:rPr lang="en-GB" b="1">
                <a:solidFill>
                  <a:schemeClr val="dk1"/>
                </a:solidFill>
              </a:rPr>
              <a:t>And worse, we even produce these microplastics to add to cosmetics or toothpaste! And clothes made of synthetic materials shed them when washed. All of these microplastics are too small to be filtered out of the water we use everyday and end up in the ocean. </a:t>
            </a:r>
            <a:endParaRPr b="1">
              <a:solidFill>
                <a:schemeClr val="dk1"/>
              </a:solidFill>
            </a:endParaRPr>
          </a:p>
          <a:p>
            <a:pPr marL="0" lvl="0" indent="0" algn="l" rtl="0">
              <a:lnSpc>
                <a:spcPct val="100000"/>
              </a:lnSpc>
              <a:spcBef>
                <a:spcPts val="0"/>
              </a:spcBef>
              <a:spcAft>
                <a:spcPts val="0"/>
              </a:spcAft>
              <a:buSzPts val="1100"/>
              <a:buNone/>
            </a:pPr>
            <a:r>
              <a:rPr lang="en-GB" b="1">
                <a:solidFill>
                  <a:schemeClr val="dk1"/>
                </a:solidFill>
              </a:rPr>
              <a:t>Car tires also leave microplastics on the road, which are washed off by the rain and straight to lakes, rivers and of course the oceans, and are now identified as a major source of microplastic in the environment. </a:t>
            </a:r>
            <a:endParaRPr b="1">
              <a:solidFill>
                <a:schemeClr val="dk1"/>
              </a:solidFill>
            </a:endParaRPr>
          </a:p>
          <a:p>
            <a:pPr marL="0" lvl="0" indent="0" algn="l" rtl="0">
              <a:lnSpc>
                <a:spcPct val="100000"/>
              </a:lnSpc>
              <a:spcBef>
                <a:spcPts val="0"/>
              </a:spcBef>
              <a:spcAft>
                <a:spcPts val="0"/>
              </a:spcAft>
              <a:buSzPts val="1100"/>
              <a:buNone/>
            </a:pPr>
            <a:endParaRPr b="1">
              <a:solidFill>
                <a:schemeClr val="dk1"/>
              </a:solidFill>
            </a:endParaRPr>
          </a:p>
          <a:p>
            <a:pPr marL="0" lvl="0" indent="0" algn="l" rtl="0">
              <a:lnSpc>
                <a:spcPct val="100000"/>
              </a:lnSpc>
              <a:spcBef>
                <a:spcPts val="0"/>
              </a:spcBef>
              <a:spcAft>
                <a:spcPts val="0"/>
              </a:spcAft>
              <a:buSzPts val="1100"/>
              <a:buNone/>
            </a:pPr>
            <a:r>
              <a:rPr lang="en-GB" b="1">
                <a:solidFill>
                  <a:schemeClr val="dk1"/>
                </a:solidFill>
                <a:highlight>
                  <a:srgbClr val="FFFFFF"/>
                </a:highlight>
              </a:rPr>
              <a:t>These microplastics get swallowed by everything from the smallest plankton to seabirds and giant blue whales. They have entered the whole natural food chain, and we are eating it too. And of course, these microplastics are harmful to all living things. </a:t>
            </a:r>
            <a:endParaRPr b="1">
              <a:solidFill>
                <a:schemeClr val="dk1"/>
              </a:solidFill>
              <a:highlight>
                <a:srgbClr val="FFFFFF"/>
              </a:highlight>
            </a:endParaRPr>
          </a:p>
          <a:p>
            <a:pPr marL="0" lvl="0" indent="0" algn="l" rtl="0">
              <a:lnSpc>
                <a:spcPct val="100000"/>
              </a:lnSpc>
              <a:spcBef>
                <a:spcPts val="0"/>
              </a:spcBef>
              <a:spcAft>
                <a:spcPts val="0"/>
              </a:spcAft>
              <a:buSzPts val="1100"/>
              <a:buNone/>
            </a:pPr>
            <a:endParaRPr b="1">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GB">
                <a:solidFill>
                  <a:srgbClr val="333333"/>
                </a:solidFill>
                <a:highlight>
                  <a:schemeClr val="lt1"/>
                </a:highlight>
              </a:rPr>
              <a:t>Plastic bags are recent history, they were invented just over 50 years ago!</a:t>
            </a:r>
            <a:endParaRPr>
              <a:solidFill>
                <a:srgbClr val="333333"/>
              </a:solidFill>
              <a:highlight>
                <a:schemeClr val="lt1"/>
              </a:highlight>
            </a:endParaRPr>
          </a:p>
          <a:p>
            <a:pPr marL="0" lvl="0" indent="0" algn="l" rtl="0">
              <a:lnSpc>
                <a:spcPct val="100000"/>
              </a:lnSpc>
              <a:spcBef>
                <a:spcPts val="0"/>
              </a:spcBef>
              <a:spcAft>
                <a:spcPts val="0"/>
              </a:spcAft>
              <a:buClr>
                <a:schemeClr val="dk1"/>
              </a:buClr>
              <a:buSzPts val="1400"/>
              <a:buFont typeface="Arial"/>
              <a:buNone/>
            </a:pPr>
            <a:r>
              <a:rPr lang="en-GB">
                <a:solidFill>
                  <a:schemeClr val="dk1"/>
                </a:solidFill>
              </a:rPr>
              <a:t>But it only took a couple of decades for them to completely overtake paper and cloth bags.</a:t>
            </a:r>
            <a:endParaRPr>
              <a:solidFill>
                <a:schemeClr val="dk1"/>
              </a:solidFill>
            </a:endParaRPr>
          </a:p>
          <a:p>
            <a:pPr marL="0" lvl="0" indent="0" algn="l" rtl="0">
              <a:lnSpc>
                <a:spcPct val="100000"/>
              </a:lnSpc>
              <a:spcBef>
                <a:spcPts val="0"/>
              </a:spcBef>
              <a:spcAft>
                <a:spcPts val="0"/>
              </a:spcAft>
              <a:buSzPts val="1100"/>
              <a:buNone/>
            </a:pPr>
            <a:r>
              <a:rPr lang="en-GB">
                <a:solidFill>
                  <a:schemeClr val="dk1"/>
                </a:solidFill>
              </a:rPr>
              <a:t>In 1997, The</a:t>
            </a:r>
            <a:r>
              <a:rPr lang="en-GB">
                <a:solidFill>
                  <a:srgbClr val="1E1E1E"/>
                </a:solidFill>
                <a:highlight>
                  <a:schemeClr val="lt1"/>
                </a:highlight>
              </a:rPr>
              <a:t> Great Pacific Garbage Patch is discovered: an island of plastic in the middle of the ocean mostly made of… plastic bags and the size of Quebec!!</a:t>
            </a:r>
            <a:endParaRPr>
              <a:solidFill>
                <a:srgbClr val="1E1E1E"/>
              </a:solidFill>
              <a:highlight>
                <a:schemeClr val="lt1"/>
              </a:highlight>
            </a:endParaRPr>
          </a:p>
          <a:p>
            <a:pPr marL="0" lvl="0" indent="0" algn="l" rtl="0">
              <a:lnSpc>
                <a:spcPct val="100000"/>
              </a:lnSpc>
              <a:spcBef>
                <a:spcPts val="0"/>
              </a:spcBef>
              <a:spcAft>
                <a:spcPts val="0"/>
              </a:spcAft>
              <a:buSzPts val="1100"/>
              <a:buNone/>
            </a:pPr>
            <a:r>
              <a:rPr lang="en-GB">
                <a:solidFill>
                  <a:schemeClr val="dk1"/>
                </a:solidFill>
              </a:rPr>
              <a:t>By now, two millions new plastic bags are used every minute. </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GB">
                <a:solidFill>
                  <a:schemeClr val="dk1"/>
                </a:solidFill>
              </a:rPr>
              <a:t>Since 2017, 25 countries have banned plastic bags and more continue to join the movement to beat plastic pollution by banning plastic bags...</a:t>
            </a:r>
            <a:endParaRPr>
              <a:solidFill>
                <a:srgbClr val="1E1E1E"/>
              </a:solidFill>
              <a:highlight>
                <a:schemeClr val="lt1"/>
              </a:highlight>
            </a:endParaRPr>
          </a:p>
          <a:p>
            <a:pPr marL="0" lvl="0" indent="0" algn="l" rtl="0">
              <a:lnSpc>
                <a:spcPct val="100000"/>
              </a:lnSpc>
              <a:spcBef>
                <a:spcPts val="0"/>
              </a:spcBef>
              <a:spcAft>
                <a:spcPts val="0"/>
              </a:spcAft>
              <a:buSzPts val="1100"/>
              <a:buNone/>
            </a:pPr>
            <a:endParaRPr>
              <a:solidFill>
                <a:srgbClr val="FF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GB">
                <a:solidFill>
                  <a:schemeClr val="dk1"/>
                </a:solidFill>
              </a:rPr>
              <a:t>Scientists right now are hard at work finding ways to deal with the issue of plastic in our world, through inventions of new materials, or new technology to clean the oceans by:</a:t>
            </a:r>
            <a:endParaRPr>
              <a:solidFill>
                <a:schemeClr val="dk1"/>
              </a:solidFill>
            </a:endParaRPr>
          </a:p>
          <a:p>
            <a:pPr marL="0" lvl="0" indent="0" algn="l" rtl="0">
              <a:lnSpc>
                <a:spcPct val="100000"/>
              </a:lnSpc>
              <a:spcBef>
                <a:spcPts val="0"/>
              </a:spcBef>
              <a:spcAft>
                <a:spcPts val="0"/>
              </a:spcAft>
              <a:buClr>
                <a:schemeClr val="dk1"/>
              </a:buClr>
              <a:buSzPts val="1800"/>
              <a:buFont typeface="Arial"/>
              <a:buNone/>
            </a:pP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en-GB">
                <a:solidFill>
                  <a:schemeClr val="dk1"/>
                </a:solidFill>
              </a:rPr>
              <a:t>making plastic bags and bioplastics from food waste, like cornstarch or even lobster shells!</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en-GB">
                <a:solidFill>
                  <a:schemeClr val="dk1"/>
                </a:solidFill>
              </a:rPr>
              <a:t>thinking of ways to reuse plastic bottles. (There are even whole villages made of plastic bottle houses in South America)</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en-GB">
                <a:solidFill>
                  <a:schemeClr val="dk1"/>
                </a:solidFill>
              </a:rPr>
              <a:t>finding ways to clean up the oceans. </a:t>
            </a:r>
            <a:endParaRPr>
              <a:solidFill>
                <a:schemeClr val="dk1"/>
              </a:solidFill>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GB">
                <a:solidFill>
                  <a:schemeClr val="dk1"/>
                </a:solidFill>
              </a:rPr>
              <a:t>The </a:t>
            </a:r>
            <a:r>
              <a:rPr lang="en-GB" b="1">
                <a:solidFill>
                  <a:schemeClr val="dk1"/>
                </a:solidFill>
              </a:rPr>
              <a:t>Ocean Cleanup Project</a:t>
            </a:r>
            <a:r>
              <a:rPr lang="en-GB">
                <a:solidFill>
                  <a:schemeClr val="dk1"/>
                </a:solidFill>
              </a:rPr>
              <a:t> is a project started by young inventor </a:t>
            </a:r>
            <a:r>
              <a:rPr lang="en-GB">
                <a:solidFill>
                  <a:srgbClr val="1D2228"/>
                </a:solidFill>
                <a:highlight>
                  <a:srgbClr val="FFFFFF"/>
                </a:highlight>
              </a:rPr>
              <a:t>Boyan Slat when he was only 18. </a:t>
            </a:r>
            <a:r>
              <a:rPr lang="en-GB">
                <a:solidFill>
                  <a:schemeClr val="dk1"/>
                </a:solidFill>
              </a:rPr>
              <a:t>Giant net acts like a coastline, where plastics (even micro ones!) collect in the ocean. It was launched in June 2019 from Vancouver and was a success!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8" name="Google Shape;12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t>Use this activity to think about the place of plastic in your daily life, and how you could change to use less.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6" name="Google Shape;136;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solidFill>
                  <a:schemeClr val="dk1"/>
                </a:solidFill>
              </a:rPr>
              <a:t>L</a:t>
            </a:r>
            <a:r>
              <a:rPr lang="en-GB">
                <a:solidFill>
                  <a:srgbClr val="1D2228"/>
                </a:solidFill>
                <a:highlight>
                  <a:srgbClr val="FFFFFF"/>
                </a:highlight>
              </a:rPr>
              <a:t>ooking back on what your students came up with from the activity sheets, u</a:t>
            </a:r>
            <a:r>
              <a:rPr lang="en-GB"/>
              <a:t>se the following tips to help your students develop their ideas further to come up with an invention!</a:t>
            </a:r>
            <a:endParaRPr b="1"/>
          </a:p>
          <a:p>
            <a:pPr marL="0" lvl="0" indent="0" algn="l" rtl="0">
              <a:lnSpc>
                <a:spcPct val="100000"/>
              </a:lnSpc>
              <a:spcBef>
                <a:spcPts val="0"/>
              </a:spcBef>
              <a:spcAft>
                <a:spcPts val="0"/>
              </a:spcAft>
              <a:buSzPts val="1100"/>
              <a:buNone/>
            </a:pPr>
            <a:r>
              <a:rPr lang="en-GB" b="1"/>
              <a:t>Follow that thought</a:t>
            </a:r>
            <a:endParaRPr b="1"/>
          </a:p>
          <a:p>
            <a:pPr marL="0" lvl="0" indent="0" algn="l" rtl="0">
              <a:lnSpc>
                <a:spcPct val="100000"/>
              </a:lnSpc>
              <a:spcBef>
                <a:spcPts val="0"/>
              </a:spcBef>
              <a:spcAft>
                <a:spcPts val="0"/>
              </a:spcAft>
              <a:buClr>
                <a:schemeClr val="dk1"/>
              </a:buClr>
              <a:buSzPts val="1200"/>
              <a:buFont typeface="Calibri"/>
              <a:buNone/>
            </a:pPr>
            <a:r>
              <a:rPr lang="en-GB"/>
              <a:t>Try to stop thinking for a minute. It’s pretty much impossible!</a:t>
            </a:r>
            <a:endParaRPr/>
          </a:p>
          <a:p>
            <a:pPr marL="0" lvl="0" indent="0" algn="l" rtl="0">
              <a:lnSpc>
                <a:spcPct val="100000"/>
              </a:lnSpc>
              <a:spcBef>
                <a:spcPts val="0"/>
              </a:spcBef>
              <a:spcAft>
                <a:spcPts val="0"/>
              </a:spcAft>
              <a:buClr>
                <a:schemeClr val="dk1"/>
              </a:buClr>
              <a:buSzPts val="1200"/>
              <a:buFont typeface="Calibri"/>
              <a:buNone/>
            </a:pPr>
            <a:r>
              <a:rPr lang="en-GB"/>
              <a:t>Our brains are constantly taking information in and working out how to record it and how it connects with other things we know. </a:t>
            </a:r>
            <a:endParaRPr/>
          </a:p>
          <a:p>
            <a:pPr marL="0" lvl="0" indent="0" algn="l" rtl="0">
              <a:lnSpc>
                <a:spcPct val="100000"/>
              </a:lnSpc>
              <a:spcBef>
                <a:spcPts val="0"/>
              </a:spcBef>
              <a:spcAft>
                <a:spcPts val="0"/>
              </a:spcAft>
              <a:buSzPts val="1100"/>
              <a:buNone/>
            </a:pPr>
            <a:r>
              <a:rPr lang="en-GB"/>
              <a:t>So trust your brain and try to catch a thought and see where it takes you!</a:t>
            </a:r>
            <a:endParaRPr/>
          </a:p>
          <a:p>
            <a:pPr marL="0" lvl="0" indent="0" algn="l" rtl="0">
              <a:lnSpc>
                <a:spcPct val="100000"/>
              </a:lnSpc>
              <a:spcBef>
                <a:spcPts val="0"/>
              </a:spcBef>
              <a:spcAft>
                <a:spcPts val="0"/>
              </a:spcAft>
              <a:buSzPts val="1100"/>
              <a:buNone/>
            </a:pPr>
            <a:r>
              <a:rPr lang="en-GB" b="1"/>
              <a:t>Who needs your help</a:t>
            </a:r>
            <a:endParaRPr b="1"/>
          </a:p>
          <a:p>
            <a:pPr marL="0" lvl="0" indent="0" algn="l" rtl="0">
              <a:lnSpc>
                <a:spcPct val="100000"/>
              </a:lnSpc>
              <a:spcBef>
                <a:spcPts val="0"/>
              </a:spcBef>
              <a:spcAft>
                <a:spcPts val="0"/>
              </a:spcAft>
              <a:buClr>
                <a:schemeClr val="dk1"/>
              </a:buClr>
              <a:buSzPts val="1400"/>
              <a:buFont typeface="Arial"/>
              <a:buNone/>
            </a:pPr>
            <a:r>
              <a:rPr lang="en-GB"/>
              <a:t>Thinking about who your invention is for is a great place to start. It could be for someone in your family or an animal you spot while you’re out and about. Imagine what they like, dislike, what they might find difficult or boring – how can you help them?</a:t>
            </a:r>
            <a:endParaRPr/>
          </a:p>
          <a:p>
            <a:pPr marL="0" lvl="0" indent="0" algn="l" rtl="0">
              <a:lnSpc>
                <a:spcPct val="100000"/>
              </a:lnSpc>
              <a:spcBef>
                <a:spcPts val="0"/>
              </a:spcBef>
              <a:spcAft>
                <a:spcPts val="0"/>
              </a:spcAft>
              <a:buSzPts val="1100"/>
              <a:buNone/>
            </a:pPr>
            <a:r>
              <a:rPr lang="en-GB" b="1"/>
              <a:t>No problem too small</a:t>
            </a:r>
            <a:endParaRPr b="1"/>
          </a:p>
          <a:p>
            <a:pPr marL="0" lvl="0" indent="0" algn="l" rtl="0">
              <a:lnSpc>
                <a:spcPct val="100000"/>
              </a:lnSpc>
              <a:spcBef>
                <a:spcPts val="0"/>
              </a:spcBef>
              <a:spcAft>
                <a:spcPts val="0"/>
              </a:spcAft>
              <a:buSzPts val="1100"/>
              <a:buNone/>
            </a:pPr>
            <a:r>
              <a:rPr lang="en-GB"/>
              <a:t>It might be how to help a snail go faster, how to water a cactus, or how to protect a ladybird from the rain – no problem is too small to capture your inventive imagination!</a:t>
            </a:r>
            <a:endParaRPr/>
          </a:p>
          <a:p>
            <a:pPr marL="0" lvl="0" indent="0" algn="l" rtl="0">
              <a:lnSpc>
                <a:spcPct val="100000"/>
              </a:lnSpc>
              <a:spcBef>
                <a:spcPts val="0"/>
              </a:spcBef>
              <a:spcAft>
                <a:spcPts val="0"/>
              </a:spcAft>
              <a:buSzPts val="1100"/>
              <a:buNone/>
            </a:pPr>
            <a:r>
              <a:rPr lang="en-GB" b="1"/>
              <a:t>No limits</a:t>
            </a:r>
            <a:endParaRPr b="1"/>
          </a:p>
          <a:p>
            <a:pPr marL="0" lvl="0" indent="0" algn="l" rtl="0">
              <a:lnSpc>
                <a:spcPct val="100000"/>
              </a:lnSpc>
              <a:spcBef>
                <a:spcPts val="0"/>
              </a:spcBef>
              <a:spcAft>
                <a:spcPts val="0"/>
              </a:spcAft>
              <a:buClr>
                <a:schemeClr val="dk1"/>
              </a:buClr>
              <a:buSzPts val="1200"/>
              <a:buFont typeface="Arial"/>
              <a:buNone/>
            </a:pPr>
            <a:r>
              <a:rPr lang="en-GB"/>
              <a:t>And of course, the opposite is also true – there is no problem too big to have a go at either! </a:t>
            </a:r>
            <a:endParaRPr/>
          </a:p>
          <a:p>
            <a:pPr marL="0" lvl="0" indent="0" algn="l" rtl="0">
              <a:lnSpc>
                <a:spcPct val="100000"/>
              </a:lnSpc>
              <a:spcBef>
                <a:spcPts val="0"/>
              </a:spcBef>
              <a:spcAft>
                <a:spcPts val="0"/>
              </a:spcAft>
              <a:buSzPts val="1100"/>
              <a:buNone/>
            </a:pPr>
            <a:r>
              <a:rPr lang="en-GB"/>
              <a:t>If you worry about how to reduce the pollution in the atmosphere or how to make travel faster, safer and non-polluting, then have a go. We need all kinds of ideas to help our planet stay green! What might seem impossible today could well happen in the not-so-distant future.</a:t>
            </a:r>
            <a:endParaRPr/>
          </a:p>
          <a:p>
            <a:pPr marL="0" lvl="0" indent="0" algn="l" rtl="0">
              <a:lnSpc>
                <a:spcPct val="100000"/>
              </a:lnSpc>
              <a:spcBef>
                <a:spcPts val="0"/>
              </a:spcBef>
              <a:spcAft>
                <a:spcPts val="0"/>
              </a:spcAft>
              <a:buSzPts val="1100"/>
              <a:buNone/>
            </a:pPr>
            <a:r>
              <a:rPr lang="en-GB" b="1"/>
              <a:t>Break the rules</a:t>
            </a:r>
            <a:endParaRPr b="1"/>
          </a:p>
          <a:p>
            <a:pPr marL="0" lvl="0" indent="0" algn="l" rtl="0">
              <a:lnSpc>
                <a:spcPct val="100000"/>
              </a:lnSpc>
              <a:spcBef>
                <a:spcPts val="0"/>
              </a:spcBef>
              <a:spcAft>
                <a:spcPts val="0"/>
              </a:spcAft>
              <a:buClr>
                <a:schemeClr val="dk1"/>
              </a:buClr>
              <a:buSzPts val="1400"/>
              <a:buFont typeface="Arial"/>
              <a:buNone/>
            </a:pPr>
            <a:r>
              <a:rPr lang="en-GB"/>
              <a:t>New inventions happen when we try to think or do things differently – in other words, when we break the rules. So forget how things are supposed to work and make it happen your own way! </a:t>
            </a:r>
            <a:endParaRPr/>
          </a:p>
          <a:p>
            <a:pPr marL="0" lvl="0" indent="0" algn="l" rtl="0">
              <a:lnSpc>
                <a:spcPct val="100000"/>
              </a:lnSpc>
              <a:spcBef>
                <a:spcPts val="0"/>
              </a:spcBef>
              <a:spcAft>
                <a:spcPts val="0"/>
              </a:spcAft>
              <a:buClr>
                <a:schemeClr val="dk1"/>
              </a:buClr>
              <a:buSzPts val="1200"/>
              <a:buFont typeface="Arial"/>
              <a:buNone/>
            </a:pPr>
            <a:endParaRPr b="1">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7"/>
        <p:cNvGrpSpPr/>
        <p:nvPr/>
      </p:nvGrpSpPr>
      <p:grpSpPr>
        <a:xfrm>
          <a:off x="0" y="0"/>
          <a:ext cx="0" cy="0"/>
          <a:chOff x="0" y="0"/>
          <a:chExt cx="0" cy="0"/>
        </a:xfrm>
      </p:grpSpPr>
      <p:sp>
        <p:nvSpPr>
          <p:cNvPr id="48" name="Google Shape;48;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9" name="Google Shape;49;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0"/>
        <p:cNvGrpSpPr/>
        <p:nvPr/>
      </p:nvGrpSpPr>
      <p:grpSpPr>
        <a:xfrm>
          <a:off x="0" y="0"/>
          <a:ext cx="0" cy="0"/>
          <a:chOff x="0" y="0"/>
          <a:chExt cx="0" cy="0"/>
        </a:xfrm>
      </p:grpSpPr>
      <p:sp>
        <p:nvSpPr>
          <p:cNvPr id="51" name="Google Shape;51;p12"/>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2" name="Google Shape;52;p12"/>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53" name="Google Shape;53;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600"/>
              </a:spcBef>
              <a:spcAft>
                <a:spcPts val="0"/>
              </a:spcAft>
              <a:buClr>
                <a:schemeClr val="dk1"/>
              </a:buClr>
              <a:buSzPts val="1400"/>
              <a:buChar char="○"/>
              <a:defRPr/>
            </a:lvl2pPr>
            <a:lvl3pPr marL="1371600" lvl="2" indent="-317500" algn="l">
              <a:lnSpc>
                <a:spcPct val="90000"/>
              </a:lnSpc>
              <a:spcBef>
                <a:spcPts val="1600"/>
              </a:spcBef>
              <a:spcAft>
                <a:spcPts val="0"/>
              </a:spcAft>
              <a:buClr>
                <a:schemeClr val="dk1"/>
              </a:buClr>
              <a:buSzPts val="1400"/>
              <a:buChar char="■"/>
              <a:defRPr/>
            </a:lvl3pPr>
            <a:lvl4pPr marL="1828800" lvl="3" indent="-317500" algn="l">
              <a:lnSpc>
                <a:spcPct val="90000"/>
              </a:lnSpc>
              <a:spcBef>
                <a:spcPts val="1600"/>
              </a:spcBef>
              <a:spcAft>
                <a:spcPts val="0"/>
              </a:spcAft>
              <a:buClr>
                <a:schemeClr val="dk1"/>
              </a:buClr>
              <a:buSzPts val="1400"/>
              <a:buChar char="●"/>
              <a:defRPr/>
            </a:lvl4pPr>
            <a:lvl5pPr marL="2286000" lvl="4" indent="-317500" algn="l">
              <a:lnSpc>
                <a:spcPct val="90000"/>
              </a:lnSpc>
              <a:spcBef>
                <a:spcPts val="1600"/>
              </a:spcBef>
              <a:spcAft>
                <a:spcPts val="0"/>
              </a:spcAft>
              <a:buClr>
                <a:schemeClr val="dk1"/>
              </a:buClr>
              <a:buSzPts val="1400"/>
              <a:buChar char="○"/>
              <a:defRPr/>
            </a:lvl5pPr>
            <a:lvl6pPr marL="2743200" lvl="5" indent="-317500" algn="l">
              <a:lnSpc>
                <a:spcPct val="90000"/>
              </a:lnSpc>
              <a:spcBef>
                <a:spcPts val="1600"/>
              </a:spcBef>
              <a:spcAft>
                <a:spcPts val="0"/>
              </a:spcAft>
              <a:buClr>
                <a:schemeClr val="dk1"/>
              </a:buClr>
              <a:buSzPts val="1400"/>
              <a:buChar char="■"/>
              <a:defRPr/>
            </a:lvl6pPr>
            <a:lvl7pPr marL="3200400" lvl="6" indent="-317500" algn="l">
              <a:lnSpc>
                <a:spcPct val="90000"/>
              </a:lnSpc>
              <a:spcBef>
                <a:spcPts val="1600"/>
              </a:spcBef>
              <a:spcAft>
                <a:spcPts val="0"/>
              </a:spcAft>
              <a:buClr>
                <a:schemeClr val="dk1"/>
              </a:buClr>
              <a:buSzPts val="1400"/>
              <a:buChar char="●"/>
              <a:defRPr/>
            </a:lvl7pPr>
            <a:lvl8pPr marL="3657600" lvl="7" indent="-317500" algn="l">
              <a:lnSpc>
                <a:spcPct val="90000"/>
              </a:lnSpc>
              <a:spcBef>
                <a:spcPts val="1600"/>
              </a:spcBef>
              <a:spcAft>
                <a:spcPts val="0"/>
              </a:spcAft>
              <a:buClr>
                <a:schemeClr val="dk1"/>
              </a:buClr>
              <a:buSzPts val="1400"/>
              <a:buChar char="○"/>
              <a:defRPr/>
            </a:lvl8pPr>
            <a:lvl9pPr marL="4114800" lvl="8" indent="-317500" algn="l">
              <a:lnSpc>
                <a:spcPct val="90000"/>
              </a:lnSpc>
              <a:spcBef>
                <a:spcPts val="1600"/>
              </a:spcBef>
              <a:spcAft>
                <a:spcPts val="1600"/>
              </a:spcAft>
              <a:buClr>
                <a:schemeClr val="dk1"/>
              </a:buClr>
              <a:buSzPts val="1400"/>
              <a:buChar char="■"/>
              <a:defRPr/>
            </a:lvl9pPr>
          </a:lstStyle>
          <a:p>
            <a:endParaRPr/>
          </a:p>
        </p:txBody>
      </p:sp>
      <p:sp>
        <p:nvSpPr>
          <p:cNvPr id="20" name="Google Shape;20;p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21" name="Google Shape;21;p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22" name="Google Shape;22;p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5" name="Google Shape;25;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8" name="Google Shape;28;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9" name="Google Shape;29;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0" name="Google Shape;3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3" name="Google Shape;33;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6" name="Google Shape;36;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7" name="Google Shape;37;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8"/>
        <p:cNvGrpSpPr/>
        <p:nvPr/>
      </p:nvGrpSpPr>
      <p:grpSpPr>
        <a:xfrm>
          <a:off x="0" y="0"/>
          <a:ext cx="0" cy="0"/>
          <a:chOff x="0" y="0"/>
          <a:chExt cx="0" cy="0"/>
        </a:xfrm>
      </p:grpSpPr>
      <p:sp>
        <p:nvSpPr>
          <p:cNvPr id="39" name="Google Shape;39;p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4" name="Google Shape;44;p1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5" name="Google Shape;45;p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6" name="Google Shape;46;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6.png"/><Relationship Id="rId7" Type="http://schemas.openxmlformats.org/officeDocument/2006/relationships/image" Target="../media/image49.png"/><Relationship Id="rId12" Type="http://schemas.openxmlformats.org/officeDocument/2006/relationships/hyperlink" Target="https://www.canada.ca/en/fisheries-oceans/news/2018/11/government-of-canada-announces-support-for-un-decade-of-ocean-science-for-sustainable-development.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8.png"/><Relationship Id="rId11" Type="http://schemas.openxmlformats.org/officeDocument/2006/relationships/hyperlink" Target="https://oceanliteracy.unesco.org/" TargetMode="External"/><Relationship Id="rId5" Type="http://schemas.openxmlformats.org/officeDocument/2006/relationships/image" Target="../media/image40.png"/><Relationship Id="rId10" Type="http://schemas.openxmlformats.org/officeDocument/2006/relationships/hyperlink" Target="https://www.oceandecade.org/" TargetMode="External"/><Relationship Id="rId4" Type="http://schemas.openxmlformats.org/officeDocument/2006/relationships/image" Target="../media/image47.png"/><Relationship Id="rId9" Type="http://schemas.openxmlformats.org/officeDocument/2006/relationships/image" Target="../media/image5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jpeg"/><Relationship Id="rId12"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2.jpeg"/><Relationship Id="rId11" Type="http://schemas.openxmlformats.org/officeDocument/2006/relationships/image" Target="../media/image27.png"/><Relationship Id="rId5" Type="http://schemas.openxmlformats.org/officeDocument/2006/relationships/image" Target="../media/image21.jpeg"/><Relationship Id="rId10" Type="http://schemas.openxmlformats.org/officeDocument/2006/relationships/image" Target="../media/image26.png"/><Relationship Id="rId4" Type="http://schemas.openxmlformats.org/officeDocument/2006/relationships/image" Target="../media/image20.jpeg"/><Relationship Id="rId9"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Google Shape;60;p1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9144000" cy="514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pic>
        <p:nvPicPr>
          <p:cNvPr id="164" name="Google Shape;164;p2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35572" y="234724"/>
            <a:ext cx="8520600" cy="779401"/>
          </a:xfrm>
          <a:prstGeom prst="rect">
            <a:avLst/>
          </a:prstGeom>
          <a:noFill/>
          <a:ln>
            <a:noFill/>
          </a:ln>
        </p:spPr>
      </p:pic>
      <p:sp>
        <p:nvSpPr>
          <p:cNvPr id="165" name="Google Shape;165;p23"/>
          <p:cNvSpPr txBox="1"/>
          <p:nvPr/>
        </p:nvSpPr>
        <p:spPr>
          <a:xfrm>
            <a:off x="246774" y="334100"/>
            <a:ext cx="7570449"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2800" b="1" i="0" u="none" strike="noStrike" cap="none">
                <a:solidFill>
                  <a:srgbClr val="000000"/>
                </a:solidFill>
                <a:latin typeface="Calibri"/>
                <a:ea typeface="Calibri"/>
                <a:cs typeface="Calibri"/>
                <a:sym typeface="Calibri"/>
              </a:rPr>
              <a:t>Check out our next two resources on the Oceans</a:t>
            </a:r>
            <a:endParaRPr/>
          </a:p>
          <a:p>
            <a:pPr marL="0" marR="0" lvl="0" indent="0" algn="l" rtl="0">
              <a:lnSpc>
                <a:spcPct val="100000"/>
              </a:lnSpc>
              <a:spcBef>
                <a:spcPts val="0"/>
              </a:spcBef>
              <a:spcAft>
                <a:spcPts val="0"/>
              </a:spcAft>
              <a:buNone/>
            </a:pPr>
            <a:endParaRPr sz="2800" b="1" i="0" u="none" strike="noStrike" cap="none">
              <a:solidFill>
                <a:srgbClr val="000000"/>
              </a:solidFill>
              <a:latin typeface="Calibri"/>
              <a:ea typeface="Calibri"/>
              <a:cs typeface="Calibri"/>
              <a:sym typeface="Calibri"/>
            </a:endParaRPr>
          </a:p>
        </p:txBody>
      </p:sp>
      <p:pic>
        <p:nvPicPr>
          <p:cNvPr id="166" name="Google Shape;166;p23" descr="A picture containing knife  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b="43777"/>
          <a:stretch/>
        </p:blipFill>
        <p:spPr>
          <a:xfrm>
            <a:off x="0" y="3273678"/>
            <a:ext cx="9144000" cy="1874316"/>
          </a:xfrm>
          <a:prstGeom prst="rect">
            <a:avLst/>
          </a:prstGeom>
          <a:noFill/>
          <a:ln>
            <a:noFill/>
          </a:ln>
        </p:spPr>
      </p:pic>
      <p:pic>
        <p:nvPicPr>
          <p:cNvPr id="167" name="Google Shape;167;p23" descr="A screenshot of a computer  Description automatically generated"/>
          <p:cNvPicPr preferRelativeResize="0"/>
          <p:nvPr/>
        </p:nvPicPr>
        <p:blipFill rotWithShape="1">
          <a:blip r:embed="rId5">
            <a:alphaModFix/>
          </a:blip>
          <a:srcRect/>
          <a:stretch/>
        </p:blipFill>
        <p:spPr>
          <a:xfrm>
            <a:off x="246774" y="1013776"/>
            <a:ext cx="6506750" cy="3335406"/>
          </a:xfrm>
          <a:prstGeom prst="rect">
            <a:avLst/>
          </a:prstGeom>
          <a:noFill/>
          <a:ln>
            <a:noFill/>
          </a:ln>
        </p:spPr>
      </p:pic>
      <p:pic>
        <p:nvPicPr>
          <p:cNvPr id="168" name="Google Shape;168;p23" descr="A picture containing black, drawing  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rot="535808">
            <a:off x="5380941" y="3892418"/>
            <a:ext cx="1359178" cy="589758"/>
          </a:xfrm>
          <a:prstGeom prst="rect">
            <a:avLst/>
          </a:prstGeom>
          <a:noFill/>
          <a:ln>
            <a:noFill/>
          </a:ln>
        </p:spPr>
      </p:pic>
      <p:pic>
        <p:nvPicPr>
          <p:cNvPr id="169" name="Google Shape;169;p23" descr="A close up of a logo  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7140533" y="820583"/>
            <a:ext cx="1713122" cy="585835"/>
          </a:xfrm>
          <a:prstGeom prst="rect">
            <a:avLst/>
          </a:prstGeom>
          <a:noFill/>
          <a:ln>
            <a:noFill/>
          </a:ln>
        </p:spPr>
      </p:pic>
      <p:pic>
        <p:nvPicPr>
          <p:cNvPr id="170" name="Google Shape;170;p23" descr="A picture containing table, drawing  Description automatically generated"/>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7784466" y="2091039"/>
            <a:ext cx="914400" cy="1771650"/>
          </a:xfrm>
          <a:prstGeom prst="rect">
            <a:avLst/>
          </a:prstGeom>
          <a:noFill/>
          <a:ln>
            <a:noFill/>
          </a:ln>
        </p:spPr>
      </p:pic>
      <p:pic>
        <p:nvPicPr>
          <p:cNvPr id="171" name="Google Shape;171;p23" descr="A picture containing drawing  Description automatically generated"/>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rot="-1790645">
            <a:off x="1093352" y="4560769"/>
            <a:ext cx="993602" cy="537522"/>
          </a:xfrm>
          <a:prstGeom prst="rect">
            <a:avLst/>
          </a:prstGeom>
          <a:noFill/>
          <a:ln>
            <a:noFill/>
          </a:ln>
        </p:spPr>
      </p:pic>
      <p:sp>
        <p:nvSpPr>
          <p:cNvPr id="172" name="Google Shape;172;p23"/>
          <p:cNvSpPr txBox="1"/>
          <p:nvPr/>
        </p:nvSpPr>
        <p:spPr>
          <a:xfrm>
            <a:off x="499959" y="1208909"/>
            <a:ext cx="5962967" cy="306764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1000"/>
              </a:spcBef>
              <a:spcAft>
                <a:spcPts val="0"/>
              </a:spcAft>
              <a:buClr>
                <a:srgbClr val="000000"/>
              </a:buClr>
              <a:buSzPts val="1800"/>
              <a:buFont typeface="Arial"/>
              <a:buNone/>
            </a:pPr>
            <a:r>
              <a:rPr lang="en-GB" sz="1800" b="0" i="0" u="none" strike="noStrike" cap="none">
                <a:solidFill>
                  <a:srgbClr val="000000"/>
                </a:solidFill>
                <a:latin typeface="Calibri"/>
                <a:ea typeface="Calibri"/>
                <a:cs typeface="Calibri"/>
                <a:sym typeface="Calibri"/>
              </a:rPr>
              <a:t>1. The Mighty Oceans</a:t>
            </a:r>
            <a:endParaRPr sz="1800" b="0" i="0" u="none" strike="noStrike" cap="none">
              <a:solidFill>
                <a:srgbClr val="000000"/>
              </a:solidFill>
              <a:latin typeface="Calibri"/>
              <a:ea typeface="Calibri"/>
              <a:cs typeface="Calibri"/>
              <a:sym typeface="Calibri"/>
            </a:endParaRPr>
          </a:p>
          <a:p>
            <a:pPr marL="0" marR="0" lvl="0" indent="0" algn="l" rtl="0">
              <a:lnSpc>
                <a:spcPct val="100000"/>
              </a:lnSpc>
              <a:spcBef>
                <a:spcPts val="1000"/>
              </a:spcBef>
              <a:spcAft>
                <a:spcPts val="0"/>
              </a:spcAft>
              <a:buClr>
                <a:srgbClr val="000000"/>
              </a:buClr>
              <a:buSzPts val="1800"/>
              <a:buFont typeface="Arial"/>
              <a:buNone/>
            </a:pPr>
            <a:r>
              <a:rPr lang="en-GB" sz="1800" b="0" i="0" u="none" strike="noStrike" cap="none">
                <a:solidFill>
                  <a:srgbClr val="000000"/>
                </a:solidFill>
                <a:latin typeface="Calibri"/>
                <a:ea typeface="Calibri"/>
                <a:cs typeface="Calibri"/>
                <a:sym typeface="Calibri"/>
              </a:rPr>
              <a:t>2. The Plastic Problem and Ocean = carbon eater</a:t>
            </a:r>
            <a:endParaRPr sz="1800" b="0" i="0" u="none" strike="noStrike" cap="none">
              <a:solidFill>
                <a:srgbClr val="000000"/>
              </a:solidFill>
              <a:latin typeface="Calibri"/>
              <a:ea typeface="Calibri"/>
              <a:cs typeface="Calibri"/>
              <a:sym typeface="Calibri"/>
            </a:endParaRPr>
          </a:p>
          <a:p>
            <a:pPr marL="0" marR="0" lvl="0" indent="0" algn="l" rtl="0">
              <a:lnSpc>
                <a:spcPct val="100000"/>
              </a:lnSpc>
              <a:spcBef>
                <a:spcPts val="1000"/>
              </a:spcBef>
              <a:spcAft>
                <a:spcPts val="0"/>
              </a:spcAft>
              <a:buClr>
                <a:srgbClr val="000000"/>
              </a:buClr>
              <a:buSzPts val="1800"/>
              <a:buFont typeface="Arial"/>
              <a:buNone/>
            </a:pPr>
            <a:r>
              <a:rPr lang="en-GB" sz="1800" b="0" i="0" u="none" strike="noStrike" cap="none">
                <a:solidFill>
                  <a:srgbClr val="000000"/>
                </a:solidFill>
                <a:latin typeface="Calibri"/>
                <a:ea typeface="Calibri"/>
                <a:cs typeface="Calibri"/>
                <a:sym typeface="Calibri"/>
              </a:rPr>
              <a:t>3. Oceans: Climate power (release date June 8, 2020)</a:t>
            </a:r>
            <a:endParaRPr/>
          </a:p>
          <a:p>
            <a:pPr marL="0" marR="0" lvl="0" indent="0" algn="l" rtl="0">
              <a:lnSpc>
                <a:spcPct val="100000"/>
              </a:lnSpc>
              <a:spcBef>
                <a:spcPts val="1600"/>
              </a:spcBef>
              <a:spcAft>
                <a:spcPts val="0"/>
              </a:spcAft>
              <a:buClr>
                <a:srgbClr val="000000"/>
              </a:buClr>
              <a:buSzPts val="1800"/>
              <a:buFont typeface="Arial"/>
              <a:buNone/>
            </a:pPr>
            <a:r>
              <a:rPr lang="en-GB" sz="1800" b="0" i="0" u="none" strike="noStrike" cap="none">
                <a:solidFill>
                  <a:srgbClr val="000000"/>
                </a:solidFill>
                <a:latin typeface="Calibri"/>
                <a:ea typeface="Calibri"/>
                <a:cs typeface="Calibri"/>
                <a:sym typeface="Calibri"/>
              </a:rPr>
              <a:t>And some other useful links!</a:t>
            </a:r>
            <a:endParaRPr sz="1800" b="0" i="0" u="none" strike="noStrike" cap="none">
              <a:solidFill>
                <a:srgbClr val="000000"/>
              </a:solidFill>
              <a:latin typeface="Calibri"/>
              <a:ea typeface="Calibri"/>
              <a:cs typeface="Calibri"/>
              <a:sym typeface="Calibri"/>
            </a:endParaRPr>
          </a:p>
          <a:p>
            <a:pPr marL="457200" marR="0" lvl="0" indent="-317500" algn="l" rtl="0">
              <a:lnSpc>
                <a:spcPct val="100000"/>
              </a:lnSpc>
              <a:spcBef>
                <a:spcPts val="1600"/>
              </a:spcBef>
              <a:spcAft>
                <a:spcPts val="0"/>
              </a:spcAft>
              <a:buClr>
                <a:srgbClr val="595959"/>
              </a:buClr>
              <a:buSzPts val="1400"/>
              <a:buFont typeface="Arial"/>
              <a:buChar char="●"/>
            </a:pPr>
            <a:r>
              <a:rPr lang="en-GB" sz="1400" b="0" i="0" u="sng" strike="noStrike" cap="none">
                <a:solidFill>
                  <a:schemeClr val="hlink"/>
                </a:solidFill>
                <a:latin typeface="Calibri"/>
                <a:ea typeface="Calibri"/>
                <a:cs typeface="Calibri"/>
                <a:sym typeface="Calibri"/>
                <a:hlinkClick r:id="rId10"/>
              </a:rPr>
              <a:t>United Nations Decade of Ocean Science</a:t>
            </a:r>
            <a:endParaRPr sz="1400" b="0" i="0" u="none" strike="noStrike" cap="none">
              <a:solidFill>
                <a:srgbClr val="595959"/>
              </a:solidFill>
              <a:latin typeface="Calibri"/>
              <a:ea typeface="Calibri"/>
              <a:cs typeface="Calibri"/>
              <a:sym typeface="Calibri"/>
            </a:endParaRPr>
          </a:p>
          <a:p>
            <a:pPr marL="457200" marR="0" lvl="0" indent="-317500" algn="l" rtl="0">
              <a:lnSpc>
                <a:spcPct val="100000"/>
              </a:lnSpc>
              <a:spcBef>
                <a:spcPts val="0"/>
              </a:spcBef>
              <a:spcAft>
                <a:spcPts val="0"/>
              </a:spcAft>
              <a:buClr>
                <a:srgbClr val="595959"/>
              </a:buClr>
              <a:buSzPts val="1400"/>
              <a:buFont typeface="Arial"/>
              <a:buChar char="●"/>
            </a:pPr>
            <a:r>
              <a:rPr lang="en-GB" sz="1400" b="0" i="0" u="sng" strike="noStrike" cap="none">
                <a:solidFill>
                  <a:schemeClr val="hlink"/>
                </a:solidFill>
                <a:latin typeface="Calibri"/>
                <a:ea typeface="Calibri"/>
                <a:cs typeface="Calibri"/>
                <a:sym typeface="Calibri"/>
                <a:hlinkClick r:id="rId11"/>
              </a:rPr>
              <a:t>Ocean Literacy portal </a:t>
            </a:r>
            <a:endParaRPr sz="1400" b="0" i="0" u="none" strike="noStrike" cap="none">
              <a:solidFill>
                <a:srgbClr val="595959"/>
              </a:solidFill>
              <a:latin typeface="Calibri"/>
              <a:ea typeface="Calibri"/>
              <a:cs typeface="Calibri"/>
              <a:sym typeface="Calibri"/>
            </a:endParaRPr>
          </a:p>
          <a:p>
            <a:pPr marL="457200" marR="0" lvl="0" indent="-317500" algn="l" rtl="0">
              <a:lnSpc>
                <a:spcPct val="100000"/>
              </a:lnSpc>
              <a:spcBef>
                <a:spcPts val="0"/>
              </a:spcBef>
              <a:spcAft>
                <a:spcPts val="0"/>
              </a:spcAft>
              <a:buClr>
                <a:srgbClr val="595959"/>
              </a:buClr>
              <a:buSzPts val="1400"/>
              <a:buFont typeface="Arial"/>
              <a:buChar char="●"/>
            </a:pPr>
            <a:r>
              <a:rPr lang="en-GB" sz="1400" b="0" i="0" u="sng" strike="noStrike" cap="none">
                <a:solidFill>
                  <a:schemeClr val="hlink"/>
                </a:solidFill>
                <a:latin typeface="Calibri"/>
                <a:ea typeface="Calibri"/>
                <a:cs typeface="Calibri"/>
                <a:sym typeface="Calibri"/>
                <a:hlinkClick r:id="rId12"/>
              </a:rPr>
              <a:t>Fisheries and Oceans Canada </a:t>
            </a:r>
            <a:endParaRPr sz="1800" b="0" i="0" u="none" strike="noStrike" cap="none">
              <a:solidFill>
                <a:srgbClr val="595959"/>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5" name="Google Shape;65;p1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35572" y="234724"/>
            <a:ext cx="4075725" cy="779401"/>
          </a:xfrm>
          <a:prstGeom prst="rect">
            <a:avLst/>
          </a:prstGeom>
          <a:noFill/>
          <a:ln>
            <a:noFill/>
          </a:ln>
        </p:spPr>
      </p:pic>
      <p:sp>
        <p:nvSpPr>
          <p:cNvPr id="66" name="Google Shape;66;p15"/>
          <p:cNvSpPr txBox="1"/>
          <p:nvPr/>
        </p:nvSpPr>
        <p:spPr>
          <a:xfrm>
            <a:off x="246774" y="334100"/>
            <a:ext cx="3293380"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Plastic everywhere!</a:t>
            </a:r>
            <a:endParaRPr sz="2800" b="1" i="0" u="none" strike="noStrike" cap="none">
              <a:solidFill>
                <a:srgbClr val="000000"/>
              </a:solidFill>
              <a:latin typeface="Calibri"/>
              <a:ea typeface="Calibri"/>
              <a:cs typeface="Calibri"/>
              <a:sym typeface="Calibri"/>
            </a:endParaRPr>
          </a:p>
        </p:txBody>
      </p:sp>
      <p:pic>
        <p:nvPicPr>
          <p:cNvPr id="67" name="Google Shape;67;p15" descr="A close up of a sign&#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176169" y="1314218"/>
            <a:ext cx="8791662" cy="315262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pic>
        <p:nvPicPr>
          <p:cNvPr id="72" name="Google Shape;72;p1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72819" y="2180213"/>
            <a:ext cx="3884103" cy="2609445"/>
          </a:xfrm>
          <a:prstGeom prst="rect">
            <a:avLst/>
          </a:prstGeom>
          <a:noFill/>
          <a:ln>
            <a:noFill/>
          </a:ln>
        </p:spPr>
      </p:pic>
      <p:pic>
        <p:nvPicPr>
          <p:cNvPr id="73" name="Google Shape;73;p16"/>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2670346" y="1160189"/>
            <a:ext cx="2317798" cy="1411561"/>
          </a:xfrm>
          <a:prstGeom prst="rect">
            <a:avLst/>
          </a:prstGeom>
          <a:noFill/>
          <a:ln>
            <a:noFill/>
          </a:ln>
        </p:spPr>
      </p:pic>
      <p:pic>
        <p:nvPicPr>
          <p:cNvPr id="74" name="Google Shape;74;p16"/>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35572" y="234724"/>
            <a:ext cx="5107572" cy="779401"/>
          </a:xfrm>
          <a:prstGeom prst="rect">
            <a:avLst/>
          </a:prstGeom>
          <a:noFill/>
          <a:ln>
            <a:noFill/>
          </a:ln>
        </p:spPr>
      </p:pic>
      <p:sp>
        <p:nvSpPr>
          <p:cNvPr id="75" name="Google Shape;75;p16"/>
          <p:cNvSpPr txBox="1"/>
          <p:nvPr/>
        </p:nvSpPr>
        <p:spPr>
          <a:xfrm>
            <a:off x="246773" y="334100"/>
            <a:ext cx="4325227"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2800" b="1" i="0" u="none" strike="noStrike" cap="none">
                <a:solidFill>
                  <a:srgbClr val="000000"/>
                </a:solidFill>
                <a:latin typeface="Calibri"/>
                <a:ea typeface="Calibri"/>
                <a:cs typeface="Calibri"/>
                <a:sym typeface="Calibri"/>
              </a:rPr>
              <a:t>But what is plastic exactly?</a:t>
            </a:r>
            <a:endParaRPr sz="2800" b="1" i="0" u="none" strike="noStrike" cap="none">
              <a:solidFill>
                <a:srgbClr val="000000"/>
              </a:solidFill>
              <a:latin typeface="Calibri"/>
              <a:ea typeface="Calibri"/>
              <a:cs typeface="Calibri"/>
              <a:sym typeface="Calibri"/>
            </a:endParaRPr>
          </a:p>
        </p:txBody>
      </p:sp>
      <p:pic>
        <p:nvPicPr>
          <p:cNvPr id="76" name="Google Shape;76;p16"/>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013125" y="2414200"/>
            <a:ext cx="2400781" cy="2505977"/>
          </a:xfrm>
          <a:prstGeom prst="rect">
            <a:avLst/>
          </a:prstGeom>
          <a:noFill/>
          <a:ln>
            <a:noFill/>
          </a:ln>
        </p:spPr>
      </p:pic>
      <p:pic>
        <p:nvPicPr>
          <p:cNvPr id="77" name="Google Shape;77;p16" descr="A close up of a logo&#10;&#10;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466903" y="2278052"/>
            <a:ext cx="1460500" cy="533400"/>
          </a:xfrm>
          <a:prstGeom prst="rect">
            <a:avLst/>
          </a:prstGeom>
          <a:noFill/>
          <a:ln>
            <a:noFill/>
          </a:ln>
        </p:spPr>
      </p:pic>
      <p:pic>
        <p:nvPicPr>
          <p:cNvPr id="78" name="Google Shape;78;p16" descr="A close up of a logo&#10;&#10;Description automatically generated"/>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7076231" y="2696588"/>
            <a:ext cx="1803400" cy="533400"/>
          </a:xfrm>
          <a:prstGeom prst="rect">
            <a:avLst/>
          </a:prstGeom>
          <a:noFill/>
          <a:ln>
            <a:noFill/>
          </a:ln>
        </p:spPr>
      </p:pic>
      <p:pic>
        <p:nvPicPr>
          <p:cNvPr id="79" name="Google Shape;79;p16"/>
          <p:cNvPicPr preferRelativeResize="0"/>
          <p:nvPr/>
        </p:nvPicPr>
        <p:blipFill>
          <a:blip r:embed="rId9" cstate="screen">
            <a:alphaModFix/>
            <a:extLst>
              <a:ext uri="{28A0092B-C50C-407E-A947-70E740481C1C}">
                <a14:useLocalDpi xmlns:a14="http://schemas.microsoft.com/office/drawing/2010/main"/>
              </a:ext>
            </a:extLst>
          </a:blip>
          <a:stretch>
            <a:fillRect/>
          </a:stretch>
        </p:blipFill>
        <p:spPr>
          <a:xfrm>
            <a:off x="5232125" y="1014125"/>
            <a:ext cx="3144525" cy="10481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7" descr="A close up of a logo&#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870462" y="3924563"/>
            <a:ext cx="2159000" cy="774700"/>
          </a:xfrm>
          <a:prstGeom prst="rect">
            <a:avLst/>
          </a:prstGeom>
          <a:noFill/>
          <a:ln>
            <a:noFill/>
          </a:ln>
        </p:spPr>
      </p:pic>
      <p:pic>
        <p:nvPicPr>
          <p:cNvPr id="85" name="Google Shape;85;p1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713424" y="1098850"/>
            <a:ext cx="4343875" cy="4273251"/>
          </a:xfrm>
          <a:prstGeom prst="rect">
            <a:avLst/>
          </a:prstGeom>
          <a:noFill/>
          <a:ln>
            <a:noFill/>
          </a:ln>
        </p:spPr>
      </p:pic>
      <p:sp>
        <p:nvSpPr>
          <p:cNvPr id="86" name="Google Shape;86;p17"/>
          <p:cNvSpPr txBox="1"/>
          <p:nvPr/>
        </p:nvSpPr>
        <p:spPr>
          <a:xfrm>
            <a:off x="7481475" y="2123225"/>
            <a:ext cx="987000" cy="1727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7" name="Google Shape;87;p17"/>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921124" y="1387174"/>
            <a:ext cx="2040900" cy="2545778"/>
          </a:xfrm>
          <a:prstGeom prst="rect">
            <a:avLst/>
          </a:prstGeom>
          <a:noFill/>
          <a:ln>
            <a:noFill/>
          </a:ln>
        </p:spPr>
      </p:pic>
      <p:pic>
        <p:nvPicPr>
          <p:cNvPr id="88" name="Google Shape;88;p17"/>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35572" y="234724"/>
            <a:ext cx="5107572" cy="779401"/>
          </a:xfrm>
          <a:prstGeom prst="rect">
            <a:avLst/>
          </a:prstGeom>
          <a:noFill/>
          <a:ln>
            <a:noFill/>
          </a:ln>
        </p:spPr>
      </p:pic>
      <p:sp>
        <p:nvSpPr>
          <p:cNvPr id="89" name="Google Shape;89;p17"/>
          <p:cNvSpPr txBox="1"/>
          <p:nvPr/>
        </p:nvSpPr>
        <p:spPr>
          <a:xfrm>
            <a:off x="246773" y="334100"/>
            <a:ext cx="4325227"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2800" b="1" i="0" u="none" strike="noStrike" cap="none">
                <a:solidFill>
                  <a:srgbClr val="000000"/>
                </a:solidFill>
                <a:latin typeface="Calibri"/>
                <a:ea typeface="Calibri"/>
                <a:cs typeface="Calibri"/>
                <a:sym typeface="Calibri"/>
              </a:rPr>
              <a:t>What about recycling?</a:t>
            </a:r>
            <a:endParaRPr sz="2800" b="1" i="0" u="none" strike="noStrike" cap="none">
              <a:solidFill>
                <a:srgbClr val="000000"/>
              </a:solidFill>
              <a:latin typeface="Calibri"/>
              <a:ea typeface="Calibri"/>
              <a:cs typeface="Calibri"/>
              <a:sym typeface="Calibri"/>
            </a:endParaRPr>
          </a:p>
        </p:txBody>
      </p:sp>
      <p:pic>
        <p:nvPicPr>
          <p:cNvPr id="90" name="Google Shape;90;p17" descr="A close up of a logo&#10;&#10;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3065173" y="1387174"/>
            <a:ext cx="2349500" cy="1168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Google Shape;95;p1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1446586"/>
            <a:ext cx="9144003" cy="3311540"/>
          </a:xfrm>
          <a:prstGeom prst="rect">
            <a:avLst/>
          </a:prstGeom>
          <a:noFill/>
          <a:ln>
            <a:noFill/>
          </a:ln>
        </p:spPr>
      </p:pic>
      <p:pic>
        <p:nvPicPr>
          <p:cNvPr id="96" name="Google Shape;96;p18" descr="A close up of a logo&#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227940" y="3653935"/>
            <a:ext cx="1866900" cy="774700"/>
          </a:xfrm>
          <a:prstGeom prst="rect">
            <a:avLst/>
          </a:prstGeom>
          <a:noFill/>
          <a:ln>
            <a:noFill/>
          </a:ln>
        </p:spPr>
      </p:pic>
      <p:pic>
        <p:nvPicPr>
          <p:cNvPr id="97" name="Google Shape;97;p18"/>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35573" y="234724"/>
            <a:ext cx="6114251" cy="779401"/>
          </a:xfrm>
          <a:prstGeom prst="rect">
            <a:avLst/>
          </a:prstGeom>
          <a:noFill/>
          <a:ln>
            <a:noFill/>
          </a:ln>
        </p:spPr>
      </p:pic>
      <p:sp>
        <p:nvSpPr>
          <p:cNvPr id="98" name="Google Shape;98;p18"/>
          <p:cNvSpPr txBox="1"/>
          <p:nvPr/>
        </p:nvSpPr>
        <p:spPr>
          <a:xfrm>
            <a:off x="246773" y="334100"/>
            <a:ext cx="5331906"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2800" b="1" i="0" u="none" strike="noStrike" cap="none">
                <a:solidFill>
                  <a:srgbClr val="000000"/>
                </a:solidFill>
                <a:latin typeface="Calibri"/>
                <a:ea typeface="Calibri"/>
                <a:cs typeface="Calibri"/>
                <a:sym typeface="Calibri"/>
              </a:rPr>
              <a:t>Why plastic ends up in the ocean</a:t>
            </a:r>
            <a:endParaRPr sz="2800" b="1" i="0" u="none" strike="noStrike" cap="none">
              <a:solidFill>
                <a:srgbClr val="000000"/>
              </a:solidFill>
              <a:latin typeface="Calibri"/>
              <a:ea typeface="Calibri"/>
              <a:cs typeface="Calibri"/>
              <a:sym typeface="Calibri"/>
            </a:endParaRPr>
          </a:p>
        </p:txBody>
      </p:sp>
      <p:pic>
        <p:nvPicPr>
          <p:cNvPr id="99" name="Google Shape;99;p18" descr="A close up of a logo&#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634650" y="1346861"/>
            <a:ext cx="2603500" cy="1041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104" name="Google Shape;104;p1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35573" y="234724"/>
            <a:ext cx="4310619" cy="779401"/>
          </a:xfrm>
          <a:prstGeom prst="rect">
            <a:avLst/>
          </a:prstGeom>
          <a:noFill/>
          <a:ln>
            <a:noFill/>
          </a:ln>
        </p:spPr>
      </p:pic>
      <p:sp>
        <p:nvSpPr>
          <p:cNvPr id="105" name="Google Shape;105;p19"/>
          <p:cNvSpPr txBox="1"/>
          <p:nvPr/>
        </p:nvSpPr>
        <p:spPr>
          <a:xfrm>
            <a:off x="246773" y="334100"/>
            <a:ext cx="5331906"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2800" b="1" i="0" u="none" strike="noStrike" cap="none">
                <a:solidFill>
                  <a:srgbClr val="000000"/>
                </a:solidFill>
                <a:latin typeface="Calibri"/>
                <a:ea typeface="Calibri"/>
                <a:cs typeface="Calibri"/>
                <a:sym typeface="Calibri"/>
              </a:rPr>
              <a:t>Plastic’s not my bag</a:t>
            </a:r>
            <a:endParaRPr sz="2800" b="1" i="0" u="none" strike="noStrike" cap="none">
              <a:solidFill>
                <a:srgbClr val="000000"/>
              </a:solidFill>
              <a:latin typeface="Calibri"/>
              <a:ea typeface="Calibri"/>
              <a:cs typeface="Calibri"/>
              <a:sym typeface="Calibri"/>
            </a:endParaRPr>
          </a:p>
        </p:txBody>
      </p:sp>
      <p:pic>
        <p:nvPicPr>
          <p:cNvPr id="106" name="Google Shape;106;p19"/>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9300" y="1070900"/>
            <a:ext cx="3197102" cy="3389624"/>
          </a:xfrm>
          <a:prstGeom prst="rect">
            <a:avLst/>
          </a:prstGeom>
          <a:noFill/>
          <a:ln>
            <a:noFill/>
          </a:ln>
        </p:spPr>
      </p:pic>
      <p:pic>
        <p:nvPicPr>
          <p:cNvPr id="107" name="Google Shape;107;p19"/>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359275" y="368470"/>
            <a:ext cx="3197102" cy="1283574"/>
          </a:xfrm>
          <a:prstGeom prst="rect">
            <a:avLst/>
          </a:prstGeom>
          <a:noFill/>
          <a:ln>
            <a:noFill/>
          </a:ln>
        </p:spPr>
      </p:pic>
      <p:pic>
        <p:nvPicPr>
          <p:cNvPr id="108" name="Google Shape;108;p19"/>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3467727" y="3162407"/>
            <a:ext cx="2399775" cy="1679749"/>
          </a:xfrm>
          <a:prstGeom prst="rect">
            <a:avLst/>
          </a:prstGeom>
          <a:noFill/>
          <a:ln>
            <a:noFill/>
          </a:ln>
        </p:spPr>
      </p:pic>
      <p:pic>
        <p:nvPicPr>
          <p:cNvPr id="109" name="Google Shape;109;p19"/>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6508088" y="2849180"/>
            <a:ext cx="2174899" cy="2306202"/>
          </a:xfrm>
          <a:prstGeom prst="rect">
            <a:avLst/>
          </a:prstGeom>
          <a:noFill/>
          <a:ln>
            <a:noFill/>
          </a:ln>
        </p:spPr>
      </p:pic>
      <p:pic>
        <p:nvPicPr>
          <p:cNvPr id="110" name="Google Shape;110;p19" descr="A close up of a logo&#10;&#10;Description automatically generated"/>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6698700" y="2513452"/>
            <a:ext cx="2133600" cy="1041400"/>
          </a:xfrm>
          <a:prstGeom prst="rect">
            <a:avLst/>
          </a:prstGeom>
          <a:noFill/>
          <a:ln>
            <a:noFill/>
          </a:ln>
        </p:spPr>
      </p:pic>
      <p:pic>
        <p:nvPicPr>
          <p:cNvPr id="111" name="Google Shape;111;p19" descr="A close up of a logo&#10;&#10;Description automatically generated"/>
          <p:cNvPicPr preferRelativeResize="0"/>
          <p:nvPr/>
        </p:nvPicPr>
        <p:blipFill rotWithShape="1">
          <a:blip r:embed="rId9">
            <a:alphaModFix/>
          </a:blip>
          <a:srcRect/>
          <a:stretch/>
        </p:blipFill>
        <p:spPr>
          <a:xfrm>
            <a:off x="5065880" y="1459509"/>
            <a:ext cx="2133600" cy="1066800"/>
          </a:xfrm>
          <a:prstGeom prst="rect">
            <a:avLst/>
          </a:prstGeom>
          <a:noFill/>
          <a:ln>
            <a:noFill/>
          </a:ln>
        </p:spPr>
      </p:pic>
      <p:pic>
        <p:nvPicPr>
          <p:cNvPr id="112" name="Google Shape;112;p19" descr="A close up of a logo&#10;&#10;Description automatically generated"/>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3324111" y="2612850"/>
            <a:ext cx="1879600" cy="1041400"/>
          </a:xfrm>
          <a:prstGeom prst="rect">
            <a:avLst/>
          </a:prstGeom>
          <a:noFill/>
          <a:ln>
            <a:noFill/>
          </a:ln>
        </p:spPr>
      </p:pic>
      <p:pic>
        <p:nvPicPr>
          <p:cNvPr id="113" name="Google Shape;113;p19" descr="A close up of a logo&#10;&#10;Description automatically generated"/>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1748920" y="3637349"/>
            <a:ext cx="1562100" cy="1320800"/>
          </a:xfrm>
          <a:prstGeom prst="rect">
            <a:avLst/>
          </a:prstGeom>
          <a:noFill/>
          <a:ln>
            <a:noFill/>
          </a:ln>
        </p:spPr>
      </p:pic>
      <p:pic>
        <p:nvPicPr>
          <p:cNvPr id="114" name="Google Shape;114;p19" descr="A close up of a logo&#10;&#10;Description automatically generated"/>
          <p:cNvPicPr preferRelativeResize="0"/>
          <p:nvPr/>
        </p:nvPicPr>
        <p:blipFill rotWithShape="1">
          <a:blip r:embed="rId12" cstate="screen">
            <a:alphaModFix/>
            <a:extLst>
              <a:ext uri="{28A0092B-C50C-407E-A947-70E740481C1C}">
                <a14:useLocalDpi xmlns:a14="http://schemas.microsoft.com/office/drawing/2010/main"/>
              </a:ext>
            </a:extLst>
          </a:blip>
          <a:srcRect/>
          <a:stretch/>
        </p:blipFill>
        <p:spPr>
          <a:xfrm>
            <a:off x="2948914" y="1362219"/>
            <a:ext cx="1397000" cy="1041400"/>
          </a:xfrm>
          <a:prstGeom prst="rect">
            <a:avLst/>
          </a:prstGeom>
          <a:noFill/>
          <a:ln>
            <a:noFill/>
          </a:ln>
        </p:spPr>
      </p:pic>
      <p:sp>
        <p:nvSpPr>
          <p:cNvPr id="115" name="Google Shape;115;p19"/>
          <p:cNvSpPr txBox="1"/>
          <p:nvPr/>
        </p:nvSpPr>
        <p:spPr>
          <a:xfrm>
            <a:off x="-65675" y="2097750"/>
            <a:ext cx="2760600" cy="1100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333333"/>
                </a:solidFill>
                <a:highlight>
                  <a:srgbClr val="FFFFFF"/>
                </a:highlight>
                <a:latin typeface="Arial"/>
                <a:ea typeface="Arial"/>
                <a:cs typeface="Arial"/>
                <a:sym typeface="Arial"/>
              </a:rPr>
              <a:t> </a:t>
            </a:r>
            <a:endParaRPr sz="1800" b="0" i="0" u="none" strike="noStrike" cap="none">
              <a:solidFill>
                <a:srgbClr val="000000"/>
              </a:solidFill>
              <a:latin typeface="Arial"/>
              <a:ea typeface="Arial"/>
              <a:cs typeface="Arial"/>
              <a:sym typeface="Arial"/>
            </a:endParaRPr>
          </a:p>
        </p:txBody>
      </p:sp>
      <p:sp>
        <p:nvSpPr>
          <p:cNvPr id="116" name="Google Shape;116;p19"/>
          <p:cNvSpPr txBox="1"/>
          <p:nvPr/>
        </p:nvSpPr>
        <p:spPr>
          <a:xfrm>
            <a:off x="2268900" y="3654250"/>
            <a:ext cx="18255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121" name="Google Shape;121;p20"/>
          <p:cNvPicPr preferRelativeResize="0"/>
          <p:nvPr/>
        </p:nvPicPr>
        <p:blipFill rotWithShape="1">
          <a:blip r:embed="rId3">
            <a:alphaModFix/>
          </a:blip>
          <a:srcRect/>
          <a:stretch/>
        </p:blipFill>
        <p:spPr>
          <a:xfrm>
            <a:off x="196566" y="450839"/>
            <a:ext cx="5511800" cy="4673600"/>
          </a:xfrm>
          <a:prstGeom prst="rect">
            <a:avLst/>
          </a:prstGeom>
          <a:noFill/>
          <a:ln>
            <a:noFill/>
          </a:ln>
        </p:spPr>
      </p:pic>
      <p:pic>
        <p:nvPicPr>
          <p:cNvPr id="122" name="Google Shape;122;p20"/>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17350" y="1285228"/>
            <a:ext cx="3146175" cy="3004823"/>
          </a:xfrm>
          <a:prstGeom prst="rect">
            <a:avLst/>
          </a:prstGeom>
          <a:noFill/>
          <a:ln>
            <a:noFill/>
          </a:ln>
        </p:spPr>
      </p:pic>
      <p:pic>
        <p:nvPicPr>
          <p:cNvPr id="123" name="Google Shape;123;p20"/>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35573" y="234724"/>
            <a:ext cx="4688123" cy="779401"/>
          </a:xfrm>
          <a:prstGeom prst="rect">
            <a:avLst/>
          </a:prstGeom>
          <a:noFill/>
          <a:ln>
            <a:noFill/>
          </a:ln>
        </p:spPr>
      </p:pic>
      <p:sp>
        <p:nvSpPr>
          <p:cNvPr id="124" name="Google Shape;124;p20"/>
          <p:cNvSpPr txBox="1"/>
          <p:nvPr/>
        </p:nvSpPr>
        <p:spPr>
          <a:xfrm>
            <a:off x="246773" y="334100"/>
            <a:ext cx="5331906"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2800" b="1" i="0" u="none" strike="noStrike" cap="none">
                <a:solidFill>
                  <a:srgbClr val="000000"/>
                </a:solidFill>
                <a:latin typeface="Calibri"/>
                <a:ea typeface="Calibri"/>
                <a:cs typeface="Calibri"/>
                <a:sym typeface="Calibri"/>
              </a:rPr>
              <a:t>Inventing to the rescue!</a:t>
            </a:r>
            <a:endParaRPr sz="2800" b="1" i="0" u="none" strike="noStrike" cap="none">
              <a:solidFill>
                <a:srgbClr val="000000"/>
              </a:solidFill>
              <a:latin typeface="Calibri"/>
              <a:ea typeface="Calibri"/>
              <a:cs typeface="Calibri"/>
              <a:sym typeface="Calibri"/>
            </a:endParaRPr>
          </a:p>
        </p:txBody>
      </p:sp>
      <p:pic>
        <p:nvPicPr>
          <p:cNvPr id="125" name="Google Shape;125;p20" descr="A close up of a logo&#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758573" y="760450"/>
            <a:ext cx="2654300" cy="1016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30" name="Google Shape;130;p2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757273" y="293376"/>
            <a:ext cx="5896968" cy="4556748"/>
          </a:xfrm>
          <a:prstGeom prst="rect">
            <a:avLst/>
          </a:prstGeom>
          <a:noFill/>
          <a:ln>
            <a:noFill/>
          </a:ln>
        </p:spPr>
      </p:pic>
      <p:pic>
        <p:nvPicPr>
          <p:cNvPr id="131" name="Google Shape;131;p2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3852" y="252653"/>
            <a:ext cx="3926719" cy="779401"/>
          </a:xfrm>
          <a:prstGeom prst="rect">
            <a:avLst/>
          </a:prstGeom>
          <a:noFill/>
          <a:ln>
            <a:noFill/>
          </a:ln>
        </p:spPr>
      </p:pic>
      <p:sp>
        <p:nvSpPr>
          <p:cNvPr id="132" name="Google Shape;132;p21"/>
          <p:cNvSpPr txBox="1"/>
          <p:nvPr/>
        </p:nvSpPr>
        <p:spPr>
          <a:xfrm>
            <a:off x="246774" y="334100"/>
            <a:ext cx="2919759"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2800" b="1" i="0" u="none" strike="noStrike" cap="none">
                <a:solidFill>
                  <a:srgbClr val="000000"/>
                </a:solidFill>
                <a:latin typeface="Calibri"/>
                <a:ea typeface="Calibri"/>
                <a:cs typeface="Calibri"/>
                <a:sym typeface="Calibri"/>
              </a:rPr>
              <a:t>Your day in plastic</a:t>
            </a:r>
            <a:endParaRPr sz="2800" b="1" i="0" u="none" strike="noStrike" cap="none">
              <a:solidFill>
                <a:srgbClr val="000000"/>
              </a:solidFill>
              <a:latin typeface="Calibri"/>
              <a:ea typeface="Calibri"/>
              <a:cs typeface="Calibri"/>
              <a:sym typeface="Calibri"/>
            </a:endParaRPr>
          </a:p>
        </p:txBody>
      </p:sp>
      <p:sp>
        <p:nvSpPr>
          <p:cNvPr id="133" name="Google Shape;133;p21"/>
          <p:cNvSpPr txBox="1"/>
          <p:nvPr/>
        </p:nvSpPr>
        <p:spPr>
          <a:xfrm>
            <a:off x="311701" y="1089428"/>
            <a:ext cx="2177500" cy="178705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1600"/>
              </a:spcAft>
              <a:buClr>
                <a:schemeClr val="dk2"/>
              </a:buClr>
              <a:buSzPts val="1800"/>
              <a:buFont typeface="Arial"/>
              <a:buNone/>
            </a:pPr>
            <a:r>
              <a:rPr lang="en-GB" sz="1200" b="0" i="0" u="none" strike="noStrike" cap="none">
                <a:solidFill>
                  <a:schemeClr val="dk1"/>
                </a:solidFill>
                <a:latin typeface="Calibri"/>
                <a:ea typeface="Calibri"/>
                <a:cs typeface="Calibri"/>
                <a:sym typeface="Calibri"/>
              </a:rPr>
              <a:t>Think of a typical day and when you or someone around use plastic things. Write down what plastic is used, then think of what could be used instead.</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grpSp>
        <p:nvGrpSpPr>
          <p:cNvPr id="138" name="Google Shape;138;p22"/>
          <p:cNvGrpSpPr/>
          <p:nvPr/>
        </p:nvGrpSpPr>
        <p:grpSpPr>
          <a:xfrm>
            <a:off x="3482701" y="3010323"/>
            <a:ext cx="1776215" cy="520935"/>
            <a:chOff x="4263435" y="2728840"/>
            <a:chExt cx="1776215" cy="520935"/>
          </a:xfrm>
        </p:grpSpPr>
        <p:pic>
          <p:nvPicPr>
            <p:cNvPr id="139" name="Google Shape;139;p22" descr="A screenshot of a computer  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263435" y="2728840"/>
              <a:ext cx="1592125" cy="489856"/>
            </a:xfrm>
            <a:prstGeom prst="rect">
              <a:avLst/>
            </a:prstGeom>
            <a:noFill/>
            <a:ln>
              <a:noFill/>
            </a:ln>
          </p:spPr>
        </p:pic>
        <p:sp>
          <p:nvSpPr>
            <p:cNvPr id="140" name="Google Shape;140;p22"/>
            <p:cNvSpPr txBox="1"/>
            <p:nvPr/>
          </p:nvSpPr>
          <p:spPr>
            <a:xfrm>
              <a:off x="4403150" y="2769175"/>
              <a:ext cx="1636500" cy="48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chemeClr val="dk1"/>
                  </a:solidFill>
                  <a:latin typeface="Calibri"/>
                  <a:ea typeface="Calibri"/>
                  <a:cs typeface="Calibri"/>
                  <a:sym typeface="Calibri"/>
                </a:rPr>
                <a:t>Break the rules</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grpSp>
        <p:nvGrpSpPr>
          <p:cNvPr id="141" name="Google Shape;141;p22"/>
          <p:cNvGrpSpPr/>
          <p:nvPr/>
        </p:nvGrpSpPr>
        <p:grpSpPr>
          <a:xfrm>
            <a:off x="2471959" y="1262629"/>
            <a:ext cx="1297326" cy="717492"/>
            <a:chOff x="2196749" y="1898519"/>
            <a:chExt cx="1297326" cy="717492"/>
          </a:xfrm>
        </p:grpSpPr>
        <p:pic>
          <p:nvPicPr>
            <p:cNvPr id="142" name="Google Shape;142;p22" descr="A screenshot of a computer  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2196749" y="1898519"/>
              <a:ext cx="1243535" cy="717492"/>
            </a:xfrm>
            <a:prstGeom prst="rect">
              <a:avLst/>
            </a:prstGeom>
            <a:noFill/>
            <a:ln>
              <a:noFill/>
            </a:ln>
          </p:spPr>
        </p:pic>
        <p:sp>
          <p:nvSpPr>
            <p:cNvPr id="143" name="Google Shape;143;p22"/>
            <p:cNvSpPr txBox="1"/>
            <p:nvPr/>
          </p:nvSpPr>
          <p:spPr>
            <a:xfrm>
              <a:off x="2285975" y="1957950"/>
              <a:ext cx="12081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rgbClr val="000000"/>
                  </a:solidFill>
                  <a:latin typeface="Calibri"/>
                  <a:ea typeface="Calibri"/>
                  <a:cs typeface="Calibri"/>
                  <a:sym typeface="Calibri"/>
                </a:rPr>
                <a:t>Who needs your help?</a:t>
              </a:r>
              <a:endParaRPr sz="1400" b="0" i="0" u="none" strike="noStrike" cap="none">
                <a:solidFill>
                  <a:srgbClr val="000000"/>
                </a:solidFill>
                <a:latin typeface="Calibri"/>
                <a:ea typeface="Calibri"/>
                <a:cs typeface="Calibri"/>
                <a:sym typeface="Calibri"/>
              </a:endParaRPr>
            </a:p>
          </p:txBody>
        </p:sp>
      </p:grpSp>
      <p:pic>
        <p:nvPicPr>
          <p:cNvPr id="144" name="Google Shape;144;p22"/>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652685" y="857847"/>
            <a:ext cx="2352950" cy="1906884"/>
          </a:xfrm>
          <a:prstGeom prst="rect">
            <a:avLst/>
          </a:prstGeom>
          <a:noFill/>
          <a:ln>
            <a:noFill/>
          </a:ln>
        </p:spPr>
      </p:pic>
      <p:pic>
        <p:nvPicPr>
          <p:cNvPr id="145" name="Google Shape;145;p22"/>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3093839" y="1242101"/>
            <a:ext cx="1592125" cy="1674950"/>
          </a:xfrm>
          <a:prstGeom prst="rect">
            <a:avLst/>
          </a:prstGeom>
          <a:noFill/>
          <a:ln>
            <a:noFill/>
          </a:ln>
        </p:spPr>
      </p:pic>
      <p:pic>
        <p:nvPicPr>
          <p:cNvPr id="146" name="Google Shape;146;p22"/>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5692850" y="1903175"/>
            <a:ext cx="3217350" cy="2577900"/>
          </a:xfrm>
          <a:prstGeom prst="rect">
            <a:avLst/>
          </a:prstGeom>
          <a:noFill/>
          <a:ln>
            <a:noFill/>
          </a:ln>
        </p:spPr>
      </p:pic>
      <p:grpSp>
        <p:nvGrpSpPr>
          <p:cNvPr id="147" name="Google Shape;147;p22"/>
          <p:cNvGrpSpPr/>
          <p:nvPr/>
        </p:nvGrpSpPr>
        <p:grpSpPr>
          <a:xfrm>
            <a:off x="6926079" y="1137623"/>
            <a:ext cx="1086442" cy="1131867"/>
            <a:chOff x="7458177" y="625219"/>
            <a:chExt cx="1086442" cy="1131867"/>
          </a:xfrm>
        </p:grpSpPr>
        <p:pic>
          <p:nvPicPr>
            <p:cNvPr id="148" name="Google Shape;148;p22" descr="A screenshot of a computer  Description automatically generated"/>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rot="5400000">
              <a:off x="7435464" y="647931"/>
              <a:ext cx="1131867" cy="1086442"/>
            </a:xfrm>
            <a:prstGeom prst="rect">
              <a:avLst/>
            </a:prstGeom>
            <a:noFill/>
            <a:ln>
              <a:noFill/>
            </a:ln>
          </p:spPr>
        </p:pic>
        <p:sp>
          <p:nvSpPr>
            <p:cNvPr id="149" name="Google Shape;149;p22"/>
            <p:cNvSpPr txBox="1"/>
            <p:nvPr/>
          </p:nvSpPr>
          <p:spPr>
            <a:xfrm>
              <a:off x="7585375" y="636450"/>
              <a:ext cx="896100" cy="1065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chemeClr val="dk1"/>
                  </a:solidFill>
                  <a:latin typeface="Calibri"/>
                  <a:ea typeface="Calibri"/>
                  <a:cs typeface="Calibri"/>
                  <a:sym typeface="Calibri"/>
                </a:rPr>
                <a:t>No problem too small!</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pic>
        <p:nvPicPr>
          <p:cNvPr id="150" name="Google Shape;150;p22"/>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535572" y="234724"/>
            <a:ext cx="5026889" cy="779401"/>
          </a:xfrm>
          <a:prstGeom prst="rect">
            <a:avLst/>
          </a:prstGeom>
          <a:noFill/>
          <a:ln>
            <a:noFill/>
          </a:ln>
        </p:spPr>
      </p:pic>
      <p:sp>
        <p:nvSpPr>
          <p:cNvPr id="151" name="Google Shape;151;p22"/>
          <p:cNvSpPr txBox="1"/>
          <p:nvPr/>
        </p:nvSpPr>
        <p:spPr>
          <a:xfrm>
            <a:off x="246775" y="334100"/>
            <a:ext cx="4029390"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Coming up with ideas</a:t>
            </a:r>
            <a:endParaRPr sz="2800" b="1" i="0" u="none" strike="noStrike" cap="none">
              <a:solidFill>
                <a:srgbClr val="000000"/>
              </a:solidFill>
              <a:latin typeface="Calibri"/>
              <a:ea typeface="Calibri"/>
              <a:cs typeface="Calibri"/>
              <a:sym typeface="Calibri"/>
            </a:endParaRPr>
          </a:p>
        </p:txBody>
      </p:sp>
      <p:grpSp>
        <p:nvGrpSpPr>
          <p:cNvPr id="152" name="Google Shape;152;p22"/>
          <p:cNvGrpSpPr/>
          <p:nvPr/>
        </p:nvGrpSpPr>
        <p:grpSpPr>
          <a:xfrm>
            <a:off x="469187" y="1835497"/>
            <a:ext cx="1253320" cy="723138"/>
            <a:chOff x="540565" y="1880861"/>
            <a:chExt cx="1253320" cy="723138"/>
          </a:xfrm>
        </p:grpSpPr>
        <p:pic>
          <p:nvPicPr>
            <p:cNvPr id="153" name="Google Shape;153;p22" descr="A screenshot of a computer  Description automatically generated"/>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540565" y="1880861"/>
              <a:ext cx="1253320" cy="723138"/>
            </a:xfrm>
            <a:prstGeom prst="rect">
              <a:avLst/>
            </a:prstGeom>
            <a:noFill/>
            <a:ln>
              <a:noFill/>
            </a:ln>
          </p:spPr>
        </p:pic>
        <p:sp>
          <p:nvSpPr>
            <p:cNvPr id="154" name="Google Shape;154;p22"/>
            <p:cNvSpPr txBox="1"/>
            <p:nvPr/>
          </p:nvSpPr>
          <p:spPr>
            <a:xfrm>
              <a:off x="685476" y="1957950"/>
              <a:ext cx="1049517" cy="56886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chemeClr val="dk1"/>
                  </a:solidFill>
                  <a:latin typeface="Calibri"/>
                  <a:ea typeface="Calibri"/>
                  <a:cs typeface="Calibri"/>
                  <a:sym typeface="Calibri"/>
                </a:rPr>
                <a:t>Follow that thought!</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pic>
        <p:nvPicPr>
          <p:cNvPr id="155" name="Google Shape;155;p22"/>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469187" y="2179301"/>
            <a:ext cx="2519331" cy="2370850"/>
          </a:xfrm>
          <a:prstGeom prst="rect">
            <a:avLst/>
          </a:prstGeom>
          <a:noFill/>
          <a:ln>
            <a:noFill/>
          </a:ln>
        </p:spPr>
      </p:pic>
      <p:pic>
        <p:nvPicPr>
          <p:cNvPr id="156" name="Google Shape;156;p22"/>
          <p:cNvPicPr preferRelativeResize="0"/>
          <p:nvPr/>
        </p:nvPicPr>
        <p:blipFill rotWithShape="1">
          <a:blip r:embed="rId12" cstate="screen">
            <a:alphaModFix/>
            <a:extLst>
              <a:ext uri="{28A0092B-C50C-407E-A947-70E740481C1C}">
                <a14:useLocalDpi xmlns:a14="http://schemas.microsoft.com/office/drawing/2010/main"/>
              </a:ext>
            </a:extLst>
          </a:blip>
          <a:srcRect/>
          <a:stretch/>
        </p:blipFill>
        <p:spPr>
          <a:xfrm>
            <a:off x="2906794" y="2847925"/>
            <a:ext cx="3473844" cy="1906878"/>
          </a:xfrm>
          <a:prstGeom prst="rect">
            <a:avLst/>
          </a:prstGeom>
          <a:noFill/>
          <a:ln>
            <a:noFill/>
          </a:ln>
        </p:spPr>
      </p:pic>
      <p:grpSp>
        <p:nvGrpSpPr>
          <p:cNvPr id="157" name="Google Shape;157;p22"/>
          <p:cNvGrpSpPr/>
          <p:nvPr/>
        </p:nvGrpSpPr>
        <p:grpSpPr>
          <a:xfrm>
            <a:off x="6998662" y="3928424"/>
            <a:ext cx="1017900" cy="452315"/>
            <a:chOff x="7031592" y="3856705"/>
            <a:chExt cx="1017900" cy="452314"/>
          </a:xfrm>
        </p:grpSpPr>
        <p:pic>
          <p:nvPicPr>
            <p:cNvPr id="158" name="Google Shape;158;p22" descr="A screenshot of a computer  Description automatically generated"/>
            <p:cNvPicPr preferRelativeResize="0"/>
            <p:nvPr/>
          </p:nvPicPr>
          <p:blipFill rotWithShape="1">
            <a:blip r:embed="rId13" cstate="screen">
              <a:alphaModFix/>
              <a:extLst>
                <a:ext uri="{28A0092B-C50C-407E-A947-70E740481C1C}">
                  <a14:useLocalDpi xmlns:a14="http://schemas.microsoft.com/office/drawing/2010/main"/>
                </a:ext>
              </a:extLst>
            </a:blip>
            <a:srcRect/>
            <a:stretch/>
          </p:blipFill>
          <p:spPr>
            <a:xfrm>
              <a:off x="7031592" y="3856705"/>
              <a:ext cx="1017900" cy="452314"/>
            </a:xfrm>
            <a:prstGeom prst="rect">
              <a:avLst/>
            </a:prstGeom>
            <a:noFill/>
            <a:ln>
              <a:noFill/>
            </a:ln>
          </p:spPr>
        </p:pic>
        <p:sp>
          <p:nvSpPr>
            <p:cNvPr id="159" name="Google Shape;159;p22"/>
            <p:cNvSpPr txBox="1"/>
            <p:nvPr/>
          </p:nvSpPr>
          <p:spPr>
            <a:xfrm>
              <a:off x="7088946" y="3889561"/>
              <a:ext cx="960546" cy="3866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chemeClr val="dk1"/>
                  </a:solidFill>
                  <a:latin typeface="Calibri"/>
                  <a:ea typeface="Calibri"/>
                  <a:cs typeface="Calibri"/>
                  <a:sym typeface="Calibri"/>
                </a:rPr>
                <a:t>No limits!</a:t>
              </a:r>
              <a:endParaRPr sz="1400" b="0" i="0" u="none" strike="noStrike" cap="none">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1705</Words>
  <Application>Microsoft Macintosh PowerPoint</Application>
  <PresentationFormat>On-screen Show (16:9)</PresentationFormat>
  <Paragraphs>84</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Katherine Mengardon</cp:lastModifiedBy>
  <cp:revision>1</cp:revision>
  <dcterms:modified xsi:type="dcterms:W3CDTF">2020-04-20T09:24:29Z</dcterms:modified>
</cp:coreProperties>
</file>