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7"/>
  </p:normalViewPr>
  <p:slideViewPr>
    <p:cSldViewPr snapToGrid="0">
      <p:cViewPr varScale="1">
        <p:scale>
          <a:sx n="138" d="100"/>
          <a:sy n="138" d="100"/>
        </p:scale>
        <p:origin x="88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GB">
                <a:solidFill>
                  <a:schemeClr val="dk1"/>
                </a:solidFill>
              </a:rPr>
              <a:t>This presentation introduces the Little Inventors challenge </a:t>
            </a:r>
            <a:r>
              <a:rPr lang="en-GB" b="1">
                <a:solidFill>
                  <a:schemeClr val="dk1"/>
                </a:solidFill>
              </a:rPr>
              <a:t>Mission: Protect our oceans</a:t>
            </a:r>
            <a:r>
              <a:rPr lang="en-GB">
                <a:solidFill>
                  <a:schemeClr val="dk1"/>
                </a:solidFill>
              </a:rPr>
              <a:t>, launched by NSERC in partnership with CCUNESCO. </a:t>
            </a:r>
            <a:r>
              <a:rPr lang="en-GB">
                <a:solidFill>
                  <a:srgbClr val="4A86E8"/>
                </a:solidFill>
              </a:rPr>
              <a:t>This extension resource focuses on understanding the role of the ocean in the carbon cycle, what is acidification and deoxygenation. Use the Mighty Oceans first for a more general introduction to the topic. </a:t>
            </a:r>
            <a:endParaRPr>
              <a:solidFill>
                <a:srgbClr val="4A86E8"/>
              </a:solidFill>
            </a:endParaRPr>
          </a:p>
          <a:p>
            <a:pPr marL="0" lvl="0" indent="0" algn="l" rtl="0">
              <a:lnSpc>
                <a:spcPct val="100000"/>
              </a:lnSpc>
              <a:spcBef>
                <a:spcPts val="0"/>
              </a:spcBef>
              <a:spcAft>
                <a:spcPts val="0"/>
              </a:spcAft>
              <a:buClr>
                <a:schemeClr val="dk1"/>
              </a:buClr>
              <a:buSzPts val="1100"/>
              <a:buFont typeface="Arial"/>
              <a:buNone/>
            </a:pPr>
            <a:r>
              <a:rPr lang="en-GB">
                <a:solidFill>
                  <a:schemeClr val="dk1"/>
                </a:solidFill>
              </a:rPr>
              <a:t>It is aimed at students all across Canada. It can be adapted by teachers to suit their students’ needs in elementary and secondary. The notes are coded </a:t>
            </a:r>
            <a:r>
              <a:rPr lang="en-GB"/>
              <a:t>with regular font for content that is more accessible and </a:t>
            </a:r>
            <a:r>
              <a:rPr lang="en-GB" b="1"/>
              <a:t>in bold for content that is more advanced.</a:t>
            </a:r>
            <a:endParaRPr b="1"/>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chemeClr val="dk1"/>
                </a:solidFill>
              </a:rPr>
              <a:t>L</a:t>
            </a:r>
            <a:r>
              <a:rPr lang="en-GB">
                <a:solidFill>
                  <a:srgbClr val="1D2228"/>
                </a:solidFill>
                <a:highlight>
                  <a:srgbClr val="FFFFFF"/>
                </a:highlight>
              </a:rPr>
              <a:t>ooking back on what your students came up with from the activity sheets, u</a:t>
            </a:r>
            <a:r>
              <a:rPr lang="en-GB"/>
              <a:t>se the following tips to help your students develop their ideas further to come up with an invention!</a:t>
            </a:r>
            <a:endParaRPr b="1"/>
          </a:p>
          <a:p>
            <a:pPr marL="0" lvl="0" indent="0" algn="l" rtl="0">
              <a:lnSpc>
                <a:spcPct val="100000"/>
              </a:lnSpc>
              <a:spcBef>
                <a:spcPts val="0"/>
              </a:spcBef>
              <a:spcAft>
                <a:spcPts val="0"/>
              </a:spcAft>
              <a:buSzPts val="1100"/>
              <a:buNone/>
            </a:pPr>
            <a:r>
              <a:rPr lang="en-GB" b="1"/>
              <a:t>Follow that thought</a:t>
            </a:r>
            <a:endParaRPr b="1"/>
          </a:p>
          <a:p>
            <a:pPr marL="0" lvl="0" indent="0" algn="l" rtl="0">
              <a:lnSpc>
                <a:spcPct val="100000"/>
              </a:lnSpc>
              <a:spcBef>
                <a:spcPts val="0"/>
              </a:spcBef>
              <a:spcAft>
                <a:spcPts val="0"/>
              </a:spcAft>
              <a:buClr>
                <a:schemeClr val="dk1"/>
              </a:buClr>
              <a:buSzPts val="1200"/>
              <a:buFont typeface="Calibri"/>
              <a:buNone/>
            </a:pPr>
            <a:r>
              <a:rPr lang="en-GB"/>
              <a:t>Try to stop thinking for a minute. It’s pretty much impossible!</a:t>
            </a:r>
            <a:endParaRPr/>
          </a:p>
          <a:p>
            <a:pPr marL="0" lvl="0" indent="0" algn="l" rtl="0">
              <a:lnSpc>
                <a:spcPct val="100000"/>
              </a:lnSpc>
              <a:spcBef>
                <a:spcPts val="0"/>
              </a:spcBef>
              <a:spcAft>
                <a:spcPts val="0"/>
              </a:spcAft>
              <a:buClr>
                <a:schemeClr val="dk1"/>
              </a:buClr>
              <a:buSzPts val="1200"/>
              <a:buFont typeface="Calibri"/>
              <a:buNone/>
            </a:pPr>
            <a:r>
              <a:rPr lang="en-GB"/>
              <a:t>Our brains are constantly taking information in and working out how to record it and how it connects with other things we know. </a:t>
            </a:r>
            <a:endParaRPr/>
          </a:p>
          <a:p>
            <a:pPr marL="0" lvl="0" indent="0" algn="l" rtl="0">
              <a:lnSpc>
                <a:spcPct val="100000"/>
              </a:lnSpc>
              <a:spcBef>
                <a:spcPts val="0"/>
              </a:spcBef>
              <a:spcAft>
                <a:spcPts val="0"/>
              </a:spcAft>
              <a:buSzPts val="1100"/>
              <a:buNone/>
            </a:pPr>
            <a:r>
              <a:rPr lang="en-GB"/>
              <a:t>So trust your brain and try to catch a thought and see where it takes you!</a:t>
            </a:r>
            <a:endParaRPr/>
          </a:p>
          <a:p>
            <a:pPr marL="0" lvl="0" indent="0" algn="l" rtl="0">
              <a:lnSpc>
                <a:spcPct val="100000"/>
              </a:lnSpc>
              <a:spcBef>
                <a:spcPts val="0"/>
              </a:spcBef>
              <a:spcAft>
                <a:spcPts val="0"/>
              </a:spcAft>
              <a:buSzPts val="1100"/>
              <a:buNone/>
            </a:pPr>
            <a:r>
              <a:rPr lang="en-GB" b="1"/>
              <a:t>Who needs your help</a:t>
            </a:r>
            <a:endParaRPr b="1"/>
          </a:p>
          <a:p>
            <a:pPr marL="0" lvl="0" indent="0" algn="l" rtl="0">
              <a:lnSpc>
                <a:spcPct val="100000"/>
              </a:lnSpc>
              <a:spcBef>
                <a:spcPts val="0"/>
              </a:spcBef>
              <a:spcAft>
                <a:spcPts val="0"/>
              </a:spcAft>
              <a:buClr>
                <a:schemeClr val="dk1"/>
              </a:buClr>
              <a:buSzPts val="1400"/>
              <a:buFont typeface="Arial"/>
              <a:buNone/>
            </a:pPr>
            <a:r>
              <a:rPr lang="en-GB"/>
              <a:t>Thinking about who your invention is for is a great place to start. It could be for someone in your family or an animal you spot while you’re out and about. Imagine what they like, dislike, what they might find difficult or boring – how can you help them?</a:t>
            </a:r>
            <a:endParaRPr/>
          </a:p>
          <a:p>
            <a:pPr marL="0" lvl="0" indent="0" algn="l" rtl="0">
              <a:lnSpc>
                <a:spcPct val="100000"/>
              </a:lnSpc>
              <a:spcBef>
                <a:spcPts val="0"/>
              </a:spcBef>
              <a:spcAft>
                <a:spcPts val="0"/>
              </a:spcAft>
              <a:buSzPts val="1100"/>
              <a:buNone/>
            </a:pPr>
            <a:r>
              <a:rPr lang="en-GB" b="1"/>
              <a:t>No problem too small</a:t>
            </a:r>
            <a:endParaRPr b="1"/>
          </a:p>
          <a:p>
            <a:pPr marL="0" lvl="0" indent="0" algn="l" rtl="0">
              <a:lnSpc>
                <a:spcPct val="100000"/>
              </a:lnSpc>
              <a:spcBef>
                <a:spcPts val="0"/>
              </a:spcBef>
              <a:spcAft>
                <a:spcPts val="0"/>
              </a:spcAft>
              <a:buSzPts val="1100"/>
              <a:buNone/>
            </a:pPr>
            <a:r>
              <a:rPr lang="en-GB"/>
              <a:t>It might be how to help a snail go faster, how to water a cactus, or how to protect a ladybird from the rain – no problem is too small to capture your inventive imagination!</a:t>
            </a:r>
            <a:endParaRPr/>
          </a:p>
          <a:p>
            <a:pPr marL="0" lvl="0" indent="0" algn="l" rtl="0">
              <a:lnSpc>
                <a:spcPct val="100000"/>
              </a:lnSpc>
              <a:spcBef>
                <a:spcPts val="0"/>
              </a:spcBef>
              <a:spcAft>
                <a:spcPts val="0"/>
              </a:spcAft>
              <a:buSzPts val="1100"/>
              <a:buNone/>
            </a:pPr>
            <a:r>
              <a:rPr lang="en-GB" b="1"/>
              <a:t>No limits</a:t>
            </a:r>
            <a:endParaRPr b="1"/>
          </a:p>
          <a:p>
            <a:pPr marL="0" lvl="0" indent="0" algn="l" rtl="0">
              <a:lnSpc>
                <a:spcPct val="100000"/>
              </a:lnSpc>
              <a:spcBef>
                <a:spcPts val="0"/>
              </a:spcBef>
              <a:spcAft>
                <a:spcPts val="0"/>
              </a:spcAft>
              <a:buClr>
                <a:schemeClr val="dk1"/>
              </a:buClr>
              <a:buSzPts val="1200"/>
              <a:buFont typeface="Arial"/>
              <a:buNone/>
            </a:pPr>
            <a:r>
              <a:rPr lang="en-GB"/>
              <a:t>And of course, the opposite is also true – there is no problem too big to have a go at either! </a:t>
            </a:r>
            <a:endParaRPr/>
          </a:p>
          <a:p>
            <a:pPr marL="0" lvl="0" indent="0" algn="l" rtl="0">
              <a:lnSpc>
                <a:spcPct val="100000"/>
              </a:lnSpc>
              <a:spcBef>
                <a:spcPts val="0"/>
              </a:spcBef>
              <a:spcAft>
                <a:spcPts val="0"/>
              </a:spcAft>
              <a:buSzPts val="1100"/>
              <a:buNone/>
            </a:pPr>
            <a:r>
              <a:rPr lang="en-GB"/>
              <a:t>If you worry about how to reduce the pollution in the atmosphere or how to make travel faster, safer and non-polluting, then have a go. We need all kinds of ideas to help our planet stay green! What might seem impossible today could well happen in the not-so-distant future.</a:t>
            </a:r>
            <a:endParaRPr/>
          </a:p>
          <a:p>
            <a:pPr marL="0" lvl="0" indent="0" algn="l" rtl="0">
              <a:lnSpc>
                <a:spcPct val="100000"/>
              </a:lnSpc>
              <a:spcBef>
                <a:spcPts val="0"/>
              </a:spcBef>
              <a:spcAft>
                <a:spcPts val="0"/>
              </a:spcAft>
              <a:buSzPts val="1100"/>
              <a:buNone/>
            </a:pPr>
            <a:r>
              <a:rPr lang="en-GB" b="1"/>
              <a:t>Break the rules</a:t>
            </a:r>
            <a:endParaRPr b="1"/>
          </a:p>
          <a:p>
            <a:pPr marL="0" lvl="0" indent="0" algn="l" rtl="0">
              <a:lnSpc>
                <a:spcPct val="100000"/>
              </a:lnSpc>
              <a:spcBef>
                <a:spcPts val="0"/>
              </a:spcBef>
              <a:spcAft>
                <a:spcPts val="0"/>
              </a:spcAft>
              <a:buClr>
                <a:schemeClr val="dk1"/>
              </a:buClr>
              <a:buSzPts val="1400"/>
              <a:buFont typeface="Arial"/>
              <a:buNone/>
            </a:pPr>
            <a:r>
              <a:rPr lang="en-GB"/>
              <a:t>New inventions happen when we try to think or do things differently – in other words, when we break the rules. So forget how things are supposed to work and make it happen your own way! </a:t>
            </a:r>
            <a:endParaRPr/>
          </a:p>
          <a:p>
            <a:pPr marL="0" lvl="0" indent="0" algn="l" rtl="0">
              <a:lnSpc>
                <a:spcPct val="100000"/>
              </a:lnSpc>
              <a:spcBef>
                <a:spcPts val="0"/>
              </a:spcBef>
              <a:spcAft>
                <a:spcPts val="0"/>
              </a:spcAft>
              <a:buClr>
                <a:schemeClr val="dk1"/>
              </a:buClr>
              <a:buSzPts val="1200"/>
              <a:buFont typeface="Arial"/>
              <a:buNone/>
            </a:pPr>
            <a:endParaRPr b="1">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GB">
                <a:solidFill>
                  <a:schemeClr val="dk1"/>
                </a:solidFill>
              </a:rPr>
              <a:t>It’s important to understand the place of the oceans in our environment and how they are affected by pollution.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GB">
                <a:solidFill>
                  <a:schemeClr val="dk1"/>
                </a:solidFill>
              </a:rPr>
              <a:t>The oceans do an incredible job at absorbing about 25% of all carbon dioxide in the air. It happens in two ways: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en-GB">
                <a:solidFill>
                  <a:schemeClr val="dk1"/>
                </a:solidFill>
              </a:rPr>
              <a:t>Phytoplankton are microscopic plants that live on the surface of the oceans. Like other plants, phytoplankton feed on carbon dioxide  </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en-GB">
                <a:solidFill>
                  <a:schemeClr val="dk1"/>
                </a:solidFill>
              </a:rPr>
              <a:t>carbon dioxide in the air reacts to the cold of the ocean and dissolves in the water, getting trapped. </a:t>
            </a:r>
            <a:r>
              <a:rPr lang="en-GB"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GB"/>
              <a:t>Carbon dioxide is one of the most common gasses found in nature: the atmosphere is composed of 78.09% Nitrogen, 25.95% Oxygen, 0.93% Argon and 0.4% Carbon dioxide. It is essential to living things and it’s always on the move!</a:t>
            </a:r>
            <a:endParaRPr/>
          </a:p>
          <a:p>
            <a:pPr marL="0" lvl="0" indent="0" algn="l" rtl="0">
              <a:lnSpc>
                <a:spcPct val="115000"/>
              </a:lnSpc>
              <a:spcBef>
                <a:spcPts val="0"/>
              </a:spcBef>
              <a:spcAft>
                <a:spcPts val="0"/>
              </a:spcAft>
              <a:buSzPts val="1100"/>
              <a:buNone/>
            </a:pPr>
            <a:endParaRPr/>
          </a:p>
          <a:p>
            <a:pPr marL="0" lvl="0" indent="0" algn="l" rtl="0">
              <a:lnSpc>
                <a:spcPct val="115000"/>
              </a:lnSpc>
              <a:spcBef>
                <a:spcPts val="0"/>
              </a:spcBef>
              <a:spcAft>
                <a:spcPts val="0"/>
              </a:spcAft>
              <a:buSzPts val="1100"/>
              <a:buNone/>
            </a:pPr>
            <a:r>
              <a:rPr lang="en-GB" b="1"/>
              <a:t>Plants themselves are made from carbon dioxide combining with water (up to 95%!) under the influence of the sun. The carbon absorbed from the air provides a ‘structure’ for water to fill it!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rgbClr val="222222"/>
                </a:solidFill>
                <a:highlight>
                  <a:srgbClr val="FFFFFF"/>
                </a:highlight>
              </a:rPr>
              <a:t>65% to 80% of </a:t>
            </a:r>
            <a:r>
              <a:rPr lang="en-GB" b="1">
                <a:solidFill>
                  <a:srgbClr val="222222"/>
                </a:solidFill>
                <a:highlight>
                  <a:srgbClr val="FFFFFF"/>
                </a:highlight>
              </a:rPr>
              <a:t>carbon dioxide</a:t>
            </a:r>
            <a:r>
              <a:rPr lang="en-GB">
                <a:solidFill>
                  <a:srgbClr val="222222"/>
                </a:solidFill>
                <a:highlight>
                  <a:srgbClr val="FFFFFF"/>
                </a:highlight>
              </a:rPr>
              <a:t> in the atmosphere dissolves into the </a:t>
            </a:r>
            <a:r>
              <a:rPr lang="en-GB" b="1">
                <a:solidFill>
                  <a:srgbClr val="222222"/>
                </a:solidFill>
                <a:highlight>
                  <a:srgbClr val="FFFFFF"/>
                </a:highlight>
              </a:rPr>
              <a:t>ocean</a:t>
            </a:r>
            <a:r>
              <a:rPr lang="en-GB">
                <a:solidFill>
                  <a:srgbClr val="222222"/>
                </a:solidFill>
                <a:highlight>
                  <a:srgbClr val="FFFFFF"/>
                </a:highlight>
              </a:rPr>
              <a:t> over 20 to 200 years. </a:t>
            </a: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For the past 200 years, humans have been creating more and more carbon dioxide and other greenhouse gasses. </a:t>
            </a:r>
            <a:r>
              <a:rPr lang="en-GB">
                <a:solidFill>
                  <a:srgbClr val="222222"/>
                </a:solidFill>
                <a:highlight>
                  <a:schemeClr val="lt1"/>
                </a:highlight>
              </a:rPr>
              <a:t> </a:t>
            </a:r>
            <a:endParaRPr>
              <a:solidFill>
                <a:srgbClr val="222222"/>
              </a:solidFill>
              <a:highlight>
                <a:schemeClr val="lt1"/>
              </a:highlight>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The production of energy such as fossil fuels but also electricity account for 45% of emissions, Transport 28%, Industry 8%, Farming 8% and Waste 8%.</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The problem is that the oceans are getting saturated and struggling to keep up, and as a result, greenhouse gasses are trapped in the air and warming up the atmosphere - this is known as the greenhouse effect.</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GB" b="1">
                <a:solidFill>
                  <a:srgbClr val="242424"/>
                </a:solidFill>
              </a:rPr>
              <a:t>The other consequence of absorbing so much carbon dioxide is that the acidity of the ocean is much higher than expected. Carbon dioxide dissolves in seawater, which releases carbonic acid and hydrogen ions.  It means the ocean’s pH, the standard measure of acidity, has dropped by 0.1 unit, an acidity increase of 25%. </a:t>
            </a:r>
            <a:endParaRPr b="1">
              <a:solidFill>
                <a:srgbClr val="242424"/>
              </a:solidFill>
            </a:endParaRPr>
          </a:p>
          <a:p>
            <a:pPr marL="0" lvl="0" indent="0" algn="l" rtl="0">
              <a:lnSpc>
                <a:spcPct val="115000"/>
              </a:lnSpc>
              <a:spcBef>
                <a:spcPts val="0"/>
              </a:spcBef>
              <a:spcAft>
                <a:spcPts val="0"/>
              </a:spcAft>
              <a:buSzPts val="1100"/>
              <a:buNone/>
            </a:pPr>
            <a:r>
              <a:rPr lang="en-GB" b="1">
                <a:solidFill>
                  <a:srgbClr val="242424"/>
                </a:solidFill>
              </a:rPr>
              <a:t>It has an impact on sea creatures with skeletons and shells, which need calcium carbonate to form or stay strong. This also affects coral reefs for the same reason. </a:t>
            </a:r>
            <a:endParaRPr b="1">
              <a:solidFill>
                <a:srgbClr val="242424"/>
              </a:solidFill>
            </a:endParaRPr>
          </a:p>
          <a:p>
            <a:pPr marL="0" lvl="0" indent="0" algn="l" rtl="0">
              <a:lnSpc>
                <a:spcPct val="115000"/>
              </a:lnSpc>
              <a:spcBef>
                <a:spcPts val="0"/>
              </a:spcBef>
              <a:spcAft>
                <a:spcPts val="0"/>
              </a:spcAft>
              <a:buSzPts val="1100"/>
              <a:buNone/>
            </a:pPr>
            <a:endParaRPr b="1">
              <a:solidFill>
                <a:srgbClr val="242424"/>
              </a:solidFill>
            </a:endParaRPr>
          </a:p>
          <a:p>
            <a:pPr marL="0" lvl="0" indent="0" algn="l" rtl="0">
              <a:lnSpc>
                <a:spcPct val="115000"/>
              </a:lnSpc>
              <a:spcBef>
                <a:spcPts val="0"/>
              </a:spcBef>
              <a:spcAft>
                <a:spcPts val="0"/>
              </a:spcAft>
              <a:buSzPts val="1100"/>
              <a:buNone/>
            </a:pPr>
            <a:r>
              <a:rPr lang="en-GB" b="1">
                <a:solidFill>
                  <a:srgbClr val="242424"/>
                </a:solidFill>
              </a:rPr>
              <a:t>Scientists have even found that some snails thickened their shells to protect themselves from predators, but too much acidification would stop them defending themselves this way. </a:t>
            </a:r>
            <a:endParaRPr b="1">
              <a:solidFill>
                <a:srgbClr val="242424"/>
              </a:solidFill>
            </a:endParaRPr>
          </a:p>
          <a:p>
            <a:pPr marL="0" lvl="0" indent="0" algn="l" rtl="0">
              <a:lnSpc>
                <a:spcPct val="115000"/>
              </a:lnSpc>
              <a:spcBef>
                <a:spcPts val="0"/>
              </a:spcBef>
              <a:spcAft>
                <a:spcPts val="0"/>
              </a:spcAft>
              <a:buSzPts val="1100"/>
              <a:buNone/>
            </a:pPr>
            <a:endParaRPr sz="1200" b="1">
              <a:solidFill>
                <a:srgbClr val="242424"/>
              </a:solidFill>
            </a:endParaRPr>
          </a:p>
          <a:p>
            <a:pPr marL="0" lvl="0" indent="0" algn="l" rtl="0">
              <a:lnSpc>
                <a:spcPct val="100000"/>
              </a:lnSpc>
              <a:spcBef>
                <a:spcPts val="230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b="1"/>
              <a:t>As with life on land, practically all life underwater needs oxygen to live. But our oceans are losing oxygen. </a:t>
            </a:r>
            <a:endParaRPr b="1"/>
          </a:p>
          <a:p>
            <a:pPr marL="0" lvl="0" indent="0" algn="l" rtl="0">
              <a:lnSpc>
                <a:spcPct val="100000"/>
              </a:lnSpc>
              <a:spcBef>
                <a:spcPts val="0"/>
              </a:spcBef>
              <a:spcAft>
                <a:spcPts val="0"/>
              </a:spcAft>
              <a:buSzPts val="1100"/>
              <a:buNone/>
            </a:pPr>
            <a:r>
              <a:rPr lang="en-GB" b="1"/>
              <a:t>Scientists think this will be about 3-6% over the 21st century. It might not seem like much, but it can have a huge impact!</a:t>
            </a:r>
            <a:endParaRPr b="1"/>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r>
              <a:rPr lang="en-GB" b="1"/>
              <a:t>Why? It’s in part again because of climate change. Cold water naturally holds more oxygen than warm water, so </a:t>
            </a:r>
            <a:r>
              <a:rPr lang="en-GB" b="1">
                <a:solidFill>
                  <a:schemeClr val="dk1"/>
                </a:solidFill>
              </a:rPr>
              <a:t>as oceans get warmer, they are less able to retain oxygen. At the same time, living organisms in warmer water need and consume more oxygen, leading to even less oxygen in the oceans.</a:t>
            </a:r>
            <a:endParaRPr b="1">
              <a:solidFill>
                <a:schemeClr val="dk1"/>
              </a:solidFill>
            </a:endParaRPr>
          </a:p>
          <a:p>
            <a:pPr marL="0" lvl="0" indent="0" algn="l" rtl="0">
              <a:lnSpc>
                <a:spcPct val="100000"/>
              </a:lnSpc>
              <a:spcBef>
                <a:spcPts val="0"/>
              </a:spcBef>
              <a:spcAft>
                <a:spcPts val="0"/>
              </a:spcAft>
              <a:buSzPts val="1100"/>
              <a:buNone/>
            </a:pPr>
            <a:endParaRPr b="1">
              <a:solidFill>
                <a:schemeClr val="dk1"/>
              </a:solidFill>
            </a:endParaRPr>
          </a:p>
          <a:p>
            <a:pPr marL="0" lvl="0" indent="0" algn="l" rtl="0">
              <a:lnSpc>
                <a:spcPct val="100000"/>
              </a:lnSpc>
              <a:spcBef>
                <a:spcPts val="0"/>
              </a:spcBef>
              <a:spcAft>
                <a:spcPts val="0"/>
              </a:spcAft>
              <a:buSzPts val="1100"/>
              <a:buNone/>
            </a:pPr>
            <a:r>
              <a:rPr lang="en-GB" b="1">
                <a:solidFill>
                  <a:schemeClr val="dk1"/>
                </a:solidFill>
              </a:rPr>
              <a:t>Fish and sea creatures used to cold water start moving closer to the pole, disturbing the balance of nature but also of people who rely on fishing them!</a:t>
            </a:r>
            <a:endParaRPr b="1">
              <a:solidFill>
                <a:schemeClr val="dk1"/>
              </a:solidFill>
            </a:endParaRPr>
          </a:p>
          <a:p>
            <a:pPr marL="0" lvl="0" indent="0" algn="l" rtl="0">
              <a:lnSpc>
                <a:spcPct val="100000"/>
              </a:lnSpc>
              <a:spcBef>
                <a:spcPts val="0"/>
              </a:spcBef>
              <a:spcAft>
                <a:spcPts val="0"/>
              </a:spcAft>
              <a:buSzPts val="1100"/>
              <a:buNone/>
            </a:pPr>
            <a:endParaRPr b="1">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chemeClr val="dk1"/>
                </a:solidFill>
              </a:rPr>
              <a:t>And pollution has another impact. Household and agricultural waste going into the ocean contains chemicals </a:t>
            </a:r>
            <a:r>
              <a:rPr lang="en-GB"/>
              <a:t>(</a:t>
            </a:r>
            <a:r>
              <a:rPr lang="en-GB">
                <a:highlight>
                  <a:srgbClr val="FFFFFF"/>
                </a:highlight>
              </a:rPr>
              <a:t>nitrogen and phosphorus) that make tiny surface seaweed grow too much and too fast. These ‘algae blooms’ are not good news because they block underwater plants and aquatic life from receiving the food, oxygen and sun they need to exist, creating ‘dead zones’. </a:t>
            </a:r>
            <a:endParaRPr>
              <a:highlight>
                <a:srgbClr val="FFFFFF"/>
              </a:highlight>
            </a:endParaRPr>
          </a:p>
          <a:p>
            <a:pPr marL="0" lvl="0" indent="0" algn="l" rtl="0">
              <a:lnSpc>
                <a:spcPct val="100000"/>
              </a:lnSpc>
              <a:spcBef>
                <a:spcPts val="0"/>
              </a:spcBef>
              <a:spcAft>
                <a:spcPts val="0"/>
              </a:spcAft>
              <a:buSzPts val="1100"/>
              <a:buNone/>
            </a:pPr>
            <a:endParaRPr>
              <a:highlight>
                <a:srgbClr val="FFFFFF"/>
              </a:highlight>
            </a:endParaRPr>
          </a:p>
          <a:p>
            <a:pPr marL="0" lvl="0" indent="0" algn="l" rtl="0">
              <a:lnSpc>
                <a:spcPct val="100000"/>
              </a:lnSpc>
              <a:spcBef>
                <a:spcPts val="0"/>
              </a:spcBef>
              <a:spcAft>
                <a:spcPts val="0"/>
              </a:spcAft>
              <a:buSzPts val="1100"/>
              <a:buNone/>
            </a:pPr>
            <a:r>
              <a:rPr lang="en-GB">
                <a:highlight>
                  <a:srgbClr val="FFFFFF"/>
                </a:highlight>
              </a:rPr>
              <a:t>Some of these algae blooms can be release chemicals that make them toxic. They are known as blue-green algae (or cyanobacteria) and can contaminate drinking water, causing illnesses for animals and humans, like in lake Erie in Ontario. </a:t>
            </a:r>
            <a:endParaRPr>
              <a:highlight>
                <a:srgbClr val="FFFFFF"/>
              </a:highlight>
            </a:endParaRPr>
          </a:p>
          <a:p>
            <a:pPr marL="0" lvl="0" indent="0" algn="l" rtl="0">
              <a:lnSpc>
                <a:spcPct val="100000"/>
              </a:lnSpc>
              <a:spcBef>
                <a:spcPts val="0"/>
              </a:spcBef>
              <a:spcAft>
                <a:spcPts val="0"/>
              </a:spcAft>
              <a:buSzPts val="1100"/>
              <a:buNone/>
            </a:pPr>
            <a:endParaRPr>
              <a:highlight>
                <a:srgbClr val="FFFFFF"/>
              </a:highlight>
            </a:endParaRPr>
          </a:p>
          <a:p>
            <a:pPr marL="0" lvl="0" indent="0" algn="l" rtl="0">
              <a:lnSpc>
                <a:spcPct val="100000"/>
              </a:lnSpc>
              <a:spcBef>
                <a:spcPts val="0"/>
              </a:spcBef>
              <a:spcAft>
                <a:spcPts val="0"/>
              </a:spcAft>
              <a:buSzPts val="1100"/>
              <a:buNone/>
            </a:pPr>
            <a:r>
              <a:rPr lang="en-GB">
                <a:highlight>
                  <a:srgbClr val="FFFFFF"/>
                </a:highlight>
              </a:rPr>
              <a:t>Ways to stop these blooms would be to avoid using fertilizers or household products that contain phosphates, or creating barriers between the chemicals and the lakes and oceans, by having natural shorelines or barriers of plants and trees. </a:t>
            </a:r>
            <a:endParaRPr>
              <a:highlight>
                <a:srgbClr val="FFFFFF"/>
              </a:highlight>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rgbClr val="1D2228"/>
                </a:solidFill>
                <a:highlight>
                  <a:srgbClr val="FFFFFF"/>
                </a:highlight>
              </a:rPr>
              <a:t>If we reduce the carbon dioxide in the air we reduce it in the ocean too!</a:t>
            </a:r>
            <a:endParaRPr>
              <a:solidFill>
                <a:srgbClr val="1D2228"/>
              </a:solidFill>
              <a:highlight>
                <a:srgbClr val="FFFFFF"/>
              </a:highlight>
            </a:endParaRPr>
          </a:p>
          <a:p>
            <a:pPr marL="0" lvl="0" indent="0" algn="l" rtl="0">
              <a:lnSpc>
                <a:spcPct val="100000"/>
              </a:lnSpc>
              <a:spcBef>
                <a:spcPts val="0"/>
              </a:spcBef>
              <a:spcAft>
                <a:spcPts val="0"/>
              </a:spcAft>
              <a:buSzPts val="1100"/>
              <a:buNone/>
            </a:pPr>
            <a:endParaRPr>
              <a:solidFill>
                <a:srgbClr val="1D2228"/>
              </a:solidFill>
              <a:highlight>
                <a:srgbClr val="FFFFFF"/>
              </a:highlight>
            </a:endParaRPr>
          </a:p>
          <a:p>
            <a:pPr marL="0" lvl="0" indent="0" algn="l" rtl="0">
              <a:lnSpc>
                <a:spcPct val="100000"/>
              </a:lnSpc>
              <a:spcBef>
                <a:spcPts val="0"/>
              </a:spcBef>
              <a:spcAft>
                <a:spcPts val="0"/>
              </a:spcAft>
              <a:buSzPts val="1100"/>
              <a:buNone/>
            </a:pPr>
            <a:r>
              <a:rPr lang="en-GB"/>
              <a:t>One large tree can produce enough oxygen in one day for four people! Doctors are even prescribing woodland walks to help their patients heal faster…</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GB">
                <a:solidFill>
                  <a:schemeClr val="dk1"/>
                </a:solidFill>
              </a:rPr>
              <a:t>Planting more trees is one of the simplest and best ways to make the planet healthier.</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And Supertrees in Singapore collect rainwater and solar power, and act as vertical gardens!</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Some people have even found a way to make ink and jewellery from air pollutants!</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t>Use this activity to think about different types of pollution, what action we should take, what we can hope for if we do and what would happen if we don’t.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7"/>
        <p:cNvGrpSpPr/>
        <p:nvPr/>
      </p:nvGrpSpPr>
      <p:grpSpPr>
        <a:xfrm>
          <a:off x="0" y="0"/>
          <a:ext cx="0" cy="0"/>
          <a:chOff x="0" y="0"/>
          <a:chExt cx="0" cy="0"/>
        </a:xfrm>
      </p:grpSpPr>
      <p:sp>
        <p:nvSpPr>
          <p:cNvPr id="48" name="Google Shape;48;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9" name="Google Shape;49;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0"/>
        <p:cNvGrpSpPr/>
        <p:nvPr/>
      </p:nvGrpSpPr>
      <p:grpSpPr>
        <a:xfrm>
          <a:off x="0" y="0"/>
          <a:ext cx="0" cy="0"/>
          <a:chOff x="0" y="0"/>
          <a:chExt cx="0" cy="0"/>
        </a:xfrm>
      </p:grpSpPr>
      <p:sp>
        <p:nvSpPr>
          <p:cNvPr id="51" name="Google Shape;51;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53" name="Google Shape;53;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600"/>
              </a:spcBef>
              <a:spcAft>
                <a:spcPts val="0"/>
              </a:spcAft>
              <a:buClr>
                <a:schemeClr val="dk1"/>
              </a:buClr>
              <a:buSzPts val="1400"/>
              <a:buChar char="○"/>
              <a:defRPr/>
            </a:lvl2pPr>
            <a:lvl3pPr marL="1371600" lvl="2" indent="-317500" algn="l">
              <a:lnSpc>
                <a:spcPct val="90000"/>
              </a:lnSpc>
              <a:spcBef>
                <a:spcPts val="1600"/>
              </a:spcBef>
              <a:spcAft>
                <a:spcPts val="0"/>
              </a:spcAft>
              <a:buClr>
                <a:schemeClr val="dk1"/>
              </a:buClr>
              <a:buSzPts val="1400"/>
              <a:buChar char="■"/>
              <a:defRPr/>
            </a:lvl3pPr>
            <a:lvl4pPr marL="1828800" lvl="3" indent="-317500" algn="l">
              <a:lnSpc>
                <a:spcPct val="90000"/>
              </a:lnSpc>
              <a:spcBef>
                <a:spcPts val="1600"/>
              </a:spcBef>
              <a:spcAft>
                <a:spcPts val="0"/>
              </a:spcAft>
              <a:buClr>
                <a:schemeClr val="dk1"/>
              </a:buClr>
              <a:buSzPts val="1400"/>
              <a:buChar char="●"/>
              <a:defRPr/>
            </a:lvl4pPr>
            <a:lvl5pPr marL="2286000" lvl="4" indent="-317500" algn="l">
              <a:lnSpc>
                <a:spcPct val="90000"/>
              </a:lnSpc>
              <a:spcBef>
                <a:spcPts val="1600"/>
              </a:spcBef>
              <a:spcAft>
                <a:spcPts val="0"/>
              </a:spcAft>
              <a:buClr>
                <a:schemeClr val="dk1"/>
              </a:buClr>
              <a:buSzPts val="1400"/>
              <a:buChar char="○"/>
              <a:defRPr/>
            </a:lvl5pPr>
            <a:lvl6pPr marL="2743200" lvl="5" indent="-317500" algn="l">
              <a:lnSpc>
                <a:spcPct val="90000"/>
              </a:lnSpc>
              <a:spcBef>
                <a:spcPts val="1600"/>
              </a:spcBef>
              <a:spcAft>
                <a:spcPts val="0"/>
              </a:spcAft>
              <a:buClr>
                <a:schemeClr val="dk1"/>
              </a:buClr>
              <a:buSzPts val="1400"/>
              <a:buChar char="■"/>
              <a:defRPr/>
            </a:lvl6pPr>
            <a:lvl7pPr marL="3200400" lvl="6" indent="-317500" algn="l">
              <a:lnSpc>
                <a:spcPct val="90000"/>
              </a:lnSpc>
              <a:spcBef>
                <a:spcPts val="1600"/>
              </a:spcBef>
              <a:spcAft>
                <a:spcPts val="0"/>
              </a:spcAft>
              <a:buClr>
                <a:schemeClr val="dk1"/>
              </a:buClr>
              <a:buSzPts val="1400"/>
              <a:buChar char="●"/>
              <a:defRPr/>
            </a:lvl7pPr>
            <a:lvl8pPr marL="3657600" lvl="7" indent="-317500" algn="l">
              <a:lnSpc>
                <a:spcPct val="90000"/>
              </a:lnSpc>
              <a:spcBef>
                <a:spcPts val="1600"/>
              </a:spcBef>
              <a:spcAft>
                <a:spcPts val="0"/>
              </a:spcAft>
              <a:buClr>
                <a:schemeClr val="dk1"/>
              </a:buClr>
              <a:buSzPts val="1400"/>
              <a:buChar char="○"/>
              <a:defRPr/>
            </a:lvl8pPr>
            <a:lvl9pPr marL="4114800" lvl="8" indent="-317500" algn="l">
              <a:lnSpc>
                <a:spcPct val="90000"/>
              </a:lnSpc>
              <a:spcBef>
                <a:spcPts val="1600"/>
              </a:spcBef>
              <a:spcAft>
                <a:spcPts val="1600"/>
              </a:spcAft>
              <a:buClr>
                <a:schemeClr val="dk1"/>
              </a:buClr>
              <a:buSzPts val="1400"/>
              <a:buChar char="■"/>
              <a:defRPr/>
            </a:lvl9pPr>
          </a:lstStyle>
          <a:p>
            <a:endParaRPr/>
          </a:p>
        </p:txBody>
      </p:sp>
      <p:sp>
        <p:nvSpPr>
          <p:cNvPr id="20" name="Google Shape;20;p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21" name="Google Shape;21;p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22" name="Google Shape;22;p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5" name="Google Shape;2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3" name="Google Shape;33;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6" name="Google Shape;36;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7" name="Google Shape;37;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4" name="Google Shape;44;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5" name="Google Shape;45;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6" name="Google Shape;46;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1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6.png"/><Relationship Id="rId7" Type="http://schemas.openxmlformats.org/officeDocument/2006/relationships/image" Target="../media/image49.png"/><Relationship Id="rId12" Type="http://schemas.openxmlformats.org/officeDocument/2006/relationships/hyperlink" Target="https://www.canada.ca/en/fisheries-oceans/news/2018/11/government-of-canada-announces-support-for-un-decade-of-ocean-science-for-sustainable-development.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8.png"/><Relationship Id="rId11" Type="http://schemas.openxmlformats.org/officeDocument/2006/relationships/hyperlink" Target="https://oceanliteracy.unesco.org/" TargetMode="External"/><Relationship Id="rId5" Type="http://schemas.openxmlformats.org/officeDocument/2006/relationships/image" Target="../media/image40.png"/><Relationship Id="rId10" Type="http://schemas.openxmlformats.org/officeDocument/2006/relationships/hyperlink" Target="https://www.oceandecade.org/" TargetMode="External"/><Relationship Id="rId4" Type="http://schemas.openxmlformats.org/officeDocument/2006/relationships/image" Target="../media/image47.png"/><Relationship Id="rId9"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144000"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grpSp>
        <p:nvGrpSpPr>
          <p:cNvPr id="141" name="Google Shape;141;p23"/>
          <p:cNvGrpSpPr/>
          <p:nvPr/>
        </p:nvGrpSpPr>
        <p:grpSpPr>
          <a:xfrm>
            <a:off x="3482701" y="3010323"/>
            <a:ext cx="1776215" cy="520935"/>
            <a:chOff x="4263435" y="2728840"/>
            <a:chExt cx="1776215" cy="520935"/>
          </a:xfrm>
        </p:grpSpPr>
        <p:pic>
          <p:nvPicPr>
            <p:cNvPr id="142" name="Google Shape;142;p23" descr="A screenshot of a computer  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263435" y="2728840"/>
              <a:ext cx="1592125" cy="489856"/>
            </a:xfrm>
            <a:prstGeom prst="rect">
              <a:avLst/>
            </a:prstGeom>
            <a:noFill/>
            <a:ln>
              <a:noFill/>
            </a:ln>
          </p:spPr>
        </p:pic>
        <p:sp>
          <p:nvSpPr>
            <p:cNvPr id="143" name="Google Shape;143;p23"/>
            <p:cNvSpPr txBox="1"/>
            <p:nvPr/>
          </p:nvSpPr>
          <p:spPr>
            <a:xfrm>
              <a:off x="4403150" y="2769175"/>
              <a:ext cx="1636500" cy="48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Break the rules</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grpSp>
        <p:nvGrpSpPr>
          <p:cNvPr id="144" name="Google Shape;144;p23"/>
          <p:cNvGrpSpPr/>
          <p:nvPr/>
        </p:nvGrpSpPr>
        <p:grpSpPr>
          <a:xfrm>
            <a:off x="2471959" y="1262629"/>
            <a:ext cx="1297326" cy="717492"/>
            <a:chOff x="2196749" y="1898519"/>
            <a:chExt cx="1297326" cy="717492"/>
          </a:xfrm>
        </p:grpSpPr>
        <p:pic>
          <p:nvPicPr>
            <p:cNvPr id="145" name="Google Shape;145;p23" descr="A screenshot of a computer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196749" y="1898519"/>
              <a:ext cx="1243535" cy="717492"/>
            </a:xfrm>
            <a:prstGeom prst="rect">
              <a:avLst/>
            </a:prstGeom>
            <a:noFill/>
            <a:ln>
              <a:noFill/>
            </a:ln>
          </p:spPr>
        </p:pic>
        <p:sp>
          <p:nvSpPr>
            <p:cNvPr id="146" name="Google Shape;146;p23"/>
            <p:cNvSpPr txBox="1"/>
            <p:nvPr/>
          </p:nvSpPr>
          <p:spPr>
            <a:xfrm>
              <a:off x="2285975" y="1957950"/>
              <a:ext cx="12081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rgbClr val="000000"/>
                  </a:solidFill>
                  <a:latin typeface="Calibri"/>
                  <a:ea typeface="Calibri"/>
                  <a:cs typeface="Calibri"/>
                  <a:sym typeface="Calibri"/>
                </a:rPr>
                <a:t>Who needs your help?</a:t>
              </a:r>
              <a:endParaRPr sz="1400" b="0" i="0" u="none" strike="noStrike" cap="none">
                <a:solidFill>
                  <a:srgbClr val="000000"/>
                </a:solidFill>
                <a:latin typeface="Calibri"/>
                <a:ea typeface="Calibri"/>
                <a:cs typeface="Calibri"/>
                <a:sym typeface="Calibri"/>
              </a:endParaRPr>
            </a:p>
          </p:txBody>
        </p:sp>
      </p:grpSp>
      <p:pic>
        <p:nvPicPr>
          <p:cNvPr id="147" name="Google Shape;147;p23"/>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652685" y="857847"/>
            <a:ext cx="2352950" cy="1906884"/>
          </a:xfrm>
          <a:prstGeom prst="rect">
            <a:avLst/>
          </a:prstGeom>
          <a:noFill/>
          <a:ln>
            <a:noFill/>
          </a:ln>
        </p:spPr>
      </p:pic>
      <p:pic>
        <p:nvPicPr>
          <p:cNvPr id="148" name="Google Shape;148;p23"/>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093839" y="1242101"/>
            <a:ext cx="1592125" cy="1674950"/>
          </a:xfrm>
          <a:prstGeom prst="rect">
            <a:avLst/>
          </a:prstGeom>
          <a:noFill/>
          <a:ln>
            <a:noFill/>
          </a:ln>
        </p:spPr>
      </p:pic>
      <p:pic>
        <p:nvPicPr>
          <p:cNvPr id="149" name="Google Shape;149;p23"/>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692850" y="1903175"/>
            <a:ext cx="3217350" cy="2577900"/>
          </a:xfrm>
          <a:prstGeom prst="rect">
            <a:avLst/>
          </a:prstGeom>
          <a:noFill/>
          <a:ln>
            <a:noFill/>
          </a:ln>
        </p:spPr>
      </p:pic>
      <p:grpSp>
        <p:nvGrpSpPr>
          <p:cNvPr id="150" name="Google Shape;150;p23"/>
          <p:cNvGrpSpPr/>
          <p:nvPr/>
        </p:nvGrpSpPr>
        <p:grpSpPr>
          <a:xfrm>
            <a:off x="6926079" y="1137623"/>
            <a:ext cx="1086442" cy="1131867"/>
            <a:chOff x="7458177" y="625219"/>
            <a:chExt cx="1086442" cy="1131867"/>
          </a:xfrm>
        </p:grpSpPr>
        <p:pic>
          <p:nvPicPr>
            <p:cNvPr id="151" name="Google Shape;151;p23" descr="A screenshot of a computer  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rot="5400000">
              <a:off x="7435464" y="647931"/>
              <a:ext cx="1131867" cy="1086442"/>
            </a:xfrm>
            <a:prstGeom prst="rect">
              <a:avLst/>
            </a:prstGeom>
            <a:noFill/>
            <a:ln>
              <a:noFill/>
            </a:ln>
          </p:spPr>
        </p:pic>
        <p:sp>
          <p:nvSpPr>
            <p:cNvPr id="152" name="Google Shape;152;p23"/>
            <p:cNvSpPr txBox="1"/>
            <p:nvPr/>
          </p:nvSpPr>
          <p:spPr>
            <a:xfrm>
              <a:off x="7585375" y="636450"/>
              <a:ext cx="896100" cy="1065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No problem too small!</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53" name="Google Shape;153;p23"/>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535572" y="234724"/>
            <a:ext cx="5026889" cy="779401"/>
          </a:xfrm>
          <a:prstGeom prst="rect">
            <a:avLst/>
          </a:prstGeom>
          <a:noFill/>
          <a:ln>
            <a:noFill/>
          </a:ln>
        </p:spPr>
      </p:pic>
      <p:sp>
        <p:nvSpPr>
          <p:cNvPr id="154" name="Google Shape;154;p23"/>
          <p:cNvSpPr txBox="1"/>
          <p:nvPr/>
        </p:nvSpPr>
        <p:spPr>
          <a:xfrm>
            <a:off x="246775" y="334100"/>
            <a:ext cx="4029390"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Coming up with ideas</a:t>
            </a:r>
            <a:endParaRPr sz="2800" b="1" i="0" u="none" strike="noStrike" cap="none">
              <a:solidFill>
                <a:srgbClr val="000000"/>
              </a:solidFill>
              <a:latin typeface="Calibri"/>
              <a:ea typeface="Calibri"/>
              <a:cs typeface="Calibri"/>
              <a:sym typeface="Calibri"/>
            </a:endParaRPr>
          </a:p>
        </p:txBody>
      </p:sp>
      <p:grpSp>
        <p:nvGrpSpPr>
          <p:cNvPr id="155" name="Google Shape;155;p23"/>
          <p:cNvGrpSpPr/>
          <p:nvPr/>
        </p:nvGrpSpPr>
        <p:grpSpPr>
          <a:xfrm>
            <a:off x="469187" y="1835497"/>
            <a:ext cx="1253320" cy="723138"/>
            <a:chOff x="540565" y="1880861"/>
            <a:chExt cx="1253320" cy="723138"/>
          </a:xfrm>
        </p:grpSpPr>
        <p:pic>
          <p:nvPicPr>
            <p:cNvPr id="156" name="Google Shape;156;p23" descr="A screenshot of a computer  Description automatically generated"/>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540565" y="1880861"/>
              <a:ext cx="1253320" cy="723138"/>
            </a:xfrm>
            <a:prstGeom prst="rect">
              <a:avLst/>
            </a:prstGeom>
            <a:noFill/>
            <a:ln>
              <a:noFill/>
            </a:ln>
          </p:spPr>
        </p:pic>
        <p:sp>
          <p:nvSpPr>
            <p:cNvPr id="157" name="Google Shape;157;p23"/>
            <p:cNvSpPr txBox="1"/>
            <p:nvPr/>
          </p:nvSpPr>
          <p:spPr>
            <a:xfrm>
              <a:off x="685476" y="1957950"/>
              <a:ext cx="1049517" cy="56886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Follow that thought!</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58" name="Google Shape;158;p23"/>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469187" y="2179301"/>
            <a:ext cx="2519331" cy="2370850"/>
          </a:xfrm>
          <a:prstGeom prst="rect">
            <a:avLst/>
          </a:prstGeom>
          <a:noFill/>
          <a:ln>
            <a:noFill/>
          </a:ln>
        </p:spPr>
      </p:pic>
      <p:pic>
        <p:nvPicPr>
          <p:cNvPr id="159" name="Google Shape;159;p23"/>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2906794" y="2847925"/>
            <a:ext cx="3473844" cy="1906878"/>
          </a:xfrm>
          <a:prstGeom prst="rect">
            <a:avLst/>
          </a:prstGeom>
          <a:noFill/>
          <a:ln>
            <a:noFill/>
          </a:ln>
        </p:spPr>
      </p:pic>
      <p:grpSp>
        <p:nvGrpSpPr>
          <p:cNvPr id="160" name="Google Shape;160;p23"/>
          <p:cNvGrpSpPr/>
          <p:nvPr/>
        </p:nvGrpSpPr>
        <p:grpSpPr>
          <a:xfrm>
            <a:off x="6998662" y="3928424"/>
            <a:ext cx="1017900" cy="452315"/>
            <a:chOff x="7031592" y="3856705"/>
            <a:chExt cx="1017900" cy="452314"/>
          </a:xfrm>
        </p:grpSpPr>
        <p:pic>
          <p:nvPicPr>
            <p:cNvPr id="161" name="Google Shape;161;p23" descr="A screenshot of a computer  Description automatically generated"/>
            <p:cNvPicPr preferRelativeResize="0"/>
            <p:nvPr/>
          </p:nvPicPr>
          <p:blipFill rotWithShape="1">
            <a:blip r:embed="rId13" cstate="screen">
              <a:alphaModFix/>
              <a:extLst>
                <a:ext uri="{28A0092B-C50C-407E-A947-70E740481C1C}">
                  <a14:useLocalDpi xmlns:a14="http://schemas.microsoft.com/office/drawing/2010/main"/>
                </a:ext>
              </a:extLst>
            </a:blip>
            <a:srcRect/>
            <a:stretch/>
          </p:blipFill>
          <p:spPr>
            <a:xfrm>
              <a:off x="7031592" y="3856705"/>
              <a:ext cx="1017900" cy="452314"/>
            </a:xfrm>
            <a:prstGeom prst="rect">
              <a:avLst/>
            </a:prstGeom>
            <a:noFill/>
            <a:ln>
              <a:noFill/>
            </a:ln>
          </p:spPr>
        </p:pic>
        <p:sp>
          <p:nvSpPr>
            <p:cNvPr id="162" name="Google Shape;162;p23"/>
            <p:cNvSpPr txBox="1"/>
            <p:nvPr/>
          </p:nvSpPr>
          <p:spPr>
            <a:xfrm>
              <a:off x="7088946" y="3889561"/>
              <a:ext cx="960546" cy="3866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No limits!</a:t>
              </a:r>
              <a:endParaRPr sz="14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pic>
        <p:nvPicPr>
          <p:cNvPr id="167" name="Google Shape;167;p2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35572" y="234724"/>
            <a:ext cx="8520600" cy="779401"/>
          </a:xfrm>
          <a:prstGeom prst="rect">
            <a:avLst/>
          </a:prstGeom>
          <a:noFill/>
          <a:ln>
            <a:noFill/>
          </a:ln>
        </p:spPr>
      </p:pic>
      <p:sp>
        <p:nvSpPr>
          <p:cNvPr id="168" name="Google Shape;168;p24"/>
          <p:cNvSpPr txBox="1"/>
          <p:nvPr/>
        </p:nvSpPr>
        <p:spPr>
          <a:xfrm>
            <a:off x="246774" y="334100"/>
            <a:ext cx="7570449"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800" b="1" i="0" u="none" strike="noStrike" cap="none">
                <a:solidFill>
                  <a:srgbClr val="000000"/>
                </a:solidFill>
                <a:latin typeface="Calibri"/>
                <a:ea typeface="Calibri"/>
                <a:cs typeface="Calibri"/>
                <a:sym typeface="Calibri"/>
              </a:rPr>
              <a:t>Check out our next two resources on the Oceans</a:t>
            </a:r>
            <a:endParaRPr/>
          </a:p>
          <a:p>
            <a:pPr marL="0" marR="0" lvl="0" indent="0" algn="l" rtl="0">
              <a:lnSpc>
                <a:spcPct val="100000"/>
              </a:lnSpc>
              <a:spcBef>
                <a:spcPts val="0"/>
              </a:spcBef>
              <a:spcAft>
                <a:spcPts val="0"/>
              </a:spcAft>
              <a:buNone/>
            </a:pPr>
            <a:endParaRPr sz="2800" b="1" i="0" u="none" strike="noStrike" cap="none">
              <a:solidFill>
                <a:srgbClr val="000000"/>
              </a:solidFill>
              <a:latin typeface="Calibri"/>
              <a:ea typeface="Calibri"/>
              <a:cs typeface="Calibri"/>
              <a:sym typeface="Calibri"/>
            </a:endParaRPr>
          </a:p>
        </p:txBody>
      </p:sp>
      <p:pic>
        <p:nvPicPr>
          <p:cNvPr id="169" name="Google Shape;169;p24" descr="A picture containing knife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b="43777"/>
          <a:stretch/>
        </p:blipFill>
        <p:spPr>
          <a:xfrm>
            <a:off x="0" y="3273678"/>
            <a:ext cx="9144000" cy="1874316"/>
          </a:xfrm>
          <a:prstGeom prst="rect">
            <a:avLst/>
          </a:prstGeom>
          <a:noFill/>
          <a:ln>
            <a:noFill/>
          </a:ln>
        </p:spPr>
      </p:pic>
      <p:pic>
        <p:nvPicPr>
          <p:cNvPr id="170" name="Google Shape;170;p24" descr="A screenshot of a computer  Description automatically generated"/>
          <p:cNvPicPr preferRelativeResize="0"/>
          <p:nvPr/>
        </p:nvPicPr>
        <p:blipFill rotWithShape="1">
          <a:blip r:embed="rId5">
            <a:alphaModFix/>
          </a:blip>
          <a:srcRect/>
          <a:stretch/>
        </p:blipFill>
        <p:spPr>
          <a:xfrm>
            <a:off x="246774" y="1013776"/>
            <a:ext cx="6506750" cy="3335406"/>
          </a:xfrm>
          <a:prstGeom prst="rect">
            <a:avLst/>
          </a:prstGeom>
          <a:noFill/>
          <a:ln>
            <a:noFill/>
          </a:ln>
        </p:spPr>
      </p:pic>
      <p:pic>
        <p:nvPicPr>
          <p:cNvPr id="171" name="Google Shape;171;p24" descr="A picture containing black, drawing  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rot="535808">
            <a:off x="5380941" y="3892418"/>
            <a:ext cx="1359178" cy="589758"/>
          </a:xfrm>
          <a:prstGeom prst="rect">
            <a:avLst/>
          </a:prstGeom>
          <a:noFill/>
          <a:ln>
            <a:noFill/>
          </a:ln>
        </p:spPr>
      </p:pic>
      <p:pic>
        <p:nvPicPr>
          <p:cNvPr id="172" name="Google Shape;172;p24" descr="A close up of a logo  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7140533" y="820583"/>
            <a:ext cx="1713122" cy="585835"/>
          </a:xfrm>
          <a:prstGeom prst="rect">
            <a:avLst/>
          </a:prstGeom>
          <a:noFill/>
          <a:ln>
            <a:noFill/>
          </a:ln>
        </p:spPr>
      </p:pic>
      <p:pic>
        <p:nvPicPr>
          <p:cNvPr id="173" name="Google Shape;173;p24" descr="A picture containing table, drawing  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7784466" y="2091039"/>
            <a:ext cx="914400" cy="1771650"/>
          </a:xfrm>
          <a:prstGeom prst="rect">
            <a:avLst/>
          </a:prstGeom>
          <a:noFill/>
          <a:ln>
            <a:noFill/>
          </a:ln>
        </p:spPr>
      </p:pic>
      <p:pic>
        <p:nvPicPr>
          <p:cNvPr id="174" name="Google Shape;174;p24" descr="A picture containing drawing  Description automatically generated"/>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rot="-1790645">
            <a:off x="1093352" y="4560769"/>
            <a:ext cx="993602" cy="537522"/>
          </a:xfrm>
          <a:prstGeom prst="rect">
            <a:avLst/>
          </a:prstGeom>
          <a:noFill/>
          <a:ln>
            <a:noFill/>
          </a:ln>
        </p:spPr>
      </p:pic>
      <p:sp>
        <p:nvSpPr>
          <p:cNvPr id="175" name="Google Shape;175;p24"/>
          <p:cNvSpPr txBox="1"/>
          <p:nvPr/>
        </p:nvSpPr>
        <p:spPr>
          <a:xfrm>
            <a:off x="499959" y="1208909"/>
            <a:ext cx="5962967" cy="306764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10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1. The Mighty Oceans</a:t>
            </a:r>
            <a:endParaRPr sz="1800" b="0" i="0" u="none" strike="noStrike" cap="none">
              <a:solidFill>
                <a:srgbClr val="000000"/>
              </a:solidFill>
              <a:latin typeface="Calibri"/>
              <a:ea typeface="Calibri"/>
              <a:cs typeface="Calibri"/>
              <a:sym typeface="Calibri"/>
            </a:endParaRPr>
          </a:p>
          <a:p>
            <a:pPr marL="0" marR="0" lvl="0" indent="0" algn="l" rtl="0">
              <a:lnSpc>
                <a:spcPct val="100000"/>
              </a:lnSpc>
              <a:spcBef>
                <a:spcPts val="10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2. The Plastic Problem and Ocean = carbon eater</a:t>
            </a:r>
            <a:endParaRPr sz="1800" b="0" i="0" u="none" strike="noStrike" cap="none">
              <a:solidFill>
                <a:srgbClr val="000000"/>
              </a:solidFill>
              <a:latin typeface="Calibri"/>
              <a:ea typeface="Calibri"/>
              <a:cs typeface="Calibri"/>
              <a:sym typeface="Calibri"/>
            </a:endParaRPr>
          </a:p>
          <a:p>
            <a:pPr marL="0" marR="0" lvl="0" indent="0" algn="l" rtl="0">
              <a:lnSpc>
                <a:spcPct val="100000"/>
              </a:lnSpc>
              <a:spcBef>
                <a:spcPts val="10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3. Oceans: Climate power (release date June 8, 2020)</a:t>
            </a:r>
            <a:endParaRPr/>
          </a:p>
          <a:p>
            <a:pPr marL="0" marR="0" lvl="0" indent="0" algn="l" rtl="0">
              <a:lnSpc>
                <a:spcPct val="100000"/>
              </a:lnSpc>
              <a:spcBef>
                <a:spcPts val="16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And some other useful links!</a:t>
            </a:r>
            <a:endParaRPr sz="1800" b="0" i="0" u="none" strike="noStrike" cap="none">
              <a:solidFill>
                <a:srgbClr val="000000"/>
              </a:solidFill>
              <a:latin typeface="Calibri"/>
              <a:ea typeface="Calibri"/>
              <a:cs typeface="Calibri"/>
              <a:sym typeface="Calibri"/>
            </a:endParaRPr>
          </a:p>
          <a:p>
            <a:pPr marL="457200" marR="0" lvl="0" indent="-317500" algn="l" rtl="0">
              <a:lnSpc>
                <a:spcPct val="100000"/>
              </a:lnSpc>
              <a:spcBef>
                <a:spcPts val="1600"/>
              </a:spcBef>
              <a:spcAft>
                <a:spcPts val="0"/>
              </a:spcAft>
              <a:buClr>
                <a:srgbClr val="595959"/>
              </a:buClr>
              <a:buSzPts val="1400"/>
              <a:buFont typeface="Arial"/>
              <a:buChar char="●"/>
            </a:pPr>
            <a:r>
              <a:rPr lang="en-GB" sz="1400" b="0" i="0" u="sng" strike="noStrike" cap="none">
                <a:solidFill>
                  <a:schemeClr val="hlink"/>
                </a:solidFill>
                <a:latin typeface="Calibri"/>
                <a:ea typeface="Calibri"/>
                <a:cs typeface="Calibri"/>
                <a:sym typeface="Calibri"/>
                <a:hlinkClick r:id="rId10"/>
              </a:rPr>
              <a:t>United Nations Decade of Ocean Science</a:t>
            </a:r>
            <a:endParaRPr sz="1400" b="0" i="0" u="none" strike="noStrike" cap="none">
              <a:solidFill>
                <a:srgbClr val="595959"/>
              </a:solidFill>
              <a:latin typeface="Calibri"/>
              <a:ea typeface="Calibri"/>
              <a:cs typeface="Calibri"/>
              <a:sym typeface="Calibri"/>
            </a:endParaRPr>
          </a:p>
          <a:p>
            <a:pPr marL="457200" marR="0" lvl="0" indent="-317500" algn="l" rtl="0">
              <a:lnSpc>
                <a:spcPct val="100000"/>
              </a:lnSpc>
              <a:spcBef>
                <a:spcPts val="0"/>
              </a:spcBef>
              <a:spcAft>
                <a:spcPts val="0"/>
              </a:spcAft>
              <a:buClr>
                <a:srgbClr val="595959"/>
              </a:buClr>
              <a:buSzPts val="1400"/>
              <a:buFont typeface="Arial"/>
              <a:buChar char="●"/>
            </a:pPr>
            <a:r>
              <a:rPr lang="en-GB" sz="1400" b="0" i="0" u="sng" strike="noStrike" cap="none">
                <a:solidFill>
                  <a:schemeClr val="hlink"/>
                </a:solidFill>
                <a:latin typeface="Calibri"/>
                <a:ea typeface="Calibri"/>
                <a:cs typeface="Calibri"/>
                <a:sym typeface="Calibri"/>
                <a:hlinkClick r:id="rId11"/>
              </a:rPr>
              <a:t>Ocean Literacy portal </a:t>
            </a:r>
            <a:endParaRPr sz="1400" b="0" i="0" u="none" strike="noStrike" cap="none">
              <a:solidFill>
                <a:srgbClr val="595959"/>
              </a:solidFill>
              <a:latin typeface="Calibri"/>
              <a:ea typeface="Calibri"/>
              <a:cs typeface="Calibri"/>
              <a:sym typeface="Calibri"/>
            </a:endParaRPr>
          </a:p>
          <a:p>
            <a:pPr marL="457200" marR="0" lvl="0" indent="-317500" algn="l" rtl="0">
              <a:lnSpc>
                <a:spcPct val="100000"/>
              </a:lnSpc>
              <a:spcBef>
                <a:spcPts val="0"/>
              </a:spcBef>
              <a:spcAft>
                <a:spcPts val="0"/>
              </a:spcAft>
              <a:buClr>
                <a:srgbClr val="595959"/>
              </a:buClr>
              <a:buSzPts val="1400"/>
              <a:buFont typeface="Arial"/>
              <a:buChar char="●"/>
            </a:pPr>
            <a:r>
              <a:rPr lang="en-GB" sz="1400" b="0" i="0" u="sng" strike="noStrike" cap="none">
                <a:solidFill>
                  <a:schemeClr val="hlink"/>
                </a:solidFill>
                <a:latin typeface="Calibri"/>
                <a:ea typeface="Calibri"/>
                <a:cs typeface="Calibri"/>
                <a:sym typeface="Calibri"/>
                <a:hlinkClick r:id="rId12"/>
              </a:rPr>
              <a:t>Fisheries and Oceans Canada </a:t>
            </a:r>
            <a:endParaRPr sz="1800" b="0" i="0" u="none" strike="noStrike" cap="none">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Google Shape;65;p15" descr="A close up of a logo&#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r="3725"/>
          <a:stretch/>
        </p:blipFill>
        <p:spPr>
          <a:xfrm>
            <a:off x="158494" y="57792"/>
            <a:ext cx="8738732" cy="5027916"/>
          </a:xfrm>
          <a:prstGeom prst="rect">
            <a:avLst/>
          </a:prstGeom>
          <a:noFill/>
          <a:ln>
            <a:noFill/>
          </a:ln>
        </p:spPr>
      </p:pic>
      <p:pic>
        <p:nvPicPr>
          <p:cNvPr id="66" name="Google Shape;66;p15"/>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54" y="252653"/>
            <a:ext cx="4306983" cy="779401"/>
          </a:xfrm>
          <a:prstGeom prst="rect">
            <a:avLst/>
          </a:prstGeom>
          <a:noFill/>
          <a:ln>
            <a:noFill/>
          </a:ln>
        </p:spPr>
      </p:pic>
      <p:sp>
        <p:nvSpPr>
          <p:cNvPr id="67" name="Google Shape;67;p15"/>
          <p:cNvSpPr txBox="1"/>
          <p:nvPr/>
        </p:nvSpPr>
        <p:spPr>
          <a:xfrm>
            <a:off x="246774" y="334100"/>
            <a:ext cx="3437329"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Ocean = carbon eater</a:t>
            </a:r>
            <a:endParaRPr sz="2800" b="1"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72" name="Google Shape;72;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556910" y="818835"/>
            <a:ext cx="7381350" cy="4054574"/>
          </a:xfrm>
          <a:prstGeom prst="rect">
            <a:avLst/>
          </a:prstGeom>
          <a:noFill/>
          <a:ln>
            <a:noFill/>
          </a:ln>
        </p:spPr>
      </p:pic>
      <p:pic>
        <p:nvPicPr>
          <p:cNvPr id="73" name="Google Shape;73;p16" descr="A close up of a logo&#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697895" y="1676223"/>
            <a:ext cx="1866900" cy="1333500"/>
          </a:xfrm>
          <a:prstGeom prst="rect">
            <a:avLst/>
          </a:prstGeom>
          <a:noFill/>
          <a:ln>
            <a:noFill/>
          </a:ln>
        </p:spPr>
      </p:pic>
      <p:pic>
        <p:nvPicPr>
          <p:cNvPr id="74" name="Google Shape;74;p16" descr="A close up of a logo&#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264325" y="3424775"/>
            <a:ext cx="1511300" cy="1600200"/>
          </a:xfrm>
          <a:prstGeom prst="rect">
            <a:avLst/>
          </a:prstGeom>
          <a:noFill/>
          <a:ln>
            <a:noFill/>
          </a:ln>
        </p:spPr>
      </p:pic>
      <p:pic>
        <p:nvPicPr>
          <p:cNvPr id="75" name="Google Shape;75;p16" descr="A close up of a logo&#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39283" y="2177035"/>
            <a:ext cx="1866900" cy="1600200"/>
          </a:xfrm>
          <a:prstGeom prst="rect">
            <a:avLst/>
          </a:prstGeom>
          <a:noFill/>
          <a:ln>
            <a:noFill/>
          </a:ln>
        </p:spPr>
      </p:pic>
      <p:pic>
        <p:nvPicPr>
          <p:cNvPr id="76" name="Google Shape;76;p16" descr="A close up of a logo&#10;&#10;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3184315" y="1341516"/>
            <a:ext cx="1866900" cy="762000"/>
          </a:xfrm>
          <a:prstGeom prst="rect">
            <a:avLst/>
          </a:prstGeom>
          <a:noFill/>
          <a:ln>
            <a:noFill/>
          </a:ln>
        </p:spPr>
      </p:pic>
      <p:pic>
        <p:nvPicPr>
          <p:cNvPr id="77" name="Google Shape;77;p16"/>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463853" y="252653"/>
            <a:ext cx="3702354" cy="779401"/>
          </a:xfrm>
          <a:prstGeom prst="rect">
            <a:avLst/>
          </a:prstGeom>
          <a:noFill/>
          <a:ln>
            <a:noFill/>
          </a:ln>
        </p:spPr>
      </p:pic>
      <p:sp>
        <p:nvSpPr>
          <p:cNvPr id="78" name="Google Shape;78;p16"/>
          <p:cNvSpPr txBox="1"/>
          <p:nvPr/>
        </p:nvSpPr>
        <p:spPr>
          <a:xfrm>
            <a:off x="246774" y="334100"/>
            <a:ext cx="3437329"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The carbon cycle</a:t>
            </a:r>
            <a:endParaRPr sz="2800" b="1" i="0" u="none" strike="noStrike" cap="non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83" name="Google Shape;83;p1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6200" y="0"/>
            <a:ext cx="8899021" cy="5143499"/>
          </a:xfrm>
          <a:prstGeom prst="rect">
            <a:avLst/>
          </a:prstGeom>
          <a:noFill/>
          <a:ln>
            <a:noFill/>
          </a:ln>
        </p:spPr>
      </p:pic>
      <p:pic>
        <p:nvPicPr>
          <p:cNvPr id="84" name="Google Shape;84;p17" descr="A close up of a logo&#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469810" y="3991830"/>
            <a:ext cx="3733800" cy="495300"/>
          </a:xfrm>
          <a:prstGeom prst="rect">
            <a:avLst/>
          </a:prstGeom>
          <a:noFill/>
          <a:ln>
            <a:noFill/>
          </a:ln>
        </p:spPr>
      </p:pic>
      <p:pic>
        <p:nvPicPr>
          <p:cNvPr id="85" name="Google Shape;85;p17" descr="A close up of a logo&#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012951" y="2287538"/>
            <a:ext cx="1765300" cy="482600"/>
          </a:xfrm>
          <a:prstGeom prst="rect">
            <a:avLst/>
          </a:prstGeom>
          <a:noFill/>
          <a:ln>
            <a:noFill/>
          </a:ln>
        </p:spPr>
      </p:pic>
      <p:pic>
        <p:nvPicPr>
          <p:cNvPr id="86" name="Google Shape;86;p17" descr="A close up of a logo&#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220531" y="582460"/>
            <a:ext cx="1524000" cy="482600"/>
          </a:xfrm>
          <a:prstGeom prst="rect">
            <a:avLst/>
          </a:prstGeom>
          <a:noFill/>
          <a:ln>
            <a:noFill/>
          </a:ln>
        </p:spPr>
      </p:pic>
      <p:pic>
        <p:nvPicPr>
          <p:cNvPr id="87" name="Google Shape;87;p17" descr="A close up of a logo&#10;&#10;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2706600" y="1479018"/>
            <a:ext cx="2895600" cy="774700"/>
          </a:xfrm>
          <a:prstGeom prst="rect">
            <a:avLst/>
          </a:prstGeom>
          <a:noFill/>
          <a:ln>
            <a:noFill/>
          </a:ln>
        </p:spPr>
      </p:pic>
      <p:pic>
        <p:nvPicPr>
          <p:cNvPr id="88" name="Google Shape;88;p17" descr="A close up of a logo&#10;&#10;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780757" y="2008276"/>
            <a:ext cx="1155700" cy="1079500"/>
          </a:xfrm>
          <a:prstGeom prst="rect">
            <a:avLst/>
          </a:prstGeom>
          <a:noFill/>
          <a:ln>
            <a:noFill/>
          </a:ln>
        </p:spPr>
      </p:pic>
      <p:pic>
        <p:nvPicPr>
          <p:cNvPr id="89" name="Google Shape;89;p17"/>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463853" y="252653"/>
            <a:ext cx="3702354" cy="779401"/>
          </a:xfrm>
          <a:prstGeom prst="rect">
            <a:avLst/>
          </a:prstGeom>
          <a:noFill/>
          <a:ln>
            <a:noFill/>
          </a:ln>
        </p:spPr>
      </p:pic>
      <p:sp>
        <p:nvSpPr>
          <p:cNvPr id="90" name="Google Shape;90;p17"/>
          <p:cNvSpPr txBox="1"/>
          <p:nvPr/>
        </p:nvSpPr>
        <p:spPr>
          <a:xfrm>
            <a:off x="246774" y="334100"/>
            <a:ext cx="3437329"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Air pollution</a:t>
            </a:r>
            <a:endParaRPr sz="2800" b="1" i="0" u="none" strike="noStrike" cap="non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22639" y="609500"/>
            <a:ext cx="8312702" cy="4259080"/>
          </a:xfrm>
          <a:prstGeom prst="rect">
            <a:avLst/>
          </a:prstGeom>
          <a:noFill/>
          <a:ln>
            <a:noFill/>
          </a:ln>
        </p:spPr>
      </p:pic>
      <p:pic>
        <p:nvPicPr>
          <p:cNvPr id="96" name="Google Shape;96;p1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53" y="252653"/>
            <a:ext cx="4147956" cy="779401"/>
          </a:xfrm>
          <a:prstGeom prst="rect">
            <a:avLst/>
          </a:prstGeom>
          <a:noFill/>
          <a:ln>
            <a:noFill/>
          </a:ln>
        </p:spPr>
      </p:pic>
      <p:sp>
        <p:nvSpPr>
          <p:cNvPr id="97" name="Google Shape;97;p18"/>
          <p:cNvSpPr txBox="1"/>
          <p:nvPr/>
        </p:nvSpPr>
        <p:spPr>
          <a:xfrm>
            <a:off x="246774" y="334100"/>
            <a:ext cx="3437329"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Ocean acidification</a:t>
            </a:r>
            <a:endParaRPr sz="2800" b="1" i="0" u="none" strike="noStrike" cap="none">
              <a:solidFill>
                <a:srgbClr val="000000"/>
              </a:solidFill>
              <a:latin typeface="Calibri"/>
              <a:ea typeface="Calibri"/>
              <a:cs typeface="Calibri"/>
              <a:sym typeface="Calibri"/>
            </a:endParaRPr>
          </a:p>
        </p:txBody>
      </p:sp>
      <p:pic>
        <p:nvPicPr>
          <p:cNvPr id="98" name="Google Shape;98;p18" descr="A close up of a logo&#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624830" y="361850"/>
            <a:ext cx="1536700" cy="495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Google Shape;103;p1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80500" y="538335"/>
            <a:ext cx="8520602" cy="4486740"/>
          </a:xfrm>
          <a:prstGeom prst="rect">
            <a:avLst/>
          </a:prstGeom>
          <a:noFill/>
          <a:ln>
            <a:noFill/>
          </a:ln>
        </p:spPr>
      </p:pic>
      <p:pic>
        <p:nvPicPr>
          <p:cNvPr id="104" name="Google Shape;104;p19" descr="A close up of a logo&#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932298" y="2942007"/>
            <a:ext cx="5867400" cy="1549400"/>
          </a:xfrm>
          <a:prstGeom prst="rect">
            <a:avLst/>
          </a:prstGeom>
          <a:noFill/>
          <a:ln>
            <a:noFill/>
          </a:ln>
        </p:spPr>
      </p:pic>
      <p:pic>
        <p:nvPicPr>
          <p:cNvPr id="105" name="Google Shape;105;p19"/>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63853" y="252653"/>
            <a:ext cx="3252773" cy="779401"/>
          </a:xfrm>
          <a:prstGeom prst="rect">
            <a:avLst/>
          </a:prstGeom>
          <a:noFill/>
          <a:ln>
            <a:noFill/>
          </a:ln>
        </p:spPr>
      </p:pic>
      <p:sp>
        <p:nvSpPr>
          <p:cNvPr id="106" name="Google Shape;106;p19"/>
          <p:cNvSpPr txBox="1"/>
          <p:nvPr/>
        </p:nvSpPr>
        <p:spPr>
          <a:xfrm>
            <a:off x="246775" y="334100"/>
            <a:ext cx="2475426"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Losing oxygen</a:t>
            </a:r>
            <a:endParaRPr sz="2800" b="1" i="0" u="none" strike="noStrike" cap="none">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Google Shape;111;p2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6200" y="112246"/>
            <a:ext cx="8832302" cy="4887355"/>
          </a:xfrm>
          <a:prstGeom prst="rect">
            <a:avLst/>
          </a:prstGeom>
          <a:noFill/>
          <a:ln>
            <a:noFill/>
          </a:ln>
        </p:spPr>
      </p:pic>
      <p:pic>
        <p:nvPicPr>
          <p:cNvPr id="112" name="Google Shape;112;p2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53" y="252653"/>
            <a:ext cx="2856533" cy="779401"/>
          </a:xfrm>
          <a:prstGeom prst="rect">
            <a:avLst/>
          </a:prstGeom>
          <a:noFill/>
          <a:ln>
            <a:noFill/>
          </a:ln>
        </p:spPr>
      </p:pic>
      <p:sp>
        <p:nvSpPr>
          <p:cNvPr id="113" name="Google Shape;113;p20"/>
          <p:cNvSpPr txBox="1"/>
          <p:nvPr/>
        </p:nvSpPr>
        <p:spPr>
          <a:xfrm>
            <a:off x="246775" y="334100"/>
            <a:ext cx="2475426"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Dead zones</a:t>
            </a:r>
            <a:endParaRPr sz="2800" b="1" i="0" u="none" strike="noStrike" cap="none">
              <a:solidFill>
                <a:srgbClr val="000000"/>
              </a:solidFill>
              <a:latin typeface="Calibri"/>
              <a:ea typeface="Calibri"/>
              <a:cs typeface="Calibri"/>
              <a:sym typeface="Calibri"/>
            </a:endParaRPr>
          </a:p>
        </p:txBody>
      </p:sp>
      <p:pic>
        <p:nvPicPr>
          <p:cNvPr id="114" name="Google Shape;114;p20" descr="A close up of a logo&#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213484" y="1939290"/>
            <a:ext cx="1219200" cy="495300"/>
          </a:xfrm>
          <a:prstGeom prst="rect">
            <a:avLst/>
          </a:prstGeom>
          <a:noFill/>
          <a:ln>
            <a:noFill/>
          </a:ln>
        </p:spPr>
      </p:pic>
      <p:pic>
        <p:nvPicPr>
          <p:cNvPr id="115" name="Google Shape;115;p20" descr="A close up of a logo&#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1957178" y="1525270"/>
            <a:ext cx="2070100" cy="774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2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182013" y="1389942"/>
            <a:ext cx="1959728" cy="1855418"/>
          </a:xfrm>
          <a:prstGeom prst="rect">
            <a:avLst/>
          </a:prstGeom>
          <a:noFill/>
          <a:ln>
            <a:noFill/>
          </a:ln>
        </p:spPr>
      </p:pic>
      <p:pic>
        <p:nvPicPr>
          <p:cNvPr id="121" name="Google Shape;121;p2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055688" y="254589"/>
            <a:ext cx="2935200" cy="4118183"/>
          </a:xfrm>
          <a:prstGeom prst="rect">
            <a:avLst/>
          </a:prstGeom>
          <a:noFill/>
          <a:ln>
            <a:noFill/>
          </a:ln>
        </p:spPr>
      </p:pic>
      <p:sp>
        <p:nvSpPr>
          <p:cNvPr id="122" name="Google Shape;122;p21"/>
          <p:cNvSpPr txBox="1"/>
          <p:nvPr/>
        </p:nvSpPr>
        <p:spPr>
          <a:xfrm>
            <a:off x="3533250" y="4245239"/>
            <a:ext cx="3557400" cy="765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Arial"/>
              <a:ea typeface="Arial"/>
              <a:cs typeface="Arial"/>
              <a:sym typeface="Arial"/>
            </a:endParaRPr>
          </a:p>
        </p:txBody>
      </p:sp>
      <p:pic>
        <p:nvPicPr>
          <p:cNvPr id="123" name="Google Shape;123;p21"/>
          <p:cNvPicPr preferRelativeResize="0"/>
          <p:nvPr/>
        </p:nvPicPr>
        <p:blipFill rotWithShape="1">
          <a:blip r:embed="rId5" cstate="screen">
            <a:alphaModFix/>
            <a:extLst>
              <a:ext uri="{28A0092B-C50C-407E-A947-70E740481C1C}">
                <a14:useLocalDpi xmlns:a14="http://schemas.microsoft.com/office/drawing/2010/main"/>
              </a:ext>
            </a:extLst>
          </a:blip>
          <a:srcRect b="-1653"/>
          <a:stretch/>
        </p:blipFill>
        <p:spPr>
          <a:xfrm>
            <a:off x="342745" y="1888922"/>
            <a:ext cx="2053503" cy="2143000"/>
          </a:xfrm>
          <a:prstGeom prst="rect">
            <a:avLst/>
          </a:prstGeom>
          <a:noFill/>
          <a:ln>
            <a:noFill/>
          </a:ln>
        </p:spPr>
      </p:pic>
      <p:pic>
        <p:nvPicPr>
          <p:cNvPr id="124" name="Google Shape;124;p21"/>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2701461" y="2960422"/>
            <a:ext cx="3557400" cy="1487850"/>
          </a:xfrm>
          <a:prstGeom prst="rect">
            <a:avLst/>
          </a:prstGeom>
          <a:noFill/>
          <a:ln>
            <a:noFill/>
          </a:ln>
        </p:spPr>
      </p:pic>
      <p:pic>
        <p:nvPicPr>
          <p:cNvPr id="125" name="Google Shape;125;p21"/>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463853" y="252653"/>
            <a:ext cx="4182413" cy="779401"/>
          </a:xfrm>
          <a:prstGeom prst="rect">
            <a:avLst/>
          </a:prstGeom>
          <a:noFill/>
          <a:ln>
            <a:noFill/>
          </a:ln>
        </p:spPr>
      </p:pic>
      <p:sp>
        <p:nvSpPr>
          <p:cNvPr id="126" name="Google Shape;126;p21"/>
          <p:cNvSpPr txBox="1"/>
          <p:nvPr/>
        </p:nvSpPr>
        <p:spPr>
          <a:xfrm>
            <a:off x="246774" y="334100"/>
            <a:ext cx="3365105"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A breath of fresh air</a:t>
            </a:r>
            <a:endParaRPr sz="2800" b="1" i="0" u="none" strike="noStrike" cap="none">
              <a:solidFill>
                <a:srgbClr val="000000"/>
              </a:solidFill>
              <a:latin typeface="Calibri"/>
              <a:ea typeface="Calibri"/>
              <a:cs typeface="Calibri"/>
              <a:sym typeface="Calibri"/>
            </a:endParaRPr>
          </a:p>
        </p:txBody>
      </p:sp>
      <p:pic>
        <p:nvPicPr>
          <p:cNvPr id="127" name="Google Shape;127;p21"/>
          <p:cNvPicPr preferRelativeResize="0"/>
          <p:nvPr/>
        </p:nvPicPr>
        <p:blipFill rotWithShape="1">
          <a:blip r:embed="rId8">
            <a:alphaModFix/>
          </a:blip>
          <a:srcRect/>
          <a:stretch/>
        </p:blipFill>
        <p:spPr>
          <a:xfrm rot="-3674221" flipH="1">
            <a:off x="2637447" y="1883893"/>
            <a:ext cx="256001" cy="270223"/>
          </a:xfrm>
          <a:prstGeom prst="rect">
            <a:avLst/>
          </a:prstGeom>
          <a:noFill/>
          <a:ln>
            <a:noFill/>
          </a:ln>
        </p:spPr>
      </p:pic>
      <p:pic>
        <p:nvPicPr>
          <p:cNvPr id="128" name="Google Shape;128;p21" descr="A close up of a logo&#10;&#10;Description automatically generated"/>
          <p:cNvPicPr preferRelativeResize="0"/>
          <p:nvPr/>
        </p:nvPicPr>
        <p:blipFill rotWithShape="1">
          <a:blip r:embed="rId9">
            <a:alphaModFix/>
          </a:blip>
          <a:srcRect/>
          <a:stretch/>
        </p:blipFill>
        <p:spPr>
          <a:xfrm>
            <a:off x="503191" y="1389942"/>
            <a:ext cx="7277100" cy="3479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757273" y="334100"/>
            <a:ext cx="5896968" cy="4556748"/>
          </a:xfrm>
          <a:prstGeom prst="rect">
            <a:avLst/>
          </a:prstGeom>
          <a:noFill/>
          <a:ln>
            <a:noFill/>
          </a:ln>
        </p:spPr>
      </p:pic>
      <p:sp>
        <p:nvSpPr>
          <p:cNvPr id="134" name="Google Shape;134;p22"/>
          <p:cNvSpPr txBox="1">
            <a:spLocks noGrp="1"/>
          </p:cNvSpPr>
          <p:nvPr>
            <p:ph type="body" idx="1"/>
          </p:nvPr>
        </p:nvSpPr>
        <p:spPr>
          <a:xfrm>
            <a:off x="311700" y="1089428"/>
            <a:ext cx="2304279" cy="178705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GB" sz="1200">
                <a:solidFill>
                  <a:schemeClr val="dk1"/>
                </a:solidFill>
                <a:latin typeface="Calibri"/>
                <a:ea typeface="Calibri"/>
                <a:cs typeface="Calibri"/>
                <a:sym typeface="Calibri"/>
              </a:rPr>
              <a:t>What the world of oceans will look like depends on what we do for each type of pollution. </a:t>
            </a:r>
            <a:endParaRPr/>
          </a:p>
          <a:p>
            <a:pPr marL="0" lvl="0" indent="0" algn="l" rtl="0">
              <a:lnSpc>
                <a:spcPct val="115000"/>
              </a:lnSpc>
              <a:spcBef>
                <a:spcPts val="1600"/>
              </a:spcBef>
              <a:spcAft>
                <a:spcPts val="1600"/>
              </a:spcAft>
              <a:buSzPts val="1800"/>
              <a:buNone/>
            </a:pPr>
            <a:r>
              <a:rPr lang="en-GB" sz="1200">
                <a:solidFill>
                  <a:schemeClr val="dk1"/>
                </a:solidFill>
                <a:latin typeface="Calibri"/>
                <a:ea typeface="Calibri"/>
                <a:cs typeface="Calibri"/>
                <a:sym typeface="Calibri"/>
              </a:rPr>
              <a:t>Write what action we need to take, what will happen if we do and what will happen if we don’t.</a:t>
            </a:r>
            <a:endParaRPr sz="1200">
              <a:solidFill>
                <a:schemeClr val="dk1"/>
              </a:solidFill>
              <a:latin typeface="Calibri"/>
              <a:ea typeface="Calibri"/>
              <a:cs typeface="Calibri"/>
              <a:sym typeface="Calibri"/>
            </a:endParaRPr>
          </a:p>
        </p:txBody>
      </p:sp>
      <p:pic>
        <p:nvPicPr>
          <p:cNvPr id="135" name="Google Shape;135;p2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52" y="252653"/>
            <a:ext cx="4075732" cy="779401"/>
          </a:xfrm>
          <a:prstGeom prst="rect">
            <a:avLst/>
          </a:prstGeom>
          <a:noFill/>
          <a:ln>
            <a:noFill/>
          </a:ln>
        </p:spPr>
      </p:pic>
      <p:sp>
        <p:nvSpPr>
          <p:cNvPr id="136" name="Google Shape;136;p22"/>
          <p:cNvSpPr txBox="1"/>
          <p:nvPr/>
        </p:nvSpPr>
        <p:spPr>
          <a:xfrm>
            <a:off x="246774" y="334100"/>
            <a:ext cx="3365105"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Take a deep breath</a:t>
            </a:r>
            <a:endParaRPr sz="2800" b="1" i="0" u="none" strike="noStrike" cap="non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1390</Words>
  <Application>Microsoft Macintosh PowerPoint</Application>
  <PresentationFormat>On-screen Show (16:9)</PresentationFormat>
  <Paragraphs>79</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Katherine Mengardon</cp:lastModifiedBy>
  <cp:revision>1</cp:revision>
  <dcterms:modified xsi:type="dcterms:W3CDTF">2020-04-20T09:24:41Z</dcterms:modified>
</cp:coreProperties>
</file>