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138" d="100"/>
          <a:sy n="138" d="100"/>
        </p:scale>
        <p:origin x="8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anada.ca/en/environment-climate-change/services/managing-reducing-waste/international-commitments/ocean-plastics-charter.html"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cbc.ca/news/politics/government-to-ban-single-use-plastics-as-early-as-2021-source-1.5168386"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a:t>This extension presentation supports the Little Inventors challenge </a:t>
            </a:r>
            <a:r>
              <a:rPr lang="en-GB" b="1"/>
              <a:t>Mission: Protect our oceans</a:t>
            </a:r>
            <a:r>
              <a:rPr lang="en-GB"/>
              <a:t>, launched by NSERC in partnership with CCUNESCO. This presentation focuses on the issue of pollution and how it affects the oceans. Use the </a:t>
            </a:r>
            <a:r>
              <a:rPr lang="en-GB" b="1"/>
              <a:t>Mission: Protect our oceans presentation</a:t>
            </a:r>
            <a:r>
              <a:rPr lang="en-GB"/>
              <a:t> for a more general introduction to the topic. </a:t>
            </a:r>
            <a:r>
              <a:rPr lang="en-GB">
                <a:solidFill>
                  <a:schemeClr val="dk1"/>
                </a:solidFill>
              </a:rPr>
              <a:t>It is aimed at students all across Canada. It can be adapted by teachers to suit their students’ need in elementary and secondary. The notes are coded </a:t>
            </a:r>
            <a:r>
              <a:rPr lang="en-GB"/>
              <a:t>with regular font for content that is more accessible and </a:t>
            </a:r>
            <a:r>
              <a:rPr lang="en-GB" b="1"/>
              <a:t>in bold for content that is more advanced.</a:t>
            </a:r>
            <a:endParaRPr b="1"/>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rPr lang="en-GB">
                <a:latin typeface="Arial"/>
                <a:ea typeface="Arial"/>
                <a:cs typeface="Arial"/>
                <a:sym typeface="Arial"/>
              </a:rPr>
              <a:t>The oceans are essential to the whole planet. It’s covered by more than 70% oceans - and the majority of life on earth is aquatic! </a:t>
            </a:r>
            <a:r>
              <a:rPr lang="en-GB">
                <a:solidFill>
                  <a:schemeClr val="dk1"/>
                </a:solidFill>
              </a:rPr>
              <a:t>It’s where life started and we simply wouldn’t survive without oceans. </a:t>
            </a:r>
            <a:r>
              <a:rPr lang="en-GB">
                <a:latin typeface="Arial"/>
                <a:ea typeface="Arial"/>
                <a:cs typeface="Arial"/>
                <a:sym typeface="Arial"/>
              </a:rPr>
              <a:t>We get more oxygen from the ocean than from all the world’s rainforests combined. It absorbs the most gas from the air - a true anti-pollution hero.</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GB"/>
              <a:t>But with rivers and streams all leading to the oceans, eventually a large part of all pollution on Earth ends up in our Oceans - even when far away from the coast.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latin typeface="Arial"/>
              <a:ea typeface="Arial"/>
              <a:cs typeface="Arial"/>
              <a:sym typeface="Arial"/>
            </a:endParaRPr>
          </a:p>
        </p:txBody>
      </p:sp>
      <p:sp>
        <p:nvSpPr>
          <p:cNvPr id="64" name="Google Shape;64;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A lot of the trash we create ends up in the oceans. </a:t>
            </a:r>
            <a:endParaRPr>
              <a:solidFill>
                <a:schemeClr val="dk1"/>
              </a:solidFill>
            </a:endParaRPr>
          </a:p>
          <a:p>
            <a:pPr marL="0" lvl="0" indent="0" algn="l" rtl="0">
              <a:lnSpc>
                <a:spcPct val="100000"/>
              </a:lnSpc>
              <a:spcBef>
                <a:spcPts val="0"/>
              </a:spcBef>
              <a:spcAft>
                <a:spcPts val="0"/>
              </a:spcAft>
              <a:buSzPts val="1100"/>
              <a:buNone/>
            </a:pPr>
            <a:r>
              <a:rPr lang="en-GB">
                <a:highlight>
                  <a:srgbClr val="FFFFFF"/>
                </a:highlight>
              </a:rPr>
              <a:t>Did you know that over 300 million tons of plastics are produced every year? And at least 8 million tons of plastic ends up in our oceans, 80% of all litter in the ocean. </a:t>
            </a:r>
            <a:endParaRPr/>
          </a:p>
          <a:p>
            <a:pPr marL="0" lvl="0" indent="0" algn="l" rtl="0">
              <a:lnSpc>
                <a:spcPct val="100000"/>
              </a:lnSpc>
              <a:spcBef>
                <a:spcPts val="0"/>
              </a:spcBef>
              <a:spcAft>
                <a:spcPts val="0"/>
              </a:spcAft>
              <a:buSzPts val="1100"/>
              <a:buNone/>
            </a:pPr>
            <a:r>
              <a:rPr lang="en-GB">
                <a:solidFill>
                  <a:schemeClr val="dk1"/>
                </a:solidFill>
              </a:rPr>
              <a:t>While some trash is directly thrown in the sea, most marine litter comes from inland drains, sewers and carried by rivers.</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GB" b="1">
                <a:solidFill>
                  <a:schemeClr val="dk1"/>
                </a:solidFill>
              </a:rPr>
              <a:t>Human garbage </a:t>
            </a:r>
            <a:r>
              <a:rPr lang="en-GB">
                <a:solidFill>
                  <a:schemeClr val="dk1"/>
                </a:solidFill>
              </a:rPr>
              <a:t>such as plastic of all kind is very high on the list.</a:t>
            </a:r>
            <a:endParaRPr>
              <a:solidFill>
                <a:schemeClr val="dk1"/>
              </a:solidFill>
            </a:endParaRPr>
          </a:p>
          <a:p>
            <a:pPr marL="0" lvl="0" indent="0" algn="l" rtl="0">
              <a:lnSpc>
                <a:spcPct val="100000"/>
              </a:lnSpc>
              <a:spcBef>
                <a:spcPts val="0"/>
              </a:spcBef>
              <a:spcAft>
                <a:spcPts val="0"/>
              </a:spcAft>
              <a:buSzPts val="1100"/>
              <a:buNone/>
            </a:pPr>
            <a:r>
              <a:rPr lang="en-GB" b="1">
                <a:solidFill>
                  <a:schemeClr val="dk1"/>
                </a:solidFill>
              </a:rPr>
              <a:t>Chemical pollution</a:t>
            </a:r>
            <a:r>
              <a:rPr lang="en-GB">
                <a:solidFill>
                  <a:schemeClr val="dk1"/>
                </a:solidFill>
              </a:rPr>
              <a:t> such as pesticides and fertilizers from the agricultural industry, chemical waste from factories, sunscreen, chemicals products, medicines or sewage from households.</a:t>
            </a:r>
            <a:endParaRPr>
              <a:solidFill>
                <a:schemeClr val="dk1"/>
              </a:solidFill>
              <a:highlight>
                <a:srgbClr val="FFFF00"/>
              </a:highlight>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There’s so much rubbish now at sea that giant garbage patches have appeared. There are currently five of them around the world.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How do they form? With currents bringing the garbage together. </a:t>
            </a:r>
            <a:endParaRPr>
              <a:solidFill>
                <a:schemeClr val="dk1"/>
              </a:solidFill>
            </a:endParaRPr>
          </a:p>
          <a:p>
            <a:pPr marL="0" lvl="0" indent="0" algn="l" rtl="0">
              <a:lnSpc>
                <a:spcPct val="100000"/>
              </a:lnSpc>
              <a:spcBef>
                <a:spcPts val="0"/>
              </a:spcBef>
              <a:spcAft>
                <a:spcPts val="0"/>
              </a:spcAft>
              <a:buSzPts val="1100"/>
              <a:buNone/>
            </a:pPr>
            <a:r>
              <a:rPr lang="en-GB">
                <a:solidFill>
                  <a:schemeClr val="dk1"/>
                </a:solidFill>
              </a:rPr>
              <a:t>The Great Pacific Garbage Patch is the largest one of them all and is estimated to be made of 1.8 trillion pieces of trash and scientists for the Ocean Clean Up project think it measures 16 million square kilometres - the same size as the whole of Quebec!!</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0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GB">
                <a:solidFill>
                  <a:srgbClr val="333333"/>
                </a:solidFill>
                <a:highlight>
                  <a:srgbClr val="FFFFFF"/>
                </a:highlight>
              </a:rPr>
              <a:t>Oceans are polluted by oil everyday in small and big ways. Because </a:t>
            </a:r>
            <a:r>
              <a:rPr lang="en-GB">
                <a:solidFill>
                  <a:srgbClr val="333333"/>
                </a:solidFill>
              </a:rPr>
              <a:t>oil cannot dissolve in water, it stays in the water as a thick sludge</a:t>
            </a:r>
            <a:r>
              <a:rPr lang="en-GB"/>
              <a:t>. Oil can stay in the water for decades and do a lot of damage to the ocean ecosystem.</a:t>
            </a:r>
            <a:endParaRPr/>
          </a:p>
          <a:p>
            <a:pPr marL="0" lvl="0" indent="0" algn="l" rtl="0">
              <a:lnSpc>
                <a:spcPct val="115000"/>
              </a:lnSpc>
              <a:spcBef>
                <a:spcPts val="0"/>
              </a:spcBef>
              <a:spcAft>
                <a:spcPts val="0"/>
              </a:spcAft>
              <a:buSzPts val="1100"/>
              <a:buNone/>
            </a:pPr>
            <a:endParaRPr>
              <a:highlight>
                <a:schemeClr val="lt1"/>
              </a:highlight>
            </a:endParaRPr>
          </a:p>
          <a:p>
            <a:pPr marL="0" lvl="0" indent="0" algn="l" rtl="0">
              <a:lnSpc>
                <a:spcPct val="115000"/>
              </a:lnSpc>
              <a:spcBef>
                <a:spcPts val="0"/>
              </a:spcBef>
              <a:spcAft>
                <a:spcPts val="0"/>
              </a:spcAft>
              <a:buSzPts val="1100"/>
              <a:buNone/>
            </a:pPr>
            <a:r>
              <a:rPr lang="en-GB" b="1">
                <a:solidFill>
                  <a:srgbClr val="222222"/>
                </a:solidFill>
                <a:highlight>
                  <a:schemeClr val="lt1"/>
                </a:highlight>
              </a:rPr>
              <a:t>The impact on nature </a:t>
            </a:r>
            <a:endParaRPr b="1">
              <a:solidFill>
                <a:srgbClr val="222222"/>
              </a:solidFill>
              <a:highlight>
                <a:schemeClr val="lt1"/>
              </a:highlight>
            </a:endParaRPr>
          </a:p>
          <a:p>
            <a:pPr marL="0" lvl="0" indent="0" algn="l" rtl="0">
              <a:lnSpc>
                <a:spcPct val="115000"/>
              </a:lnSpc>
              <a:spcBef>
                <a:spcPts val="0"/>
              </a:spcBef>
              <a:spcAft>
                <a:spcPts val="0"/>
              </a:spcAft>
              <a:buSzPts val="1100"/>
              <a:buNone/>
            </a:pPr>
            <a:r>
              <a:rPr lang="en-GB">
                <a:solidFill>
                  <a:srgbClr val="222222"/>
                </a:solidFill>
                <a:highlight>
                  <a:schemeClr val="lt1"/>
                </a:highlight>
              </a:rPr>
              <a:t>The oil gets onto the feathers of birds who use the ocean as part of their habitat and can make it harder for feathers to keep a bird warm (or cool in the summer), but also can stop them from flying. The oil also stops fish from being able to breathe. </a:t>
            </a:r>
            <a:endParaRPr>
              <a:solidFill>
                <a:srgbClr val="222222"/>
              </a:solidFill>
              <a:highlight>
                <a:schemeClr val="lt1"/>
              </a:highlight>
            </a:endParaRPr>
          </a:p>
          <a:p>
            <a:pPr marL="0" marR="381000" lvl="0" indent="0" algn="l" rtl="0">
              <a:lnSpc>
                <a:spcPct val="115000"/>
              </a:lnSpc>
              <a:spcBef>
                <a:spcPts val="0"/>
              </a:spcBef>
              <a:spcAft>
                <a:spcPts val="0"/>
              </a:spcAft>
              <a:buSzPts val="1100"/>
              <a:buNone/>
            </a:pPr>
            <a:r>
              <a:rPr lang="en-GB">
                <a:solidFill>
                  <a:srgbClr val="222222"/>
                </a:solidFill>
                <a:highlight>
                  <a:schemeClr val="lt1"/>
                </a:highlight>
              </a:rPr>
              <a:t>The oil can get into a bird, fish, mammal, or other species' digestive system if they eat/drink it and it can make them sick or even die.</a:t>
            </a:r>
            <a:endParaRPr>
              <a:solidFill>
                <a:srgbClr val="222222"/>
              </a:solidFill>
              <a:highlight>
                <a:schemeClr val="lt1"/>
              </a:highlight>
            </a:endParaRPr>
          </a:p>
          <a:p>
            <a:pPr marL="0" lvl="0" indent="0" algn="l" rtl="0">
              <a:lnSpc>
                <a:spcPct val="115000"/>
              </a:lnSpc>
              <a:spcBef>
                <a:spcPts val="0"/>
              </a:spcBef>
              <a:spcAft>
                <a:spcPts val="0"/>
              </a:spcAft>
              <a:buSzPts val="1100"/>
              <a:buNone/>
            </a:pPr>
            <a:r>
              <a:rPr lang="en-GB">
                <a:solidFill>
                  <a:srgbClr val="222222"/>
                </a:solidFill>
                <a:highlight>
                  <a:schemeClr val="lt1"/>
                </a:highlight>
              </a:rPr>
              <a:t>It also </a:t>
            </a:r>
            <a:r>
              <a:rPr lang="en-GB">
                <a:solidFill>
                  <a:srgbClr val="333333"/>
                </a:solidFill>
              </a:rPr>
              <a:t>blocks light reaching surface aquatic plants which need it for photosynthesis.</a:t>
            </a:r>
            <a:endParaRPr>
              <a:solidFill>
                <a:srgbClr val="333333"/>
              </a:solidFill>
            </a:endParaRPr>
          </a:p>
          <a:p>
            <a:pPr marL="0" lvl="0" indent="0" algn="l" rtl="0">
              <a:lnSpc>
                <a:spcPct val="115000"/>
              </a:lnSpc>
              <a:spcBef>
                <a:spcPts val="0"/>
              </a:spcBef>
              <a:spcAft>
                <a:spcPts val="0"/>
              </a:spcAft>
              <a:buSzPts val="1100"/>
              <a:buNone/>
            </a:pPr>
            <a:endParaRPr>
              <a:solidFill>
                <a:srgbClr val="333333"/>
              </a:solidFill>
              <a:highlight>
                <a:srgbClr val="FFFFFF"/>
              </a:highlight>
            </a:endParaRPr>
          </a:p>
          <a:p>
            <a:pPr marL="0" lvl="0" indent="0" algn="l" rtl="0">
              <a:lnSpc>
                <a:spcPct val="115000"/>
              </a:lnSpc>
              <a:spcBef>
                <a:spcPts val="0"/>
              </a:spcBef>
              <a:spcAft>
                <a:spcPts val="0"/>
              </a:spcAft>
              <a:buSzPts val="1100"/>
              <a:buNone/>
            </a:pPr>
            <a:r>
              <a:rPr lang="en-GB">
                <a:solidFill>
                  <a:srgbClr val="333333"/>
                </a:solidFill>
                <a:highlight>
                  <a:srgbClr val="FFFFFF"/>
                </a:highlight>
              </a:rPr>
              <a:t>Where does the oil come from?</a:t>
            </a:r>
            <a:endParaRPr>
              <a:solidFill>
                <a:srgbClr val="222222"/>
              </a:solidFill>
              <a:highlight>
                <a:srgbClr val="FFFFFF"/>
              </a:highlight>
            </a:endParaRPr>
          </a:p>
          <a:p>
            <a:pPr marL="0" lvl="0" indent="0" algn="l" rtl="0">
              <a:lnSpc>
                <a:spcPct val="115000"/>
              </a:lnSpc>
              <a:spcBef>
                <a:spcPts val="0"/>
              </a:spcBef>
              <a:spcAft>
                <a:spcPts val="0"/>
              </a:spcAft>
              <a:buSzPts val="1100"/>
              <a:buNone/>
            </a:pPr>
            <a:r>
              <a:rPr lang="en-GB">
                <a:solidFill>
                  <a:srgbClr val="333333"/>
                </a:solidFill>
                <a:highlight>
                  <a:srgbClr val="FFFFFF"/>
                </a:highlight>
              </a:rPr>
              <a:t> </a:t>
            </a:r>
            <a:endParaRPr>
              <a:solidFill>
                <a:srgbClr val="333333"/>
              </a:solidFill>
              <a:highlight>
                <a:srgbClr val="FFFFFF"/>
              </a:highlight>
            </a:endParaRPr>
          </a:p>
          <a:p>
            <a:pPr marL="0" lvl="0" indent="0" algn="l" rtl="0">
              <a:lnSpc>
                <a:spcPct val="115000"/>
              </a:lnSpc>
              <a:spcBef>
                <a:spcPts val="0"/>
              </a:spcBef>
              <a:spcAft>
                <a:spcPts val="0"/>
              </a:spcAft>
              <a:buSzPts val="1100"/>
              <a:buNone/>
            </a:pPr>
            <a:r>
              <a:rPr lang="en-GB" b="1">
                <a:solidFill>
                  <a:srgbClr val="333333"/>
                </a:solidFill>
                <a:highlight>
                  <a:srgbClr val="FFFFFF"/>
                </a:highlight>
              </a:rPr>
              <a:t>In land oil waste</a:t>
            </a:r>
            <a:endParaRPr b="1">
              <a:solidFill>
                <a:srgbClr val="333333"/>
              </a:solidFill>
              <a:highlight>
                <a:srgbClr val="FFFFFF"/>
              </a:highlight>
            </a:endParaRPr>
          </a:p>
          <a:p>
            <a:pPr marL="0" lvl="0" indent="0" algn="l" rtl="0">
              <a:lnSpc>
                <a:spcPct val="115000"/>
              </a:lnSpc>
              <a:spcBef>
                <a:spcPts val="0"/>
              </a:spcBef>
              <a:spcAft>
                <a:spcPts val="0"/>
              </a:spcAft>
              <a:buSzPts val="1100"/>
              <a:buNone/>
            </a:pPr>
            <a:r>
              <a:rPr lang="en-GB">
                <a:solidFill>
                  <a:srgbClr val="333333"/>
                </a:solidFill>
                <a:highlight>
                  <a:srgbClr val="FFFFFF"/>
                </a:highlight>
              </a:rPr>
              <a:t>Oil that spills from cars on the roads, lawnmowers in gardens, or even from our own household waste gets carried to the oceans. Rain washes off oil and it ends up in rivers and sewage systems before reaching its final destination: the oceans.</a:t>
            </a:r>
            <a:endParaRPr>
              <a:solidFill>
                <a:srgbClr val="333333"/>
              </a:solidFill>
              <a:highlight>
                <a:srgbClr val="FFFFFF"/>
              </a:highlight>
            </a:endParaRPr>
          </a:p>
          <a:p>
            <a:pPr marL="0" lvl="0" indent="0" algn="l" rtl="0">
              <a:lnSpc>
                <a:spcPct val="115000"/>
              </a:lnSpc>
              <a:spcBef>
                <a:spcPts val="0"/>
              </a:spcBef>
              <a:spcAft>
                <a:spcPts val="0"/>
              </a:spcAft>
              <a:buSzPts val="1100"/>
              <a:buNone/>
            </a:pPr>
            <a:r>
              <a:rPr lang="en-GB">
                <a:solidFill>
                  <a:srgbClr val="333333"/>
                </a:solidFill>
                <a:highlight>
                  <a:srgbClr val="FFFFFF"/>
                </a:highlight>
              </a:rPr>
              <a:t>  </a:t>
            </a:r>
            <a:endParaRPr>
              <a:solidFill>
                <a:srgbClr val="333333"/>
              </a:solidFill>
              <a:highlight>
                <a:srgbClr val="FFFFFF"/>
              </a:highlight>
            </a:endParaRPr>
          </a:p>
          <a:p>
            <a:pPr marL="0" marR="381000" lvl="0" indent="0" algn="l" rtl="0">
              <a:lnSpc>
                <a:spcPct val="115000"/>
              </a:lnSpc>
              <a:spcBef>
                <a:spcPts val="0"/>
              </a:spcBef>
              <a:spcAft>
                <a:spcPts val="0"/>
              </a:spcAft>
              <a:buSzPts val="1100"/>
              <a:buNone/>
            </a:pPr>
            <a:r>
              <a:rPr lang="en-GB" b="1">
                <a:solidFill>
                  <a:srgbClr val="222222"/>
                </a:solidFill>
                <a:highlight>
                  <a:schemeClr val="lt1"/>
                </a:highlight>
              </a:rPr>
              <a:t>Shipping and ocean traffic</a:t>
            </a:r>
            <a:endParaRPr b="1">
              <a:solidFill>
                <a:srgbClr val="222222"/>
              </a:solidFill>
              <a:highlight>
                <a:schemeClr val="lt1"/>
              </a:highlight>
            </a:endParaRPr>
          </a:p>
          <a:p>
            <a:pPr marL="0" marR="381000" lvl="0" indent="0" algn="l" rtl="0">
              <a:lnSpc>
                <a:spcPct val="115000"/>
              </a:lnSpc>
              <a:spcBef>
                <a:spcPts val="0"/>
              </a:spcBef>
              <a:spcAft>
                <a:spcPts val="0"/>
              </a:spcAft>
              <a:buSzPts val="1100"/>
              <a:buNone/>
            </a:pPr>
            <a:r>
              <a:rPr lang="en-GB">
                <a:solidFill>
                  <a:srgbClr val="222222"/>
                </a:solidFill>
                <a:highlight>
                  <a:schemeClr val="lt1"/>
                </a:highlight>
              </a:rPr>
              <a:t>This is recognised as the main cause of oil pollution in the oceans. With over 90,000 ships travelling across the globe daily, it is one of the most polluting industries. Boats, just like cars, need fuel to work - and a lot of it to cover large distances! C</a:t>
            </a:r>
            <a:r>
              <a:rPr lang="en-GB">
                <a:solidFill>
                  <a:srgbClr val="111111"/>
                </a:solidFill>
                <a:highlight>
                  <a:srgbClr val="FFFFFF"/>
                </a:highlight>
              </a:rPr>
              <a:t>ruise ships use on average 150 tons of heavy fuel oil every day… And all of this fuel gets burnt at sea, creating air pollution but also getting into the water. But even small water skis can end up spilling oil in the sea. And it all adds up, the more traffic and population there is on earth, the more pollution. </a:t>
            </a:r>
            <a:endParaRPr>
              <a:solidFill>
                <a:srgbClr val="222222"/>
              </a:solidFill>
              <a:highlight>
                <a:schemeClr val="lt1"/>
              </a:highlight>
            </a:endParaRPr>
          </a:p>
          <a:p>
            <a:pPr marL="0" marR="381000" lvl="0" indent="0" algn="l" rtl="0">
              <a:lnSpc>
                <a:spcPct val="115000"/>
              </a:lnSpc>
              <a:spcBef>
                <a:spcPts val="0"/>
              </a:spcBef>
              <a:spcAft>
                <a:spcPts val="0"/>
              </a:spcAft>
              <a:buSzPts val="1100"/>
              <a:buNone/>
            </a:pPr>
            <a:endParaRPr b="1">
              <a:solidFill>
                <a:srgbClr val="222222"/>
              </a:solidFill>
              <a:highlight>
                <a:schemeClr val="lt1"/>
              </a:highlight>
            </a:endParaRPr>
          </a:p>
          <a:p>
            <a:pPr marL="0" lvl="0" indent="0" algn="l" rtl="0">
              <a:lnSpc>
                <a:spcPct val="115000"/>
              </a:lnSpc>
              <a:spcBef>
                <a:spcPts val="0"/>
              </a:spcBef>
              <a:spcAft>
                <a:spcPts val="0"/>
              </a:spcAft>
              <a:buSzPts val="1100"/>
              <a:buNone/>
            </a:pPr>
            <a:r>
              <a:rPr lang="en-GB" b="1">
                <a:solidFill>
                  <a:srgbClr val="333333"/>
                </a:solidFill>
                <a:highlight>
                  <a:srgbClr val="FFFFFF"/>
                </a:highlight>
              </a:rPr>
              <a:t>Oil spills</a:t>
            </a:r>
            <a:endParaRPr b="1">
              <a:solidFill>
                <a:srgbClr val="333333"/>
              </a:solidFill>
              <a:highlight>
                <a:srgbClr val="FFFFFF"/>
              </a:highlight>
            </a:endParaRPr>
          </a:p>
          <a:p>
            <a:pPr marL="0" lvl="0" indent="0" algn="l" rtl="0">
              <a:lnSpc>
                <a:spcPct val="115000"/>
              </a:lnSpc>
              <a:spcBef>
                <a:spcPts val="0"/>
              </a:spcBef>
              <a:spcAft>
                <a:spcPts val="0"/>
              </a:spcAft>
              <a:buSzPts val="1100"/>
              <a:buNone/>
            </a:pPr>
            <a:r>
              <a:rPr lang="en-GB">
                <a:solidFill>
                  <a:srgbClr val="222222"/>
                </a:solidFill>
                <a:highlight>
                  <a:srgbClr val="FFFFFF"/>
                </a:highlight>
              </a:rPr>
              <a:t>Oil spills happen when oil tankers (ships that carry </a:t>
            </a:r>
            <a:r>
              <a:rPr lang="en-GB" b="1">
                <a:solidFill>
                  <a:srgbClr val="222222"/>
                </a:solidFill>
                <a:highlight>
                  <a:srgbClr val="FFFFFF"/>
                </a:highlight>
              </a:rPr>
              <a:t>oil</a:t>
            </a:r>
            <a:r>
              <a:rPr lang="en-GB">
                <a:solidFill>
                  <a:srgbClr val="222222"/>
                </a:solidFill>
                <a:highlight>
                  <a:srgbClr val="FFFFFF"/>
                </a:highlight>
              </a:rPr>
              <a:t> from one country or place to another) or offshore drilling (extracting oil from the ocean floor) leak </a:t>
            </a:r>
            <a:r>
              <a:rPr lang="en-GB" b="1">
                <a:solidFill>
                  <a:srgbClr val="222222"/>
                </a:solidFill>
                <a:highlight>
                  <a:srgbClr val="FFFFFF"/>
                </a:highlight>
              </a:rPr>
              <a:t>oil</a:t>
            </a:r>
            <a:r>
              <a:rPr lang="en-GB">
                <a:solidFill>
                  <a:srgbClr val="222222"/>
                </a:solidFill>
                <a:highlight>
                  <a:srgbClr val="FFFFFF"/>
                </a:highlight>
              </a:rPr>
              <a:t> into the ocean, through faulty equipment, accidents, human error or simply small seeps when being handled and transported. They account for 12% of all oil pollution in the oceans. It’s a big problem as huge quantities of oil are spilt in a small area. </a:t>
            </a:r>
            <a:endParaRPr>
              <a:solidFill>
                <a:srgbClr val="222222"/>
              </a:solidFill>
              <a:highlight>
                <a:srgbClr val="FFFFFF"/>
              </a:highlight>
            </a:endParaRPr>
          </a:p>
          <a:p>
            <a:pPr marL="0" lvl="0" indent="0" algn="l" rtl="0">
              <a:lnSpc>
                <a:spcPct val="115000"/>
              </a:lnSpc>
              <a:spcBef>
                <a:spcPts val="0"/>
              </a:spcBef>
              <a:spcAft>
                <a:spcPts val="0"/>
              </a:spcAft>
              <a:buSzPts val="1100"/>
              <a:buNone/>
            </a:pPr>
            <a:r>
              <a:rPr lang="en-GB">
                <a:solidFill>
                  <a:srgbClr val="222222"/>
                </a:solidFill>
                <a:highlight>
                  <a:srgbClr val="FFFFFF"/>
                </a:highlight>
              </a:rPr>
              <a:t>Cleaning it up is very difficult and sometimes involves creating a barrier around it and setting it on fire, but this causes even more pollution. Sometimes chemicals are used to dissolve the oil, but these are not good for the environment either and can cause serious problems for people working on the spill. </a:t>
            </a:r>
            <a:endParaRPr b="1">
              <a:solidFill>
                <a:srgbClr val="222222"/>
              </a:solidFill>
              <a:highlight>
                <a:schemeClr val="lt1"/>
              </a:highlight>
            </a:endParaRPr>
          </a:p>
          <a:p>
            <a:pPr marL="0" marR="381000" lvl="0" indent="0" algn="l" rtl="0">
              <a:lnSpc>
                <a:spcPct val="115000"/>
              </a:lnSpc>
              <a:spcBef>
                <a:spcPts val="0"/>
              </a:spcBef>
              <a:spcAft>
                <a:spcPts val="0"/>
              </a:spcAft>
              <a:buSzPts val="1100"/>
              <a:buNone/>
            </a:pPr>
            <a:endParaRPr b="1">
              <a:solidFill>
                <a:srgbClr val="222222"/>
              </a:solidFill>
              <a:highlight>
                <a:schemeClr val="lt1"/>
              </a:highlight>
            </a:endParaRPr>
          </a:p>
          <a:p>
            <a:pPr marL="0" lvl="0" indent="0" algn="l" rtl="0">
              <a:lnSpc>
                <a:spcPct val="150000"/>
              </a:lnSpc>
              <a:spcBef>
                <a:spcPts val="0"/>
              </a:spcBef>
              <a:spcAft>
                <a:spcPts val="0"/>
              </a:spcAft>
              <a:buSzPts val="1100"/>
              <a:buNone/>
            </a:pPr>
            <a:endParaRPr>
              <a:solidFill>
                <a:schemeClr val="dk1"/>
              </a:solidFill>
            </a:endParaRPr>
          </a:p>
          <a:p>
            <a:pPr marL="0" marR="381000" lvl="0" indent="0" algn="l" rtl="0">
              <a:lnSpc>
                <a:spcPct val="115000"/>
              </a:lnSpc>
              <a:spcBef>
                <a:spcPts val="0"/>
              </a:spcBef>
              <a:spcAft>
                <a:spcPts val="0"/>
              </a:spcAft>
              <a:buClr>
                <a:schemeClr val="dk1"/>
              </a:buClr>
              <a:buSzPts val="1100"/>
              <a:buFont typeface="Arial"/>
              <a:buNone/>
            </a:pPr>
            <a:endParaRPr>
              <a:solidFill>
                <a:srgbClr val="222222"/>
              </a:solidFill>
              <a:highlight>
                <a:schemeClr val="lt1"/>
              </a:highlight>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The ocean is often said to be a world of silence, but this is far from true!</a:t>
            </a:r>
            <a:endParaRPr/>
          </a:p>
          <a:p>
            <a:pPr marL="0" lvl="0" indent="0" algn="l" rtl="0">
              <a:lnSpc>
                <a:spcPct val="100000"/>
              </a:lnSpc>
              <a:spcBef>
                <a:spcPts val="0"/>
              </a:spcBef>
              <a:spcAft>
                <a:spcPts val="0"/>
              </a:spcAft>
              <a:buSzPts val="1100"/>
              <a:buNone/>
            </a:pPr>
            <a:r>
              <a:rPr lang="en-GB"/>
              <a:t>Sound waves travel faster in the water than they do in the air and dolphins, whales, fish and other sea creatures all rely on sound to communicate, find food, or find their way, through plenty of</a:t>
            </a:r>
            <a:r>
              <a:rPr lang="en-GB">
                <a:solidFill>
                  <a:srgbClr val="383838"/>
                </a:solidFill>
                <a:highlight>
                  <a:srgbClr val="FFFFFF"/>
                </a:highlight>
              </a:rPr>
              <a:t> clicks, bubbles and other grunts. </a:t>
            </a:r>
            <a:r>
              <a:rPr lang="en-GB"/>
              <a:t>But human activity is yet again taking its toll.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GB"/>
              <a:t>All the commercial ships, tankers and leisure boats use motors that contribute to extra noise in the underwater world. These unwanted layers of sounds disturb sea creatures by masking sound or scaring them away.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GB"/>
              <a:t>More intense and scary noises also come from the oil and gas industry as they search the ocean floor for more sources by using airguns, spending weeks or months firing compressed air in the water every 10 seconds or so. Travelling as far as 2,500 miles, these sounds are deafening and can disrupt the life and behaviour of endangered whales, encourage fish species to abandon their homes or even hurt and kill smaller species such as scallops, crabs and squids. </a:t>
            </a:r>
            <a:endParaRPr/>
          </a:p>
          <a:p>
            <a:pPr marL="0" lvl="0" indent="0" algn="l" rtl="0">
              <a:lnSpc>
                <a:spcPct val="115000"/>
              </a:lnSpc>
              <a:spcBef>
                <a:spcPts val="1200"/>
              </a:spcBef>
              <a:spcAft>
                <a:spcPts val="0"/>
              </a:spcAft>
              <a:buSzPts val="1100"/>
              <a:buNone/>
            </a:pPr>
            <a:r>
              <a:rPr lang="en-GB">
                <a:solidFill>
                  <a:srgbClr val="1D2228"/>
                </a:solidFill>
              </a:rPr>
              <a:t>Wind turbines, while a more environmental friendly way to produce energy, also create some noise over and underwater which can affect seabirds and underwater creatures, although it is not really understood yet to what extent. </a:t>
            </a:r>
            <a:endParaRPr/>
          </a:p>
          <a:p>
            <a:pPr marL="0" lvl="0" indent="0" algn="l" rtl="0">
              <a:lnSpc>
                <a:spcPct val="100000"/>
              </a:lnSpc>
              <a:spcBef>
                <a:spcPts val="120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So what can we do about all of these issues? This is where you come in! Can you think of ideas that could help:</a:t>
            </a:r>
            <a:endParaRPr/>
          </a:p>
          <a:p>
            <a:pPr marL="457200" lvl="0" indent="-298450" algn="l" rtl="0">
              <a:lnSpc>
                <a:spcPct val="100000"/>
              </a:lnSpc>
              <a:spcBef>
                <a:spcPts val="0"/>
              </a:spcBef>
              <a:spcAft>
                <a:spcPts val="0"/>
              </a:spcAft>
              <a:buSzPts val="1100"/>
              <a:buChar char="-"/>
            </a:pPr>
            <a:r>
              <a:rPr lang="en-GB"/>
              <a:t>Stop so much trash going into the oceans (and before it gets there)</a:t>
            </a:r>
            <a:endParaRPr/>
          </a:p>
          <a:p>
            <a:pPr marL="457200" lvl="0" indent="-298450" algn="l" rtl="0">
              <a:lnSpc>
                <a:spcPct val="100000"/>
              </a:lnSpc>
              <a:spcBef>
                <a:spcPts val="0"/>
              </a:spcBef>
              <a:spcAft>
                <a:spcPts val="0"/>
              </a:spcAft>
              <a:buSzPts val="1100"/>
              <a:buChar char="-"/>
            </a:pPr>
            <a:r>
              <a:rPr lang="en-GB"/>
              <a:t>Prevent oil spills or deal with them in a more environmentally-friendly way</a:t>
            </a:r>
            <a:endParaRPr/>
          </a:p>
          <a:p>
            <a:pPr marL="457200" lvl="0" indent="-298450" algn="l" rtl="0">
              <a:lnSpc>
                <a:spcPct val="100000"/>
              </a:lnSpc>
              <a:spcBef>
                <a:spcPts val="0"/>
              </a:spcBef>
              <a:spcAft>
                <a:spcPts val="0"/>
              </a:spcAft>
              <a:buSzPts val="1100"/>
              <a:buChar char="-"/>
            </a:pPr>
            <a:r>
              <a:rPr lang="en-GB"/>
              <a:t>Think about ways to reduce noise underwater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rgbClr val="3C4043"/>
                </a:solidFill>
                <a:highlight>
                  <a:schemeClr val="lt1"/>
                </a:highlight>
              </a:rPr>
              <a:t>We all have a responsibility to do what we can to tackle the problem of ocean pollution.</a:t>
            </a:r>
            <a:endParaRPr>
              <a:solidFill>
                <a:srgbClr val="3C4043"/>
              </a:solidFill>
              <a:highlight>
                <a:schemeClr val="lt1"/>
              </a:highlight>
            </a:endParaRPr>
          </a:p>
          <a:p>
            <a:pPr marL="0" lvl="0" indent="0" algn="l" rtl="0">
              <a:lnSpc>
                <a:spcPct val="100000"/>
              </a:lnSpc>
              <a:spcBef>
                <a:spcPts val="0"/>
              </a:spcBef>
              <a:spcAft>
                <a:spcPts val="0"/>
              </a:spcAft>
              <a:buSzPts val="1100"/>
              <a:buNone/>
            </a:pPr>
            <a:endParaRPr>
              <a:solidFill>
                <a:srgbClr val="3C4043"/>
              </a:solidFill>
              <a:highlight>
                <a:schemeClr val="lt1"/>
              </a:highlight>
            </a:endParaRPr>
          </a:p>
          <a:p>
            <a:pPr marL="0" lvl="0" indent="0" algn="l" rtl="0">
              <a:lnSpc>
                <a:spcPct val="100000"/>
              </a:lnSpc>
              <a:spcBef>
                <a:spcPts val="0"/>
              </a:spcBef>
              <a:spcAft>
                <a:spcPts val="0"/>
              </a:spcAft>
              <a:buSzPts val="1100"/>
              <a:buNone/>
            </a:pPr>
            <a:r>
              <a:rPr lang="en-GB">
                <a:solidFill>
                  <a:srgbClr val="3C4043"/>
                </a:solidFill>
                <a:highlight>
                  <a:schemeClr val="lt1"/>
                </a:highlight>
              </a:rPr>
              <a:t>Governments, businesses and companies need to change how they create products and deal with them. </a:t>
            </a:r>
            <a:endParaRPr>
              <a:solidFill>
                <a:srgbClr val="3C4043"/>
              </a:solidFill>
              <a:highlight>
                <a:schemeClr val="lt1"/>
              </a:highlight>
            </a:endParaRPr>
          </a:p>
          <a:p>
            <a:pPr marL="0" lvl="0" indent="0" algn="l" rtl="0">
              <a:lnSpc>
                <a:spcPct val="100000"/>
              </a:lnSpc>
              <a:spcBef>
                <a:spcPts val="0"/>
              </a:spcBef>
              <a:spcAft>
                <a:spcPts val="0"/>
              </a:spcAft>
              <a:buSzPts val="1100"/>
              <a:buNone/>
            </a:pPr>
            <a:endParaRPr>
              <a:solidFill>
                <a:srgbClr val="3C4043"/>
              </a:solidFill>
              <a:highlight>
                <a:schemeClr val="lt1"/>
              </a:highlight>
            </a:endParaRPr>
          </a:p>
          <a:p>
            <a:pPr marL="0" lvl="0" indent="0" algn="l" rtl="0">
              <a:lnSpc>
                <a:spcPct val="100000"/>
              </a:lnSpc>
              <a:spcBef>
                <a:spcPts val="0"/>
              </a:spcBef>
              <a:spcAft>
                <a:spcPts val="0"/>
              </a:spcAft>
              <a:buSzPts val="1100"/>
              <a:buNone/>
            </a:pPr>
            <a:r>
              <a:rPr lang="en-GB">
                <a:solidFill>
                  <a:srgbClr val="3C4043"/>
                </a:solidFill>
                <a:highlight>
                  <a:schemeClr val="lt1"/>
                </a:highlight>
              </a:rPr>
              <a:t>Canada is leading the way with plans to ban single-use plastics as soon as 2021 and is leading the </a:t>
            </a:r>
            <a:r>
              <a:rPr lang="en-GB" u="sng">
                <a:solidFill>
                  <a:schemeClr val="hlink"/>
                </a:solidFill>
                <a:hlinkClick r:id="rId3"/>
              </a:rPr>
              <a:t>Ocean Plastics Charter</a:t>
            </a:r>
            <a:endParaRPr>
              <a:solidFill>
                <a:srgbClr val="3C4043"/>
              </a:solidFill>
              <a:highlight>
                <a:schemeClr val="lt1"/>
              </a:highlight>
            </a:endParaRPr>
          </a:p>
          <a:p>
            <a:pPr marL="0" lvl="0" indent="0" algn="l" rtl="0">
              <a:lnSpc>
                <a:spcPct val="100000"/>
              </a:lnSpc>
              <a:spcBef>
                <a:spcPts val="0"/>
              </a:spcBef>
              <a:spcAft>
                <a:spcPts val="0"/>
              </a:spcAft>
              <a:buSzPts val="1100"/>
              <a:buNone/>
            </a:pPr>
            <a:r>
              <a:rPr lang="en-GB">
                <a:solidFill>
                  <a:srgbClr val="3C4043"/>
                </a:solidFill>
                <a:highlight>
                  <a:schemeClr val="lt1"/>
                </a:highlight>
              </a:rPr>
              <a:t>(</a:t>
            </a:r>
            <a:r>
              <a:rPr lang="en-GB">
                <a:solidFill>
                  <a:schemeClr val="hlink"/>
                </a:solidFill>
                <a:highlight>
                  <a:schemeClr val="lt1"/>
                </a:highlight>
                <a:uFill>
                  <a:noFill/>
                </a:uFill>
                <a:hlinkClick r:id="rId4"/>
              </a:rPr>
              <a:t>https://www.cbc.ca/news/politics/government-to-ban-single-use-plastics-as-early-as-2021-source-1.5168386</a:t>
            </a:r>
            <a:r>
              <a:rPr lang="en-GB">
                <a:solidFill>
                  <a:srgbClr val="3C4043"/>
                </a:solidFill>
                <a:highlight>
                  <a:schemeClr val="lt1"/>
                </a:highlight>
              </a:rPr>
              <a:t>)</a:t>
            </a:r>
            <a:endParaRPr>
              <a:solidFill>
                <a:srgbClr val="3C4043"/>
              </a:solidFill>
              <a:highlight>
                <a:schemeClr val="lt1"/>
              </a:highlight>
            </a:endParaRPr>
          </a:p>
          <a:p>
            <a:pPr marL="0" lvl="0" indent="0" algn="l" rtl="0">
              <a:lnSpc>
                <a:spcPct val="100000"/>
              </a:lnSpc>
              <a:spcBef>
                <a:spcPts val="0"/>
              </a:spcBef>
              <a:spcAft>
                <a:spcPts val="0"/>
              </a:spcAft>
              <a:buSzPts val="1100"/>
              <a:buNone/>
            </a:pPr>
            <a:endParaRPr>
              <a:solidFill>
                <a:srgbClr val="3C4043"/>
              </a:solidFill>
              <a:highlight>
                <a:schemeClr val="lt1"/>
              </a:highlight>
            </a:endParaRPr>
          </a:p>
          <a:p>
            <a:pPr marL="0" lvl="0" indent="0" algn="l" rtl="0">
              <a:lnSpc>
                <a:spcPct val="100000"/>
              </a:lnSpc>
              <a:spcBef>
                <a:spcPts val="0"/>
              </a:spcBef>
              <a:spcAft>
                <a:spcPts val="0"/>
              </a:spcAft>
              <a:buClr>
                <a:schemeClr val="dk1"/>
              </a:buClr>
              <a:buSzPts val="1100"/>
              <a:buFont typeface="Arial"/>
              <a:buNone/>
            </a:pPr>
            <a:r>
              <a:rPr lang="en-GB">
                <a:solidFill>
                  <a:srgbClr val="3C4043"/>
                </a:solidFill>
                <a:highlight>
                  <a:schemeClr val="lt1"/>
                </a:highlight>
              </a:rPr>
              <a:t>And as individuals, we can also do our own bit to help by reducing our use of plastic. </a:t>
            </a:r>
            <a:endParaRPr>
              <a:solidFill>
                <a:srgbClr val="3C4043"/>
              </a:solidFill>
              <a:highlight>
                <a:schemeClr val="lt1"/>
              </a:highlight>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Use this activity to explore how transport can be different.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highlight>
                <a:srgbClr val="FFFF00"/>
              </a:highlight>
            </a:endParaRPr>
          </a:p>
          <a:p>
            <a:pPr marL="0" lvl="0" indent="0" algn="l" rtl="0">
              <a:lnSpc>
                <a:spcPct val="100000"/>
              </a:lnSpc>
              <a:spcBef>
                <a:spcPts val="0"/>
              </a:spcBef>
              <a:spcAft>
                <a:spcPts val="0"/>
              </a:spcAft>
              <a:buSzPts val="1100"/>
              <a:buNone/>
            </a:pPr>
            <a:r>
              <a:rPr lang="en-GB" b="1"/>
              <a:t>Follow that thought</a:t>
            </a:r>
            <a:endParaRPr b="1"/>
          </a:p>
          <a:p>
            <a:pPr marL="0" lvl="0" indent="0" algn="l" rtl="0">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marL="0" lvl="0" indent="0" algn="l" rtl="0">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marL="0" lvl="0" indent="0" algn="l" rtl="0">
              <a:lnSpc>
                <a:spcPct val="100000"/>
              </a:lnSpc>
              <a:spcBef>
                <a:spcPts val="0"/>
              </a:spcBef>
              <a:spcAft>
                <a:spcPts val="0"/>
              </a:spcAft>
              <a:buSzPts val="1100"/>
              <a:buNone/>
            </a:pPr>
            <a:r>
              <a:rPr lang="en-GB"/>
              <a:t>So trust your brain and try to catch a thought and see where it takes you!</a:t>
            </a:r>
            <a:endParaRPr/>
          </a:p>
          <a:p>
            <a:pPr marL="0" lvl="0" indent="0" algn="l" rtl="0">
              <a:lnSpc>
                <a:spcPct val="100000"/>
              </a:lnSpc>
              <a:spcBef>
                <a:spcPts val="0"/>
              </a:spcBef>
              <a:spcAft>
                <a:spcPts val="0"/>
              </a:spcAft>
              <a:buSzPts val="1100"/>
              <a:buNone/>
            </a:pPr>
            <a:r>
              <a:rPr lang="en-GB" b="1"/>
              <a:t>Who needs your help</a:t>
            </a:r>
            <a:endParaRPr b="1"/>
          </a:p>
          <a:p>
            <a:pPr marL="0" lvl="0" indent="0" algn="l" rtl="0">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marL="0" lvl="0" indent="0" algn="l" rtl="0">
              <a:lnSpc>
                <a:spcPct val="100000"/>
              </a:lnSpc>
              <a:spcBef>
                <a:spcPts val="0"/>
              </a:spcBef>
              <a:spcAft>
                <a:spcPts val="0"/>
              </a:spcAft>
              <a:buSzPts val="1100"/>
              <a:buNone/>
            </a:pPr>
            <a:r>
              <a:rPr lang="en-GB" b="1"/>
              <a:t>No problem too small</a:t>
            </a:r>
            <a:endParaRPr b="1"/>
          </a:p>
          <a:p>
            <a:pPr marL="0" lvl="0" indent="0" algn="l" rtl="0">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marL="0" lvl="0" indent="0" algn="l" rtl="0">
              <a:lnSpc>
                <a:spcPct val="100000"/>
              </a:lnSpc>
              <a:spcBef>
                <a:spcPts val="0"/>
              </a:spcBef>
              <a:spcAft>
                <a:spcPts val="0"/>
              </a:spcAft>
              <a:buSzPts val="1100"/>
              <a:buNone/>
            </a:pPr>
            <a:r>
              <a:rPr lang="en-GB" b="1"/>
              <a:t>No limits</a:t>
            </a:r>
            <a:endParaRPr b="1"/>
          </a:p>
          <a:p>
            <a:pPr marL="0" lvl="0" indent="0" algn="l" rtl="0">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marL="0" lvl="0" indent="0" algn="l" rtl="0">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marL="0" lvl="0" indent="0" algn="l" rtl="0">
              <a:lnSpc>
                <a:spcPct val="100000"/>
              </a:lnSpc>
              <a:spcBef>
                <a:spcPts val="0"/>
              </a:spcBef>
              <a:spcAft>
                <a:spcPts val="0"/>
              </a:spcAft>
              <a:buSzPts val="1100"/>
              <a:buNone/>
            </a:pPr>
            <a:r>
              <a:rPr lang="en-GB" b="1"/>
              <a:t>Break the rules</a:t>
            </a:r>
            <a:endParaRPr b="1"/>
          </a:p>
          <a:p>
            <a:pPr marL="0" lvl="0" indent="0" algn="l" rtl="0">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marL="0" lvl="0" indent="0" algn="l" rtl="0">
              <a:lnSpc>
                <a:spcPct val="100000"/>
              </a:lnSpc>
              <a:spcBef>
                <a:spcPts val="0"/>
              </a:spcBef>
              <a:spcAft>
                <a:spcPts val="0"/>
              </a:spcAft>
              <a:buClr>
                <a:schemeClr val="dk1"/>
              </a:buClr>
              <a:buSzPts val="1200"/>
              <a:buFont typeface="Arial"/>
              <a:buNone/>
            </a:pPr>
            <a:endParaRPr b="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3" name="Google Shape;5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16" name="Google Shape;16;p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7" name="Google Shape;17;p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8" name="Google Shape;18;p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6" name="Google Shape;4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12" Type="http://schemas.openxmlformats.org/officeDocument/2006/relationships/hyperlink" Target="https://www.canada.ca/en/fisheries-oceans/news/2018/11/government-of-canada-announces-support-for-un-decade-of-ocean-science-for-sustainable-development.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5.png"/><Relationship Id="rId11" Type="http://schemas.openxmlformats.org/officeDocument/2006/relationships/hyperlink" Target="https://oceanliteracy.unesco.org/" TargetMode="External"/><Relationship Id="rId5" Type="http://schemas.openxmlformats.org/officeDocument/2006/relationships/image" Target="../media/image28.png"/><Relationship Id="rId10" Type="http://schemas.openxmlformats.org/officeDocument/2006/relationships/hyperlink" Target="https://www.oceandecade.org/" TargetMode="External"/><Relationship Id="rId4" Type="http://schemas.openxmlformats.org/officeDocument/2006/relationships/image" Target="../media/image34.png"/><Relationship Id="rId9"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jpe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35572" y="234724"/>
            <a:ext cx="8520600" cy="779401"/>
          </a:xfrm>
          <a:prstGeom prst="rect">
            <a:avLst/>
          </a:prstGeom>
          <a:noFill/>
          <a:ln>
            <a:noFill/>
          </a:ln>
        </p:spPr>
      </p:pic>
      <p:sp>
        <p:nvSpPr>
          <p:cNvPr id="155" name="Google Shape;155;p23"/>
          <p:cNvSpPr txBox="1"/>
          <p:nvPr/>
        </p:nvSpPr>
        <p:spPr>
          <a:xfrm>
            <a:off x="246774" y="334100"/>
            <a:ext cx="757044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2800" b="1" i="0" u="none" strike="noStrike" cap="none">
                <a:solidFill>
                  <a:srgbClr val="000000"/>
                </a:solidFill>
                <a:latin typeface="Calibri"/>
                <a:ea typeface="Calibri"/>
                <a:cs typeface="Calibri"/>
                <a:sym typeface="Calibri"/>
              </a:rPr>
              <a:t>Check out our </a:t>
            </a:r>
            <a:r>
              <a:rPr lang="en-GB" sz="2800" b="1">
                <a:latin typeface="Calibri"/>
                <a:ea typeface="Calibri"/>
                <a:cs typeface="Calibri"/>
                <a:sym typeface="Calibri"/>
              </a:rPr>
              <a:t>other </a:t>
            </a:r>
            <a:r>
              <a:rPr lang="en-GB" sz="2800" b="1" i="0" u="none" strike="noStrike" cap="none">
                <a:solidFill>
                  <a:srgbClr val="000000"/>
                </a:solidFill>
                <a:latin typeface="Calibri"/>
                <a:ea typeface="Calibri"/>
                <a:cs typeface="Calibri"/>
                <a:sym typeface="Calibri"/>
              </a:rPr>
              <a:t>resources on the </a:t>
            </a:r>
            <a:r>
              <a:rPr lang="en-GB" sz="2800" b="1">
                <a:latin typeface="Calibri"/>
                <a:ea typeface="Calibri"/>
                <a:cs typeface="Calibri"/>
                <a:sym typeface="Calibri"/>
              </a:rPr>
              <a:t>o</a:t>
            </a:r>
            <a:r>
              <a:rPr lang="en-GB" sz="2800" b="1" i="0" u="none" strike="noStrike" cap="none">
                <a:solidFill>
                  <a:srgbClr val="000000"/>
                </a:solidFill>
                <a:latin typeface="Calibri"/>
                <a:ea typeface="Calibri"/>
                <a:cs typeface="Calibri"/>
                <a:sym typeface="Calibri"/>
              </a:rPr>
              <a:t>ceans</a:t>
            </a:r>
            <a:endParaRPr/>
          </a:p>
          <a:p>
            <a:pPr marL="0" marR="0" lvl="0" indent="0" algn="l" rtl="0">
              <a:lnSpc>
                <a:spcPct val="100000"/>
              </a:lnSpc>
              <a:spcBef>
                <a:spcPts val="0"/>
              </a:spcBef>
              <a:spcAft>
                <a:spcPts val="0"/>
              </a:spcAft>
              <a:buNone/>
            </a:pPr>
            <a:endParaRPr sz="2800" b="1" i="0" u="none" strike="noStrike" cap="none">
              <a:solidFill>
                <a:srgbClr val="000000"/>
              </a:solidFill>
              <a:latin typeface="Calibri"/>
              <a:ea typeface="Calibri"/>
              <a:cs typeface="Calibri"/>
              <a:sym typeface="Calibri"/>
            </a:endParaRPr>
          </a:p>
        </p:txBody>
      </p:sp>
      <p:pic>
        <p:nvPicPr>
          <p:cNvPr id="156" name="Google Shape;156;p23" descr="A picture containing knife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b="43777"/>
          <a:stretch/>
        </p:blipFill>
        <p:spPr>
          <a:xfrm>
            <a:off x="0" y="3273678"/>
            <a:ext cx="9144000" cy="1874316"/>
          </a:xfrm>
          <a:prstGeom prst="rect">
            <a:avLst/>
          </a:prstGeom>
          <a:noFill/>
          <a:ln>
            <a:noFill/>
          </a:ln>
        </p:spPr>
      </p:pic>
      <p:pic>
        <p:nvPicPr>
          <p:cNvPr id="157" name="Google Shape;157;p23" descr="A screenshot of a computer  Description automatically generated"/>
          <p:cNvPicPr preferRelativeResize="0"/>
          <p:nvPr/>
        </p:nvPicPr>
        <p:blipFill rotWithShape="1">
          <a:blip r:embed="rId5">
            <a:alphaModFix/>
          </a:blip>
          <a:srcRect/>
          <a:stretch/>
        </p:blipFill>
        <p:spPr>
          <a:xfrm>
            <a:off x="246774" y="1013776"/>
            <a:ext cx="6506750" cy="3335406"/>
          </a:xfrm>
          <a:prstGeom prst="rect">
            <a:avLst/>
          </a:prstGeom>
          <a:noFill/>
          <a:ln>
            <a:noFill/>
          </a:ln>
        </p:spPr>
      </p:pic>
      <p:pic>
        <p:nvPicPr>
          <p:cNvPr id="158" name="Google Shape;158;p23" descr="A picture containing black, drawing  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rot="535808">
            <a:off x="5380941" y="3892418"/>
            <a:ext cx="1359178" cy="589758"/>
          </a:xfrm>
          <a:prstGeom prst="rect">
            <a:avLst/>
          </a:prstGeom>
          <a:noFill/>
          <a:ln>
            <a:noFill/>
          </a:ln>
        </p:spPr>
      </p:pic>
      <p:pic>
        <p:nvPicPr>
          <p:cNvPr id="159" name="Google Shape;159;p23" descr="A close up of a logo  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40533" y="820583"/>
            <a:ext cx="1713122" cy="585835"/>
          </a:xfrm>
          <a:prstGeom prst="rect">
            <a:avLst/>
          </a:prstGeom>
          <a:noFill/>
          <a:ln>
            <a:noFill/>
          </a:ln>
        </p:spPr>
      </p:pic>
      <p:pic>
        <p:nvPicPr>
          <p:cNvPr id="160" name="Google Shape;160;p23" descr="A picture containing table, drawing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784466" y="2091039"/>
            <a:ext cx="914400" cy="1771650"/>
          </a:xfrm>
          <a:prstGeom prst="rect">
            <a:avLst/>
          </a:prstGeom>
          <a:noFill/>
          <a:ln>
            <a:noFill/>
          </a:ln>
        </p:spPr>
      </p:pic>
      <p:pic>
        <p:nvPicPr>
          <p:cNvPr id="161" name="Google Shape;161;p23" descr="A picture containing drawing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rot="-1790645">
            <a:off x="1093352" y="4560769"/>
            <a:ext cx="993602" cy="537522"/>
          </a:xfrm>
          <a:prstGeom prst="rect">
            <a:avLst/>
          </a:prstGeom>
          <a:noFill/>
          <a:ln>
            <a:noFill/>
          </a:ln>
        </p:spPr>
      </p:pic>
      <p:sp>
        <p:nvSpPr>
          <p:cNvPr id="162" name="Google Shape;162;p23"/>
          <p:cNvSpPr txBox="1"/>
          <p:nvPr/>
        </p:nvSpPr>
        <p:spPr>
          <a:xfrm>
            <a:off x="499959" y="1208909"/>
            <a:ext cx="5962967" cy="306764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000"/>
              </a:spcBef>
              <a:spcAft>
                <a:spcPts val="0"/>
              </a:spcAft>
              <a:buClr>
                <a:srgbClr val="000000"/>
              </a:buClr>
              <a:buSzPts val="1800"/>
              <a:buFont typeface="Arial"/>
              <a:buNone/>
            </a:pPr>
            <a:r>
              <a:rPr lang="en-GB" sz="1800">
                <a:latin typeface="Calibri"/>
                <a:ea typeface="Calibri"/>
                <a:cs typeface="Calibri"/>
                <a:sym typeface="Calibri"/>
              </a:rPr>
              <a:t>3</a:t>
            </a:r>
            <a:r>
              <a:rPr lang="en-GB" sz="1800" b="0" i="0" u="none" strike="noStrike" cap="none">
                <a:solidFill>
                  <a:srgbClr val="000000"/>
                </a:solidFill>
                <a:latin typeface="Calibri"/>
                <a:ea typeface="Calibri"/>
                <a:cs typeface="Calibri"/>
                <a:sym typeface="Calibri"/>
              </a:rPr>
              <a:t>.1 </a:t>
            </a:r>
            <a:r>
              <a:rPr lang="en-GB" sz="1800">
                <a:solidFill>
                  <a:schemeClr val="dk1"/>
                </a:solidFill>
                <a:latin typeface="Calibri"/>
                <a:ea typeface="Calibri"/>
                <a:cs typeface="Calibri"/>
                <a:sym typeface="Calibri"/>
              </a:rPr>
              <a:t>The Plastic problem </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a:latin typeface="Calibri"/>
                <a:ea typeface="Calibri"/>
                <a:cs typeface="Calibri"/>
                <a:sym typeface="Calibri"/>
              </a:rPr>
              <a:t>4.1</a:t>
            </a:r>
            <a:r>
              <a:rPr lang="en-GB" sz="1800" b="0" i="0" u="none" strike="noStrike" cap="none">
                <a:solidFill>
                  <a:srgbClr val="000000"/>
                </a:solidFill>
                <a:latin typeface="Calibri"/>
                <a:ea typeface="Calibri"/>
                <a:cs typeface="Calibri"/>
                <a:sym typeface="Calibri"/>
              </a:rPr>
              <a:t> Ocean = carbon eater</a:t>
            </a:r>
            <a:endParaRPr sz="1800" b="0" i="0" u="none" strike="noStrike" cap="none">
              <a:solidFill>
                <a:srgbClr val="000000"/>
              </a:solidFill>
              <a:latin typeface="Calibri"/>
              <a:ea typeface="Calibri"/>
              <a:cs typeface="Calibri"/>
              <a:sym typeface="Calibri"/>
            </a:endParaRPr>
          </a:p>
          <a:p>
            <a:pPr marL="0" marR="0" lvl="0" indent="0" algn="l" rtl="0">
              <a:lnSpc>
                <a:spcPct val="100000"/>
              </a:lnSpc>
              <a:spcBef>
                <a:spcPts val="10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Oceans: Climate power (release date June 8, 2020)</a:t>
            </a:r>
            <a:endParaRPr/>
          </a:p>
          <a:p>
            <a:pPr marL="0" marR="0" lvl="0" indent="0" algn="l" rtl="0">
              <a:lnSpc>
                <a:spcPct val="100000"/>
              </a:lnSpc>
              <a:spcBef>
                <a:spcPts val="1600"/>
              </a:spcBef>
              <a:spcAft>
                <a:spcPts val="0"/>
              </a:spcAft>
              <a:buClr>
                <a:srgbClr val="000000"/>
              </a:buClr>
              <a:buSzPts val="1800"/>
              <a:buFont typeface="Arial"/>
              <a:buNone/>
            </a:pPr>
            <a:r>
              <a:rPr lang="en-GB" sz="1800" b="0" i="0" u="none" strike="noStrike" cap="none">
                <a:solidFill>
                  <a:srgbClr val="000000"/>
                </a:solidFill>
                <a:latin typeface="Calibri"/>
                <a:ea typeface="Calibri"/>
                <a:cs typeface="Calibri"/>
                <a:sym typeface="Calibri"/>
              </a:rPr>
              <a:t>And some other useful links!</a:t>
            </a:r>
            <a:endParaRPr sz="1800" b="0" i="0" u="none" strike="noStrike" cap="none">
              <a:solidFill>
                <a:srgbClr val="000000"/>
              </a:solidFill>
              <a:latin typeface="Calibri"/>
              <a:ea typeface="Calibri"/>
              <a:cs typeface="Calibri"/>
              <a:sym typeface="Calibri"/>
            </a:endParaRPr>
          </a:p>
          <a:p>
            <a:pPr marL="457200" marR="0" lvl="0" indent="-317500" algn="l" rtl="0">
              <a:lnSpc>
                <a:spcPct val="100000"/>
              </a:lnSpc>
              <a:spcBef>
                <a:spcPts val="160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0"/>
              </a:rPr>
              <a:t>United Nations Decade of Ocean Science</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1"/>
              </a:rPr>
              <a:t>Ocean Literacy portal </a:t>
            </a:r>
            <a:endParaRPr sz="1400" b="0" i="0" u="none" strike="noStrike" cap="none">
              <a:solidFill>
                <a:srgbClr val="595959"/>
              </a:solidFill>
              <a:latin typeface="Calibri"/>
              <a:ea typeface="Calibri"/>
              <a:cs typeface="Calibri"/>
              <a:sym typeface="Calibri"/>
            </a:endParaRPr>
          </a:p>
          <a:p>
            <a:pPr marL="457200" marR="0" lvl="0" indent="-317500" algn="l" rtl="0">
              <a:lnSpc>
                <a:spcPct val="100000"/>
              </a:lnSpc>
              <a:spcBef>
                <a:spcPts val="0"/>
              </a:spcBef>
              <a:spcAft>
                <a:spcPts val="0"/>
              </a:spcAft>
              <a:buClr>
                <a:srgbClr val="595959"/>
              </a:buClr>
              <a:buSzPts val="1400"/>
              <a:buFont typeface="Arial"/>
              <a:buChar char="●"/>
            </a:pPr>
            <a:r>
              <a:rPr lang="en-GB" sz="1400" b="0" i="0" u="sng" strike="noStrike" cap="none">
                <a:solidFill>
                  <a:schemeClr val="hlink"/>
                </a:solidFill>
                <a:latin typeface="Calibri"/>
                <a:ea typeface="Calibri"/>
                <a:cs typeface="Calibri"/>
                <a:sym typeface="Calibri"/>
                <a:hlinkClick r:id="rId12"/>
              </a:rPr>
              <a:t>Fisheries and Oceans Canada </a:t>
            </a:r>
            <a:endParaRPr sz="1800" b="0" i="0" u="none" strike="noStrike" cap="non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Google Shape;66;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29825" y="92075"/>
            <a:ext cx="7716777" cy="5455999"/>
          </a:xfrm>
          <a:prstGeom prst="rect">
            <a:avLst/>
          </a:prstGeom>
          <a:noFill/>
          <a:ln>
            <a:noFill/>
          </a:ln>
        </p:spPr>
      </p:pic>
      <p:pic>
        <p:nvPicPr>
          <p:cNvPr id="67" name="Google Shape;67;p1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3" y="252653"/>
            <a:ext cx="3060110" cy="779401"/>
          </a:xfrm>
          <a:prstGeom prst="rect">
            <a:avLst/>
          </a:prstGeom>
          <a:noFill/>
          <a:ln>
            <a:noFill/>
          </a:ln>
        </p:spPr>
      </p:pic>
      <p:sp>
        <p:nvSpPr>
          <p:cNvPr id="68" name="Google Shape;68;p15"/>
          <p:cNvSpPr txBox="1"/>
          <p:nvPr/>
        </p:nvSpPr>
        <p:spPr>
          <a:xfrm>
            <a:off x="246775" y="334100"/>
            <a:ext cx="2151868"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It’s all trash!</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5450" y="-16474"/>
            <a:ext cx="7643822" cy="4717975"/>
          </a:xfrm>
          <a:prstGeom prst="rect">
            <a:avLst/>
          </a:prstGeom>
          <a:noFill/>
          <a:ln>
            <a:noFill/>
          </a:ln>
        </p:spPr>
      </p:pic>
      <p:pic>
        <p:nvPicPr>
          <p:cNvPr id="74" name="Google Shape;74;p1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1" y="234724"/>
            <a:ext cx="3060110" cy="779401"/>
          </a:xfrm>
          <a:prstGeom prst="rect">
            <a:avLst/>
          </a:prstGeom>
          <a:noFill/>
          <a:ln>
            <a:noFill/>
          </a:ln>
        </p:spPr>
      </p:pic>
      <p:sp>
        <p:nvSpPr>
          <p:cNvPr id="75" name="Google Shape;75;p16"/>
          <p:cNvSpPr txBox="1"/>
          <p:nvPr/>
        </p:nvSpPr>
        <p:spPr>
          <a:xfrm>
            <a:off x="246775" y="334100"/>
            <a:ext cx="2151868"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Waste away</a:t>
            </a:r>
            <a:endParaRPr sz="2800" b="1" i="0" u="none" strike="noStrike" cap="none">
              <a:solidFill>
                <a:srgbClr val="000000"/>
              </a:solidFill>
              <a:latin typeface="Calibri"/>
              <a:ea typeface="Calibri"/>
              <a:cs typeface="Calibri"/>
              <a:sym typeface="Calibri"/>
            </a:endParaRPr>
          </a:p>
        </p:txBody>
      </p:sp>
      <p:pic>
        <p:nvPicPr>
          <p:cNvPr id="76" name="Google Shape;76;p16"/>
          <p:cNvPicPr preferRelativeResize="0"/>
          <p:nvPr/>
        </p:nvPicPr>
        <p:blipFill rotWithShape="1">
          <a:blip r:embed="rId5" cstate="screen">
            <a:alphaModFix/>
            <a:extLst>
              <a:ext uri="{28A0092B-C50C-407E-A947-70E740481C1C}">
                <a14:useLocalDpi xmlns:a14="http://schemas.microsoft.com/office/drawing/2010/main"/>
              </a:ext>
            </a:extLst>
          </a:blip>
          <a:srcRect l="-4220"/>
          <a:stretch/>
        </p:blipFill>
        <p:spPr>
          <a:xfrm>
            <a:off x="6266627" y="4320781"/>
            <a:ext cx="1882054" cy="395128"/>
          </a:xfrm>
          <a:prstGeom prst="rect">
            <a:avLst/>
          </a:prstGeom>
          <a:noFill/>
          <a:ln>
            <a:noFill/>
          </a:ln>
        </p:spPr>
      </p:pic>
      <p:pic>
        <p:nvPicPr>
          <p:cNvPr id="77" name="Google Shape;77;p1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251029" y="2191029"/>
            <a:ext cx="1913248" cy="395128"/>
          </a:xfrm>
          <a:prstGeom prst="rect">
            <a:avLst/>
          </a:prstGeom>
          <a:noFill/>
          <a:ln>
            <a:noFill/>
          </a:ln>
        </p:spPr>
      </p:pic>
      <p:pic>
        <p:nvPicPr>
          <p:cNvPr id="78" name="Google Shape;78;p16"/>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793100" y="3780825"/>
            <a:ext cx="1658400" cy="395125"/>
          </a:xfrm>
          <a:prstGeom prst="rect">
            <a:avLst/>
          </a:prstGeom>
          <a:noFill/>
          <a:ln>
            <a:noFill/>
          </a:ln>
        </p:spPr>
      </p:pic>
      <p:pic>
        <p:nvPicPr>
          <p:cNvPr id="79" name="Google Shape;79;p16" descr="A close up of a logo&#10;&#10;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3339575" y="1421377"/>
            <a:ext cx="2391575" cy="424673"/>
          </a:xfrm>
          <a:prstGeom prst="rect">
            <a:avLst/>
          </a:prstGeom>
          <a:noFill/>
          <a:ln>
            <a:noFill/>
          </a:ln>
        </p:spPr>
      </p:pic>
      <p:pic>
        <p:nvPicPr>
          <p:cNvPr id="80" name="Google Shape;80;p16"/>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962282" y="4394217"/>
            <a:ext cx="2391560" cy="395128"/>
          </a:xfrm>
          <a:prstGeom prst="rect">
            <a:avLst/>
          </a:prstGeom>
          <a:noFill/>
          <a:ln>
            <a:noFill/>
          </a:ln>
        </p:spPr>
      </p:pic>
      <p:pic>
        <p:nvPicPr>
          <p:cNvPr id="81" name="Google Shape;81;p16"/>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761972" y="2725137"/>
            <a:ext cx="2308373" cy="4055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857250"/>
            <a:ext cx="9211448" cy="4225076"/>
          </a:xfrm>
          <a:prstGeom prst="rect">
            <a:avLst/>
          </a:prstGeom>
          <a:noFill/>
          <a:ln>
            <a:noFill/>
          </a:ln>
        </p:spPr>
      </p:pic>
      <p:pic>
        <p:nvPicPr>
          <p:cNvPr id="87" name="Google Shape;87;p1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1" y="234724"/>
            <a:ext cx="2760881" cy="779401"/>
          </a:xfrm>
          <a:prstGeom prst="rect">
            <a:avLst/>
          </a:prstGeom>
          <a:noFill/>
          <a:ln>
            <a:noFill/>
          </a:ln>
        </p:spPr>
      </p:pic>
      <p:sp>
        <p:nvSpPr>
          <p:cNvPr id="88" name="Google Shape;88;p17"/>
          <p:cNvSpPr txBox="1"/>
          <p:nvPr/>
        </p:nvSpPr>
        <p:spPr>
          <a:xfrm>
            <a:off x="246775" y="334100"/>
            <a:ext cx="2151868"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Oil over it</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899552"/>
            <a:ext cx="9144003" cy="4350958"/>
          </a:xfrm>
          <a:prstGeom prst="rect">
            <a:avLst/>
          </a:prstGeom>
          <a:noFill/>
          <a:ln>
            <a:noFill/>
          </a:ln>
        </p:spPr>
      </p:pic>
      <p:pic>
        <p:nvPicPr>
          <p:cNvPr id="94" name="Google Shape;94;p1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1" y="234724"/>
            <a:ext cx="3456796" cy="779401"/>
          </a:xfrm>
          <a:prstGeom prst="rect">
            <a:avLst/>
          </a:prstGeom>
          <a:noFill/>
          <a:ln>
            <a:noFill/>
          </a:ln>
        </p:spPr>
      </p:pic>
      <p:sp>
        <p:nvSpPr>
          <p:cNvPr id="95" name="Google Shape;95;p18"/>
          <p:cNvSpPr txBox="1"/>
          <p:nvPr/>
        </p:nvSpPr>
        <p:spPr>
          <a:xfrm>
            <a:off x="246774" y="334100"/>
            <a:ext cx="2593529"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What a racket!</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9"/>
          <p:cNvPicPr preferRelativeResize="0"/>
          <p:nvPr/>
        </p:nvPicPr>
        <p:blipFill rotWithShape="1">
          <a:blip r:embed="rId3" cstate="screen">
            <a:alphaModFix/>
            <a:extLst>
              <a:ext uri="{28A0092B-C50C-407E-A947-70E740481C1C}">
                <a14:useLocalDpi xmlns:a14="http://schemas.microsoft.com/office/drawing/2010/main"/>
              </a:ext>
            </a:extLst>
          </a:blip>
          <a:srcRect t="2624" b="23667"/>
          <a:stretch/>
        </p:blipFill>
        <p:spPr>
          <a:xfrm>
            <a:off x="311700" y="521225"/>
            <a:ext cx="8520604" cy="4439429"/>
          </a:xfrm>
          <a:prstGeom prst="rect">
            <a:avLst/>
          </a:prstGeom>
          <a:noFill/>
          <a:ln>
            <a:noFill/>
          </a:ln>
        </p:spPr>
      </p:pic>
      <p:pic>
        <p:nvPicPr>
          <p:cNvPr id="101" name="Google Shape;101;p1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1" y="234724"/>
            <a:ext cx="3060110" cy="779401"/>
          </a:xfrm>
          <a:prstGeom prst="rect">
            <a:avLst/>
          </a:prstGeom>
          <a:noFill/>
          <a:ln>
            <a:noFill/>
          </a:ln>
        </p:spPr>
      </p:pic>
      <p:sp>
        <p:nvSpPr>
          <p:cNvPr id="102" name="Google Shape;102;p19"/>
          <p:cNvSpPr txBox="1"/>
          <p:nvPr/>
        </p:nvSpPr>
        <p:spPr>
          <a:xfrm>
            <a:off x="246775" y="334100"/>
            <a:ext cx="2151868"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A new hope</a:t>
            </a:r>
            <a:endParaRPr sz="2800" b="1" i="0" u="none" strike="noStrike" cap="none">
              <a:solidFill>
                <a:srgbClr val="000000"/>
              </a:solidFill>
              <a:latin typeface="Calibri"/>
              <a:ea typeface="Calibri"/>
              <a:cs typeface="Calibri"/>
              <a:sym typeface="Calibri"/>
            </a:endParaRPr>
          </a:p>
        </p:txBody>
      </p:sp>
      <p:pic>
        <p:nvPicPr>
          <p:cNvPr id="103" name="Google Shape;103;p19" descr="A close up of a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063700" y="1771650"/>
            <a:ext cx="2768600" cy="520700"/>
          </a:xfrm>
          <a:prstGeom prst="rect">
            <a:avLst/>
          </a:prstGeom>
          <a:noFill/>
          <a:ln>
            <a:noFill/>
          </a:ln>
        </p:spPr>
      </p:pic>
      <p:pic>
        <p:nvPicPr>
          <p:cNvPr id="104" name="Google Shape;104;p19" descr="A close up of a logo&#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879113" y="1482459"/>
            <a:ext cx="2768600" cy="520700"/>
          </a:xfrm>
          <a:prstGeom prst="rect">
            <a:avLst/>
          </a:prstGeom>
          <a:noFill/>
          <a:ln>
            <a:noFill/>
          </a:ln>
        </p:spPr>
      </p:pic>
      <p:pic>
        <p:nvPicPr>
          <p:cNvPr id="105" name="Google Shape;105;p19" descr="A close up of a logo&#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67626" y="2003159"/>
            <a:ext cx="2095500" cy="558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7075" y="-228601"/>
            <a:ext cx="8568310" cy="4541102"/>
          </a:xfrm>
          <a:prstGeom prst="rect">
            <a:avLst/>
          </a:prstGeom>
          <a:noFill/>
          <a:ln>
            <a:noFill/>
          </a:ln>
        </p:spPr>
      </p:pic>
      <p:sp>
        <p:nvSpPr>
          <p:cNvPr id="111" name="Google Shape;111;p20"/>
          <p:cNvSpPr txBox="1"/>
          <p:nvPr/>
        </p:nvSpPr>
        <p:spPr>
          <a:xfrm>
            <a:off x="664100" y="3930575"/>
            <a:ext cx="1875000" cy="82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alibri"/>
                <a:ea typeface="Calibri"/>
                <a:cs typeface="Calibri"/>
                <a:sym typeface="Calibri"/>
              </a:rPr>
              <a:t>One person can make a difference...</a:t>
            </a:r>
            <a:endParaRPr sz="1400" b="0" i="0" u="none" strike="noStrike" cap="none">
              <a:solidFill>
                <a:srgbClr val="000000"/>
              </a:solidFill>
              <a:latin typeface="Calibri"/>
              <a:ea typeface="Calibri"/>
              <a:cs typeface="Calibri"/>
              <a:sym typeface="Calibri"/>
            </a:endParaRPr>
          </a:p>
        </p:txBody>
      </p:sp>
      <p:sp>
        <p:nvSpPr>
          <p:cNvPr id="112" name="Google Shape;112;p20"/>
          <p:cNvSpPr txBox="1"/>
          <p:nvPr/>
        </p:nvSpPr>
        <p:spPr>
          <a:xfrm>
            <a:off x="3158925" y="3572225"/>
            <a:ext cx="25059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alibri"/>
                <a:ea typeface="Calibri"/>
                <a:cs typeface="Calibri"/>
                <a:sym typeface="Calibri"/>
              </a:rPr>
              <a:t>7 billion people can </a:t>
            </a:r>
            <a:endParaRPr sz="14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alibri"/>
                <a:ea typeface="Calibri"/>
                <a:cs typeface="Calibri"/>
                <a:sym typeface="Calibri"/>
              </a:rPr>
              <a:t>truly change the world...</a:t>
            </a:r>
            <a:endParaRPr sz="1400" b="0" i="0" u="none" strike="noStrike" cap="none">
              <a:solidFill>
                <a:srgbClr val="000000"/>
              </a:solidFill>
              <a:latin typeface="Calibri"/>
              <a:ea typeface="Calibri"/>
              <a:cs typeface="Calibri"/>
              <a:sym typeface="Calibri"/>
            </a:endParaRPr>
          </a:p>
        </p:txBody>
      </p:sp>
      <p:sp>
        <p:nvSpPr>
          <p:cNvPr id="113" name="Google Shape;113;p20"/>
          <p:cNvSpPr txBox="1"/>
          <p:nvPr/>
        </p:nvSpPr>
        <p:spPr>
          <a:xfrm>
            <a:off x="6648200" y="4164950"/>
            <a:ext cx="22527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alibri"/>
                <a:ea typeface="Calibri"/>
                <a:cs typeface="Calibri"/>
                <a:sym typeface="Calibri"/>
              </a:rPr>
              <a:t>...with governments, companies and businesses</a:t>
            </a:r>
            <a:endParaRPr sz="1400" b="0" i="0" u="none" strike="noStrike" cap="none">
              <a:solidFill>
                <a:srgbClr val="000000"/>
              </a:solidFill>
              <a:latin typeface="Calibri"/>
              <a:ea typeface="Calibri"/>
              <a:cs typeface="Calibri"/>
              <a:sym typeface="Calibri"/>
            </a:endParaRPr>
          </a:p>
        </p:txBody>
      </p:sp>
      <p:pic>
        <p:nvPicPr>
          <p:cNvPr id="114" name="Google Shape;114;p2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1" y="234724"/>
            <a:ext cx="3565642" cy="779401"/>
          </a:xfrm>
          <a:prstGeom prst="rect">
            <a:avLst/>
          </a:prstGeom>
          <a:noFill/>
          <a:ln>
            <a:noFill/>
          </a:ln>
        </p:spPr>
      </p:pic>
      <p:sp>
        <p:nvSpPr>
          <p:cNvPr id="115" name="Google Shape;115;p20"/>
          <p:cNvSpPr txBox="1"/>
          <p:nvPr/>
        </p:nvSpPr>
        <p:spPr>
          <a:xfrm>
            <a:off x="246775" y="334100"/>
            <a:ext cx="2684684"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It’s in our hands</a:t>
            </a:r>
            <a:endParaRPr sz="2800" b="1"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686626" y="334100"/>
            <a:ext cx="5967613" cy="4611337"/>
          </a:xfrm>
          <a:prstGeom prst="rect">
            <a:avLst/>
          </a:prstGeom>
          <a:noFill/>
          <a:ln>
            <a:noFill/>
          </a:ln>
        </p:spPr>
      </p:pic>
      <p:pic>
        <p:nvPicPr>
          <p:cNvPr id="121" name="Google Shape;121;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2" y="234724"/>
            <a:ext cx="5026889" cy="779401"/>
          </a:xfrm>
          <a:prstGeom prst="rect">
            <a:avLst/>
          </a:prstGeom>
          <a:noFill/>
          <a:ln>
            <a:noFill/>
          </a:ln>
        </p:spPr>
      </p:pic>
      <p:sp>
        <p:nvSpPr>
          <p:cNvPr id="122" name="Google Shape;122;p21"/>
          <p:cNvSpPr txBox="1"/>
          <p:nvPr/>
        </p:nvSpPr>
        <p:spPr>
          <a:xfrm>
            <a:off x="246775" y="334100"/>
            <a:ext cx="4029390"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Travelling without a trace</a:t>
            </a:r>
            <a:endParaRPr sz="2800" b="1" i="0" u="none" strike="noStrike" cap="none">
              <a:solidFill>
                <a:srgbClr val="000000"/>
              </a:solidFill>
              <a:latin typeface="Calibri"/>
              <a:ea typeface="Calibri"/>
              <a:cs typeface="Calibri"/>
              <a:sym typeface="Calibri"/>
            </a:endParaRPr>
          </a:p>
        </p:txBody>
      </p:sp>
      <p:sp>
        <p:nvSpPr>
          <p:cNvPr id="123" name="Google Shape;123;p21"/>
          <p:cNvSpPr txBox="1"/>
          <p:nvPr/>
        </p:nvSpPr>
        <p:spPr>
          <a:xfrm>
            <a:off x="311700" y="1089428"/>
            <a:ext cx="2304279" cy="178705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chemeClr val="dk2"/>
              </a:buClr>
              <a:buSzPts val="1800"/>
              <a:buFont typeface="Arial"/>
              <a:buNone/>
            </a:pPr>
            <a:r>
              <a:rPr lang="en-GB" sz="1200" b="0" i="0" u="none" strike="noStrike" cap="none">
                <a:solidFill>
                  <a:schemeClr val="dk1"/>
                </a:solidFill>
                <a:latin typeface="Calibri"/>
                <a:ea typeface="Calibri"/>
                <a:cs typeface="Calibri"/>
                <a:sym typeface="Calibri"/>
              </a:rPr>
              <a:t>The way we travel and transport goods creates a lot of pollution. </a:t>
            </a:r>
            <a:br>
              <a:rPr lang="en-GB" sz="1200" b="0" i="0" u="none" strike="noStrike" cap="none">
                <a:solidFill>
                  <a:schemeClr val="dk1"/>
                </a:solidFill>
                <a:latin typeface="Calibri"/>
                <a:ea typeface="Calibri"/>
                <a:cs typeface="Calibri"/>
                <a:sym typeface="Calibri"/>
              </a:rPr>
            </a:br>
            <a:r>
              <a:rPr lang="en-GB" sz="1200" b="0" i="0" u="none" strike="noStrike" cap="none">
                <a:solidFill>
                  <a:schemeClr val="dk1"/>
                </a:solidFill>
                <a:latin typeface="Calibri"/>
                <a:ea typeface="Calibri"/>
                <a:cs typeface="Calibri"/>
                <a:sym typeface="Calibri"/>
              </a:rPr>
              <a:t>What other ways could we use that create less pollution?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grpSp>
        <p:nvGrpSpPr>
          <p:cNvPr id="128" name="Google Shape;128;p22"/>
          <p:cNvGrpSpPr/>
          <p:nvPr/>
        </p:nvGrpSpPr>
        <p:grpSpPr>
          <a:xfrm>
            <a:off x="3482701" y="3010323"/>
            <a:ext cx="1776215" cy="520935"/>
            <a:chOff x="4263435" y="2728840"/>
            <a:chExt cx="1776215" cy="520935"/>
          </a:xfrm>
        </p:grpSpPr>
        <p:pic>
          <p:nvPicPr>
            <p:cNvPr id="129" name="Google Shape;129;p22"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3435" y="2728840"/>
              <a:ext cx="1592125" cy="489856"/>
            </a:xfrm>
            <a:prstGeom prst="rect">
              <a:avLst/>
            </a:prstGeom>
            <a:noFill/>
            <a:ln>
              <a:noFill/>
            </a:ln>
          </p:spPr>
        </p:pic>
        <p:sp>
          <p:nvSpPr>
            <p:cNvPr id="130" name="Google Shape;130;p22"/>
            <p:cNvSpPr txBox="1"/>
            <p:nvPr/>
          </p:nvSpPr>
          <p:spPr>
            <a:xfrm>
              <a:off x="4403150" y="2769175"/>
              <a:ext cx="1636500" cy="48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Break the rules</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grpSp>
        <p:nvGrpSpPr>
          <p:cNvPr id="131" name="Google Shape;131;p22"/>
          <p:cNvGrpSpPr/>
          <p:nvPr/>
        </p:nvGrpSpPr>
        <p:grpSpPr>
          <a:xfrm>
            <a:off x="2471959" y="1262629"/>
            <a:ext cx="1297326" cy="717492"/>
            <a:chOff x="2196749" y="1898519"/>
            <a:chExt cx="1297326" cy="717492"/>
          </a:xfrm>
        </p:grpSpPr>
        <p:pic>
          <p:nvPicPr>
            <p:cNvPr id="132" name="Google Shape;132;p22" descr="A screenshot of a computer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96749" y="1898519"/>
              <a:ext cx="1243535" cy="717492"/>
            </a:xfrm>
            <a:prstGeom prst="rect">
              <a:avLst/>
            </a:prstGeom>
            <a:noFill/>
            <a:ln>
              <a:noFill/>
            </a:ln>
          </p:spPr>
        </p:pic>
        <p:sp>
          <p:nvSpPr>
            <p:cNvPr id="133" name="Google Shape;133;p22"/>
            <p:cNvSpPr txBox="1"/>
            <p:nvPr/>
          </p:nvSpPr>
          <p:spPr>
            <a:xfrm>
              <a:off x="2285975" y="1957950"/>
              <a:ext cx="12081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rgbClr val="000000"/>
                  </a:solidFill>
                  <a:latin typeface="Calibri"/>
                  <a:ea typeface="Calibri"/>
                  <a:cs typeface="Calibri"/>
                  <a:sym typeface="Calibri"/>
                </a:rPr>
                <a:t>Who needs your help?</a:t>
              </a:r>
              <a:endParaRPr sz="1400" b="0" i="0" u="none" strike="noStrike" cap="none">
                <a:solidFill>
                  <a:srgbClr val="000000"/>
                </a:solidFill>
                <a:latin typeface="Calibri"/>
                <a:ea typeface="Calibri"/>
                <a:cs typeface="Calibri"/>
                <a:sym typeface="Calibri"/>
              </a:endParaRPr>
            </a:p>
          </p:txBody>
        </p:sp>
      </p:grpSp>
      <p:pic>
        <p:nvPicPr>
          <p:cNvPr id="134" name="Google Shape;134;p2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52685" y="857847"/>
            <a:ext cx="2352950" cy="1906884"/>
          </a:xfrm>
          <a:prstGeom prst="rect">
            <a:avLst/>
          </a:prstGeom>
          <a:noFill/>
          <a:ln>
            <a:noFill/>
          </a:ln>
        </p:spPr>
      </p:pic>
      <p:pic>
        <p:nvPicPr>
          <p:cNvPr id="135" name="Google Shape;135;p22"/>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093839" y="1242101"/>
            <a:ext cx="1592125" cy="1674950"/>
          </a:xfrm>
          <a:prstGeom prst="rect">
            <a:avLst/>
          </a:prstGeom>
          <a:noFill/>
          <a:ln>
            <a:noFill/>
          </a:ln>
        </p:spPr>
      </p:pic>
      <p:pic>
        <p:nvPicPr>
          <p:cNvPr id="136" name="Google Shape;136;p22"/>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692850" y="1903175"/>
            <a:ext cx="3217350" cy="2577900"/>
          </a:xfrm>
          <a:prstGeom prst="rect">
            <a:avLst/>
          </a:prstGeom>
          <a:noFill/>
          <a:ln>
            <a:noFill/>
          </a:ln>
        </p:spPr>
      </p:pic>
      <p:grpSp>
        <p:nvGrpSpPr>
          <p:cNvPr id="137" name="Google Shape;137;p22"/>
          <p:cNvGrpSpPr/>
          <p:nvPr/>
        </p:nvGrpSpPr>
        <p:grpSpPr>
          <a:xfrm>
            <a:off x="6926079" y="1137623"/>
            <a:ext cx="1086442" cy="1131867"/>
            <a:chOff x="7458177" y="625219"/>
            <a:chExt cx="1086442" cy="1131867"/>
          </a:xfrm>
        </p:grpSpPr>
        <p:pic>
          <p:nvPicPr>
            <p:cNvPr id="138" name="Google Shape;138;p22" descr="A screenshot of a computer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rot="5400000">
              <a:off x="7435464" y="647931"/>
              <a:ext cx="1131867" cy="1086442"/>
            </a:xfrm>
            <a:prstGeom prst="rect">
              <a:avLst/>
            </a:prstGeom>
            <a:noFill/>
            <a:ln>
              <a:noFill/>
            </a:ln>
          </p:spPr>
        </p:pic>
        <p:sp>
          <p:nvSpPr>
            <p:cNvPr id="139" name="Google Shape;139;p22"/>
            <p:cNvSpPr txBox="1"/>
            <p:nvPr/>
          </p:nvSpPr>
          <p:spPr>
            <a:xfrm>
              <a:off x="7585375" y="636450"/>
              <a:ext cx="896100" cy="1065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problem too small!</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40" name="Google Shape;140;p22"/>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35572" y="234724"/>
            <a:ext cx="5026889" cy="779401"/>
          </a:xfrm>
          <a:prstGeom prst="rect">
            <a:avLst/>
          </a:prstGeom>
          <a:noFill/>
          <a:ln>
            <a:noFill/>
          </a:ln>
        </p:spPr>
      </p:pic>
      <p:sp>
        <p:nvSpPr>
          <p:cNvPr id="141" name="Google Shape;141;p22"/>
          <p:cNvSpPr txBox="1"/>
          <p:nvPr/>
        </p:nvSpPr>
        <p:spPr>
          <a:xfrm>
            <a:off x="246775" y="334100"/>
            <a:ext cx="4029390" cy="58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Calibri"/>
                <a:ea typeface="Calibri"/>
                <a:cs typeface="Calibri"/>
                <a:sym typeface="Calibri"/>
              </a:rPr>
              <a:t>Coming up with ideas</a:t>
            </a:r>
            <a:endParaRPr sz="2800" b="1" i="0" u="none" strike="noStrike" cap="none">
              <a:solidFill>
                <a:srgbClr val="000000"/>
              </a:solidFill>
              <a:latin typeface="Calibri"/>
              <a:ea typeface="Calibri"/>
              <a:cs typeface="Calibri"/>
              <a:sym typeface="Calibri"/>
            </a:endParaRPr>
          </a:p>
        </p:txBody>
      </p:sp>
      <p:grpSp>
        <p:nvGrpSpPr>
          <p:cNvPr id="142" name="Google Shape;142;p22"/>
          <p:cNvGrpSpPr/>
          <p:nvPr/>
        </p:nvGrpSpPr>
        <p:grpSpPr>
          <a:xfrm>
            <a:off x="469187" y="1835497"/>
            <a:ext cx="1253320" cy="723138"/>
            <a:chOff x="540565" y="1880861"/>
            <a:chExt cx="1253320" cy="723138"/>
          </a:xfrm>
        </p:grpSpPr>
        <p:pic>
          <p:nvPicPr>
            <p:cNvPr id="143" name="Google Shape;143;p22" descr="A screenshot of a computer  Description automatically generated"/>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40565" y="1880861"/>
              <a:ext cx="1253320" cy="723138"/>
            </a:xfrm>
            <a:prstGeom prst="rect">
              <a:avLst/>
            </a:prstGeom>
            <a:noFill/>
            <a:ln>
              <a:noFill/>
            </a:ln>
          </p:spPr>
        </p:pic>
        <p:sp>
          <p:nvSpPr>
            <p:cNvPr id="144" name="Google Shape;144;p22"/>
            <p:cNvSpPr txBox="1"/>
            <p:nvPr/>
          </p:nvSpPr>
          <p:spPr>
            <a:xfrm>
              <a:off x="685476" y="1957950"/>
              <a:ext cx="1049517" cy="5688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Follow that thought!</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45" name="Google Shape;145;p22"/>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469187" y="2179301"/>
            <a:ext cx="2519331" cy="2370850"/>
          </a:xfrm>
          <a:prstGeom prst="rect">
            <a:avLst/>
          </a:prstGeom>
          <a:noFill/>
          <a:ln>
            <a:noFill/>
          </a:ln>
        </p:spPr>
      </p:pic>
      <p:pic>
        <p:nvPicPr>
          <p:cNvPr id="146" name="Google Shape;146;p22"/>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906794" y="2847925"/>
            <a:ext cx="3473844" cy="1906878"/>
          </a:xfrm>
          <a:prstGeom prst="rect">
            <a:avLst/>
          </a:prstGeom>
          <a:noFill/>
          <a:ln>
            <a:noFill/>
          </a:ln>
        </p:spPr>
      </p:pic>
      <p:grpSp>
        <p:nvGrpSpPr>
          <p:cNvPr id="147" name="Google Shape;147;p22"/>
          <p:cNvGrpSpPr/>
          <p:nvPr/>
        </p:nvGrpSpPr>
        <p:grpSpPr>
          <a:xfrm>
            <a:off x="6998662" y="3928424"/>
            <a:ext cx="1017900" cy="452315"/>
            <a:chOff x="7031592" y="3856705"/>
            <a:chExt cx="1017900" cy="452314"/>
          </a:xfrm>
        </p:grpSpPr>
        <p:pic>
          <p:nvPicPr>
            <p:cNvPr id="148" name="Google Shape;148;p22" descr="A screenshot of a computer  Description automatically generated"/>
            <p:cNvPicPr preferRelativeResize="0"/>
            <p:nvPr/>
          </p:nvPicPr>
          <p:blipFill rotWithShape="1">
            <a:blip r:embed="rId13" cstate="screen">
              <a:alphaModFix/>
              <a:extLst>
                <a:ext uri="{28A0092B-C50C-407E-A947-70E740481C1C}">
                  <a14:useLocalDpi xmlns:a14="http://schemas.microsoft.com/office/drawing/2010/main"/>
                </a:ext>
              </a:extLst>
            </a:blip>
            <a:srcRect/>
            <a:stretch/>
          </p:blipFill>
          <p:spPr>
            <a:xfrm>
              <a:off x="7031592" y="3856705"/>
              <a:ext cx="1017900" cy="452314"/>
            </a:xfrm>
            <a:prstGeom prst="rect">
              <a:avLst/>
            </a:prstGeom>
            <a:noFill/>
            <a:ln>
              <a:noFill/>
            </a:ln>
          </p:spPr>
        </p:pic>
        <p:sp>
          <p:nvSpPr>
            <p:cNvPr id="149" name="Google Shape;149;p22"/>
            <p:cNvSpPr txBox="1"/>
            <p:nvPr/>
          </p:nvSpPr>
          <p:spPr>
            <a:xfrm>
              <a:off x="7088946" y="3889561"/>
              <a:ext cx="960546" cy="3866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a:solidFill>
                    <a:schemeClr val="dk1"/>
                  </a:solidFill>
                  <a:latin typeface="Calibri"/>
                  <a:ea typeface="Calibri"/>
                  <a:cs typeface="Calibri"/>
                  <a:sym typeface="Calibri"/>
                </a:rPr>
                <a:t>No limits!</a:t>
              </a:r>
              <a:endParaRPr sz="1400" b="0" i="0" u="none" strike="noStrike" cap="non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1752</Words>
  <Application>Microsoft Macintosh PowerPoint</Application>
  <PresentationFormat>On-screen Show (16:9)</PresentationFormat>
  <Paragraphs>96</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2020-04-20T09:24:15Z</dcterms:modified>
</cp:coreProperties>
</file>